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57" r:id="rId2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39" autoAdjust="0"/>
    <p:restoredTop sz="99771" autoAdjust="0"/>
  </p:normalViewPr>
  <p:slideViewPr>
    <p:cSldViewPr>
      <p:cViewPr>
        <p:scale>
          <a:sx n="100" d="100"/>
          <a:sy n="100" d="100"/>
        </p:scale>
        <p:origin x="-2628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2542F2-FFD1-4CD7-8A4C-119EC628060F}" type="datetimeFigureOut">
              <a:rPr lang="ko-KR" altLang="en-US" smtClean="0"/>
              <a:t>2013-03-14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9EAFF0-CBF8-4DB2-A832-C56A06FDCD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5CD7D-E8AE-48C1-A6EB-D19742464310}" type="datetimeFigureOut">
              <a:rPr lang="ko-KR" altLang="en-US" smtClean="0"/>
              <a:t>2013-03-14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3AFEF7-E8C9-4DA2-9122-86E4ED77A2F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30263" y="323850"/>
            <a:ext cx="5197475" cy="38989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sz="100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FEF7-E8C9-4DA2-9122-86E4ED77A2FC}" type="slidenum">
              <a:rPr lang="ko-KR" altLang="en-US" smtClean="0"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36613" y="323850"/>
            <a:ext cx="5184775" cy="38877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FEF7-E8C9-4DA2-9122-86E4ED77A2FC}" type="slidenum">
              <a:rPr lang="ko-KR" altLang="en-US" smtClean="0"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9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74678" y="6507678"/>
          <a:ext cx="1123950" cy="350322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598" y="6435929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0D4BD-F736-4B54-86B7-710987FC96F0}" type="datetimeFigureOut">
              <a:rPr lang="ko-KR" altLang="en-US" smtClean="0"/>
              <a:pPr/>
              <a:t>2013-03-14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C4B33-8650-48B4-AF5B-7E04568E6D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9.png"/><Relationship Id="rId7" Type="http://schemas.openxmlformats.org/officeDocument/2006/relationships/image" Target="../media/image4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467544" y="404664"/>
          <a:ext cx="374441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</a:tblGrid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 smtClean="0">
                          <a:solidFill>
                            <a:sysClr val="windowText" lastClr="000000"/>
                          </a:solidFill>
                        </a:rPr>
                        <a:t>상세 계획 </a:t>
                      </a:r>
                      <a:r>
                        <a:rPr lang="ko-KR" altLang="en-US" dirty="0" err="1" smtClean="0">
                          <a:solidFill>
                            <a:sysClr val="windowText" lastClr="000000"/>
                          </a:solidFill>
                        </a:rPr>
                        <a:t>스케쥴링</a:t>
                      </a:r>
                      <a:r>
                        <a:rPr lang="ko-KR" altLang="en-US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_ </a:t>
                      </a:r>
                      <a:r>
                        <a:rPr lang="ko-KR" altLang="en-US" dirty="0" smtClean="0">
                          <a:solidFill>
                            <a:sysClr val="windowText" lastClr="000000"/>
                          </a:solidFill>
                        </a:rPr>
                        <a:t>광주차량용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67544" y="908720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+mn-ea"/>
              </a:rPr>
              <a:t>1 . MPS </a:t>
            </a:r>
            <a:r>
              <a:rPr lang="ko-KR" altLang="en-US" sz="1200" dirty="0" smtClean="0">
                <a:latin typeface="+mn-ea"/>
              </a:rPr>
              <a:t>실행 </a:t>
            </a:r>
            <a:r>
              <a:rPr lang="en-US" altLang="ko-KR" sz="1200" dirty="0" smtClean="0">
                <a:latin typeface="+mn-ea"/>
              </a:rPr>
              <a:t>(MD40)</a:t>
            </a:r>
          </a:p>
          <a:p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</a:t>
            </a:r>
            <a:r>
              <a:rPr lang="ko-KR" altLang="en-US" sz="1200" dirty="0" smtClean="0">
                <a:latin typeface="+mn-ea"/>
              </a:rPr>
              <a:t>계획수립 전 </a:t>
            </a:r>
            <a:r>
              <a:rPr lang="en-US" altLang="ko-KR" sz="1200" dirty="0" smtClean="0">
                <a:latin typeface="+mn-ea"/>
              </a:rPr>
              <a:t>MPS </a:t>
            </a:r>
            <a:r>
              <a:rPr lang="ko-KR" altLang="en-US" sz="1200" dirty="0" smtClean="0">
                <a:latin typeface="+mn-ea"/>
              </a:rPr>
              <a:t>실행하여 계획오더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수출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를 생성한다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endParaRPr lang="en-US" altLang="ko-KR" sz="1200" dirty="0" smtClean="0">
              <a:latin typeface="+mn-ea"/>
            </a:endParaRPr>
          </a:p>
          <a:p>
            <a:r>
              <a:rPr lang="en-US" altLang="ko-KR" sz="1200" dirty="0" smtClean="0">
                <a:latin typeface="+mn-ea"/>
              </a:rPr>
              <a:t>2. </a:t>
            </a:r>
            <a:r>
              <a:rPr lang="ko-KR" altLang="en-US" sz="1200" dirty="0" smtClean="0">
                <a:latin typeface="+mn-ea"/>
              </a:rPr>
              <a:t>계획오더 다운로드 </a:t>
            </a:r>
            <a:r>
              <a:rPr lang="en-US" altLang="ko-KR" sz="1200" dirty="0" smtClean="0">
                <a:latin typeface="+mn-ea"/>
              </a:rPr>
              <a:t>(ZPPR0020)</a:t>
            </a:r>
          </a:p>
          <a:p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MPS </a:t>
            </a:r>
            <a:r>
              <a:rPr lang="ko-KR" altLang="en-US" sz="1200" dirty="0" smtClean="0">
                <a:latin typeface="+mn-ea"/>
              </a:rPr>
              <a:t>실행 후 생성된 계획오더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수출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를 다운로드 받는다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endParaRPr lang="en-US" altLang="ko-KR" sz="1200" dirty="0">
              <a:latin typeface="+mn-ea"/>
            </a:endParaRPr>
          </a:p>
          <a:p>
            <a:r>
              <a:rPr lang="en-US" altLang="ko-KR" sz="1200" dirty="0" smtClean="0">
                <a:latin typeface="+mn-ea"/>
              </a:rPr>
              <a:t>3. </a:t>
            </a:r>
            <a:r>
              <a:rPr lang="ko-KR" altLang="en-US" sz="1200" dirty="0" smtClean="0">
                <a:latin typeface="+mn-ea"/>
              </a:rPr>
              <a:t>생산오더 업로드</a:t>
            </a:r>
            <a:r>
              <a:rPr lang="en-US" altLang="ko-KR" sz="1200" dirty="0" smtClean="0">
                <a:latin typeface="+mn-ea"/>
              </a:rPr>
              <a:t>(ZPPC0120)</a:t>
            </a:r>
          </a:p>
          <a:p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</a:t>
            </a:r>
            <a:r>
              <a:rPr lang="ko-KR" altLang="en-US" sz="1200" dirty="0" smtClean="0">
                <a:latin typeface="+mn-ea"/>
              </a:rPr>
              <a:t>생산오더로 반영할 확정된 계획오더</a:t>
            </a:r>
            <a:r>
              <a:rPr lang="en-US" altLang="ko-KR" sz="1200" dirty="0" smtClean="0">
                <a:latin typeface="+mn-ea"/>
              </a:rPr>
              <a:t>(S&amp;OP</a:t>
            </a:r>
            <a:r>
              <a:rPr lang="ko-KR" altLang="en-US" sz="1200" dirty="0" smtClean="0">
                <a:latin typeface="+mn-ea"/>
              </a:rPr>
              <a:t>회의결과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와 내수영업에서 접수된 </a:t>
            </a:r>
            <a:r>
              <a:rPr lang="en-US" altLang="ko-KR" sz="1200" dirty="0" smtClean="0">
                <a:latin typeface="+mn-ea"/>
              </a:rPr>
              <a:t>MTS </a:t>
            </a:r>
            <a:r>
              <a:rPr lang="ko-KR" altLang="en-US" sz="1200" dirty="0" smtClean="0">
                <a:latin typeface="+mn-ea"/>
              </a:rPr>
              <a:t>물량을</a:t>
            </a:r>
            <a:endParaRPr lang="en-US" altLang="ko-KR" sz="1200" dirty="0" smtClean="0">
              <a:latin typeface="+mn-ea"/>
            </a:endParaRPr>
          </a:p>
          <a:p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  생산오더생성 </a:t>
            </a:r>
            <a:r>
              <a:rPr lang="en-US" altLang="ko-KR" sz="1200" dirty="0" smtClean="0">
                <a:latin typeface="+mn-ea"/>
              </a:rPr>
              <a:t>Template</a:t>
            </a:r>
            <a:r>
              <a:rPr lang="ko-KR" altLang="en-US" sz="1200" dirty="0" smtClean="0">
                <a:latin typeface="+mn-ea"/>
              </a:rPr>
              <a:t>에 맞추어 작성후 업로드한다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endParaRPr lang="en-US" altLang="ko-KR" sz="1200" dirty="0">
              <a:latin typeface="+mn-ea"/>
            </a:endParaRPr>
          </a:p>
          <a:p>
            <a:r>
              <a:rPr lang="en-US" altLang="ko-KR" sz="1200" dirty="0" smtClean="0">
                <a:latin typeface="+mn-ea"/>
              </a:rPr>
              <a:t>4. </a:t>
            </a:r>
            <a:r>
              <a:rPr lang="ko-KR" altLang="en-US" sz="1200" dirty="0" smtClean="0">
                <a:latin typeface="+mn-ea"/>
              </a:rPr>
              <a:t>투입자재변경을 확인하고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실행한다</a:t>
            </a:r>
            <a:r>
              <a:rPr lang="en-US" altLang="ko-KR" sz="1200" dirty="0" smtClean="0">
                <a:latin typeface="+mn-ea"/>
              </a:rPr>
              <a:t>(ZPPR0030) _ </a:t>
            </a:r>
            <a:r>
              <a:rPr lang="ko-KR" altLang="en-US" sz="1200" dirty="0" smtClean="0">
                <a:latin typeface="+mn-ea"/>
              </a:rPr>
              <a:t>투입자재변경관리 테이블 유지보수</a:t>
            </a:r>
            <a:r>
              <a:rPr lang="en-US" altLang="ko-KR" sz="1200" dirty="0" smtClean="0">
                <a:latin typeface="+mn-ea"/>
              </a:rPr>
              <a:t>(ZPP0090T)</a:t>
            </a:r>
          </a:p>
          <a:p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1) </a:t>
            </a:r>
            <a:r>
              <a:rPr lang="ko-KR" altLang="en-US" sz="1200" dirty="0" smtClean="0">
                <a:latin typeface="+mn-ea"/>
              </a:rPr>
              <a:t>항상 변경</a:t>
            </a:r>
            <a:r>
              <a:rPr lang="en-US" altLang="ko-KR" sz="1200" dirty="0" smtClean="0">
                <a:latin typeface="+mn-ea"/>
              </a:rPr>
              <a:t>(1</a:t>
            </a:r>
            <a:r>
              <a:rPr lang="ko-KR" altLang="en-US" sz="1200" dirty="0" smtClean="0">
                <a:latin typeface="+mn-ea"/>
              </a:rPr>
              <a:t>공장 </a:t>
            </a:r>
            <a:r>
              <a:rPr lang="en-US" altLang="ko-KR" sz="1200" dirty="0" smtClean="0">
                <a:latin typeface="+mn-ea"/>
              </a:rPr>
              <a:t>120</a:t>
            </a:r>
            <a:r>
              <a:rPr lang="ko-KR" altLang="en-US" sz="1200" dirty="0" smtClean="0">
                <a:latin typeface="+mn-ea"/>
              </a:rPr>
              <a:t>전</a:t>
            </a:r>
            <a:r>
              <a:rPr lang="ko-KR" altLang="en-US" sz="1200" dirty="0">
                <a:latin typeface="+mn-ea"/>
              </a:rPr>
              <a:t>조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2) </a:t>
            </a:r>
            <a:r>
              <a:rPr lang="ko-KR" altLang="en-US" sz="1200" dirty="0" smtClean="0">
                <a:latin typeface="+mn-ea"/>
              </a:rPr>
              <a:t>사용자 상태로 제어</a:t>
            </a:r>
            <a:r>
              <a:rPr lang="en-US" altLang="ko-KR" sz="1200" dirty="0" smtClean="0">
                <a:latin typeface="+mn-ea"/>
              </a:rPr>
              <a:t>(2</a:t>
            </a:r>
            <a:r>
              <a:rPr lang="ko-KR" altLang="en-US" sz="1200" dirty="0" smtClean="0">
                <a:latin typeface="+mn-ea"/>
              </a:rPr>
              <a:t>공장 </a:t>
            </a:r>
            <a:r>
              <a:rPr lang="en-US" altLang="ko-KR" sz="1200" dirty="0" smtClean="0">
                <a:latin typeface="+mn-ea"/>
              </a:rPr>
              <a:t>AGM</a:t>
            </a:r>
            <a:r>
              <a:rPr lang="ko-KR" altLang="en-US" sz="1200" dirty="0" smtClean="0">
                <a:latin typeface="+mn-ea"/>
              </a:rPr>
              <a:t>전조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   </a:t>
            </a:r>
            <a:r>
              <a:rPr lang="ko-KR" altLang="en-US" sz="1200" dirty="0" smtClean="0">
                <a:latin typeface="+mn-ea"/>
              </a:rPr>
              <a:t>사용자 상태로 제어는 반드시 생성된 생산오더의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 상태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상태번호없는 상태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에서</a:t>
            </a:r>
            <a:endParaRPr lang="en-US" altLang="ko-KR" sz="1200" dirty="0" smtClean="0">
              <a:latin typeface="+mn-ea"/>
            </a:endParaRPr>
          </a:p>
          <a:p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    “ CMAT : Material Change Required ” </a:t>
            </a:r>
            <a:r>
              <a:rPr lang="ko-KR" altLang="en-US" sz="1200" dirty="0" smtClean="0">
                <a:latin typeface="+mn-ea"/>
              </a:rPr>
              <a:t>를</a:t>
            </a:r>
            <a:r>
              <a:rPr lang="en-US" altLang="ko-KR" sz="1200" dirty="0" smtClean="0">
                <a:latin typeface="+mn-ea"/>
              </a:rPr>
              <a:t>  </a:t>
            </a:r>
            <a:r>
              <a:rPr lang="ko-KR" altLang="en-US" sz="1200" dirty="0" smtClean="0">
                <a:latin typeface="+mn-ea"/>
              </a:rPr>
              <a:t>체크하고 저장한다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endParaRPr lang="en-US" altLang="ko-KR" sz="1200" dirty="0" smtClean="0">
              <a:latin typeface="+mn-ea"/>
            </a:endParaRPr>
          </a:p>
          <a:p>
            <a:r>
              <a:rPr lang="en-US" altLang="ko-KR" sz="1200" dirty="0" smtClean="0">
                <a:latin typeface="+mn-ea"/>
              </a:rPr>
              <a:t>5. MPS/MRP</a:t>
            </a:r>
            <a:r>
              <a:rPr lang="ko-KR" altLang="en-US" sz="1200" dirty="0" smtClean="0">
                <a:latin typeface="+mn-ea"/>
              </a:rPr>
              <a:t>실행</a:t>
            </a:r>
            <a:endParaRPr lang="en-US" altLang="ko-KR" sz="1200" dirty="0" smtClean="0">
              <a:latin typeface="+mn-ea"/>
            </a:endParaRPr>
          </a:p>
          <a:p>
            <a:r>
              <a:rPr lang="en-US" altLang="ko-KR" sz="1200" dirty="0" smtClean="0">
                <a:latin typeface="+mn-ea"/>
              </a:rPr>
              <a:t>    MPS(MD40)</a:t>
            </a:r>
            <a:r>
              <a:rPr lang="ko-KR" altLang="en-US" sz="1200" dirty="0" smtClean="0">
                <a:latin typeface="+mn-ea"/>
              </a:rPr>
              <a:t>실행 시</a:t>
            </a:r>
            <a:r>
              <a:rPr lang="en-US" altLang="ko-KR" sz="1200" dirty="0" smtClean="0">
                <a:latin typeface="+mn-ea"/>
              </a:rPr>
              <a:t>,  </a:t>
            </a:r>
            <a:r>
              <a:rPr lang="ko-KR" altLang="en-US" sz="1200" dirty="0" smtClean="0">
                <a:latin typeface="+mn-ea"/>
              </a:rPr>
              <a:t>반드시 </a:t>
            </a:r>
            <a:r>
              <a:rPr lang="en-US" altLang="ko-KR" sz="1200" dirty="0" smtClean="0">
                <a:latin typeface="+mn-ea"/>
              </a:rPr>
              <a:t>“ MRP </a:t>
            </a:r>
            <a:r>
              <a:rPr lang="ko-KR" altLang="en-US" sz="1200" dirty="0" smtClean="0">
                <a:latin typeface="+mn-ea"/>
              </a:rPr>
              <a:t>자재처리</a:t>
            </a:r>
            <a:r>
              <a:rPr lang="en-US" altLang="ko-KR" sz="1200" dirty="0" smtClean="0">
                <a:latin typeface="+mn-ea"/>
              </a:rPr>
              <a:t>” </a:t>
            </a:r>
            <a:r>
              <a:rPr lang="ko-KR" altLang="en-US" sz="1200" dirty="0" smtClean="0">
                <a:latin typeface="+mn-ea"/>
              </a:rPr>
              <a:t>를 선택하고 실행한다</a:t>
            </a:r>
            <a:r>
              <a:rPr lang="en-US" altLang="ko-KR" sz="1200" dirty="0">
                <a:latin typeface="+mn-ea"/>
              </a:rPr>
              <a:t>.</a:t>
            </a:r>
            <a:r>
              <a:rPr lang="en-US" altLang="ko-KR" sz="1200" dirty="0" smtClean="0">
                <a:latin typeface="+mn-ea"/>
              </a:rPr>
              <a:t> </a:t>
            </a:r>
          </a:p>
          <a:p>
            <a:endParaRPr lang="en-US" altLang="ko-KR" sz="1200" dirty="0">
              <a:latin typeface="+mn-ea"/>
            </a:endParaRPr>
          </a:p>
          <a:p>
            <a:r>
              <a:rPr lang="en-US" altLang="ko-KR" sz="1200" dirty="0" smtClean="0">
                <a:latin typeface="+mn-ea"/>
              </a:rPr>
              <a:t>6. </a:t>
            </a:r>
            <a:r>
              <a:rPr lang="ko-KR" altLang="en-US" sz="1200" dirty="0" smtClean="0">
                <a:latin typeface="+mn-ea"/>
              </a:rPr>
              <a:t>관련부서에 생산계획수립완료 통보</a:t>
            </a:r>
            <a:endParaRPr lang="ko-KR" altLang="en-US" sz="1200" dirty="0">
              <a:latin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89235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17635" y="1341438"/>
          <a:ext cx="8308731" cy="4895850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세부 공정 계획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Up-load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된 계획 오더를 생산 오더로 일괄 전환하여 일괄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릴리즈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작업 수행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 단위 생산 계획 에서 생산 반영 오더 확정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확정 오더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LIST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Download.</a:t>
                      </a: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생산 본부 계획 담당자는 입력된 오더를 기준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으로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작업 여건 및 자재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CAPA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검토 하여 세부 일정 계획을 수립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물량 및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Capa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검토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물량 확인 및 공장 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라인별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설비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capa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공정 운용 계획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물량 및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Capa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따라 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야간 작업 시간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Shift,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특근 작업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및 정비 계획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작업 우선 순위 검토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긴급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납기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출고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교체시간 감소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※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금형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인서트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형명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&gt;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카바집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극판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극성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&gt;……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샘플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시제품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Rework,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시운전 작업 반영 검토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관련 부서와 검토 사항 협의 후 금주 또는 차주 반영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수립 된 세부 공정 계획을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Upload .</a:t>
                      </a: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버전 지정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작업 시작 시간 등 입력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52047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ko-KR" altLang="en-US" sz="2400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89235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52047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ko-KR" altLang="en-US" sz="2400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17500800"/>
              </p:ext>
            </p:extLst>
          </p:nvPr>
        </p:nvGraphicFramePr>
        <p:xfrm>
          <a:off x="395536" y="1268760"/>
          <a:ext cx="8352928" cy="5184576"/>
        </p:xfrm>
        <a:graphic>
          <a:graphicData uri="http://schemas.openxmlformats.org/drawingml/2006/table">
            <a:tbl>
              <a:tblPr/>
              <a:tblGrid>
                <a:gridCol w="514439"/>
                <a:gridCol w="7838489"/>
              </a:tblGrid>
              <a:tr h="387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7973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43" name="그룹 42"/>
          <p:cNvGrpSpPr/>
          <p:nvPr/>
        </p:nvGrpSpPr>
        <p:grpSpPr>
          <a:xfrm>
            <a:off x="1005479" y="1740300"/>
            <a:ext cx="7640223" cy="4606525"/>
            <a:chOff x="1229796" y="1452594"/>
            <a:chExt cx="7881749" cy="4612136"/>
          </a:xfrm>
        </p:grpSpPr>
        <p:sp>
          <p:nvSpPr>
            <p:cNvPr id="10" name="TextBox 9"/>
            <p:cNvSpPr txBox="1"/>
            <p:nvPr/>
          </p:nvSpPr>
          <p:spPr>
            <a:xfrm>
              <a:off x="3201554" y="4313546"/>
              <a:ext cx="1617726" cy="81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l">
                <a:buFont typeface="Arial" pitchFamily="34" charset="0"/>
                <a:buChar char="•"/>
              </a:pPr>
              <a:r>
                <a:rPr lang="en-US" altLang="ko-KR" sz="900" dirty="0" smtClean="0">
                  <a:latin typeface="+mn-ea"/>
                  <a:ea typeface="+mn-ea"/>
                </a:rPr>
                <a:t> Routing ,Alt -Routing</a:t>
              </a:r>
            </a:p>
            <a:p>
              <a:pPr algn="l">
                <a:buFont typeface="Arial" pitchFamily="34" charset="0"/>
                <a:buChar char="•"/>
              </a:pPr>
              <a:r>
                <a:rPr lang="en-US" altLang="ko-KR" sz="900" dirty="0" smtClean="0">
                  <a:latin typeface="+mn-ea"/>
                  <a:ea typeface="+mn-ea"/>
                </a:rPr>
                <a:t> </a:t>
              </a:r>
              <a:r>
                <a:rPr lang="en-US" altLang="ko-KR" sz="900" dirty="0" err="1" smtClean="0">
                  <a:latin typeface="+mn-ea"/>
                  <a:ea typeface="+mn-ea"/>
                </a:rPr>
                <a:t>Bom</a:t>
              </a:r>
              <a:r>
                <a:rPr lang="en-US" altLang="ko-KR" sz="900" dirty="0" smtClean="0">
                  <a:latin typeface="+mn-ea"/>
                  <a:ea typeface="+mn-ea"/>
                </a:rPr>
                <a:t>, </a:t>
              </a:r>
              <a:r>
                <a:rPr lang="ko-KR" altLang="en-US" sz="900" dirty="0" smtClean="0">
                  <a:latin typeface="+mn-ea"/>
                  <a:ea typeface="+mn-ea"/>
                </a:rPr>
                <a:t>생산버전</a:t>
              </a:r>
              <a:endParaRPr lang="en-US" altLang="ko-KR" sz="900" dirty="0" smtClean="0">
                <a:latin typeface="+mn-ea"/>
                <a:ea typeface="+mn-ea"/>
              </a:endParaRPr>
            </a:p>
            <a:p>
              <a:pPr algn="l">
                <a:buFont typeface="Arial" pitchFamily="34" charset="0"/>
                <a:buChar char="•"/>
              </a:pPr>
              <a:r>
                <a:rPr lang="en-US" altLang="ko-KR" sz="900" dirty="0" smtClean="0">
                  <a:latin typeface="+mn-ea"/>
                  <a:ea typeface="+mn-ea"/>
                </a:rPr>
                <a:t> </a:t>
              </a:r>
              <a:r>
                <a:rPr lang="ko-KR" altLang="en-US" sz="900" dirty="0" smtClean="0">
                  <a:latin typeface="+mn-ea"/>
                  <a:ea typeface="+mn-ea"/>
                </a:rPr>
                <a:t>자재 </a:t>
              </a:r>
              <a:r>
                <a:rPr lang="en-US" altLang="ko-KR" sz="900" dirty="0" smtClean="0">
                  <a:latin typeface="+mn-ea"/>
                  <a:ea typeface="+mn-ea"/>
                </a:rPr>
                <a:t>Master</a:t>
              </a:r>
              <a:r>
                <a:rPr lang="ko-KR" altLang="en-US" sz="900" dirty="0" smtClean="0">
                  <a:latin typeface="+mn-ea"/>
                  <a:ea typeface="+mn-ea"/>
                </a:rPr>
                <a:t>등</a:t>
              </a:r>
              <a:endParaRPr lang="en-US" altLang="ko-KR" sz="900" dirty="0" smtClean="0">
                <a:latin typeface="+mn-ea"/>
                <a:ea typeface="+mn-ea"/>
              </a:endParaRPr>
            </a:p>
            <a:p>
              <a:pPr algn="l"/>
              <a:r>
                <a:rPr lang="ko-KR" altLang="en-US" sz="900" dirty="0" smtClean="0">
                  <a:latin typeface="+mn-ea"/>
                  <a:ea typeface="+mn-ea"/>
                </a:rPr>
                <a:t>기준정보 검증</a:t>
              </a:r>
              <a:r>
                <a:rPr lang="en-US" altLang="ko-KR" sz="900" dirty="0" smtClean="0">
                  <a:latin typeface="+mn-ea"/>
                  <a:ea typeface="+mn-ea"/>
                </a:rPr>
                <a:t> , </a:t>
              </a:r>
              <a:r>
                <a:rPr lang="ko-KR" altLang="en-US" sz="900" dirty="0" err="1" smtClean="0">
                  <a:latin typeface="+mn-ea"/>
                  <a:ea typeface="+mn-ea"/>
                </a:rPr>
                <a:t>오더상태</a:t>
              </a:r>
              <a:endParaRPr lang="en-US" altLang="ko-KR" sz="900" dirty="0" smtClean="0">
                <a:latin typeface="+mn-ea"/>
                <a:ea typeface="+mn-ea"/>
              </a:endParaRPr>
            </a:p>
            <a:p>
              <a:pPr algn="l"/>
              <a:r>
                <a:rPr lang="en-US" altLang="ko-KR" sz="900" dirty="0" smtClean="0">
                  <a:latin typeface="+mn-ea"/>
                  <a:ea typeface="+mn-ea"/>
                </a:rPr>
                <a:t> </a:t>
              </a:r>
              <a:r>
                <a:rPr lang="ko-KR" altLang="en-US" sz="900" dirty="0" smtClean="0">
                  <a:latin typeface="+mn-ea"/>
                  <a:ea typeface="+mn-ea"/>
                </a:rPr>
                <a:t>작업시작시간</a:t>
              </a:r>
              <a:endParaRPr lang="en-US" altLang="ko-KR" sz="900" dirty="0" smtClean="0">
                <a:latin typeface="+mn-ea"/>
                <a:ea typeface="+mn-ea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490890" y="1452594"/>
              <a:ext cx="1338212" cy="52086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28600" indent="-228600" algn="ctr">
                <a:buAutoNum type="arabicPeriod"/>
              </a:pPr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MPS </a:t>
              </a:r>
              <a:r>
                <a:rPr lang="ko-KR" altLang="en-US" sz="1100" b="1" dirty="0" smtClean="0">
                  <a:solidFill>
                    <a:schemeClr val="tx1"/>
                  </a:solidFill>
                  <a:latin typeface="+mn-ea"/>
                </a:rPr>
                <a:t>실행</a:t>
              </a:r>
              <a:endParaRPr lang="en-US" altLang="ko-KR" sz="1100" b="1" dirty="0" smtClean="0">
                <a:solidFill>
                  <a:schemeClr val="tx1"/>
                </a:solidFill>
                <a:latin typeface="+mn-ea"/>
              </a:endParaRPr>
            </a:p>
            <a:p>
              <a:pPr marL="228600" indent="-228600" algn="ctr"/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MD40</a:t>
              </a:r>
              <a:endParaRPr lang="en-US" altLang="ko-KR" sz="11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2" name="순서도: 수동 입력 11"/>
            <p:cNvSpPr/>
            <p:nvPr/>
          </p:nvSpPr>
          <p:spPr>
            <a:xfrm>
              <a:off x="5127125" y="1592081"/>
              <a:ext cx="1392398" cy="510276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marL="92075" indent="-92075"/>
              <a:r>
                <a:rPr lang="ko-KR" altLang="en-US" sz="1000" dirty="0" smtClean="0">
                  <a:solidFill>
                    <a:schemeClr val="tx1"/>
                  </a:solidFill>
                </a:rPr>
                <a:t>Ⓐ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공장</a:t>
              </a:r>
              <a:r>
                <a:rPr lang="en-US" altLang="ko-KR" sz="1000" dirty="0" smtClean="0">
                  <a:solidFill>
                    <a:schemeClr val="tx1"/>
                  </a:solidFill>
                </a:rPr>
                <a:t>,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라인 물량검토</a:t>
              </a:r>
            </a:p>
          </p:txBody>
        </p:sp>
        <p:cxnSp>
          <p:nvCxnSpPr>
            <p:cNvPr id="13" name="직선 화살표 연결선 12"/>
            <p:cNvCxnSpPr>
              <a:stCxn id="11" idx="2"/>
              <a:endCxn id="37" idx="0"/>
            </p:cNvCxnSpPr>
            <p:nvPr/>
          </p:nvCxnSpPr>
          <p:spPr>
            <a:xfrm rot="5400000">
              <a:off x="2038060" y="2095393"/>
              <a:ext cx="243871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순서도: 수동 입력 13"/>
            <p:cNvSpPr/>
            <p:nvPr/>
          </p:nvSpPr>
          <p:spPr>
            <a:xfrm>
              <a:off x="5124409" y="2209837"/>
              <a:ext cx="1392398" cy="510276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marL="92075" indent="-92075"/>
              <a:r>
                <a:rPr lang="ko-KR" altLang="en-US" sz="1000" dirty="0" smtClean="0">
                  <a:solidFill>
                    <a:schemeClr val="tx1"/>
                  </a:solidFill>
                </a:rPr>
                <a:t>Ⓑ 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공정운용계획 </a:t>
              </a:r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5" name="순서도: 수동 입력 14"/>
            <p:cNvSpPr/>
            <p:nvPr/>
          </p:nvSpPr>
          <p:spPr>
            <a:xfrm>
              <a:off x="5121693" y="2974547"/>
              <a:ext cx="1392398" cy="510276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marL="92075" indent="-92075"/>
              <a:r>
                <a:rPr lang="ko-KR" altLang="en-US" sz="1000" dirty="0" smtClean="0">
                  <a:solidFill>
                    <a:schemeClr val="tx1"/>
                  </a:solidFill>
                </a:rPr>
                <a:t>Ⓒ </a:t>
              </a:r>
              <a:r>
                <a:rPr lang="ko-KR" altLang="en-US" sz="1000" b="1" dirty="0" smtClean="0">
                  <a:solidFill>
                    <a:srgbClr val="FF0000"/>
                  </a:solidFill>
                </a:rPr>
                <a:t>작업우선순위</a:t>
              </a:r>
              <a:endParaRPr lang="ko-KR" altLang="en-US" sz="1000" b="1" dirty="0" smtClean="0">
                <a:solidFill>
                  <a:srgbClr val="FF0000"/>
                </a:solidFill>
              </a:endParaRPr>
            </a:p>
          </p:txBody>
        </p:sp>
        <p:sp>
          <p:nvSpPr>
            <p:cNvPr id="16" name="순서도: 수동 입력 15"/>
            <p:cNvSpPr/>
            <p:nvPr/>
          </p:nvSpPr>
          <p:spPr>
            <a:xfrm>
              <a:off x="5118977" y="3616797"/>
              <a:ext cx="1392398" cy="510276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marL="92075" indent="-92075"/>
              <a:r>
                <a:rPr lang="ko-KR" altLang="en-US" sz="1000" dirty="0" smtClean="0">
                  <a:solidFill>
                    <a:schemeClr val="tx1"/>
                  </a:solidFill>
                </a:rPr>
                <a:t>Ⓓ 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기타작업 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검토</a:t>
              </a:r>
            </a:p>
          </p:txBody>
        </p:sp>
        <p:sp>
          <p:nvSpPr>
            <p:cNvPr id="17" name="순서도: 수동 입력 16"/>
            <p:cNvSpPr/>
            <p:nvPr/>
          </p:nvSpPr>
          <p:spPr>
            <a:xfrm>
              <a:off x="1229796" y="3693778"/>
              <a:ext cx="1857988" cy="659658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3.</a:t>
              </a:r>
              <a:r>
                <a:rPr lang="ko-KR" altLang="en-US" sz="1100" b="1" dirty="0" err="1" smtClean="0">
                  <a:solidFill>
                    <a:schemeClr val="tx1"/>
                  </a:solidFill>
                  <a:latin typeface="+mn-ea"/>
                </a:rPr>
                <a:t>공장별</a:t>
              </a:r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,</a:t>
              </a:r>
              <a:r>
                <a:rPr lang="ko-KR" altLang="en-US" sz="1100" b="1" dirty="0" err="1" smtClean="0">
                  <a:solidFill>
                    <a:schemeClr val="tx1"/>
                  </a:solidFill>
                  <a:latin typeface="+mn-ea"/>
                </a:rPr>
                <a:t>일자별</a:t>
              </a:r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,LINE</a:t>
              </a:r>
              <a:r>
                <a:rPr lang="ko-KR" altLang="en-US" sz="1100" b="1" dirty="0" smtClean="0">
                  <a:solidFill>
                    <a:schemeClr val="tx1"/>
                  </a:solidFill>
                  <a:latin typeface="+mn-ea"/>
                </a:rPr>
                <a:t>별 </a:t>
              </a:r>
              <a:endParaRPr lang="en-US" altLang="ko-KR" sz="1100" b="1" dirty="0" smtClean="0">
                <a:solidFill>
                  <a:schemeClr val="tx1"/>
                </a:solidFill>
                <a:latin typeface="+mn-ea"/>
              </a:endParaRPr>
            </a:p>
            <a:p>
              <a:pPr marL="92075" indent="-92075" algn="ctr"/>
              <a:r>
                <a:rPr lang="ko-KR" altLang="en-US" sz="1100" b="1" dirty="0" smtClean="0">
                  <a:solidFill>
                    <a:schemeClr val="tx1"/>
                  </a:solidFill>
                  <a:latin typeface="+mn-ea"/>
                </a:rPr>
                <a:t>상세</a:t>
              </a:r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100" b="1" dirty="0" smtClean="0">
                  <a:solidFill>
                    <a:schemeClr val="tx1"/>
                  </a:solidFill>
                  <a:latin typeface="+mn-ea"/>
                </a:rPr>
                <a:t>일정 계획 수립</a:t>
              </a:r>
            </a:p>
          </p:txBody>
        </p:sp>
        <p:cxnSp>
          <p:nvCxnSpPr>
            <p:cNvPr id="18" name="꺾인 연결선 17"/>
            <p:cNvCxnSpPr>
              <a:stCxn id="12" idx="1"/>
              <a:endCxn id="17" idx="3"/>
            </p:cNvCxnSpPr>
            <p:nvPr/>
          </p:nvCxnSpPr>
          <p:spPr>
            <a:xfrm rot="10800000" flipV="1">
              <a:off x="3087784" y="1847218"/>
              <a:ext cx="2039341" cy="2176388"/>
            </a:xfrm>
            <a:prstGeom prst="bentConnector3">
              <a:avLst>
                <a:gd name="adj1" fmla="val 50000"/>
              </a:avLst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꺾인 연결선 18"/>
            <p:cNvCxnSpPr>
              <a:stCxn id="14" idx="1"/>
              <a:endCxn id="17" idx="3"/>
            </p:cNvCxnSpPr>
            <p:nvPr/>
          </p:nvCxnSpPr>
          <p:spPr>
            <a:xfrm rot="10800000" flipV="1">
              <a:off x="3087784" y="2464973"/>
              <a:ext cx="2036626" cy="1558633"/>
            </a:xfrm>
            <a:prstGeom prst="bentConnector3">
              <a:avLst>
                <a:gd name="adj1" fmla="val 50000"/>
              </a:avLst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꺾인 연결선 19"/>
            <p:cNvCxnSpPr>
              <a:stCxn id="15" idx="1"/>
              <a:endCxn id="17" idx="3"/>
            </p:cNvCxnSpPr>
            <p:nvPr/>
          </p:nvCxnSpPr>
          <p:spPr>
            <a:xfrm rot="10800000" flipV="1">
              <a:off x="3087785" y="3229685"/>
              <a:ext cx="2033910" cy="793922"/>
            </a:xfrm>
            <a:prstGeom prst="bentConnector3">
              <a:avLst>
                <a:gd name="adj1" fmla="val 50000"/>
              </a:avLst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꺾인 연결선 20"/>
            <p:cNvCxnSpPr>
              <a:stCxn id="16" idx="1"/>
              <a:endCxn id="17" idx="3"/>
            </p:cNvCxnSpPr>
            <p:nvPr/>
          </p:nvCxnSpPr>
          <p:spPr>
            <a:xfrm rot="10800000" flipV="1">
              <a:off x="3087784" y="3871935"/>
              <a:ext cx="2031193" cy="151672"/>
            </a:xfrm>
            <a:prstGeom prst="bentConnector3">
              <a:avLst>
                <a:gd name="adj1" fmla="val 50000"/>
              </a:avLst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직사각형 23"/>
            <p:cNvSpPr/>
            <p:nvPr/>
          </p:nvSpPr>
          <p:spPr>
            <a:xfrm>
              <a:off x="1435496" y="5360618"/>
              <a:ext cx="1446793" cy="694368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</a:rPr>
                <a:t>4. 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생산오더생성 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/ Job Release</a:t>
              </a:r>
            </a:p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</a:rPr>
                <a:t>ZPPC0120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 </a:t>
              </a:r>
              <a:endParaRPr lang="en-US" altLang="ko-KR" sz="11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653854" y="1608383"/>
              <a:ext cx="2457691" cy="452991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공장</a:t>
              </a:r>
              <a:r>
                <a:rPr lang="en-US" altLang="ko-KR" sz="1000" dirty="0" smtClean="0">
                  <a:latin typeface="+mn-ea"/>
                  <a:ea typeface="+mn-ea"/>
                </a:rPr>
                <a:t>/</a:t>
              </a:r>
              <a:r>
                <a:rPr lang="ko-KR" altLang="en-US" sz="1000" dirty="0" err="1" smtClean="0">
                  <a:latin typeface="+mn-ea"/>
                  <a:ea typeface="+mn-ea"/>
                </a:rPr>
                <a:t>라인별</a:t>
              </a:r>
              <a:r>
                <a:rPr lang="ko-KR" altLang="en-US" sz="1000" dirty="0" smtClean="0">
                  <a:latin typeface="+mn-ea"/>
                  <a:ea typeface="+mn-ea"/>
                </a:rPr>
                <a:t> 물량분배</a:t>
              </a:r>
              <a:endParaRPr lang="en-US" altLang="ko-KR" sz="1000" dirty="0" smtClean="0">
                <a:latin typeface="+mn-ea"/>
                <a:ea typeface="+mn-ea"/>
              </a:endParaRPr>
            </a:p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Alt-</a:t>
              </a:r>
              <a:r>
                <a:rPr lang="ko-KR" altLang="en-US" sz="1000" dirty="0" smtClean="0">
                  <a:latin typeface="+mn-ea"/>
                  <a:ea typeface="+mn-ea"/>
                </a:rPr>
                <a:t>공장</a:t>
              </a:r>
              <a:r>
                <a:rPr lang="en-US" altLang="ko-KR" sz="1000" dirty="0" smtClean="0">
                  <a:latin typeface="+mn-ea"/>
                  <a:ea typeface="+mn-ea"/>
                </a:rPr>
                <a:t>,</a:t>
              </a:r>
              <a:r>
                <a:rPr lang="ko-KR" altLang="en-US" sz="1000" dirty="0" smtClean="0">
                  <a:latin typeface="+mn-ea"/>
                  <a:ea typeface="+mn-ea"/>
                </a:rPr>
                <a:t>라인</a:t>
              </a:r>
              <a:r>
                <a:rPr lang="en-US" altLang="ko-KR" sz="1000" dirty="0" smtClean="0">
                  <a:latin typeface="+mn-ea"/>
                  <a:ea typeface="+mn-ea"/>
                </a:rPr>
                <a:t>,</a:t>
              </a:r>
              <a:r>
                <a:rPr lang="ko-KR" altLang="en-US" sz="1000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버전</a:t>
              </a:r>
              <a:r>
                <a:rPr lang="ko-KR" altLang="en-US" sz="1000" dirty="0" smtClean="0">
                  <a:latin typeface="+mn-ea"/>
                  <a:ea typeface="+mn-ea"/>
                </a:rPr>
                <a:t> 물량배정</a:t>
              </a:r>
              <a:endParaRPr lang="en-US" altLang="ko-KR" sz="1000" dirty="0" smtClean="0">
                <a:latin typeface="+mn-ea"/>
                <a:ea typeface="+mn-ea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42974" y="2209820"/>
              <a:ext cx="2457691" cy="801445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자재</a:t>
              </a:r>
              <a:r>
                <a:rPr lang="en-US" altLang="ko-KR" sz="1000" dirty="0" smtClean="0">
                  <a:latin typeface="+mn-ea"/>
                  <a:ea typeface="+mn-ea"/>
                </a:rPr>
                <a:t>/</a:t>
              </a:r>
              <a:r>
                <a:rPr lang="ko-KR" altLang="en-US" sz="1000" dirty="0" smtClean="0">
                  <a:latin typeface="+mn-ea"/>
                  <a:ea typeface="+mn-ea"/>
                </a:rPr>
                <a:t>설비</a:t>
              </a:r>
              <a:r>
                <a:rPr lang="en-US" altLang="ko-KR" sz="1000" dirty="0" smtClean="0">
                  <a:latin typeface="+mn-ea"/>
                  <a:ea typeface="+mn-ea"/>
                </a:rPr>
                <a:t>/</a:t>
              </a:r>
              <a:r>
                <a:rPr lang="ko-KR" altLang="en-US" sz="1000" dirty="0" smtClean="0">
                  <a:latin typeface="+mn-ea"/>
                  <a:ea typeface="+mn-ea"/>
                </a:rPr>
                <a:t>라인</a:t>
              </a:r>
              <a:r>
                <a:rPr lang="en-US" altLang="ko-KR" sz="1000" dirty="0" smtClean="0">
                  <a:latin typeface="+mn-ea"/>
                  <a:ea typeface="+mn-ea"/>
                </a:rPr>
                <a:t>/ </a:t>
              </a:r>
              <a:r>
                <a:rPr lang="en-US" altLang="ko-KR" sz="1000" dirty="0" err="1" smtClean="0">
                  <a:latin typeface="+mn-ea"/>
                  <a:ea typeface="+mn-ea"/>
                </a:rPr>
                <a:t>capa</a:t>
              </a: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및 </a:t>
              </a:r>
              <a:r>
                <a:rPr lang="ko-KR" altLang="en-US" sz="1000" dirty="0" err="1" smtClean="0">
                  <a:latin typeface="+mn-ea"/>
                  <a:ea typeface="+mn-ea"/>
                </a:rPr>
                <a:t>부하율</a:t>
              </a:r>
              <a:endParaRPr lang="en-US" altLang="ko-KR" sz="1000" dirty="0" smtClean="0">
                <a:latin typeface="+mn-ea"/>
                <a:ea typeface="+mn-ea"/>
              </a:endParaRPr>
            </a:p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Bottle-neck</a:t>
              </a:r>
            </a:p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작업일수</a:t>
              </a:r>
              <a:r>
                <a:rPr lang="en-US" altLang="ko-KR" sz="1000" dirty="0" smtClean="0">
                  <a:latin typeface="+mn-ea"/>
                  <a:ea typeface="+mn-ea"/>
                </a:rPr>
                <a:t>, </a:t>
              </a:r>
              <a:r>
                <a:rPr lang="ko-KR" altLang="en-US" sz="1000" dirty="0" smtClean="0">
                  <a:latin typeface="+mn-ea"/>
                  <a:ea typeface="+mn-ea"/>
                </a:rPr>
                <a:t>근무시간</a:t>
              </a:r>
              <a:r>
                <a:rPr lang="en-US" altLang="ko-KR" sz="1000" dirty="0" smtClean="0">
                  <a:latin typeface="+mn-ea"/>
                  <a:ea typeface="+mn-ea"/>
                </a:rPr>
                <a:t>, </a:t>
              </a:r>
              <a:r>
                <a:rPr lang="ko-KR" altLang="en-US" sz="1000" dirty="0" smtClean="0">
                  <a:latin typeface="+mn-ea"/>
                  <a:ea typeface="+mn-ea"/>
                </a:rPr>
                <a:t>근무형태</a:t>
              </a:r>
              <a:r>
                <a:rPr lang="en-US" altLang="ko-KR" sz="1000" dirty="0" smtClean="0">
                  <a:latin typeface="+mn-ea"/>
                  <a:ea typeface="+mn-ea"/>
                </a:rPr>
                <a:t>(Shift)</a:t>
              </a:r>
            </a:p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인원운용</a:t>
              </a:r>
              <a:r>
                <a:rPr lang="en-US" altLang="ko-KR" sz="1000" dirty="0" smtClean="0">
                  <a:latin typeface="+mn-ea"/>
                  <a:ea typeface="+mn-ea"/>
                </a:rPr>
                <a:t>, </a:t>
              </a:r>
              <a:r>
                <a:rPr lang="ko-KR" altLang="en-US" sz="1000" dirty="0" err="1" smtClean="0">
                  <a:latin typeface="+mn-ea"/>
                  <a:ea typeface="+mn-ea"/>
                </a:rPr>
                <a:t>특근및</a:t>
              </a:r>
              <a:r>
                <a:rPr lang="ko-KR" altLang="en-US" sz="1000" dirty="0" smtClean="0">
                  <a:latin typeface="+mn-ea"/>
                  <a:ea typeface="+mn-ea"/>
                </a:rPr>
                <a:t> 정비</a:t>
              </a:r>
              <a:endParaRPr lang="en-US" altLang="ko-KR" sz="1000" dirty="0" smtClean="0">
                <a:latin typeface="+mn-ea"/>
                <a:ea typeface="+mn-ea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648423" y="3038488"/>
              <a:ext cx="2457691" cy="452991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긴급도</a:t>
              </a:r>
              <a:r>
                <a:rPr lang="en-US" altLang="ko-KR" sz="1000" dirty="0" smtClean="0">
                  <a:latin typeface="+mn-ea"/>
                  <a:ea typeface="+mn-ea"/>
                </a:rPr>
                <a:t>, </a:t>
              </a:r>
              <a:r>
                <a:rPr lang="ko-KR" altLang="en-US" sz="1000" dirty="0" smtClean="0">
                  <a:latin typeface="+mn-ea"/>
                  <a:ea typeface="+mn-ea"/>
                </a:rPr>
                <a:t>납기</a:t>
              </a:r>
              <a:r>
                <a:rPr lang="en-US" altLang="ko-KR" sz="1000" dirty="0" smtClean="0">
                  <a:latin typeface="+mn-ea"/>
                  <a:ea typeface="+mn-ea"/>
                </a:rPr>
                <a:t>/</a:t>
              </a:r>
              <a:r>
                <a:rPr lang="ko-KR" altLang="en-US" sz="1000" dirty="0" smtClean="0">
                  <a:latin typeface="+mn-ea"/>
                  <a:ea typeface="+mn-ea"/>
                </a:rPr>
                <a:t>출고일</a:t>
              </a:r>
              <a:r>
                <a:rPr lang="en-US" altLang="ko-KR" sz="1000" dirty="0" smtClean="0">
                  <a:latin typeface="+mn-ea"/>
                  <a:ea typeface="+mn-ea"/>
                </a:rPr>
                <a:t>, </a:t>
              </a:r>
              <a:r>
                <a:rPr lang="ko-KR" altLang="en-US" sz="1000" dirty="0" smtClean="0">
                  <a:latin typeface="+mn-ea"/>
                  <a:ea typeface="+mn-ea"/>
                </a:rPr>
                <a:t>전주계획진도</a:t>
              </a:r>
              <a:endParaRPr lang="en-US" altLang="ko-KR" sz="1000" dirty="0" smtClean="0">
                <a:latin typeface="+mn-ea"/>
                <a:ea typeface="+mn-ea"/>
              </a:endParaRPr>
            </a:p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교체감소</a:t>
              </a:r>
              <a:r>
                <a:rPr lang="en-US" altLang="ko-KR" sz="1000" dirty="0" smtClean="0">
                  <a:latin typeface="+mn-ea"/>
                  <a:ea typeface="+mn-ea"/>
                </a:rPr>
                <a:t>, </a:t>
              </a:r>
              <a:r>
                <a:rPr lang="ko-KR" altLang="en-US" sz="1000" dirty="0" smtClean="0">
                  <a:latin typeface="+mn-ea"/>
                  <a:ea typeface="+mn-ea"/>
                </a:rPr>
                <a:t>공장재고감안</a:t>
              </a:r>
              <a:r>
                <a:rPr lang="en-US" altLang="ko-KR" sz="1000" dirty="0" smtClean="0">
                  <a:latin typeface="+mn-ea"/>
                  <a:ea typeface="+mn-ea"/>
                </a:rPr>
                <a:t>   </a:t>
              </a:r>
              <a:endParaRPr lang="ko-KR" altLang="en-US" sz="1000" dirty="0">
                <a:latin typeface="+mn-ea"/>
                <a:ea typeface="+mn-ea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645706" y="3641280"/>
              <a:ext cx="2457691" cy="627218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이월작업</a:t>
              </a: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</a:p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Rework, Sample</a:t>
              </a:r>
            </a:p>
            <a:p>
              <a:pPr algn="l">
                <a:buFont typeface="Wingdings" pitchFamily="2" charset="2"/>
                <a:buChar char="§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시운전</a:t>
              </a:r>
              <a:r>
                <a:rPr lang="en-US" altLang="ko-KR" sz="1000" dirty="0" smtClean="0">
                  <a:latin typeface="+mn-ea"/>
                  <a:ea typeface="+mn-ea"/>
                </a:rPr>
                <a:t>, </a:t>
              </a:r>
              <a:r>
                <a:rPr lang="ko-KR" altLang="en-US" sz="1000" dirty="0" smtClean="0">
                  <a:latin typeface="+mn-ea"/>
                  <a:ea typeface="+mn-ea"/>
                </a:rPr>
                <a:t>시제품 생산</a:t>
              </a:r>
              <a:r>
                <a:rPr lang="en-US" altLang="ko-KR" sz="1000" dirty="0" smtClean="0">
                  <a:latin typeface="+mn-ea"/>
                  <a:ea typeface="+mn-ea"/>
                </a:rPr>
                <a:t>  </a:t>
              </a:r>
              <a:endParaRPr lang="ko-KR" altLang="en-US" sz="1000" dirty="0">
                <a:latin typeface="+mn-ea"/>
                <a:ea typeface="+mn-ea"/>
              </a:endParaRPr>
            </a:p>
          </p:txBody>
        </p:sp>
        <p:cxnSp>
          <p:nvCxnSpPr>
            <p:cNvPr id="30" name="직선 연결선 29"/>
            <p:cNvCxnSpPr>
              <a:stCxn id="12" idx="2"/>
              <a:endCxn id="14" idx="0"/>
            </p:cNvCxnSpPr>
            <p:nvPr/>
          </p:nvCxnSpPr>
          <p:spPr>
            <a:xfrm rot="5400000">
              <a:off x="5742712" y="2180253"/>
              <a:ext cx="158508" cy="27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>
              <a:stCxn id="14" idx="2"/>
              <a:endCxn id="15" idx="0"/>
            </p:cNvCxnSpPr>
            <p:nvPr/>
          </p:nvCxnSpPr>
          <p:spPr>
            <a:xfrm rot="5400000">
              <a:off x="5666519" y="2871486"/>
              <a:ext cx="305462" cy="27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>
              <a:stCxn id="15" idx="2"/>
              <a:endCxn id="16" idx="0"/>
            </p:cNvCxnSpPr>
            <p:nvPr/>
          </p:nvCxnSpPr>
          <p:spPr>
            <a:xfrm rot="5400000">
              <a:off x="5725033" y="3574966"/>
              <a:ext cx="183002" cy="27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화살표 연결선 32"/>
            <p:cNvCxnSpPr>
              <a:stCxn id="37" idx="2"/>
              <a:endCxn id="17" idx="0"/>
            </p:cNvCxnSpPr>
            <p:nvPr/>
          </p:nvCxnSpPr>
          <p:spPr>
            <a:xfrm rot="5400000">
              <a:off x="1712704" y="3312453"/>
              <a:ext cx="893377" cy="120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순서도: 자기 디스크 33"/>
            <p:cNvSpPr/>
            <p:nvPr/>
          </p:nvSpPr>
          <p:spPr>
            <a:xfrm>
              <a:off x="7657584" y="4528689"/>
              <a:ext cx="1402468" cy="489150"/>
            </a:xfrm>
            <a:prstGeom prst="flowChartMagneticDisk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7. </a:t>
              </a:r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POP  I/F</a:t>
              </a:r>
              <a:endParaRPr lang="ko-KR" altLang="en-US" sz="11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AutoShape 11"/>
            <p:cNvSpPr>
              <a:spLocks noChangeArrowheads="1"/>
            </p:cNvSpPr>
            <p:nvPr/>
          </p:nvSpPr>
          <p:spPr bwMode="auto">
            <a:xfrm>
              <a:off x="2279397" y="4312113"/>
              <a:ext cx="953424" cy="361466"/>
            </a:xfrm>
            <a:prstGeom prst="flowChartDocumen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ko-KR" altLang="en-US" sz="900" dirty="0" smtClean="0">
                  <a:latin typeface="+mn-ea"/>
                  <a:ea typeface="+mn-ea"/>
                </a:rPr>
                <a:t>조립일정계획서</a:t>
              </a:r>
              <a:endParaRPr lang="ko-KR" altLang="en-US" sz="900" dirty="0">
                <a:latin typeface="+mn-ea"/>
                <a:ea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280728" y="2828161"/>
              <a:ext cx="1605127" cy="7078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l">
                <a:buFont typeface="Arial" pitchFamily="34" charset="0"/>
                <a:buChar char="•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err="1" smtClean="0">
                  <a:latin typeface="+mn-ea"/>
                  <a:ea typeface="+mn-ea"/>
                </a:rPr>
                <a:t>생산반영오더</a:t>
              </a: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</a:p>
            <a:p>
              <a:pPr algn="l">
                <a:buFont typeface="Arial" pitchFamily="34" charset="0"/>
                <a:buChar char="•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중복검토</a:t>
              </a:r>
              <a:endParaRPr lang="en-US" altLang="ko-KR" sz="1000" dirty="0" smtClean="0">
                <a:latin typeface="+mn-ea"/>
                <a:ea typeface="+mn-ea"/>
              </a:endParaRPr>
            </a:p>
            <a:p>
              <a:pPr algn="l">
                <a:buFont typeface="Arial" pitchFamily="34" charset="0"/>
                <a:buChar char="•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기준정보유무</a:t>
              </a:r>
              <a:endParaRPr lang="en-US" altLang="ko-KR" sz="1000" dirty="0" smtClean="0">
                <a:latin typeface="+mn-ea"/>
                <a:ea typeface="+mn-ea"/>
              </a:endParaRPr>
            </a:p>
            <a:p>
              <a:pPr algn="l">
                <a:buFont typeface="Arial" pitchFamily="34" charset="0"/>
                <a:buChar char="•"/>
              </a:pP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다운로드가능시간</a:t>
              </a:r>
              <a:endParaRPr lang="en-US" altLang="ko-KR" sz="1000" dirty="0" smtClean="0">
                <a:latin typeface="+mn-ea"/>
                <a:ea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490887" y="2217328"/>
              <a:ext cx="1338216" cy="649038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2</a:t>
              </a:r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. </a:t>
              </a:r>
              <a:r>
                <a:rPr lang="ko-KR" altLang="en-US" sz="1100" b="1" dirty="0" err="1" smtClean="0">
                  <a:solidFill>
                    <a:schemeClr val="tx1"/>
                  </a:solidFill>
                  <a:latin typeface="+mn-ea"/>
                </a:rPr>
                <a:t>확정오더</a:t>
              </a:r>
              <a:r>
                <a:rPr lang="ko-KR" altLang="en-US" sz="11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LIST</a:t>
              </a:r>
              <a:r>
                <a:rPr lang="ko-KR" altLang="en-US" sz="11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endParaRPr lang="en-US" altLang="ko-KR" sz="1100" b="1" dirty="0" smtClean="0">
                <a:solidFill>
                  <a:schemeClr val="tx1"/>
                </a:solidFill>
                <a:latin typeface="+mn-ea"/>
              </a:endParaRPr>
            </a:p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Data </a:t>
              </a:r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Download</a:t>
              </a:r>
            </a:p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  <a:latin typeface="+mn-ea"/>
                </a:rPr>
                <a:t>ZPPR0020</a:t>
              </a:r>
              <a:endParaRPr lang="ko-KR" altLang="en-US" sz="11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7657584" y="5306222"/>
              <a:ext cx="1411403" cy="570675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</a:rPr>
                <a:t>8. 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MPS/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MRP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실행</a:t>
              </a:r>
              <a:endParaRPr lang="en-US" altLang="ko-KR" sz="1100" b="1" dirty="0" smtClean="0">
                <a:solidFill>
                  <a:schemeClr val="tx1"/>
                </a:solidFill>
              </a:endParaRPr>
            </a:p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</a:rPr>
                <a:t>MD40</a:t>
              </a:r>
              <a:endParaRPr lang="en-US" altLang="ko-KR" sz="11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70" name="직사각형 169"/>
            <p:cNvSpPr/>
            <p:nvPr/>
          </p:nvSpPr>
          <p:spPr>
            <a:xfrm>
              <a:off x="5057632" y="5370362"/>
              <a:ext cx="1446793" cy="694368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</a:rPr>
                <a:t>6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. 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투입자재변경</a:t>
              </a:r>
              <a:endParaRPr lang="en-US" altLang="ko-KR" sz="1100" b="1" dirty="0" smtClean="0">
                <a:solidFill>
                  <a:schemeClr val="tx1"/>
                </a:solidFill>
              </a:endParaRPr>
            </a:p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</a:rPr>
                <a:t>ZPPR0030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 </a:t>
              </a:r>
              <a:endParaRPr lang="en-US" altLang="ko-KR" sz="1100" b="1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84" name="직선 화살표 연결선 183"/>
            <p:cNvCxnSpPr>
              <a:stCxn id="17" idx="2"/>
              <a:endCxn id="24" idx="0"/>
            </p:cNvCxnSpPr>
            <p:nvPr/>
          </p:nvCxnSpPr>
          <p:spPr>
            <a:xfrm rot="16200000" flipH="1">
              <a:off x="1655251" y="4856975"/>
              <a:ext cx="1007182" cy="10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9" name="직사각형 188"/>
            <p:cNvSpPr/>
            <p:nvPr/>
          </p:nvSpPr>
          <p:spPr>
            <a:xfrm>
              <a:off x="5057632" y="4428955"/>
              <a:ext cx="1446793" cy="694368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</a:rPr>
                <a:t>5. 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투입자재변경</a:t>
              </a:r>
              <a:endParaRPr lang="en-US" altLang="ko-KR" sz="1100" b="1" dirty="0" smtClean="0">
                <a:solidFill>
                  <a:schemeClr val="tx1"/>
                </a:solidFill>
              </a:endParaRPr>
            </a:p>
            <a:p>
              <a:pPr marL="92075" indent="-92075"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테이블관리</a:t>
              </a:r>
              <a:endParaRPr lang="en-US" altLang="ko-KR" sz="1100" b="1" dirty="0" smtClean="0">
                <a:solidFill>
                  <a:schemeClr val="tx1"/>
                </a:solidFill>
              </a:endParaRPr>
            </a:p>
            <a:p>
              <a:pPr marL="92075" indent="-92075" algn="ctr"/>
              <a:r>
                <a:rPr lang="en-US" altLang="ko-KR" sz="1100" b="1" dirty="0" smtClean="0">
                  <a:solidFill>
                    <a:schemeClr val="tx1"/>
                  </a:solidFill>
                </a:rPr>
                <a:t>ZPP0090T</a:t>
              </a:r>
              <a:endParaRPr lang="en-US" altLang="ko-KR" sz="1100" b="1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90" name="직선 화살표 연결선 189"/>
            <p:cNvCxnSpPr>
              <a:stCxn id="189" idx="2"/>
              <a:endCxn id="170" idx="0"/>
            </p:cNvCxnSpPr>
            <p:nvPr/>
          </p:nvCxnSpPr>
          <p:spPr>
            <a:xfrm rot="5400000">
              <a:off x="5657509" y="5246817"/>
              <a:ext cx="247040" cy="163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꺾인 연결선 192"/>
            <p:cNvCxnSpPr>
              <a:stCxn id="170" idx="3"/>
              <a:endCxn id="39" idx="1"/>
            </p:cNvCxnSpPr>
            <p:nvPr/>
          </p:nvCxnSpPr>
          <p:spPr>
            <a:xfrm flipV="1">
              <a:off x="6504425" y="5591560"/>
              <a:ext cx="1153159" cy="125985"/>
            </a:xfrm>
            <a:prstGeom prst="bentConnector3">
              <a:avLst>
                <a:gd name="adj1" fmla="val 50000"/>
              </a:avLst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꺾인 연결선 196"/>
            <p:cNvCxnSpPr>
              <a:stCxn id="170" idx="3"/>
              <a:endCxn id="34" idx="2"/>
            </p:cNvCxnSpPr>
            <p:nvPr/>
          </p:nvCxnSpPr>
          <p:spPr>
            <a:xfrm flipV="1">
              <a:off x="6504425" y="4773265"/>
              <a:ext cx="1153159" cy="944281"/>
            </a:xfrm>
            <a:prstGeom prst="bentConnector3">
              <a:avLst>
                <a:gd name="adj1" fmla="val 50000"/>
              </a:avLst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직선 화살표 연결선 202"/>
            <p:cNvCxnSpPr>
              <a:stCxn id="24" idx="3"/>
              <a:endCxn id="170" idx="1"/>
            </p:cNvCxnSpPr>
            <p:nvPr/>
          </p:nvCxnSpPr>
          <p:spPr>
            <a:xfrm>
              <a:off x="2882290" y="5707801"/>
              <a:ext cx="2175343" cy="974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89235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67544" y="1395524"/>
          <a:ext cx="8175382" cy="4753830"/>
        </p:xfrm>
        <a:graphic>
          <a:graphicData uri="http://schemas.openxmlformats.org/drawingml/2006/table">
            <a:tbl>
              <a:tblPr/>
              <a:tblGrid>
                <a:gridCol w="2248453"/>
                <a:gridCol w="4766344"/>
                <a:gridCol w="1160585"/>
              </a:tblGrid>
              <a:tr h="42900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26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    무</a:t>
                      </a: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1100" marR="81100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8184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1.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계획오더 생성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MD40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MDBS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84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2.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/ 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결과 다운로드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생산계획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수립위한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/ 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결과 다운로드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계획오더 다운로드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ZPPR0020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840">
                <a:tc>
                  <a:txBody>
                    <a:bodyPr/>
                    <a:lstStyle/>
                    <a:p>
                      <a:pPr marL="92075" indent="-92075" algn="l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상세계획 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공장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라인물량검토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공정운용계획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작업우선순위등을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바탕으로 상세계획을 매뉴얼로 수립한다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840">
                <a:tc>
                  <a:txBody>
                    <a:bodyPr/>
                    <a:lstStyle/>
                    <a:p>
                      <a:pPr marL="92075" indent="-92075" algn="l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4.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생산오더 상세라인계획 결과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수출계획오더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MTS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판매오더를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기준으로 수립한 상세계획을 기반으로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생산오더를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생성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릴리즈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ZPPC0120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84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5.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투입자재변경 테이블관리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투입자재 변경이 발생하는 경우 테이블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ZPP0090T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84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6.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투입자재변경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ZPP0090T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의 상태에 따른 투입자재 변경진행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ZPPR0030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84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7. POP I/F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확인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 I/F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확인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5407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8.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/ 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/ 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MD40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MDBS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52047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ko-KR" altLang="en-US" sz="2400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순서도: 연결자 18"/>
          <p:cNvSpPr/>
          <p:nvPr/>
        </p:nvSpPr>
        <p:spPr>
          <a:xfrm>
            <a:off x="5217706" y="269106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3</a:t>
            </a:r>
            <a:endParaRPr lang="ko-KR" altLang="en-US" sz="1200" dirty="0">
              <a:latin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5217706" y="1555756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1</a:t>
            </a:r>
            <a:endParaRPr lang="ko-KR" altLang="en-US" sz="12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93349" y="1484784"/>
            <a:ext cx="32831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:1200,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:1300)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208529" y="1903905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2</a:t>
            </a:r>
            <a:endParaRPr lang="ko-KR" altLang="en-US" sz="1200" dirty="0">
              <a:latin typeface="+mn-ea"/>
            </a:endParaRPr>
          </a:p>
        </p:txBody>
      </p:sp>
      <p:sp>
        <p:nvSpPr>
          <p:cNvPr id="34" name="순서도: 연결자 33"/>
          <p:cNvSpPr/>
          <p:nvPr/>
        </p:nvSpPr>
        <p:spPr>
          <a:xfrm>
            <a:off x="5227727" y="335776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4</a:t>
            </a:r>
            <a:endParaRPr lang="ko-KR" altLang="en-US" sz="1200" dirty="0">
              <a:latin typeface="+mn-ea"/>
            </a:endParaRPr>
          </a:p>
        </p:txBody>
      </p:sp>
      <p:sp>
        <p:nvSpPr>
          <p:cNvPr id="48" name="순서도: 연결자 47"/>
          <p:cNvSpPr/>
          <p:nvPr/>
        </p:nvSpPr>
        <p:spPr>
          <a:xfrm>
            <a:off x="5227727" y="402451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5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 r="29880" b="23533"/>
          <a:stretch>
            <a:fillRect/>
          </a:stretch>
        </p:blipFill>
        <p:spPr bwMode="auto">
          <a:xfrm>
            <a:off x="386862" y="1704975"/>
            <a:ext cx="4545178" cy="392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329941" y="1342277"/>
            <a:ext cx="2193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</a:t>
            </a:r>
            <a:r>
              <a:rPr lang="en-US" altLang="ko-KR" sz="1400" b="1" dirty="0" smtClean="0">
                <a:latin typeface="+mn-ea"/>
                <a:ea typeface="+mn-ea"/>
              </a:rPr>
              <a:t>1. </a:t>
            </a:r>
            <a:r>
              <a:rPr lang="en-US" altLang="ko-KR" sz="1400" b="1" dirty="0" smtClean="0">
                <a:latin typeface="+mn-ea"/>
                <a:ea typeface="+mn-ea"/>
              </a:rPr>
              <a:t>MPS </a:t>
            </a:r>
            <a:r>
              <a:rPr lang="ko-KR" altLang="en-US" sz="1400" b="1" dirty="0" smtClean="0">
                <a:latin typeface="+mn-ea"/>
                <a:ea typeface="+mn-ea"/>
              </a:rPr>
              <a:t>실행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5407269" y="1835299"/>
            <a:ext cx="33234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NETCH-</a:t>
            </a:r>
            <a:r>
              <a:rPr lang="ko-KR" altLang="en-US" sz="1200" dirty="0" smtClean="0">
                <a:latin typeface="+mn-ea"/>
                <a:ea typeface="+mn-ea"/>
              </a:rPr>
              <a:t>총 범위에 대한 순 변경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변경 내용만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NETPL-</a:t>
            </a:r>
            <a:r>
              <a:rPr lang="ko-KR" altLang="en-US" sz="1200" dirty="0" smtClean="0">
                <a:latin typeface="+mn-ea"/>
                <a:ea typeface="+mn-ea"/>
              </a:rPr>
              <a:t>계획 범위에 대한 순 변경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계획 </a:t>
            </a:r>
            <a:r>
              <a:rPr lang="ko-KR" altLang="en-US" sz="1200" dirty="0" err="1" smtClean="0">
                <a:latin typeface="+mn-ea"/>
                <a:ea typeface="+mn-ea"/>
              </a:rPr>
              <a:t>범위내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변경 내용만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NEUPL-</a:t>
            </a:r>
            <a:r>
              <a:rPr lang="ko-KR" altLang="en-US" sz="1200" dirty="0" smtClean="0">
                <a:latin typeface="+mn-ea"/>
                <a:ea typeface="+mn-ea"/>
              </a:rPr>
              <a:t>재생성 계획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모든 자재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380892" y="2627387"/>
            <a:ext cx="32235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1:MRP </a:t>
            </a:r>
            <a:r>
              <a:rPr lang="ko-KR" altLang="en-US" sz="1200" dirty="0" smtClean="0">
                <a:latin typeface="+mn-ea"/>
                <a:ea typeface="+mn-ea"/>
              </a:rPr>
              <a:t>리스트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2:</a:t>
            </a:r>
            <a:r>
              <a:rPr lang="ko-KR" altLang="en-US" sz="1200" dirty="0" smtClean="0">
                <a:latin typeface="+mn-ea"/>
                <a:ea typeface="+mn-ea"/>
              </a:rPr>
              <a:t>예외 </a:t>
            </a:r>
            <a:r>
              <a:rPr lang="ko-KR" altLang="en-US" sz="1200" dirty="0" err="1" smtClean="0">
                <a:latin typeface="+mn-ea"/>
                <a:ea typeface="+mn-ea"/>
              </a:rPr>
              <a:t>메세지에</a:t>
            </a:r>
            <a:r>
              <a:rPr lang="ko-KR" altLang="en-US" sz="1200" dirty="0" smtClean="0">
                <a:latin typeface="+mn-ea"/>
                <a:ea typeface="+mn-ea"/>
              </a:rPr>
              <a:t> 종속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3:MRP </a:t>
            </a:r>
            <a:r>
              <a:rPr lang="ko-KR" altLang="en-US" sz="1200" dirty="0" smtClean="0">
                <a:latin typeface="+mn-ea"/>
                <a:ea typeface="+mn-ea"/>
              </a:rPr>
              <a:t>리스트 없음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380892" y="3289727"/>
            <a:ext cx="34395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1: </a:t>
            </a:r>
            <a:r>
              <a:rPr lang="ko-KR" altLang="en-US" sz="1200" dirty="0" smtClean="0">
                <a:latin typeface="+mn-ea"/>
                <a:ea typeface="+mn-ea"/>
              </a:rPr>
              <a:t>계획 데이터 채택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정상모드</a:t>
            </a:r>
            <a:r>
              <a:rPr lang="en-US" altLang="ko-KR" sz="1200" dirty="0" smtClean="0">
                <a:latin typeface="+mn-ea"/>
                <a:ea typeface="+mn-ea"/>
              </a:rPr>
              <a:t>)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2: BOM </a:t>
            </a:r>
            <a:r>
              <a:rPr lang="ko-KR" altLang="en-US" sz="1200" dirty="0" smtClean="0">
                <a:latin typeface="+mn-ea"/>
                <a:ea typeface="+mn-ea"/>
              </a:rPr>
              <a:t>및 공정 </a:t>
            </a:r>
            <a:r>
              <a:rPr lang="ko-KR" altLang="en-US" sz="1200" dirty="0" err="1" smtClean="0">
                <a:latin typeface="+mn-ea"/>
                <a:ea typeface="+mn-ea"/>
              </a:rPr>
              <a:t>재전개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3:</a:t>
            </a:r>
            <a:r>
              <a:rPr lang="ko-KR" altLang="en-US" sz="1200" dirty="0" smtClean="0">
                <a:latin typeface="+mn-ea"/>
                <a:ea typeface="+mn-ea"/>
              </a:rPr>
              <a:t>계획 데이터 삭제 및 재생성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389684" y="3953561"/>
            <a:ext cx="33587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1:</a:t>
            </a:r>
            <a:r>
              <a:rPr lang="ko-KR" altLang="en-US" sz="1200" dirty="0" smtClean="0">
                <a:latin typeface="+mn-ea"/>
                <a:ea typeface="+mn-ea"/>
              </a:rPr>
              <a:t>계획 오더에 대한 기본일자를 결정 </a:t>
            </a:r>
          </a:p>
          <a:p>
            <a:pPr algn="l"/>
            <a:r>
              <a:rPr lang="en-US" altLang="ko-KR" sz="1200" dirty="0" smtClean="0">
                <a:solidFill>
                  <a:srgbClr val="FF0000"/>
                </a:solidFill>
                <a:latin typeface="+mn-ea"/>
                <a:ea typeface="+mn-ea"/>
              </a:rPr>
              <a:t>2:</a:t>
            </a:r>
            <a:r>
              <a:rPr lang="ko-KR" altLang="en-US" sz="1200" dirty="0" smtClean="0">
                <a:solidFill>
                  <a:srgbClr val="FF0000"/>
                </a:solidFill>
                <a:latin typeface="+mn-ea"/>
                <a:ea typeface="+mn-ea"/>
              </a:rPr>
              <a:t>리드 타임 일정 및 생산 능력 계획 </a:t>
            </a:r>
            <a:endParaRPr lang="ko-KR" altLang="en-US" sz="1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46" name="순서도: 연결자 45"/>
          <p:cNvSpPr/>
          <p:nvPr/>
        </p:nvSpPr>
        <p:spPr>
          <a:xfrm>
            <a:off x="5227727" y="448171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6</a:t>
            </a:r>
            <a:endParaRPr lang="ko-KR" altLang="en-US" sz="1200" dirty="0">
              <a:latin typeface="+mn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380892" y="4461303"/>
            <a:ext cx="33675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1:</a:t>
            </a:r>
            <a:r>
              <a:rPr lang="ko-KR" altLang="en-US" sz="1200" dirty="0" smtClean="0">
                <a:latin typeface="+mn-ea"/>
                <a:ea typeface="+mn-ea"/>
              </a:rPr>
              <a:t>계획 시나리오 </a:t>
            </a:r>
            <a:r>
              <a:rPr lang="ko-KR" altLang="en-US" sz="1200" dirty="0" err="1" smtClean="0">
                <a:latin typeface="+mn-ea"/>
                <a:ea typeface="+mn-ea"/>
              </a:rPr>
              <a:t>세팅</a:t>
            </a:r>
            <a:r>
              <a:rPr lang="ko-KR" altLang="en-US" sz="1200" dirty="0" smtClean="0">
                <a:latin typeface="+mn-ea"/>
                <a:ea typeface="+mn-ea"/>
              </a:rPr>
              <a:t> 사용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2:</a:t>
            </a:r>
            <a:r>
              <a:rPr lang="ko-KR" altLang="en-US" sz="1200" dirty="0" smtClean="0">
                <a:latin typeface="+mn-ea"/>
                <a:ea typeface="+mn-ea"/>
              </a:rPr>
              <a:t>작업계획에서 </a:t>
            </a:r>
            <a:r>
              <a:rPr lang="ko-KR" altLang="en-US" sz="1200" dirty="0" err="1" smtClean="0">
                <a:latin typeface="+mn-ea"/>
                <a:ea typeface="+mn-ea"/>
              </a:rPr>
              <a:t>확정생산오더</a:t>
            </a:r>
            <a:r>
              <a:rPr lang="ko-KR" altLang="en-US" sz="1200" dirty="0" smtClean="0">
                <a:latin typeface="+mn-ea"/>
                <a:ea typeface="+mn-ea"/>
              </a:rPr>
              <a:t> 복사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3:</a:t>
            </a:r>
            <a:r>
              <a:rPr lang="ko-KR" altLang="en-US" sz="1200" dirty="0" smtClean="0">
                <a:latin typeface="+mn-ea"/>
                <a:ea typeface="+mn-ea"/>
              </a:rPr>
              <a:t>작업계획에서 </a:t>
            </a:r>
            <a:r>
              <a:rPr lang="ko-KR" altLang="en-US" sz="1200" dirty="0" err="1" smtClean="0">
                <a:latin typeface="+mn-ea"/>
                <a:ea typeface="+mn-ea"/>
              </a:rPr>
              <a:t>확정계획오더</a:t>
            </a:r>
            <a:r>
              <a:rPr lang="ko-KR" altLang="en-US" sz="1200" dirty="0" smtClean="0">
                <a:latin typeface="+mn-ea"/>
                <a:ea typeface="+mn-ea"/>
              </a:rPr>
              <a:t> 복사금지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5866" y="5065241"/>
            <a:ext cx="43187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TextBox 50"/>
          <p:cNvSpPr txBox="1"/>
          <p:nvPr/>
        </p:nvSpPr>
        <p:spPr>
          <a:xfrm>
            <a:off x="5323010" y="5133254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선택 값 입력 후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123728" y="2420888"/>
            <a:ext cx="2880320" cy="646331"/>
          </a:xfrm>
          <a:prstGeom prst="wedgeRectCallout">
            <a:avLst>
              <a:gd name="adj1" fmla="val -75686"/>
              <a:gd name="adj2" fmla="val -128254"/>
            </a:avLst>
          </a:prstGeom>
          <a:solidFill>
            <a:srgbClr val="66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MPS </a:t>
            </a:r>
            <a:r>
              <a:rPr lang="ko-KR" altLang="en-US" sz="1200" dirty="0" err="1" smtClean="0">
                <a:latin typeface="+mn-ea"/>
                <a:ea typeface="+mn-ea"/>
              </a:rPr>
              <a:t>제어키를</a:t>
            </a:r>
            <a:r>
              <a:rPr lang="ko-KR" altLang="en-US" sz="1200" dirty="0" smtClean="0">
                <a:latin typeface="+mn-ea"/>
                <a:ea typeface="+mn-ea"/>
              </a:rPr>
              <a:t> 변경 없이 반 </a:t>
            </a:r>
            <a:r>
              <a:rPr lang="ko-KR" altLang="en-US" sz="1200" dirty="0" err="1" smtClean="0">
                <a:latin typeface="+mn-ea"/>
                <a:ea typeface="+mn-ea"/>
              </a:rPr>
              <a:t>복하여</a:t>
            </a:r>
            <a:r>
              <a:rPr lang="ko-KR" altLang="en-US" sz="1200" dirty="0" smtClean="0">
                <a:latin typeface="+mn-ea"/>
                <a:ea typeface="+mn-ea"/>
              </a:rPr>
              <a:t> 사용 하는 경우 </a:t>
            </a:r>
            <a:r>
              <a:rPr lang="en-US" altLang="ko-KR" sz="1200" dirty="0" smtClean="0">
                <a:latin typeface="+mn-ea"/>
                <a:ea typeface="+mn-ea"/>
              </a:rPr>
              <a:t>Setting </a:t>
            </a:r>
            <a:r>
              <a:rPr lang="ko-KR" altLang="en-US" sz="1200" dirty="0" smtClean="0">
                <a:latin typeface="+mn-ea"/>
                <a:ea typeface="+mn-ea"/>
              </a:rPr>
              <a:t>저장 하여 사용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(</a:t>
            </a:r>
            <a:r>
              <a:rPr lang="ko-KR" altLang="en-US" sz="1200" dirty="0" smtClean="0">
                <a:latin typeface="+mn-ea"/>
                <a:ea typeface="+mn-ea"/>
              </a:rPr>
              <a:t>설정 → 저장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328139" y="1562786"/>
            <a:ext cx="3492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초기화면설정 후 </a:t>
            </a:r>
            <a:r>
              <a:rPr lang="en-US" altLang="ko-KR" sz="1200" dirty="0" smtClean="0">
                <a:latin typeface="+mn-ea"/>
                <a:ea typeface="+mn-ea"/>
              </a:rPr>
              <a:t>Enter</a:t>
            </a:r>
            <a:r>
              <a:rPr lang="ko-KR" altLang="en-US" sz="1200" dirty="0" smtClean="0">
                <a:latin typeface="+mn-ea"/>
                <a:ea typeface="+mn-ea"/>
              </a:rPr>
              <a:t>를 </a:t>
            </a:r>
            <a:r>
              <a:rPr lang="ko-KR" altLang="en-US" sz="1200" dirty="0" smtClean="0">
                <a:latin typeface="+mn-ea"/>
                <a:ea typeface="+mn-ea"/>
              </a:rPr>
              <a:t>치시면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Entry </a:t>
            </a:r>
            <a:r>
              <a:rPr lang="ko-KR" altLang="en-US" sz="1200" dirty="0" smtClean="0">
                <a:latin typeface="+mn-ea"/>
                <a:ea typeface="+mn-ea"/>
              </a:rPr>
              <a:t>확인 경고메시지가보이면 </a:t>
            </a:r>
            <a:r>
              <a:rPr lang="en-US" altLang="ko-KR" sz="1200" dirty="0" smtClean="0">
                <a:latin typeface="+mn-ea"/>
              </a:rPr>
              <a:t>Entry </a:t>
            </a:r>
            <a:r>
              <a:rPr lang="ko-KR" altLang="en-US" sz="1200" dirty="0" smtClean="0">
                <a:latin typeface="+mn-ea"/>
              </a:rPr>
              <a:t>확인하고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</a:rPr>
              <a:t>Enter </a:t>
            </a:r>
            <a:r>
              <a:rPr lang="ko-KR" altLang="en-US" sz="1200" dirty="0" smtClean="0">
                <a:latin typeface="+mn-ea"/>
                <a:ea typeface="+mn-ea"/>
              </a:rPr>
              <a:t>치시면 </a:t>
            </a:r>
            <a:r>
              <a:rPr lang="en-US" altLang="ko-KR" sz="1200" dirty="0" smtClean="0">
                <a:latin typeface="+mn-ea"/>
              </a:rPr>
              <a:t>MPS </a:t>
            </a:r>
            <a:r>
              <a:rPr lang="ko-KR" altLang="en-US" sz="1200" dirty="0" smtClean="0">
                <a:latin typeface="+mn-ea"/>
                <a:ea typeface="+mn-ea"/>
              </a:rPr>
              <a:t>가 </a:t>
            </a:r>
            <a:r>
              <a:rPr lang="en-US" altLang="ko-KR" sz="1200" dirty="0" smtClean="0">
                <a:latin typeface="+mn-ea"/>
                <a:ea typeface="+mn-ea"/>
              </a:rPr>
              <a:t>Running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505" y="1300164"/>
            <a:ext cx="4717072" cy="4071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순서도: 연결자 28"/>
          <p:cNvSpPr/>
          <p:nvPr/>
        </p:nvSpPr>
        <p:spPr>
          <a:xfrm>
            <a:off x="5182536" y="163235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latin typeface="+mn-ea"/>
              </a:rPr>
              <a:t>1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220072" y="2492896"/>
            <a:ext cx="26816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</a:rPr>
              <a:t>MPS </a:t>
            </a:r>
            <a:r>
              <a:rPr lang="ko-KR" altLang="en-US" sz="1200" b="1" dirty="0" smtClean="0">
                <a:latin typeface="+mn-ea"/>
              </a:rPr>
              <a:t>실행 결과 확인</a:t>
            </a:r>
            <a:endParaRPr lang="ko-KR" altLang="en-US" sz="12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 계획실행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409043" y="1347402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9. </a:t>
            </a:r>
            <a:r>
              <a:rPr lang="ko-KR" altLang="en-US" sz="1400" b="1" dirty="0" smtClean="0">
                <a:latin typeface="+mn-ea"/>
                <a:ea typeface="+mn-ea"/>
              </a:rPr>
              <a:t>백그라운드 실행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287" y="1757548"/>
            <a:ext cx="4562465" cy="3467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5225955" y="1688934"/>
            <a:ext cx="33462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백그라운드 실행은 특정 시간대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사전 정의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에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시스템이 자동으로 </a:t>
            </a:r>
            <a:r>
              <a:rPr lang="en-US" altLang="ko-KR" sz="1200" dirty="0" smtClean="0">
                <a:latin typeface="+mn-ea"/>
                <a:ea typeface="+mn-ea"/>
              </a:rPr>
              <a:t>LTP</a:t>
            </a:r>
            <a:r>
              <a:rPr lang="ko-KR" altLang="en-US" sz="1200" dirty="0" smtClean="0">
                <a:latin typeface="+mn-ea"/>
                <a:ea typeface="+mn-ea"/>
              </a:rPr>
              <a:t>을 수행 할수 있도록 하는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작업이다</a:t>
            </a:r>
            <a:r>
              <a:rPr lang="en-US" altLang="ko-KR" sz="1200" dirty="0" smtClean="0"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MPS</a:t>
            </a:r>
            <a:r>
              <a:rPr lang="ko-KR" altLang="en-US" sz="1200" dirty="0" smtClean="0">
                <a:latin typeface="+mn-ea"/>
                <a:ea typeface="+mn-ea"/>
              </a:rPr>
              <a:t>실행 시간이 장시간 소요됨 </a:t>
            </a:r>
            <a:r>
              <a:rPr lang="ko-KR" altLang="en-US" sz="1200" dirty="0" err="1" smtClean="0">
                <a:latin typeface="+mn-ea"/>
                <a:ea typeface="+mn-ea"/>
              </a:rPr>
              <a:t>으로</a:t>
            </a:r>
            <a:r>
              <a:rPr lang="ko-KR" altLang="en-US" sz="1200" dirty="0" smtClean="0">
                <a:latin typeface="+mn-ea"/>
                <a:ea typeface="+mn-ea"/>
              </a:rPr>
              <a:t> 시스템 부하가 없는 시간대에 적용 </a:t>
            </a:r>
            <a:r>
              <a:rPr lang="ko-KR" altLang="en-US" sz="1200" dirty="0" err="1" smtClean="0">
                <a:latin typeface="+mn-ea"/>
                <a:ea typeface="+mn-ea"/>
              </a:rPr>
              <a:t>할수</a:t>
            </a:r>
            <a:r>
              <a:rPr lang="ko-KR" altLang="en-US" sz="1200" dirty="0" smtClean="0">
                <a:latin typeface="+mn-ea"/>
                <a:ea typeface="+mn-ea"/>
              </a:rPr>
              <a:t> 있다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6" name="순서도: 연결자 45"/>
          <p:cNvSpPr/>
          <p:nvPr/>
        </p:nvSpPr>
        <p:spPr>
          <a:xfrm>
            <a:off x="5250748" y="284615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</a:t>
            </a:r>
            <a:endParaRPr lang="ko-KR" altLang="en-US" sz="1200" dirty="0"/>
          </a:p>
        </p:txBody>
      </p:sp>
      <p:sp>
        <p:nvSpPr>
          <p:cNvPr id="47" name="TextBox 46"/>
          <p:cNvSpPr txBox="1"/>
          <p:nvPr/>
        </p:nvSpPr>
        <p:spPr>
          <a:xfrm>
            <a:off x="5404203" y="2791956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변형을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250748" y="3186578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</a:t>
            </a:r>
            <a:endParaRPr lang="ko-KR" altLang="en-US" sz="1200" dirty="0"/>
          </a:p>
        </p:txBody>
      </p:sp>
      <p:sp>
        <p:nvSpPr>
          <p:cNvPr id="50" name="TextBox 49"/>
          <p:cNvSpPr txBox="1"/>
          <p:nvPr/>
        </p:nvSpPr>
        <p:spPr>
          <a:xfrm>
            <a:off x="5431682" y="3151254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MPS-1300</a:t>
            </a:r>
            <a:r>
              <a:rPr lang="ko-KR" altLang="en-US" sz="1200" dirty="0" smtClean="0">
                <a:latin typeface="+mn-ea"/>
                <a:ea typeface="+mn-ea"/>
              </a:rPr>
              <a:t>을 입력한다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:1200)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2409804" y="2666045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2728" y="3516333"/>
            <a:ext cx="791308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순서도: 연결자 52"/>
          <p:cNvSpPr/>
          <p:nvPr/>
        </p:nvSpPr>
        <p:spPr>
          <a:xfrm>
            <a:off x="2705774" y="4087123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4" name="순서도: 연결자 53"/>
          <p:cNvSpPr/>
          <p:nvPr/>
        </p:nvSpPr>
        <p:spPr>
          <a:xfrm>
            <a:off x="2914050" y="4502760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55" name="순서도: 연결자 54"/>
          <p:cNvSpPr/>
          <p:nvPr/>
        </p:nvSpPr>
        <p:spPr>
          <a:xfrm>
            <a:off x="5258058" y="3633883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</a:t>
            </a:r>
            <a:endParaRPr lang="ko-KR" altLang="en-US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6235477" y="3573748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Click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 계획실행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6" name="순서도: 연결자 45"/>
          <p:cNvSpPr/>
          <p:nvPr/>
        </p:nvSpPr>
        <p:spPr>
          <a:xfrm>
            <a:off x="5239786" y="187240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393242" y="1818206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개별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239786" y="2212828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420721" y="2177504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Check 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5237960" y="257107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806" y="1432524"/>
            <a:ext cx="4591868" cy="397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2234415" y="2962928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순서도: 연결자 16"/>
          <p:cNvSpPr/>
          <p:nvPr/>
        </p:nvSpPr>
        <p:spPr>
          <a:xfrm>
            <a:off x="1642476" y="3683363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4348222" y="488475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4165" y="2471368"/>
            <a:ext cx="633046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 계획실행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6" name="순서도: 연결자 45"/>
          <p:cNvSpPr/>
          <p:nvPr/>
        </p:nvSpPr>
        <p:spPr>
          <a:xfrm>
            <a:off x="5239786" y="187240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393242" y="1818206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해당 처리키 입력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여기서는 생략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239786" y="2319703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502837" y="2616889"/>
            <a:ext cx="14250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“</a:t>
            </a:r>
            <a:r>
              <a:rPr lang="ko-KR" altLang="en-US" sz="1200" dirty="0" smtClean="0">
                <a:latin typeface="+mn-ea"/>
                <a:ea typeface="+mn-ea"/>
              </a:rPr>
              <a:t>예</a:t>
            </a:r>
            <a:r>
              <a:rPr lang="en-US" altLang="ko-KR" sz="1200" dirty="0" smtClean="0">
                <a:latin typeface="+mn-ea"/>
                <a:ea typeface="+mn-ea"/>
              </a:rPr>
              <a:t>” 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5237960" y="2677949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371" y="1389414"/>
            <a:ext cx="4561266" cy="399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순서도: 연결자 21"/>
          <p:cNvSpPr/>
          <p:nvPr/>
        </p:nvSpPr>
        <p:spPr>
          <a:xfrm>
            <a:off x="1598629" y="2392939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3" name="순서도: 처리 22"/>
          <p:cNvSpPr/>
          <p:nvPr/>
        </p:nvSpPr>
        <p:spPr>
          <a:xfrm>
            <a:off x="1819667" y="2185061"/>
            <a:ext cx="822138" cy="2125683"/>
          </a:xfrm>
          <a:prstGeom prst="flowChart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2583" y="2176835"/>
            <a:ext cx="369277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1971332" y="142707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3054728" y="2782847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5917562" y="2211152"/>
            <a:ext cx="668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16317" y="2915579"/>
            <a:ext cx="2145323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 계획실행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726" y="1393249"/>
            <a:ext cx="4443369" cy="3891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5239786" y="1529403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393242" y="1475204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내역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8" name="순서도: 연결자 27"/>
          <p:cNvSpPr/>
          <p:nvPr/>
        </p:nvSpPr>
        <p:spPr>
          <a:xfrm>
            <a:off x="1817866" y="2428565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9" name="순서도: 연결자 28"/>
          <p:cNvSpPr/>
          <p:nvPr/>
        </p:nvSpPr>
        <p:spPr>
          <a:xfrm>
            <a:off x="5237960" y="1824309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467732" y="2580965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369494" y="1770110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백그라운드 처리 전용 </a:t>
            </a:r>
            <a:r>
              <a:rPr lang="en-US" altLang="ko-KR" sz="1200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2420" y="2980706"/>
            <a:ext cx="4642338" cy="312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순서도: 연결자 31"/>
          <p:cNvSpPr/>
          <p:nvPr/>
        </p:nvSpPr>
        <p:spPr>
          <a:xfrm>
            <a:off x="5236137" y="2142959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378632" y="2088760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저장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4" name="순서도: 연결자 33"/>
          <p:cNvSpPr/>
          <p:nvPr/>
        </p:nvSpPr>
        <p:spPr>
          <a:xfrm>
            <a:off x="685146" y="1427080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5" name="순서도: 연결자 34"/>
          <p:cNvSpPr/>
          <p:nvPr/>
        </p:nvSpPr>
        <p:spPr>
          <a:xfrm>
            <a:off x="5245271" y="2425987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376807" y="2359913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8" name="순서도: 연결자 37"/>
          <p:cNvSpPr/>
          <p:nvPr/>
        </p:nvSpPr>
        <p:spPr>
          <a:xfrm>
            <a:off x="5177674" y="3812040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 계획실행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순서도: 연결자 20"/>
          <p:cNvSpPr/>
          <p:nvPr/>
        </p:nvSpPr>
        <p:spPr>
          <a:xfrm>
            <a:off x="5239786" y="177740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393242" y="1723205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일정계획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237960" y="2072310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369494" y="2018111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실행 날짜 및 시간 설정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587" y="1330036"/>
            <a:ext cx="4184475" cy="2814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순서도: 연결자 31"/>
          <p:cNvSpPr/>
          <p:nvPr/>
        </p:nvSpPr>
        <p:spPr>
          <a:xfrm>
            <a:off x="5236137" y="2390960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378632" y="2336761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일회성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latin typeface="+mn-ea"/>
                <a:ea typeface="+mn-ea"/>
              </a:rPr>
              <a:t>정기적일정</a:t>
            </a:r>
            <a:r>
              <a:rPr lang="ko-KR" altLang="en-US" sz="1200" dirty="0" smtClean="0">
                <a:latin typeface="+mn-ea"/>
                <a:ea typeface="+mn-ea"/>
              </a:rPr>
              <a:t>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5" name="순서도: 연결자 34"/>
          <p:cNvSpPr/>
          <p:nvPr/>
        </p:nvSpPr>
        <p:spPr>
          <a:xfrm>
            <a:off x="5245271" y="2673988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376807" y="2607914"/>
            <a:ext cx="3107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정기적 </a:t>
            </a:r>
            <a:r>
              <a:rPr lang="ko-KR" altLang="en-US" sz="1200" dirty="0" err="1" smtClean="0">
                <a:latin typeface="+mn-ea"/>
                <a:ea typeface="+mn-ea"/>
              </a:rPr>
              <a:t>일정일시에는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latin typeface="+mn-ea"/>
                <a:ea typeface="+mn-ea"/>
              </a:rPr>
              <a:t>정기적일정클릭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순서도: 연결자 21"/>
          <p:cNvSpPr/>
          <p:nvPr/>
        </p:nvSpPr>
        <p:spPr>
          <a:xfrm>
            <a:off x="1456126" y="2404817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851" y="3773076"/>
            <a:ext cx="3217052" cy="274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2210700" y="5632928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915381" y="629596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2546867" y="6127729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5839" y="3967165"/>
            <a:ext cx="19431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순서도: 연결자 38"/>
          <p:cNvSpPr/>
          <p:nvPr/>
        </p:nvSpPr>
        <p:spPr>
          <a:xfrm>
            <a:off x="5265368" y="294514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0" name="순서도: 연결자 39"/>
          <p:cNvSpPr/>
          <p:nvPr/>
        </p:nvSpPr>
        <p:spPr>
          <a:xfrm>
            <a:off x="3860460" y="410694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5353057" y="2902819"/>
            <a:ext cx="3107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반복기산 선택 후 생성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3268" y="3835728"/>
            <a:ext cx="3760732" cy="2529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순서도: 연결자 42"/>
          <p:cNvSpPr/>
          <p:nvPr/>
        </p:nvSpPr>
        <p:spPr>
          <a:xfrm>
            <a:off x="5667336" y="4971863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44" name="순서도: 연결자 43"/>
          <p:cNvSpPr/>
          <p:nvPr/>
        </p:nvSpPr>
        <p:spPr>
          <a:xfrm>
            <a:off x="5274506" y="316879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5362196" y="3126469"/>
            <a:ext cx="3107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즉시시작 실행 클릭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T_code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권한부여는 향후 결정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SM37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순서도: 연결자 20"/>
          <p:cNvSpPr/>
          <p:nvPr/>
        </p:nvSpPr>
        <p:spPr>
          <a:xfrm>
            <a:off x="5239786" y="177740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393242" y="1723205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“*”</a:t>
            </a:r>
            <a:r>
              <a:rPr lang="ko-KR" altLang="en-US" sz="1200" dirty="0" smtClean="0">
                <a:latin typeface="+mn-ea"/>
                <a:ea typeface="+mn-ea"/>
              </a:rPr>
              <a:t>전체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8" name="순서도: 연결자 37"/>
          <p:cNvSpPr/>
          <p:nvPr/>
        </p:nvSpPr>
        <p:spPr>
          <a:xfrm>
            <a:off x="5234323" y="2135470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5370020" y="2079792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사용자 이름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4604" y="1320767"/>
            <a:ext cx="40973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latin typeface="+mn-ea"/>
                <a:ea typeface="+mn-ea"/>
              </a:rPr>
              <a:t>백그라운드 </a:t>
            </a:r>
            <a:r>
              <a:rPr lang="ko-KR" altLang="en-US" sz="1400" b="1" dirty="0" smtClean="0">
                <a:latin typeface="+mn-ea"/>
                <a:ea typeface="+mn-ea"/>
              </a:rPr>
              <a:t>실행 사항 및 결과 확인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579" y="1631920"/>
            <a:ext cx="4653648" cy="358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1471558" y="2640019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6" name="순서도: 연결자 15"/>
          <p:cNvSpPr/>
          <p:nvPr/>
        </p:nvSpPr>
        <p:spPr>
          <a:xfrm>
            <a:off x="1466093" y="285604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6068" y="2447740"/>
            <a:ext cx="756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순서도: 연결자 17"/>
          <p:cNvSpPr/>
          <p:nvPr/>
        </p:nvSpPr>
        <p:spPr>
          <a:xfrm>
            <a:off x="474526" y="2216848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2" name="순서도: 연결자 21"/>
          <p:cNvSpPr/>
          <p:nvPr/>
        </p:nvSpPr>
        <p:spPr>
          <a:xfrm>
            <a:off x="5261639" y="2520168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SM37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순서도: 연결자 20"/>
          <p:cNvSpPr/>
          <p:nvPr/>
        </p:nvSpPr>
        <p:spPr>
          <a:xfrm>
            <a:off x="5239786" y="177740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393242" y="1723205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상태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표시 </a:t>
            </a:r>
            <a:r>
              <a:rPr lang="en-US" altLang="ko-KR" sz="1200" dirty="0" smtClean="0">
                <a:latin typeface="+mn-ea"/>
                <a:ea typeface="+mn-ea"/>
              </a:rPr>
              <a:t>: MPS </a:t>
            </a:r>
            <a:r>
              <a:rPr lang="ko-KR" altLang="en-US" sz="1200" dirty="0" smtClean="0">
                <a:latin typeface="+mn-ea"/>
                <a:ea typeface="+mn-ea"/>
              </a:rPr>
              <a:t>종료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진행 표시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869" y="1436196"/>
            <a:ext cx="4539774" cy="391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순서도: 연결자 29"/>
          <p:cNvSpPr/>
          <p:nvPr/>
        </p:nvSpPr>
        <p:spPr>
          <a:xfrm>
            <a:off x="2627020" y="375860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34" name="순서도: 연결자 33"/>
          <p:cNvSpPr/>
          <p:nvPr/>
        </p:nvSpPr>
        <p:spPr>
          <a:xfrm>
            <a:off x="3528444" y="3723093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8" name="순서도: 연결자 37"/>
          <p:cNvSpPr/>
          <p:nvPr/>
        </p:nvSpPr>
        <p:spPr>
          <a:xfrm>
            <a:off x="5234323" y="2135470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5370020" y="2079792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MPS </a:t>
            </a:r>
            <a:r>
              <a:rPr lang="ko-KR" altLang="en-US" sz="1200" dirty="0" smtClean="0">
                <a:latin typeface="+mn-ea"/>
                <a:ea typeface="+mn-ea"/>
              </a:rPr>
              <a:t>시작 시간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7" name="순서도: 연결자 46"/>
          <p:cNvSpPr/>
          <p:nvPr/>
        </p:nvSpPr>
        <p:spPr>
          <a:xfrm>
            <a:off x="5260272" y="2492057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48" name="순서도: 연결자 47"/>
          <p:cNvSpPr/>
          <p:nvPr/>
        </p:nvSpPr>
        <p:spPr>
          <a:xfrm>
            <a:off x="3958670" y="3709777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49" name="TextBox 48"/>
          <p:cNvSpPr txBox="1"/>
          <p:nvPr/>
        </p:nvSpPr>
        <p:spPr>
          <a:xfrm>
            <a:off x="5387774" y="2445256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MPS </a:t>
            </a:r>
            <a:r>
              <a:rPr lang="ko-KR" altLang="en-US" sz="1200" dirty="0" smtClean="0">
                <a:latin typeface="+mn-ea"/>
                <a:ea typeface="+mn-ea"/>
              </a:rPr>
              <a:t>소요 시간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42096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80331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17989" y="493714"/>
          <a:ext cx="8508023" cy="869852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생산계획수립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 계획 수립을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192" y="1766118"/>
            <a:ext cx="4660009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5191329" y="184589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</a:t>
            </a:r>
            <a:endParaRPr lang="ko-KR" altLang="en-US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5340595" y="1784447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5190945" y="217170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</a:t>
            </a:r>
            <a:endParaRPr lang="ko-KR" alt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5357795" y="2119780"/>
            <a:ext cx="32674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MRP </a:t>
            </a:r>
            <a:r>
              <a:rPr lang="ko-KR" altLang="en-US" sz="1200" dirty="0" smtClean="0">
                <a:latin typeface="+mn-ea"/>
                <a:ea typeface="+mn-ea"/>
              </a:rPr>
              <a:t>관리자 </a:t>
            </a:r>
            <a:r>
              <a:rPr lang="en-US" altLang="ko-KR" sz="1200" dirty="0" smtClean="0">
                <a:latin typeface="+mn-ea"/>
                <a:ea typeface="+mn-ea"/>
              </a:rPr>
              <a:t>: P10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24237" y="5920007"/>
            <a:ext cx="4952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5291893" y="5902844"/>
            <a:ext cx="351692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245887" y="1437328"/>
            <a:ext cx="43261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MPS </a:t>
            </a:r>
            <a:r>
              <a:rPr lang="ko-KR" altLang="en-US" sz="1400" b="1" dirty="0" smtClean="0">
                <a:latin typeface="+mn-ea"/>
                <a:ea typeface="+mn-ea"/>
              </a:rPr>
              <a:t>실행 후 소요 자재에 대한 </a:t>
            </a:r>
            <a:r>
              <a:rPr lang="en-US" altLang="ko-KR" sz="1400" b="1" dirty="0" smtClean="0">
                <a:latin typeface="+mn-ea"/>
                <a:ea typeface="+mn-ea"/>
              </a:rPr>
              <a:t>LIST Down-load</a:t>
            </a:r>
            <a:r>
              <a:rPr lang="ko-KR" altLang="en-US" sz="1400" b="1" dirty="0" smtClean="0">
                <a:latin typeface="+mn-ea"/>
                <a:ea typeface="+mn-ea"/>
              </a:rPr>
              <a:t>  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5199737" y="247650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</a:t>
            </a:r>
            <a:endParaRPr lang="ko-KR" altLang="en-US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5384172" y="2424580"/>
            <a:ext cx="32674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감독자 </a:t>
            </a:r>
            <a:r>
              <a:rPr lang="en-US" altLang="ko-KR" sz="1200" dirty="0" smtClean="0">
                <a:latin typeface="+mn-ea"/>
                <a:ea typeface="+mn-ea"/>
              </a:rPr>
              <a:t>: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1507352" y="237929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1076145" y="2486027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1383875" y="2581277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8677" y="2185218"/>
            <a:ext cx="1740877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7020272" y="188165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&lt;MRP </a:t>
            </a:r>
            <a:r>
              <a:rPr lang="ko-KR" altLang="en-US" sz="1200" dirty="0" smtClean="0">
                <a:latin typeface="+mn-ea"/>
                <a:ea typeface="+mn-ea"/>
              </a:rPr>
              <a:t>관리자</a:t>
            </a:r>
            <a:r>
              <a:rPr lang="en-US" altLang="ko-KR" sz="1200" dirty="0" smtClean="0">
                <a:latin typeface="+mn-ea"/>
                <a:ea typeface="+mn-ea"/>
              </a:rPr>
              <a:t>&gt;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954715" y="5376094"/>
            <a:ext cx="1371600" cy="12382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61085" y="2742432"/>
            <a:ext cx="1776046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412776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차량용 내수제품의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사용안함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주단위계획을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영업으로부터 엑셀로 받아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 계획오더 없이 생산오더로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(ZPPC0120)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즉시 생성한다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422301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17989" y="493714"/>
          <a:ext cx="8508023" cy="869852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생산계획수립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 계획 수립을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순서도: 연결자 9"/>
          <p:cNvSpPr/>
          <p:nvPr/>
        </p:nvSpPr>
        <p:spPr>
          <a:xfrm>
            <a:off x="5182536" y="2073576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340595" y="2012129"/>
            <a:ext cx="34078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Download </a:t>
            </a:r>
            <a:r>
              <a:rPr lang="ko-KR" altLang="en-US" sz="1200" dirty="0" smtClean="0">
                <a:latin typeface="+mn-ea"/>
              </a:rPr>
              <a:t>클</a:t>
            </a:r>
            <a:r>
              <a:rPr lang="ko-KR" altLang="en-US" sz="1200" dirty="0" smtClean="0">
                <a:latin typeface="+mn-ea"/>
              </a:rPr>
              <a:t>릭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69580" y="2356122"/>
            <a:ext cx="35084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484" y="1498500"/>
            <a:ext cx="4624755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순서도: 연결자 16"/>
          <p:cNvSpPr/>
          <p:nvPr/>
        </p:nvSpPr>
        <p:spPr>
          <a:xfrm>
            <a:off x="1691680" y="2072084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직사각형 17"/>
          <p:cNvSpPr/>
          <p:nvPr/>
        </p:nvSpPr>
        <p:spPr>
          <a:xfrm>
            <a:off x="2118947" y="2346226"/>
            <a:ext cx="1222131" cy="94297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110154" y="3651151"/>
            <a:ext cx="1222131" cy="94297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사각형 설명선 19"/>
          <p:cNvSpPr/>
          <p:nvPr/>
        </p:nvSpPr>
        <p:spPr>
          <a:xfrm>
            <a:off x="3235570" y="1727100"/>
            <a:ext cx="1336430" cy="504825"/>
          </a:xfrm>
          <a:prstGeom prst="wedgeRectCallout">
            <a:avLst>
              <a:gd name="adj1" fmla="val -46606"/>
              <a:gd name="adj2" fmla="val 83255"/>
            </a:avLst>
          </a:prstGeom>
          <a:solidFill>
            <a:srgbClr val="66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수출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판매오더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사각형 설명선 20"/>
          <p:cNvSpPr/>
          <p:nvPr/>
        </p:nvSpPr>
        <p:spPr>
          <a:xfrm>
            <a:off x="3472962" y="3117751"/>
            <a:ext cx="1387070" cy="504825"/>
          </a:xfrm>
          <a:prstGeom prst="wedgeRectCallout">
            <a:avLst>
              <a:gd name="adj1" fmla="val -85781"/>
              <a:gd name="adj2" fmla="val 109670"/>
            </a:avLst>
          </a:prstGeom>
          <a:solidFill>
            <a:srgbClr val="66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err="1" smtClean="0">
                <a:solidFill>
                  <a:schemeClr val="tx1"/>
                </a:solidFill>
              </a:rPr>
              <a:t>내수계획오더</a:t>
            </a:r>
            <a:endParaRPr lang="en-US" altLang="ko-KR" sz="1200" dirty="0" smtClean="0">
              <a:solidFill>
                <a:schemeClr val="tx1"/>
              </a:solidFill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09443" y="4246465"/>
            <a:ext cx="3512526" cy="1262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17990" y="1381126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17989" y="493714"/>
          <a:ext cx="8508023" cy="869852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생산계획수립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 계획 수립을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40595" y="1628054"/>
            <a:ext cx="250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Excel Down-load </a:t>
            </a:r>
            <a:r>
              <a:rPr lang="ko-KR" altLang="en-US" dirty="0" smtClean="0">
                <a:latin typeface="+mn-ea"/>
                <a:ea typeface="+mn-ea"/>
              </a:rPr>
              <a:t>화면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순서도: 연결자 6"/>
          <p:cNvSpPr/>
          <p:nvPr/>
        </p:nvSpPr>
        <p:spPr>
          <a:xfrm>
            <a:off x="5182536" y="205145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734" y="1515641"/>
            <a:ext cx="4545920" cy="1970509"/>
          </a:xfrm>
          <a:prstGeom prst="rect">
            <a:avLst/>
          </a:prstGeom>
          <a:noFill/>
          <a:ln w="9525" cmpd="sng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010" y="4329709"/>
            <a:ext cx="3591428" cy="109001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71118" y="4316340"/>
            <a:ext cx="3987082" cy="1074811"/>
          </a:xfrm>
          <a:prstGeom prst="rect">
            <a:avLst/>
          </a:prstGeom>
          <a:noFill/>
          <a:ln w="9525" cmpd="sng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659126" y="4028327"/>
            <a:ext cx="37222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▷완제품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반제품 계획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98080" y="3999732"/>
            <a:ext cx="37222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</a:t>
            </a:r>
            <a:r>
              <a:rPr lang="ko-KR" altLang="en-US" sz="1200" dirty="0" err="1" smtClean="0">
                <a:latin typeface="+mn-ea"/>
                <a:ea typeface="+mn-ea"/>
              </a:rPr>
              <a:t>재공품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아래쪽 화살표 21"/>
          <p:cNvSpPr/>
          <p:nvPr/>
        </p:nvSpPr>
        <p:spPr>
          <a:xfrm>
            <a:off x="2555776" y="3356992"/>
            <a:ext cx="1011115" cy="590550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93071" y="2000082"/>
            <a:ext cx="36256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     </a:t>
            </a:r>
            <a:r>
              <a:rPr lang="en-US" altLang="ko-KR" sz="1200" dirty="0" smtClean="0">
                <a:latin typeface="+mn-ea"/>
                <a:ea typeface="+mn-ea"/>
              </a:rPr>
              <a:t>Down-load</a:t>
            </a:r>
            <a:r>
              <a:rPr lang="ko-KR" altLang="en-US" sz="1200" dirty="0" smtClean="0">
                <a:latin typeface="+mn-ea"/>
                <a:ea typeface="+mn-ea"/>
              </a:rPr>
              <a:t>된 </a:t>
            </a:r>
            <a:r>
              <a:rPr lang="en-US" altLang="ko-KR" sz="1200" dirty="0" smtClean="0">
                <a:latin typeface="+mn-ea"/>
                <a:ea typeface="+mn-ea"/>
              </a:rPr>
              <a:t>Excel File</a:t>
            </a:r>
            <a:r>
              <a:rPr lang="ko-KR" altLang="en-US" sz="1200" dirty="0" smtClean="0">
                <a:latin typeface="+mn-ea"/>
                <a:ea typeface="+mn-ea"/>
              </a:rPr>
              <a:t>을 가지고 </a:t>
            </a:r>
            <a:r>
              <a:rPr lang="en-US" altLang="ko-KR" sz="1200" dirty="0" smtClean="0">
                <a:latin typeface="+mn-ea"/>
                <a:ea typeface="+mn-ea"/>
              </a:rPr>
              <a:t>W/C</a:t>
            </a:r>
            <a:r>
              <a:rPr lang="ko-KR" altLang="en-US" sz="1200" dirty="0" smtClean="0">
                <a:latin typeface="+mn-ea"/>
                <a:ea typeface="+mn-ea"/>
              </a:rPr>
              <a:t>별 </a:t>
            </a:r>
            <a:r>
              <a:rPr lang="en-US" altLang="ko-KR" sz="1200" dirty="0" smtClean="0">
                <a:latin typeface="+mn-ea"/>
                <a:ea typeface="+mn-ea"/>
              </a:rPr>
              <a:t>CAPA,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 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작업 시간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err="1" smtClean="0">
                <a:latin typeface="+mn-ea"/>
                <a:ea typeface="+mn-ea"/>
              </a:rPr>
              <a:t>부하율</a:t>
            </a:r>
            <a:r>
              <a:rPr lang="ko-KR" altLang="en-US" sz="1200" dirty="0" smtClean="0">
                <a:latin typeface="+mn-ea"/>
                <a:ea typeface="+mn-ea"/>
              </a:rPr>
              <a:t> 등을 고려 하여 세부 일정 계획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</a:t>
            </a:r>
            <a:r>
              <a:rPr lang="ko-KR" altLang="en-US" sz="1200" dirty="0" smtClean="0">
                <a:latin typeface="+mn-ea"/>
                <a:ea typeface="+mn-ea"/>
              </a:rPr>
              <a:t>수립하고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순서도: 연결자 23"/>
          <p:cNvSpPr/>
          <p:nvPr/>
        </p:nvSpPr>
        <p:spPr>
          <a:xfrm>
            <a:off x="2377790" y="144185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5" name="순서도: 연결자 24"/>
          <p:cNvSpPr/>
          <p:nvPr/>
        </p:nvSpPr>
        <p:spPr>
          <a:xfrm>
            <a:off x="3934029" y="4042176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7398198" y="403265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5226498" y="287060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8" name="순서도: 연결자 27"/>
          <p:cNvSpPr/>
          <p:nvPr/>
        </p:nvSpPr>
        <p:spPr>
          <a:xfrm>
            <a:off x="5472682" y="287060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5157902" y="3085932"/>
            <a:ext cx="3625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     </a:t>
            </a:r>
            <a:r>
              <a:rPr lang="en-US" altLang="ko-KR" dirty="0" smtClean="0"/>
              <a:t>Up-</a:t>
            </a:r>
            <a:r>
              <a:rPr lang="en-US" altLang="ko-KR" sz="1200" dirty="0" smtClean="0">
                <a:latin typeface="+mn-ea"/>
                <a:ea typeface="+mn-ea"/>
              </a:rPr>
              <a:t>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r>
              <a:rPr lang="ko-KR" altLang="en-US" sz="1200" dirty="0" smtClean="0">
                <a:latin typeface="+mn-ea"/>
                <a:ea typeface="+mn-ea"/>
              </a:rPr>
              <a:t>으로 </a:t>
            </a:r>
            <a:r>
              <a:rPr lang="en-US" altLang="ko-KR" dirty="0" smtClean="0">
                <a:latin typeface="+mn-ea"/>
                <a:ea typeface="+mn-ea"/>
              </a:rPr>
              <a:t>File </a:t>
            </a:r>
            <a:r>
              <a:rPr lang="ko-KR" altLang="en-US" dirty="0" smtClean="0">
                <a:latin typeface="+mn-ea"/>
                <a:ea typeface="+mn-ea"/>
              </a:rPr>
              <a:t>편집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상세라인 계획 결과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Template (Create/Change)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처음으로 상세계획을 생성시에는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Template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 받는다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수립된 상세계획을 변경시에는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Change Template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다운받는다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다운로드 받은 템플릿을 작성한 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파일을 불러와서 실행을 클릭한다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상세라인계획 결과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938" y="1704975"/>
            <a:ext cx="4693296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606670" y="2057400"/>
            <a:ext cx="2400300" cy="2857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399"/>
          <a:ext cx="8506557" cy="4649330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1967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9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M : maintenance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필수유지보수값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노란색 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, D : display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,  O : option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선택입력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주황색필드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MTS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기본시작일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O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오더릴리즈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기본시작시간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넘버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내역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 . MTO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기본시작일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O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오더릴리즈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기본시작시간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넘버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내역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※1.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오더릴리즈는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“X “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표시하면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즉시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릴리즈까지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완료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※2.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및 계획작업장은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Optional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필드이나 생산버전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계획작업장 중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둘다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입력시에는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계획작업자을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우선으로 본다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창원은 버전으로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업로드 계획이며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라인이 많아 생산버전으로 실제 라인을 찾기가 어려움이 많아 계획작업장으로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업로드 계획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※3.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 관련 실제 데이터는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 행부터 데이터를 작성한다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상세라인계획 결과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9" y="1581856"/>
            <a:ext cx="9054449" cy="164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4999115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958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8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 : maintenance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필수유지보수값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노란색 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, D : display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,  O : option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선택입력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주황색필드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상세라인계획 결과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262" y="1615724"/>
            <a:ext cx="7989251" cy="3881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5359400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템플릿 작성 후 생성 실행하면 좌측과 같은 화면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Validation check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하기와 같은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메시지 확인 및 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유효한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품목이 아닙니다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기반영오더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유효한 생산버전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계획장이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없습니다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버전없음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계획작업장 유지보수 안됨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Validation check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이상없을시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클릭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오더생성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결과 메시지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상세라인계획 결과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148" y="1553986"/>
            <a:ext cx="4589066" cy="2160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4381" y="3810531"/>
            <a:ext cx="3312420" cy="1302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29521" y="1820333"/>
            <a:ext cx="1383649" cy="2003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62695" y="4888620"/>
            <a:ext cx="1116623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72482" y="2859264"/>
            <a:ext cx="3620160" cy="1678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 변경테이블 관리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변경관리 테이블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변경프로그램을 실행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(ZPPR0030)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전에 유지보수 테이블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유지보수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엔트리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From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To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ⓐ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항상변경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ZPPR0030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자동으로 투입자재변경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ⓑ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상태로 제어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ZPPR0030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계획자의 의사결정이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필요한경우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ⓒ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변경하지 않음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항목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 관리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변경테이블 관리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787" y="1616529"/>
            <a:ext cx="4650078" cy="2939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48120" y="3984169"/>
            <a:ext cx="7882932" cy="1371602"/>
          </a:xfrm>
          <a:prstGeom prst="rect">
            <a:avLst/>
          </a:prstGeom>
          <a:solidFill>
            <a:schemeClr val="bg1"/>
          </a:solidFill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PCC01009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0002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MCC01747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자재를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항상변경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PCC01276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0001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MCC01714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자재를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MCC91714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사용자상태로 제어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PCC02675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0002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MM01747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자재가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변경투입을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변경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안함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.</a:t>
            </a:r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02418" y="2400300"/>
            <a:ext cx="4433835" cy="432708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직선 연결선 13"/>
          <p:cNvCxnSpPr>
            <a:stCxn id="12" idx="2"/>
            <a:endCxn id="8" idx="0"/>
          </p:cNvCxnSpPr>
          <p:nvPr/>
        </p:nvCxnSpPr>
        <p:spPr>
          <a:xfrm rot="16200000" flipH="1">
            <a:off x="3078881" y="2473463"/>
            <a:ext cx="1151161" cy="1870250"/>
          </a:xfrm>
          <a:prstGeom prst="line">
            <a:avLst/>
          </a:prstGeom>
          <a:ln w="15875">
            <a:solidFill>
              <a:srgbClr val="CC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투입자재변경관리테이블에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(ZPP0090T)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상기와 같이 관리되고 있고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같이 버전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0002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생성되면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실행하면 테이블에 정의된 구성부품이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변경적용된다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항목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955" y="1541010"/>
            <a:ext cx="4036296" cy="1811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350" y="3722912"/>
            <a:ext cx="2873828" cy="169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4371" y="1763490"/>
            <a:ext cx="3640014" cy="261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489113" y="3861707"/>
            <a:ext cx="2427420" cy="155122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전 구성부품</a:t>
            </a:r>
            <a:endParaRPr lang="ko-KR" altLang="en-US" sz="1000" dirty="0"/>
          </a:p>
        </p:txBody>
      </p:sp>
      <p:sp>
        <p:nvSpPr>
          <p:cNvPr id="13" name="직사각형 12"/>
          <p:cNvSpPr/>
          <p:nvPr/>
        </p:nvSpPr>
        <p:spPr>
          <a:xfrm flipV="1">
            <a:off x="208511" y="4874075"/>
            <a:ext cx="2866290" cy="130629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43743" y="3718151"/>
            <a:ext cx="2627015" cy="1232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3335312" y="3910759"/>
            <a:ext cx="2457571" cy="17682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</a:t>
            </a:r>
            <a:endParaRPr lang="ko-KR" altLang="en-US" sz="1000" dirty="0"/>
          </a:p>
        </p:txBody>
      </p:sp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24272" y="4788358"/>
            <a:ext cx="2654020" cy="103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3378017" y="5051044"/>
            <a:ext cx="2409673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결과</a:t>
            </a:r>
            <a:endParaRPr lang="ko-KR" altLang="en-US" sz="1000" dirty="0"/>
          </a:p>
        </p:txBody>
      </p:sp>
      <p:pic>
        <p:nvPicPr>
          <p:cNvPr id="24064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97751" y="3705904"/>
            <a:ext cx="2932211" cy="176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V="1">
            <a:off x="6016458" y="4904010"/>
            <a:ext cx="2929086" cy="117023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6246821" y="3880823"/>
            <a:ext cx="2409673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후 구성부품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투입자재변경관리테이블에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(ZPP0090T)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상기와 같이 관리되고 있고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같이 버전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0002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생성되면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변경에서 사용자가 직접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(ZPPR0030)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테이블에 정의된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구성부품이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변경적용된다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166" y="1309516"/>
            <a:ext cx="4036296" cy="1811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항목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350" y="3942853"/>
            <a:ext cx="2873828" cy="169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489113" y="4081648"/>
            <a:ext cx="2427420" cy="155122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전 구성부품</a:t>
            </a:r>
            <a:endParaRPr lang="ko-KR" altLang="en-US" sz="1000" dirty="0"/>
          </a:p>
        </p:txBody>
      </p:sp>
      <p:sp>
        <p:nvSpPr>
          <p:cNvPr id="13" name="직사각형 12"/>
          <p:cNvSpPr/>
          <p:nvPr/>
        </p:nvSpPr>
        <p:spPr>
          <a:xfrm flipV="1">
            <a:off x="208511" y="5094016"/>
            <a:ext cx="2866290" cy="130629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3743" y="3938092"/>
            <a:ext cx="2627015" cy="1232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3335312" y="4130700"/>
            <a:ext cx="2457571" cy="17682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</a:t>
            </a:r>
            <a:endParaRPr lang="ko-KR" altLang="en-US" sz="1000" dirty="0"/>
          </a:p>
        </p:txBody>
      </p:sp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24272" y="5008299"/>
            <a:ext cx="2654020" cy="103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3378017" y="5270985"/>
            <a:ext cx="2409673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결과</a:t>
            </a:r>
            <a:endParaRPr lang="ko-KR" altLang="en-US" sz="1000" dirty="0"/>
          </a:p>
        </p:txBody>
      </p:sp>
      <p:pic>
        <p:nvPicPr>
          <p:cNvPr id="240649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97751" y="3925845"/>
            <a:ext cx="2932211" cy="176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V="1">
            <a:off x="6016458" y="5123951"/>
            <a:ext cx="2929086" cy="117023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6246821" y="4100764"/>
            <a:ext cx="2409673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후 구성부품</a:t>
            </a:r>
            <a:endParaRPr lang="ko-KR" altLang="en-US" sz="1000" dirty="0"/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3140" y="1727298"/>
            <a:ext cx="3748690" cy="275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2874084" y="2025570"/>
            <a:ext cx="235055" cy="1736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18834" y="2997664"/>
            <a:ext cx="2899377" cy="879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2127961" y="3034497"/>
            <a:ext cx="2049609" cy="6346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3" name="직선 연결선 22"/>
          <p:cNvCxnSpPr>
            <a:stCxn id="18" idx="2"/>
            <a:endCxn id="21" idx="0"/>
          </p:cNvCxnSpPr>
          <p:nvPr/>
        </p:nvCxnSpPr>
        <p:spPr>
          <a:xfrm>
            <a:off x="2991611" y="2199190"/>
            <a:ext cx="161154" cy="83530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0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89" y="49371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MRP, MPS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순서도: 연결자 18"/>
          <p:cNvSpPr/>
          <p:nvPr/>
        </p:nvSpPr>
        <p:spPr>
          <a:xfrm>
            <a:off x="5217706" y="2691061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3</a:t>
            </a:r>
            <a:endParaRPr lang="ko-KR" altLang="en-US" sz="1200" dirty="0">
              <a:latin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5217706" y="1555756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1</a:t>
            </a:r>
            <a:endParaRPr lang="ko-KR" altLang="en-US" sz="12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93349" y="1484784"/>
            <a:ext cx="32831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:1200,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:1300)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208529" y="1903905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2</a:t>
            </a:r>
            <a:endParaRPr lang="ko-KR" altLang="en-US" sz="1200" dirty="0">
              <a:latin typeface="+mn-ea"/>
            </a:endParaRPr>
          </a:p>
        </p:txBody>
      </p:sp>
      <p:sp>
        <p:nvSpPr>
          <p:cNvPr id="34" name="순서도: 연결자 33"/>
          <p:cNvSpPr/>
          <p:nvPr/>
        </p:nvSpPr>
        <p:spPr>
          <a:xfrm>
            <a:off x="5227727" y="335776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4</a:t>
            </a:r>
            <a:endParaRPr lang="ko-KR" altLang="en-US" sz="1200" dirty="0">
              <a:latin typeface="+mn-ea"/>
            </a:endParaRPr>
          </a:p>
        </p:txBody>
      </p:sp>
      <p:sp>
        <p:nvSpPr>
          <p:cNvPr id="48" name="순서도: 연결자 47"/>
          <p:cNvSpPr/>
          <p:nvPr/>
        </p:nvSpPr>
        <p:spPr>
          <a:xfrm>
            <a:off x="5227727" y="402451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5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 r="29880" b="23533"/>
          <a:stretch>
            <a:fillRect/>
          </a:stretch>
        </p:blipFill>
        <p:spPr bwMode="auto">
          <a:xfrm>
            <a:off x="386862" y="1704975"/>
            <a:ext cx="4545178" cy="392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329941" y="1342277"/>
            <a:ext cx="2193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</a:t>
            </a:r>
            <a:r>
              <a:rPr lang="en-US" altLang="ko-KR" sz="1400" b="1" dirty="0" smtClean="0">
                <a:latin typeface="+mn-ea"/>
                <a:ea typeface="+mn-ea"/>
              </a:rPr>
              <a:t>1. </a:t>
            </a:r>
            <a:r>
              <a:rPr lang="en-US" altLang="ko-KR" sz="1400" b="1" dirty="0" smtClean="0">
                <a:latin typeface="+mn-ea"/>
                <a:ea typeface="+mn-ea"/>
              </a:rPr>
              <a:t>MPS </a:t>
            </a:r>
            <a:r>
              <a:rPr lang="ko-KR" altLang="en-US" sz="1400" b="1" dirty="0" smtClean="0">
                <a:latin typeface="+mn-ea"/>
                <a:ea typeface="+mn-ea"/>
              </a:rPr>
              <a:t>실행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5407269" y="1835299"/>
            <a:ext cx="33234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NETCH-</a:t>
            </a:r>
            <a:r>
              <a:rPr lang="ko-KR" altLang="en-US" sz="1200" dirty="0" smtClean="0">
                <a:latin typeface="+mn-ea"/>
                <a:ea typeface="+mn-ea"/>
              </a:rPr>
              <a:t>총 범위에 대한 순 변경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변경 내용만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NETPL-</a:t>
            </a:r>
            <a:r>
              <a:rPr lang="ko-KR" altLang="en-US" sz="1200" dirty="0" smtClean="0">
                <a:latin typeface="+mn-ea"/>
                <a:ea typeface="+mn-ea"/>
              </a:rPr>
              <a:t>계획 범위에 대한 순 변경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계획 </a:t>
            </a:r>
            <a:r>
              <a:rPr lang="ko-KR" altLang="en-US" sz="1200" dirty="0" err="1" smtClean="0">
                <a:latin typeface="+mn-ea"/>
                <a:ea typeface="+mn-ea"/>
              </a:rPr>
              <a:t>범위내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변경 내용만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NEUPL-</a:t>
            </a:r>
            <a:r>
              <a:rPr lang="ko-KR" altLang="en-US" sz="1200" dirty="0" smtClean="0">
                <a:latin typeface="+mn-ea"/>
                <a:ea typeface="+mn-ea"/>
              </a:rPr>
              <a:t>재생성 계획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모든 자재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380892" y="2627387"/>
            <a:ext cx="32235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1:MRP </a:t>
            </a:r>
            <a:r>
              <a:rPr lang="ko-KR" altLang="en-US" sz="1200" dirty="0" smtClean="0">
                <a:latin typeface="+mn-ea"/>
                <a:ea typeface="+mn-ea"/>
              </a:rPr>
              <a:t>리스트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2:</a:t>
            </a:r>
            <a:r>
              <a:rPr lang="ko-KR" altLang="en-US" sz="1200" dirty="0" smtClean="0">
                <a:latin typeface="+mn-ea"/>
                <a:ea typeface="+mn-ea"/>
              </a:rPr>
              <a:t>예외 </a:t>
            </a:r>
            <a:r>
              <a:rPr lang="ko-KR" altLang="en-US" sz="1200" dirty="0" err="1" smtClean="0">
                <a:latin typeface="+mn-ea"/>
                <a:ea typeface="+mn-ea"/>
              </a:rPr>
              <a:t>메세지에</a:t>
            </a:r>
            <a:r>
              <a:rPr lang="ko-KR" altLang="en-US" sz="1200" dirty="0" smtClean="0">
                <a:latin typeface="+mn-ea"/>
                <a:ea typeface="+mn-ea"/>
              </a:rPr>
              <a:t> 종속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3:MRP </a:t>
            </a:r>
            <a:r>
              <a:rPr lang="ko-KR" altLang="en-US" sz="1200" dirty="0" smtClean="0">
                <a:latin typeface="+mn-ea"/>
                <a:ea typeface="+mn-ea"/>
              </a:rPr>
              <a:t>리스트 없음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380892" y="3289727"/>
            <a:ext cx="34395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1: </a:t>
            </a:r>
            <a:r>
              <a:rPr lang="ko-KR" altLang="en-US" sz="1200" dirty="0" smtClean="0">
                <a:latin typeface="+mn-ea"/>
                <a:ea typeface="+mn-ea"/>
              </a:rPr>
              <a:t>계획 데이터 채택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정상모드</a:t>
            </a:r>
            <a:r>
              <a:rPr lang="en-US" altLang="ko-KR" sz="1200" dirty="0" smtClean="0">
                <a:latin typeface="+mn-ea"/>
                <a:ea typeface="+mn-ea"/>
              </a:rPr>
              <a:t>)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2: BOM </a:t>
            </a:r>
            <a:r>
              <a:rPr lang="ko-KR" altLang="en-US" sz="1200" dirty="0" smtClean="0">
                <a:latin typeface="+mn-ea"/>
                <a:ea typeface="+mn-ea"/>
              </a:rPr>
              <a:t>및 공정 </a:t>
            </a:r>
            <a:r>
              <a:rPr lang="ko-KR" altLang="en-US" sz="1200" dirty="0" err="1" smtClean="0">
                <a:latin typeface="+mn-ea"/>
                <a:ea typeface="+mn-ea"/>
              </a:rPr>
              <a:t>재전개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3:</a:t>
            </a:r>
            <a:r>
              <a:rPr lang="ko-KR" altLang="en-US" sz="1200" dirty="0" smtClean="0">
                <a:latin typeface="+mn-ea"/>
                <a:ea typeface="+mn-ea"/>
              </a:rPr>
              <a:t>계획 데이터 삭제 및 재생성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389684" y="3953561"/>
            <a:ext cx="33587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1:</a:t>
            </a:r>
            <a:r>
              <a:rPr lang="ko-KR" altLang="en-US" sz="1200" dirty="0" smtClean="0">
                <a:latin typeface="+mn-ea"/>
                <a:ea typeface="+mn-ea"/>
              </a:rPr>
              <a:t>계획 오더에 대한 기본일자를 결정 </a:t>
            </a:r>
          </a:p>
          <a:p>
            <a:pPr algn="l"/>
            <a:r>
              <a:rPr lang="en-US" altLang="ko-KR" sz="1200" dirty="0" smtClean="0">
                <a:solidFill>
                  <a:srgbClr val="FF0000"/>
                </a:solidFill>
                <a:latin typeface="+mn-ea"/>
                <a:ea typeface="+mn-ea"/>
              </a:rPr>
              <a:t>2:</a:t>
            </a:r>
            <a:r>
              <a:rPr lang="ko-KR" altLang="en-US" sz="1200" dirty="0" smtClean="0">
                <a:solidFill>
                  <a:srgbClr val="FF0000"/>
                </a:solidFill>
                <a:latin typeface="+mn-ea"/>
                <a:ea typeface="+mn-ea"/>
              </a:rPr>
              <a:t>리드 타임 일정 및 생산 능력 계획 </a:t>
            </a:r>
            <a:endParaRPr lang="ko-KR" altLang="en-US" sz="1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46" name="순서도: 연결자 45"/>
          <p:cNvSpPr/>
          <p:nvPr/>
        </p:nvSpPr>
        <p:spPr>
          <a:xfrm>
            <a:off x="5227727" y="4481712"/>
            <a:ext cx="189437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+mn-ea"/>
              </a:rPr>
              <a:t>6</a:t>
            </a:r>
            <a:endParaRPr lang="ko-KR" altLang="en-US" sz="1200" dirty="0">
              <a:latin typeface="+mn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380892" y="4461303"/>
            <a:ext cx="33675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1:</a:t>
            </a:r>
            <a:r>
              <a:rPr lang="ko-KR" altLang="en-US" sz="1200" dirty="0" smtClean="0">
                <a:latin typeface="+mn-ea"/>
                <a:ea typeface="+mn-ea"/>
              </a:rPr>
              <a:t>계획 시나리오 </a:t>
            </a:r>
            <a:r>
              <a:rPr lang="ko-KR" altLang="en-US" sz="1200" dirty="0" err="1" smtClean="0">
                <a:latin typeface="+mn-ea"/>
                <a:ea typeface="+mn-ea"/>
              </a:rPr>
              <a:t>세팅</a:t>
            </a:r>
            <a:r>
              <a:rPr lang="ko-KR" altLang="en-US" sz="1200" dirty="0" smtClean="0">
                <a:latin typeface="+mn-ea"/>
                <a:ea typeface="+mn-ea"/>
              </a:rPr>
              <a:t> 사용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2:</a:t>
            </a:r>
            <a:r>
              <a:rPr lang="ko-KR" altLang="en-US" sz="1200" dirty="0" smtClean="0">
                <a:latin typeface="+mn-ea"/>
                <a:ea typeface="+mn-ea"/>
              </a:rPr>
              <a:t>작업계획에서 </a:t>
            </a:r>
            <a:r>
              <a:rPr lang="ko-KR" altLang="en-US" sz="1200" dirty="0" err="1" smtClean="0">
                <a:latin typeface="+mn-ea"/>
                <a:ea typeface="+mn-ea"/>
              </a:rPr>
              <a:t>확정생산오더</a:t>
            </a:r>
            <a:r>
              <a:rPr lang="ko-KR" altLang="en-US" sz="1200" dirty="0" smtClean="0">
                <a:latin typeface="+mn-ea"/>
                <a:ea typeface="+mn-ea"/>
              </a:rPr>
              <a:t> 복사 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3:</a:t>
            </a:r>
            <a:r>
              <a:rPr lang="ko-KR" altLang="en-US" sz="1200" dirty="0" smtClean="0">
                <a:latin typeface="+mn-ea"/>
                <a:ea typeface="+mn-ea"/>
              </a:rPr>
              <a:t>작업계획에서 </a:t>
            </a:r>
            <a:r>
              <a:rPr lang="ko-KR" altLang="en-US" sz="1200" dirty="0" err="1" smtClean="0">
                <a:latin typeface="+mn-ea"/>
                <a:ea typeface="+mn-ea"/>
              </a:rPr>
              <a:t>확정계획오더</a:t>
            </a:r>
            <a:r>
              <a:rPr lang="ko-KR" altLang="en-US" sz="1200" dirty="0" smtClean="0">
                <a:latin typeface="+mn-ea"/>
                <a:ea typeface="+mn-ea"/>
              </a:rPr>
              <a:t> 복사금지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5866" y="5065241"/>
            <a:ext cx="43187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TextBox 50"/>
          <p:cNvSpPr txBox="1"/>
          <p:nvPr/>
        </p:nvSpPr>
        <p:spPr>
          <a:xfrm>
            <a:off x="5323010" y="5133254"/>
            <a:ext cx="2501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선택 값 입력 후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79712" y="4797152"/>
            <a:ext cx="2880320" cy="461665"/>
          </a:xfrm>
          <a:prstGeom prst="wedgeRectCallout">
            <a:avLst>
              <a:gd name="adj1" fmla="val -88584"/>
              <a:gd name="adj2" fmla="val -127075"/>
            </a:avLst>
          </a:prstGeom>
          <a:solidFill>
            <a:srgbClr val="66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생산오더 </a:t>
            </a:r>
            <a:r>
              <a:rPr lang="ko-KR" altLang="en-US" sz="1200" dirty="0" err="1" smtClean="0">
                <a:latin typeface="+mn-ea"/>
                <a:ea typeface="+mn-ea"/>
              </a:rPr>
              <a:t>생성후에는</a:t>
            </a:r>
            <a:r>
              <a:rPr lang="ko-KR" altLang="en-US" sz="1200" dirty="0" smtClean="0">
                <a:latin typeface="+mn-ea"/>
                <a:ea typeface="+mn-ea"/>
              </a:rPr>
              <a:t> 반드시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</a:rPr>
              <a:t>MRP </a:t>
            </a:r>
            <a:r>
              <a:rPr lang="ko-KR" altLang="en-US" sz="1200" dirty="0" smtClean="0">
                <a:latin typeface="+mn-ea"/>
              </a:rPr>
              <a:t>자재처리를 선택하고 </a:t>
            </a:r>
            <a:r>
              <a:rPr lang="ko-KR" altLang="en-US" sz="1200" dirty="0" err="1" smtClean="0">
                <a:latin typeface="+mn-ea"/>
              </a:rPr>
              <a:t>실행해야함</a:t>
            </a:r>
            <a:r>
              <a:rPr lang="en-US" altLang="ko-KR" sz="1200" dirty="0" smtClean="0">
                <a:latin typeface="+mn-ea"/>
              </a:rPr>
              <a:t>.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467544" y="404664"/>
          <a:ext cx="374441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</a:tblGrid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 smtClean="0">
                          <a:solidFill>
                            <a:sysClr val="windowText" lastClr="000000"/>
                          </a:solidFill>
                        </a:rPr>
                        <a:t>상세 계획 </a:t>
                      </a:r>
                      <a:r>
                        <a:rPr lang="ko-KR" altLang="en-US" dirty="0" err="1" smtClean="0">
                          <a:solidFill>
                            <a:sysClr val="windowText" lastClr="000000"/>
                          </a:solidFill>
                        </a:rPr>
                        <a:t>스케쥴링</a:t>
                      </a:r>
                      <a:r>
                        <a:rPr lang="ko-KR" altLang="en-US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_ </a:t>
                      </a:r>
                      <a:r>
                        <a:rPr lang="ko-KR" altLang="en-US" dirty="0" smtClean="0">
                          <a:solidFill>
                            <a:sysClr val="windowText" lastClr="000000"/>
                          </a:solidFill>
                        </a:rPr>
                        <a:t>광주 </a:t>
                      </a:r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GMH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7544" y="908720"/>
            <a:ext cx="820891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+mn-ea"/>
              </a:rPr>
              <a:t>&lt; </a:t>
            </a:r>
            <a:r>
              <a:rPr lang="ko-KR" altLang="en-US" sz="1100" dirty="0" smtClean="0">
                <a:latin typeface="+mn-ea"/>
              </a:rPr>
              <a:t>방법 </a:t>
            </a:r>
            <a:r>
              <a:rPr lang="en-US" altLang="ko-KR" sz="1100" dirty="0" smtClean="0">
                <a:latin typeface="+mn-ea"/>
              </a:rPr>
              <a:t>1</a:t>
            </a:r>
            <a:r>
              <a:rPr lang="ko-KR" altLang="en-US" sz="1100" dirty="0" smtClean="0">
                <a:latin typeface="+mn-ea"/>
              </a:rPr>
              <a:t> </a:t>
            </a:r>
            <a:r>
              <a:rPr lang="en-US" altLang="ko-KR" sz="1100" dirty="0" smtClean="0">
                <a:latin typeface="+mn-ea"/>
              </a:rPr>
              <a:t>&gt;</a:t>
            </a:r>
          </a:p>
          <a:p>
            <a:r>
              <a:rPr lang="en-US" altLang="ko-KR" sz="1100" dirty="0" smtClean="0">
                <a:latin typeface="+mn-ea"/>
              </a:rPr>
              <a:t>1</a:t>
            </a:r>
            <a:r>
              <a:rPr lang="en-US" altLang="ko-KR" sz="1100" dirty="0" smtClean="0">
                <a:latin typeface="+mn-ea"/>
              </a:rPr>
              <a:t>. </a:t>
            </a:r>
            <a:r>
              <a:rPr lang="en-US" altLang="ko-KR" sz="1100" dirty="0" smtClean="0">
                <a:latin typeface="+mn-ea"/>
              </a:rPr>
              <a:t> </a:t>
            </a:r>
            <a:r>
              <a:rPr lang="en-US" altLang="ko-KR" sz="1100" dirty="0" smtClean="0">
                <a:latin typeface="+mn-ea"/>
              </a:rPr>
              <a:t>MPS </a:t>
            </a:r>
            <a:r>
              <a:rPr lang="ko-KR" altLang="en-US" sz="1100" dirty="0" smtClean="0">
                <a:latin typeface="+mn-ea"/>
              </a:rPr>
              <a:t>실행 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en-US" altLang="ko-KR" sz="1100" dirty="0" smtClean="0">
                <a:latin typeface="+mn-ea"/>
              </a:rPr>
              <a:t>MD40 , MD41)</a:t>
            </a:r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    </a:t>
            </a:r>
            <a:r>
              <a:rPr lang="ko-KR" altLang="en-US" sz="1100" dirty="0" smtClean="0">
                <a:latin typeface="+mn-ea"/>
              </a:rPr>
              <a:t>계획수립 전 </a:t>
            </a:r>
            <a:r>
              <a:rPr lang="en-US" altLang="ko-KR" sz="1100" dirty="0" smtClean="0">
                <a:latin typeface="+mn-ea"/>
              </a:rPr>
              <a:t>MPS </a:t>
            </a:r>
            <a:r>
              <a:rPr lang="ko-KR" altLang="en-US" sz="1100" dirty="0" smtClean="0">
                <a:latin typeface="+mn-ea"/>
              </a:rPr>
              <a:t>실행하여 계획오더를 생성한다</a:t>
            </a:r>
            <a:r>
              <a:rPr lang="en-US" altLang="ko-KR" sz="1100" dirty="0" smtClean="0">
                <a:latin typeface="+mn-ea"/>
              </a:rPr>
              <a:t>.</a:t>
            </a:r>
          </a:p>
          <a:p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2. </a:t>
            </a:r>
            <a:r>
              <a:rPr lang="ko-KR" altLang="en-US" sz="1100" dirty="0" smtClean="0">
                <a:latin typeface="+mn-ea"/>
              </a:rPr>
              <a:t>재고</a:t>
            </a:r>
            <a:r>
              <a:rPr lang="en-US" altLang="ko-KR" sz="1100" dirty="0" smtClean="0">
                <a:latin typeface="+mn-ea"/>
              </a:rPr>
              <a:t>/</a:t>
            </a:r>
            <a:r>
              <a:rPr lang="ko-KR" altLang="en-US" sz="1100" dirty="0" smtClean="0">
                <a:latin typeface="+mn-ea"/>
              </a:rPr>
              <a:t>소요량 리스트를 조회한다</a:t>
            </a:r>
            <a:r>
              <a:rPr lang="en-US" altLang="ko-KR" sz="1100" dirty="0" smtClean="0">
                <a:latin typeface="+mn-ea"/>
              </a:rPr>
              <a:t>(MD04)</a:t>
            </a:r>
          </a:p>
          <a:p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3. </a:t>
            </a:r>
            <a:r>
              <a:rPr lang="ko-KR" altLang="en-US" sz="1100" dirty="0" smtClean="0">
                <a:latin typeface="+mn-ea"/>
              </a:rPr>
              <a:t>재고소요량 리스트에서 직접 해당 제품의 계획오더를 생산오더로 전환하여 릴리즈 저장한다</a:t>
            </a:r>
            <a:r>
              <a:rPr lang="en-US" altLang="ko-KR" sz="1100" dirty="0" smtClean="0">
                <a:latin typeface="+mn-ea"/>
              </a:rPr>
              <a:t>.</a:t>
            </a:r>
          </a:p>
          <a:p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4. </a:t>
            </a:r>
            <a:r>
              <a:rPr lang="ko-KR" altLang="en-US" sz="1100" dirty="0" smtClean="0">
                <a:latin typeface="+mn-ea"/>
              </a:rPr>
              <a:t>제품 하위레벨 소요리포트 확인하여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계획오더 → 생산오더 전환하여 릴리즈 저장한다</a:t>
            </a:r>
            <a:r>
              <a:rPr lang="en-US" altLang="ko-KR" sz="1100" dirty="0" smtClean="0">
                <a:latin typeface="+mn-ea"/>
              </a:rPr>
              <a:t>.</a:t>
            </a:r>
          </a:p>
          <a:p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5. </a:t>
            </a:r>
            <a:r>
              <a:rPr lang="en-US" altLang="ko-KR" sz="1100" dirty="0" smtClean="0">
                <a:latin typeface="+mn-ea"/>
              </a:rPr>
              <a:t>MPS/MRP</a:t>
            </a:r>
            <a:r>
              <a:rPr lang="ko-KR" altLang="en-US" sz="1100" dirty="0" smtClean="0">
                <a:latin typeface="+mn-ea"/>
              </a:rPr>
              <a:t>실행</a:t>
            </a:r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    MPS(MD40)</a:t>
            </a:r>
            <a:r>
              <a:rPr lang="ko-KR" altLang="en-US" sz="1100" dirty="0" smtClean="0">
                <a:latin typeface="+mn-ea"/>
              </a:rPr>
              <a:t>실행 시</a:t>
            </a:r>
            <a:r>
              <a:rPr lang="en-US" altLang="ko-KR" sz="1100" dirty="0" smtClean="0">
                <a:latin typeface="+mn-ea"/>
              </a:rPr>
              <a:t>,  </a:t>
            </a:r>
            <a:r>
              <a:rPr lang="ko-KR" altLang="en-US" sz="1100" dirty="0" smtClean="0">
                <a:latin typeface="+mn-ea"/>
              </a:rPr>
              <a:t>반드시 </a:t>
            </a:r>
            <a:r>
              <a:rPr lang="en-US" altLang="ko-KR" sz="1100" dirty="0" smtClean="0">
                <a:latin typeface="+mn-ea"/>
              </a:rPr>
              <a:t>“ MRP </a:t>
            </a:r>
            <a:r>
              <a:rPr lang="ko-KR" altLang="en-US" sz="1100" dirty="0" smtClean="0">
                <a:latin typeface="+mn-ea"/>
              </a:rPr>
              <a:t>자재처리</a:t>
            </a:r>
            <a:r>
              <a:rPr lang="en-US" altLang="ko-KR" sz="1100" dirty="0" smtClean="0">
                <a:latin typeface="+mn-ea"/>
              </a:rPr>
              <a:t>” </a:t>
            </a:r>
            <a:r>
              <a:rPr lang="ko-KR" altLang="en-US" sz="1100" dirty="0" smtClean="0">
                <a:latin typeface="+mn-ea"/>
              </a:rPr>
              <a:t>를 선택하고 실행한다</a:t>
            </a:r>
            <a:r>
              <a:rPr lang="en-US" altLang="ko-KR" sz="1100" dirty="0" smtClean="0">
                <a:latin typeface="+mn-ea"/>
              </a:rPr>
              <a:t>. </a:t>
            </a:r>
          </a:p>
          <a:p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6. </a:t>
            </a:r>
            <a:r>
              <a:rPr lang="ko-KR" altLang="en-US" sz="1100" dirty="0" smtClean="0">
                <a:latin typeface="+mn-ea"/>
              </a:rPr>
              <a:t>관련부서에 생산계획수립완료 통보</a:t>
            </a:r>
          </a:p>
          <a:p>
            <a:endParaRPr lang="en-US" altLang="ko-KR" sz="1100" dirty="0" smtClean="0">
              <a:latin typeface="+mn-ea"/>
            </a:endParaRPr>
          </a:p>
          <a:p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&lt; </a:t>
            </a:r>
            <a:r>
              <a:rPr lang="ko-KR" altLang="en-US" sz="1100" dirty="0" smtClean="0">
                <a:latin typeface="+mn-ea"/>
              </a:rPr>
              <a:t>방법 </a:t>
            </a:r>
            <a:r>
              <a:rPr lang="en-US" altLang="ko-KR" sz="1100" dirty="0" smtClean="0">
                <a:latin typeface="+mn-ea"/>
              </a:rPr>
              <a:t>2&gt;</a:t>
            </a:r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1 </a:t>
            </a:r>
            <a:r>
              <a:rPr lang="en-US" altLang="ko-KR" sz="1100" dirty="0" smtClean="0">
                <a:latin typeface="+mn-ea"/>
              </a:rPr>
              <a:t>. MPS </a:t>
            </a:r>
            <a:r>
              <a:rPr lang="ko-KR" altLang="en-US" sz="1100" dirty="0" smtClean="0">
                <a:latin typeface="+mn-ea"/>
              </a:rPr>
              <a:t>실행 </a:t>
            </a:r>
            <a:r>
              <a:rPr lang="en-US" altLang="ko-KR" sz="1100" dirty="0" smtClean="0">
                <a:latin typeface="+mn-ea"/>
              </a:rPr>
              <a:t>(MD40)</a:t>
            </a:r>
          </a:p>
          <a:p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 smtClean="0">
                <a:latin typeface="+mn-ea"/>
              </a:rPr>
              <a:t>   </a:t>
            </a:r>
            <a:r>
              <a:rPr lang="ko-KR" altLang="en-US" sz="1100" dirty="0" smtClean="0">
                <a:latin typeface="+mn-ea"/>
              </a:rPr>
              <a:t>계획수립 전 </a:t>
            </a:r>
            <a:r>
              <a:rPr lang="en-US" altLang="ko-KR" sz="1100" dirty="0" smtClean="0">
                <a:latin typeface="+mn-ea"/>
              </a:rPr>
              <a:t>MPS </a:t>
            </a:r>
            <a:r>
              <a:rPr lang="ko-KR" altLang="en-US" sz="1100" dirty="0" smtClean="0">
                <a:latin typeface="+mn-ea"/>
              </a:rPr>
              <a:t>실행하여 </a:t>
            </a:r>
            <a:r>
              <a:rPr lang="ko-KR" altLang="en-US" sz="1100" dirty="0" smtClean="0">
                <a:latin typeface="+mn-ea"/>
              </a:rPr>
              <a:t>계획오더를 </a:t>
            </a:r>
            <a:r>
              <a:rPr lang="ko-KR" altLang="en-US" sz="1100" dirty="0" smtClean="0">
                <a:latin typeface="+mn-ea"/>
              </a:rPr>
              <a:t>생성한다</a:t>
            </a:r>
            <a:r>
              <a:rPr lang="en-US" altLang="ko-KR" sz="1100" dirty="0" smtClean="0">
                <a:latin typeface="+mn-ea"/>
              </a:rPr>
              <a:t>.</a:t>
            </a:r>
          </a:p>
          <a:p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2. </a:t>
            </a:r>
            <a:r>
              <a:rPr lang="ko-KR" altLang="en-US" sz="1100" dirty="0" smtClean="0">
                <a:latin typeface="+mn-ea"/>
              </a:rPr>
              <a:t>계획오더 다운로드 </a:t>
            </a:r>
            <a:r>
              <a:rPr lang="en-US" altLang="ko-KR" sz="1100" dirty="0" smtClean="0">
                <a:latin typeface="+mn-ea"/>
              </a:rPr>
              <a:t>(ZPPR0020)</a:t>
            </a:r>
          </a:p>
          <a:p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 smtClean="0">
                <a:latin typeface="+mn-ea"/>
              </a:rPr>
              <a:t>   MPS </a:t>
            </a:r>
            <a:r>
              <a:rPr lang="ko-KR" altLang="en-US" sz="1100" dirty="0" smtClean="0">
                <a:latin typeface="+mn-ea"/>
              </a:rPr>
              <a:t>실행 후 생성된 </a:t>
            </a:r>
            <a:r>
              <a:rPr lang="ko-KR" altLang="en-US" sz="1100" dirty="0" smtClean="0">
                <a:latin typeface="+mn-ea"/>
              </a:rPr>
              <a:t>제품</a:t>
            </a:r>
            <a:r>
              <a:rPr lang="en-US" altLang="ko-KR" sz="1100" dirty="0" smtClean="0">
                <a:latin typeface="+mn-ea"/>
              </a:rPr>
              <a:t>/</a:t>
            </a:r>
            <a:r>
              <a:rPr lang="ko-KR" altLang="en-US" sz="1100" dirty="0" smtClean="0">
                <a:latin typeface="+mn-ea"/>
              </a:rPr>
              <a:t>반제품의 </a:t>
            </a:r>
            <a:r>
              <a:rPr lang="ko-KR" altLang="en-US" sz="1100" dirty="0" smtClean="0">
                <a:latin typeface="+mn-ea"/>
              </a:rPr>
              <a:t>계획오더를 </a:t>
            </a:r>
            <a:r>
              <a:rPr lang="ko-KR" altLang="en-US" sz="1100" dirty="0" smtClean="0">
                <a:latin typeface="+mn-ea"/>
              </a:rPr>
              <a:t>다운로드 받는다</a:t>
            </a:r>
            <a:r>
              <a:rPr lang="en-US" altLang="ko-KR" sz="1100" dirty="0" smtClean="0">
                <a:latin typeface="+mn-ea"/>
              </a:rPr>
              <a:t>.</a:t>
            </a:r>
          </a:p>
          <a:p>
            <a:endParaRPr lang="en-US" altLang="ko-KR" sz="1100" dirty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3. </a:t>
            </a:r>
            <a:r>
              <a:rPr lang="ko-KR" altLang="en-US" sz="1100" dirty="0" smtClean="0">
                <a:latin typeface="+mn-ea"/>
              </a:rPr>
              <a:t>생산오더 업로드</a:t>
            </a:r>
            <a:r>
              <a:rPr lang="en-US" altLang="ko-KR" sz="1100" dirty="0" smtClean="0">
                <a:latin typeface="+mn-ea"/>
              </a:rPr>
              <a:t>(ZPPC0120)</a:t>
            </a:r>
          </a:p>
          <a:p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 smtClean="0">
                <a:latin typeface="+mn-ea"/>
              </a:rPr>
              <a:t>   </a:t>
            </a:r>
            <a:r>
              <a:rPr lang="ko-KR" altLang="en-US" sz="1100" dirty="0" smtClean="0">
                <a:latin typeface="+mn-ea"/>
              </a:rPr>
              <a:t>생산오더로 반영할 확정된 계획오더</a:t>
            </a:r>
            <a:r>
              <a:rPr lang="en-US" altLang="ko-KR" sz="1100" dirty="0" smtClean="0">
                <a:latin typeface="+mn-ea"/>
              </a:rPr>
              <a:t>(S&amp;OP</a:t>
            </a:r>
            <a:r>
              <a:rPr lang="ko-KR" altLang="en-US" sz="1100" dirty="0" smtClean="0">
                <a:latin typeface="+mn-ea"/>
              </a:rPr>
              <a:t>회의결과</a:t>
            </a:r>
            <a:r>
              <a:rPr lang="en-US" altLang="ko-KR" sz="1100" dirty="0" smtClean="0">
                <a:latin typeface="+mn-ea"/>
              </a:rPr>
              <a:t>) </a:t>
            </a:r>
            <a:r>
              <a:rPr lang="ko-KR" altLang="en-US" sz="1100" dirty="0" smtClean="0">
                <a:latin typeface="+mn-ea"/>
              </a:rPr>
              <a:t>생산오더생성 </a:t>
            </a:r>
            <a:r>
              <a:rPr lang="en-US" altLang="ko-KR" sz="1100" dirty="0" smtClean="0">
                <a:latin typeface="+mn-ea"/>
              </a:rPr>
              <a:t>Template</a:t>
            </a:r>
            <a:r>
              <a:rPr lang="ko-KR" altLang="en-US" sz="1100" dirty="0" smtClean="0">
                <a:latin typeface="+mn-ea"/>
              </a:rPr>
              <a:t>에 맞추어 작성후 업로드한다</a:t>
            </a:r>
            <a:r>
              <a:rPr lang="en-US" altLang="ko-KR" sz="1100" dirty="0" smtClean="0">
                <a:latin typeface="+mn-ea"/>
              </a:rPr>
              <a:t>.</a:t>
            </a:r>
          </a:p>
          <a:p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4. </a:t>
            </a:r>
            <a:r>
              <a:rPr lang="en-US" altLang="ko-KR" sz="1100" dirty="0" smtClean="0">
                <a:latin typeface="+mn-ea"/>
              </a:rPr>
              <a:t>MPS/MRP</a:t>
            </a:r>
            <a:r>
              <a:rPr lang="ko-KR" altLang="en-US" sz="1100" dirty="0" smtClean="0">
                <a:latin typeface="+mn-ea"/>
              </a:rPr>
              <a:t>실행</a:t>
            </a:r>
            <a:endParaRPr lang="en-US" altLang="ko-KR" sz="1100" dirty="0" smtClean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    MPS(MD40)</a:t>
            </a:r>
            <a:r>
              <a:rPr lang="ko-KR" altLang="en-US" sz="1100" dirty="0" smtClean="0">
                <a:latin typeface="+mn-ea"/>
              </a:rPr>
              <a:t>실행 시</a:t>
            </a:r>
            <a:r>
              <a:rPr lang="en-US" altLang="ko-KR" sz="1100" dirty="0" smtClean="0">
                <a:latin typeface="+mn-ea"/>
              </a:rPr>
              <a:t>,  </a:t>
            </a:r>
            <a:r>
              <a:rPr lang="ko-KR" altLang="en-US" sz="1100" dirty="0" smtClean="0">
                <a:latin typeface="+mn-ea"/>
              </a:rPr>
              <a:t>반드시 </a:t>
            </a:r>
            <a:r>
              <a:rPr lang="en-US" altLang="ko-KR" sz="1100" dirty="0" smtClean="0">
                <a:latin typeface="+mn-ea"/>
              </a:rPr>
              <a:t>“ MRP </a:t>
            </a:r>
            <a:r>
              <a:rPr lang="ko-KR" altLang="en-US" sz="1100" dirty="0" smtClean="0">
                <a:latin typeface="+mn-ea"/>
              </a:rPr>
              <a:t>자재처리</a:t>
            </a:r>
            <a:r>
              <a:rPr lang="en-US" altLang="ko-KR" sz="1100" dirty="0" smtClean="0">
                <a:latin typeface="+mn-ea"/>
              </a:rPr>
              <a:t>” </a:t>
            </a:r>
            <a:r>
              <a:rPr lang="ko-KR" altLang="en-US" sz="1100" dirty="0" smtClean="0">
                <a:latin typeface="+mn-ea"/>
              </a:rPr>
              <a:t>를 선택하고 실행한다</a:t>
            </a:r>
            <a:r>
              <a:rPr lang="en-US" altLang="ko-KR" sz="1100" dirty="0">
                <a:latin typeface="+mn-ea"/>
              </a:rPr>
              <a:t>.</a:t>
            </a:r>
            <a:r>
              <a:rPr lang="en-US" altLang="ko-KR" sz="1100" dirty="0" smtClean="0">
                <a:latin typeface="+mn-ea"/>
              </a:rPr>
              <a:t> </a:t>
            </a:r>
          </a:p>
          <a:p>
            <a:endParaRPr lang="en-US" altLang="ko-KR" sz="1100" dirty="0">
              <a:latin typeface="+mn-ea"/>
            </a:endParaRPr>
          </a:p>
          <a:p>
            <a:r>
              <a:rPr lang="en-US" altLang="ko-KR" sz="1100" dirty="0" smtClean="0">
                <a:latin typeface="+mn-ea"/>
              </a:rPr>
              <a:t>5</a:t>
            </a:r>
            <a:r>
              <a:rPr lang="en-US" altLang="ko-KR" sz="1100" dirty="0" smtClean="0">
                <a:latin typeface="+mn-ea"/>
              </a:rPr>
              <a:t>. </a:t>
            </a:r>
            <a:r>
              <a:rPr lang="ko-KR" altLang="en-US" sz="1100" dirty="0" smtClean="0">
                <a:latin typeface="+mn-ea"/>
              </a:rPr>
              <a:t>관련부서에 생산계획수립완료 </a:t>
            </a:r>
            <a:r>
              <a:rPr lang="ko-KR" altLang="en-US" sz="1100" dirty="0" smtClean="0">
                <a:latin typeface="+mn-ea"/>
              </a:rPr>
              <a:t>통보</a:t>
            </a:r>
            <a:endParaRPr lang="ko-KR" altLang="en-US" sz="1100" dirty="0">
              <a:latin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7170</TotalTime>
  <Words>2497</Words>
  <Application>Microsoft Office PowerPoint</Application>
  <PresentationFormat>화면 슬라이드 쇼(4:3)</PresentationFormat>
  <Paragraphs>680</Paragraphs>
  <Slides>25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7" baseType="lpstr">
      <vt:lpstr>Office 테마</vt:lpstr>
      <vt:lpstr>비트맵 이미지</vt:lpstr>
      <vt:lpstr>슬라이드 1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gbattery</dc:creator>
  <cp:lastModifiedBy>gbattery</cp:lastModifiedBy>
  <cp:revision>107</cp:revision>
  <dcterms:created xsi:type="dcterms:W3CDTF">2013-03-14T00:13:41Z</dcterms:created>
  <dcterms:modified xsi:type="dcterms:W3CDTF">2013-03-18T23:49:08Z</dcterms:modified>
</cp:coreProperties>
</file>