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sldIdLst>
    <p:sldId id="256" r:id="rId2"/>
    <p:sldId id="270" r:id="rId3"/>
    <p:sldId id="273" r:id="rId4"/>
    <p:sldId id="272" r:id="rId5"/>
  </p:sldIdLst>
  <p:sldSz cx="9906000" cy="6858000" type="A4"/>
  <p:notesSz cx="6858000" cy="91440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1368" y="-114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 descr="세방2"/>
          <p:cNvSpPr>
            <a:spLocks noChangeArrowheads="1"/>
          </p:cNvSpPr>
          <p:nvPr userDrawn="1"/>
        </p:nvSpPr>
        <p:spPr bwMode="auto">
          <a:xfrm>
            <a:off x="6054725" y="2449902"/>
            <a:ext cx="3851275" cy="210414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22225">
            <a:solidFill>
              <a:srgbClr val="99CC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sp>
        <p:nvSpPr>
          <p:cNvPr id="3" name="Rectangle 3" descr="세방6"/>
          <p:cNvSpPr>
            <a:spLocks noChangeArrowheads="1"/>
          </p:cNvSpPr>
          <p:nvPr userDrawn="1"/>
        </p:nvSpPr>
        <p:spPr bwMode="auto">
          <a:xfrm>
            <a:off x="0" y="2458528"/>
            <a:ext cx="3094038" cy="2044461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2225">
            <a:solidFill>
              <a:srgbClr val="808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sp>
        <p:nvSpPr>
          <p:cNvPr id="4" name="Rectangle 6" descr="세방1"/>
          <p:cNvSpPr>
            <a:spLocks noChangeArrowheads="1"/>
          </p:cNvSpPr>
          <p:nvPr userDrawn="1"/>
        </p:nvSpPr>
        <p:spPr bwMode="auto">
          <a:xfrm>
            <a:off x="3080792" y="2458529"/>
            <a:ext cx="3398837" cy="2053088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pic>
        <p:nvPicPr>
          <p:cNvPr id="5" name="Picture 8"/>
          <p:cNvPicPr preferRelativeResize="0">
            <a:picLocks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88" y="2416175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/>
          <p:cNvPicPr preferRelativeResize="0">
            <a:picLocks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88" y="4510088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0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684847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1"/>
          <p:cNvSpPr>
            <a:spLocks noChangeArrowheads="1"/>
          </p:cNvSpPr>
          <p:nvPr userDrawn="1"/>
        </p:nvSpPr>
        <p:spPr bwMode="auto">
          <a:xfrm>
            <a:off x="3513138" y="333375"/>
            <a:ext cx="3240087" cy="6477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7650" y="1588"/>
            <a:ext cx="2049463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/>
          <p:cNvPicPr preferRelativeResize="0"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6486525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/>
          <p:cNvPicPr preferRelativeResize="0"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644525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40813" y="6288088"/>
            <a:ext cx="865187" cy="56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4"/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2613025" y="6553200"/>
            <a:ext cx="2311400" cy="476250"/>
          </a:xfrm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latin typeface="Verdana" pitchFamily="34" charset="0"/>
              </a:defRPr>
            </a:lvl1pPr>
          </a:lstStyle>
          <a:p>
            <a:pPr>
              <a:defRPr/>
            </a:pPr>
            <a:fld id="{B9700558-B00D-4CD6-BC24-3C638AA8A8D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4D02F7-71D1-49F8-9B7A-26C3AA89F2F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8EBB6-8FB6-4174-B255-4F916355699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55580-258D-48A1-91CD-A650F6CA12D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F6B63-D6B9-4F3E-9474-EC54715016D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432A9-E643-4572-98F4-2756BB7E3CE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1A42D-283F-47CC-8087-6D5A61F0303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ko-KR" altLang="en-US" noProof="0" smtClean="0"/>
              <a:t>그림을 추가하려면 아이콘을 클릭하십시오</a:t>
            </a:r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72A2F-0922-4042-A9AD-A57432E5CCA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C5625-3FF2-4A02-8620-5004AA068EF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40E04-1885-4138-B468-C317D89ED9A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7651" y="1590"/>
            <a:ext cx="2049463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/>
          <p:cNvPicPr preferRelativeResize="0"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9" y="6486527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/>
          <p:cNvPicPr preferRelativeResize="0"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9" y="644527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40813" y="6288088"/>
            <a:ext cx="865187" cy="56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4"/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2613025" y="6553200"/>
            <a:ext cx="2311400" cy="476250"/>
          </a:xfrm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latin typeface="Verdana" pitchFamily="34" charset="0"/>
              </a:defRPr>
            </a:lvl1pPr>
          </a:lstStyle>
          <a:p>
            <a:pPr>
              <a:defRPr/>
            </a:pPr>
            <a:fld id="{B9700558-B00D-4CD6-BC24-3C638AA8A8DD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8161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5614B88-5DDA-4C9F-99F1-9A6C5123915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6" r:id="rId12"/>
  </p:sldLayoutIdLst>
  <p:hf hdr="0" ftr="0" dt="0"/>
  <p:txStyles>
    <p:titleStyle>
      <a:lvl1pPr algn="ctr" rtl="0" eaLnBrk="1" fontAlgn="base" latinLnBrk="1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2174875" y="836613"/>
            <a:ext cx="5226050" cy="128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150000"/>
              </a:lnSpc>
            </a:pPr>
            <a:r>
              <a:rPr lang="ko-KR" altLang="en-US" sz="4000" b="1" u="sng" dirty="0">
                <a:latin typeface="HY헤드라인M" pitchFamily="18" charset="-127"/>
                <a:ea typeface="HY헤드라인M" pitchFamily="18" charset="-127"/>
              </a:rPr>
              <a:t>축전지 점검결과 </a:t>
            </a:r>
            <a:endParaRPr lang="en-US" altLang="ko-KR" sz="4000" b="1" u="sng" dirty="0">
              <a:latin typeface="HY헤드라인M" pitchFamily="18" charset="-127"/>
              <a:ea typeface="HY헤드라인M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3200" b="1" u="sng" smtClean="0"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3200" b="1" u="sng" smtClean="0">
                <a:latin typeface="HY헤드라인M" pitchFamily="18" charset="-127"/>
                <a:ea typeface="HY헤드라인M" pitchFamily="18" charset="-127"/>
              </a:rPr>
              <a:t>첨단종합병원</a:t>
            </a:r>
            <a:r>
              <a:rPr lang="en-US" altLang="ko-KR" sz="3200" b="1" u="sng" dirty="0" smtClean="0">
                <a:latin typeface="HY헤드라인M" pitchFamily="18" charset="-127"/>
                <a:ea typeface="HY헤드라인M" pitchFamily="18" charset="-127"/>
              </a:rPr>
              <a:t>]</a:t>
            </a:r>
            <a:endParaRPr lang="ko-KR" altLang="en-US" sz="3200" b="1" u="sng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3627438" y="4652963"/>
            <a:ext cx="265112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b="1" dirty="0" smtClean="0">
                <a:latin typeface="HY헤드라인M" pitchFamily="18" charset="-127"/>
                <a:ea typeface="HY헤드라인M" pitchFamily="18" charset="-127"/>
              </a:rPr>
              <a:t>2019</a:t>
            </a:r>
            <a:r>
              <a:rPr lang="ko-KR" altLang="en-US" b="1" smtClean="0">
                <a:latin typeface="HY헤드라인M" pitchFamily="18" charset="-127"/>
                <a:ea typeface="HY헤드라인M" pitchFamily="18" charset="-127"/>
              </a:rPr>
              <a:t>年 </a:t>
            </a:r>
            <a:r>
              <a:rPr lang="en-US" altLang="ko-KR" b="1" smtClean="0">
                <a:latin typeface="HY헤드라인M" pitchFamily="18" charset="-127"/>
                <a:ea typeface="HY헤드라인M" pitchFamily="18" charset="-127"/>
              </a:rPr>
              <a:t>07</a:t>
            </a:r>
            <a:r>
              <a:rPr lang="ko-KR" altLang="en-US" b="1" smtClean="0">
                <a:latin typeface="HY헤드라인M" pitchFamily="18" charset="-127"/>
                <a:ea typeface="HY헤드라인M" pitchFamily="18" charset="-127"/>
              </a:rPr>
              <a:t>月 </a:t>
            </a:r>
            <a:r>
              <a:rPr lang="en-US" altLang="ko-KR" b="1" smtClean="0">
                <a:latin typeface="HY헤드라인M" pitchFamily="18" charset="-127"/>
                <a:ea typeface="HY헤드라인M" pitchFamily="18" charset="-127"/>
              </a:rPr>
              <a:t>05</a:t>
            </a:r>
            <a:r>
              <a:rPr lang="ko-KR" altLang="en-US" b="1" smtClean="0">
                <a:latin typeface="HY헤드라인M" pitchFamily="18" charset="-127"/>
                <a:ea typeface="HY헤드라인M" pitchFamily="18" charset="-127"/>
              </a:rPr>
              <a:t>日</a:t>
            </a:r>
            <a:endParaRPr lang="ko-KR" altLang="en-US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3627438" y="5805488"/>
            <a:ext cx="265112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400" b="1">
                <a:latin typeface="HY헤드라인M" pitchFamily="18" charset="-127"/>
                <a:ea typeface="HY헤드라인M" pitchFamily="18" charset="-127"/>
              </a:rPr>
              <a:t>세방전지㈜ </a:t>
            </a:r>
            <a:r>
              <a:rPr lang="en-US" altLang="ko-KR" sz="2400" b="1">
                <a:latin typeface="HY헤드라인M" pitchFamily="18" charset="-127"/>
                <a:ea typeface="HY헤드라인M" pitchFamily="18" charset="-127"/>
              </a:rPr>
              <a:t>CS</a:t>
            </a:r>
            <a:r>
              <a:rPr lang="ko-KR" altLang="en-US" sz="2400" b="1">
                <a:latin typeface="HY헤드라인M" pitchFamily="18" charset="-127"/>
                <a:ea typeface="HY헤드라인M" pitchFamily="18" charset="-127"/>
              </a:rPr>
              <a:t>팀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700558-B00D-4CD6-BC24-3C638AA8A8DD}" type="slidenum">
              <a:rPr lang="en-US" altLang="ko-KR" smtClean="0"/>
              <a:pPr>
                <a:defRPr/>
              </a:pPr>
              <a:t>1</a:t>
            </a:fld>
            <a:endParaRPr lang="en-US" altLang="ko-KR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675" y="733335"/>
            <a:ext cx="947896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000000"/>
                </a:solidFill>
              </a:rPr>
              <a:t>1. </a:t>
            </a:r>
            <a:r>
              <a:rPr lang="ko-KR" altLang="en-US" sz="1200" b="1" dirty="0">
                <a:solidFill>
                  <a:srgbClr val="000000"/>
                </a:solidFill>
              </a:rPr>
              <a:t>점검일자</a:t>
            </a:r>
            <a:r>
              <a:rPr lang="en-US" altLang="ko-KR" sz="1200" b="1" dirty="0">
                <a:solidFill>
                  <a:srgbClr val="000000"/>
                </a:solidFill>
              </a:rPr>
              <a:t>: 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2019</a:t>
            </a:r>
            <a:r>
              <a:rPr lang="ko-KR" altLang="en-US" sz="1200" b="1" smtClean="0">
                <a:solidFill>
                  <a:srgbClr val="000000"/>
                </a:solidFill>
              </a:rPr>
              <a:t>년 </a:t>
            </a:r>
            <a:r>
              <a:rPr lang="en-US" altLang="ko-KR" sz="1200" b="1" smtClean="0">
                <a:solidFill>
                  <a:srgbClr val="000000"/>
                </a:solidFill>
              </a:rPr>
              <a:t> 07</a:t>
            </a:r>
            <a:r>
              <a:rPr lang="ko-KR" altLang="en-US" sz="1200" b="1" smtClean="0">
                <a:solidFill>
                  <a:srgbClr val="000000"/>
                </a:solidFill>
              </a:rPr>
              <a:t>월  </a:t>
            </a:r>
            <a:r>
              <a:rPr lang="en-US" altLang="ko-KR" sz="1200" b="1" smtClean="0">
                <a:solidFill>
                  <a:srgbClr val="000000"/>
                </a:solidFill>
              </a:rPr>
              <a:t>04</a:t>
            </a:r>
            <a:r>
              <a:rPr lang="ko-KR" altLang="en-US" sz="1200" b="1" smtClean="0">
                <a:solidFill>
                  <a:srgbClr val="000000"/>
                </a:solidFill>
              </a:rPr>
              <a:t>일</a:t>
            </a:r>
            <a:r>
              <a:rPr lang="ko-KR" altLang="en-US" sz="1200" smtClean="0">
                <a:solidFill>
                  <a:srgbClr val="000000"/>
                </a:solidFill>
              </a:rPr>
              <a:t> </a:t>
            </a:r>
            <a:endParaRPr lang="ko-KR" altLang="en-US" sz="1200" dirty="0" smtClean="0"/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rgbClr val="000000"/>
                </a:solidFill>
              </a:rPr>
              <a:t>2. 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점검장소</a:t>
            </a:r>
            <a:r>
              <a:rPr lang="en-US" altLang="ko-KR" sz="1200" b="1" smtClean="0">
                <a:solidFill>
                  <a:srgbClr val="000000"/>
                </a:solidFill>
              </a:rPr>
              <a:t>: </a:t>
            </a:r>
            <a:r>
              <a:rPr lang="ko-KR" altLang="en-US" sz="1200" b="1" smtClean="0">
                <a:solidFill>
                  <a:srgbClr val="000000"/>
                </a:solidFill>
              </a:rPr>
              <a:t>첨단종합병원</a:t>
            </a:r>
            <a:endParaRPr lang="ko-KR" altLang="en-US" sz="1200" dirty="0" smtClean="0"/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rgbClr val="000000"/>
                </a:solidFill>
              </a:rPr>
              <a:t>3</a:t>
            </a:r>
            <a:r>
              <a:rPr lang="en-US" altLang="ko-KR" sz="1200" b="1" dirty="0">
                <a:solidFill>
                  <a:srgbClr val="000000"/>
                </a:solidFill>
              </a:rPr>
              <a:t>. </a:t>
            </a:r>
            <a:r>
              <a:rPr lang="ko-KR" altLang="en-US" sz="1200" b="1" dirty="0">
                <a:solidFill>
                  <a:srgbClr val="000000"/>
                </a:solidFill>
              </a:rPr>
              <a:t>점 검 자</a:t>
            </a:r>
            <a:r>
              <a:rPr lang="en-US" altLang="ko-KR" sz="1200" b="1" dirty="0">
                <a:solidFill>
                  <a:srgbClr val="000000"/>
                </a:solidFill>
              </a:rPr>
              <a:t>: </a:t>
            </a:r>
            <a:r>
              <a:rPr lang="ko-KR" altLang="en-US" sz="1200" b="1" dirty="0" err="1">
                <a:solidFill>
                  <a:srgbClr val="000000"/>
                </a:solidFill>
              </a:rPr>
              <a:t>세방전지</a:t>
            </a:r>
            <a:r>
              <a:rPr lang="en-US" altLang="ko-KR" sz="1200" b="1" dirty="0">
                <a:solidFill>
                  <a:srgbClr val="000000"/>
                </a:solidFill>
              </a:rPr>
              <a:t>(</a:t>
            </a:r>
            <a:r>
              <a:rPr lang="ko-KR" altLang="en-US" sz="1200" b="1" dirty="0">
                <a:solidFill>
                  <a:srgbClr val="000000"/>
                </a:solidFill>
              </a:rPr>
              <a:t>주</a:t>
            </a:r>
            <a:r>
              <a:rPr lang="en-US" altLang="ko-KR" sz="1200" b="1" dirty="0">
                <a:solidFill>
                  <a:srgbClr val="000000"/>
                </a:solidFill>
              </a:rPr>
              <a:t>)</a:t>
            </a:r>
            <a:r>
              <a:rPr lang="ko-KR" altLang="en-US" sz="1200" b="1" dirty="0">
                <a:solidFill>
                  <a:srgbClr val="000000"/>
                </a:solidFill>
              </a:rPr>
              <a:t> </a:t>
            </a:r>
            <a:r>
              <a:rPr lang="en-US" altLang="ko-KR" sz="1200" b="1" dirty="0">
                <a:solidFill>
                  <a:srgbClr val="000000"/>
                </a:solidFill>
              </a:rPr>
              <a:t> 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CS</a:t>
            </a:r>
            <a:r>
              <a:rPr lang="ko-KR" altLang="en-US" sz="1200" b="1" dirty="0">
                <a:solidFill>
                  <a:srgbClr val="000000"/>
                </a:solidFill>
              </a:rPr>
              <a:t>팀  박성철 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차장</a:t>
            </a:r>
            <a:r>
              <a:rPr lang="ko-KR" altLang="en-US" sz="1200" dirty="0" smtClean="0">
                <a:solidFill>
                  <a:srgbClr val="000000"/>
                </a:solidFill>
              </a:rPr>
              <a:t> </a:t>
            </a:r>
            <a:endParaRPr lang="ko-KR" altLang="en-US" sz="1200" dirty="0"/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000000"/>
                </a:solidFill>
              </a:rPr>
              <a:t>4. </a:t>
            </a:r>
            <a:r>
              <a:rPr lang="ko-KR" altLang="en-US" sz="1200" b="1" dirty="0">
                <a:solidFill>
                  <a:srgbClr val="000000"/>
                </a:solidFill>
              </a:rPr>
              <a:t>점검결과 및 소견</a:t>
            </a:r>
            <a:endParaRPr lang="ko-KR" altLang="en-US" sz="900" dirty="0">
              <a:solidFill>
                <a:srgbClr val="800000"/>
              </a:solidFill>
            </a:endParaRPr>
          </a:p>
        </p:txBody>
      </p:sp>
      <p:sp>
        <p:nvSpPr>
          <p:cNvPr id="4" name="Rectangle 79"/>
          <p:cNvSpPr>
            <a:spLocks noChangeArrowheads="1"/>
          </p:cNvSpPr>
          <p:nvPr/>
        </p:nvSpPr>
        <p:spPr bwMode="auto">
          <a:xfrm>
            <a:off x="0" y="6702425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ko-KR"/>
          </a:p>
        </p:txBody>
      </p:sp>
      <p:graphicFrame>
        <p:nvGraphicFramePr>
          <p:cNvPr id="5" name="Group 75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86044127"/>
              </p:ext>
            </p:extLst>
          </p:nvPr>
        </p:nvGraphicFramePr>
        <p:xfrm>
          <a:off x="192949" y="1945503"/>
          <a:ext cx="9536896" cy="1831848"/>
        </p:xfrm>
        <a:graphic>
          <a:graphicData uri="http://schemas.openxmlformats.org/drawingml/2006/table">
            <a:tbl>
              <a:tblPr/>
              <a:tblGrid>
                <a:gridCol w="687070"/>
                <a:gridCol w="815657"/>
                <a:gridCol w="687070"/>
                <a:gridCol w="687070"/>
                <a:gridCol w="687070"/>
                <a:gridCol w="652145"/>
                <a:gridCol w="953770"/>
                <a:gridCol w="3776345"/>
                <a:gridCol w="590699"/>
              </a:tblGrid>
              <a:tr h="175129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설치장소</a:t>
                      </a:r>
                      <a:endParaRPr kumimoji="1" lang="ko-KR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제품명</a:t>
                      </a:r>
                      <a:endParaRPr kumimoji="1" lang="ko-KR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설치수량</a:t>
                      </a:r>
                      <a:endParaRPr kumimoji="1" lang="ko-KR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설치일자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기대수명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점검결과</a:t>
                      </a:r>
                      <a:endParaRPr kumimoji="1" lang="ko-KR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점검소견</a:t>
                      </a:r>
                      <a:endParaRPr kumimoji="1" lang="ko-KR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비 고</a:t>
                      </a:r>
                      <a:endParaRPr kumimoji="1" lang="ko-KR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1751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전 </a:t>
                      </a:r>
                      <a:r>
                        <a:rPr kumimoji="1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압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(V)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내부저항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</a:t>
                      </a:r>
                      <a:r>
                        <a:rPr kumimoji="1" lang="en-US" altLang="ko-KR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mΩ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)</a:t>
                      </a: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7134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UPS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80KVA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RP 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250</a:t>
                      </a: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30EA</a:t>
                      </a: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’15.12</a:t>
                      </a: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월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2-3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년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13.28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~13.38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3.86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~6.32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▶기대수명경과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-.Total </a:t>
                      </a: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충전전압은 </a:t>
                      </a: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399.9V (13.33V/CELL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)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로 양호하나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-.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기대수명 경과 상태로 내부저항 </a:t>
                      </a: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편차가 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발생됨에 따라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정상작동 불가 우려되므로  배터리 교체가 필요 함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.</a:t>
                      </a: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교체要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34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UPS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30KVA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RP 150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20EA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’15.12</a:t>
                      </a: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월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2-3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년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13.19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~13.29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4.40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~6.14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▶기대수명경과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-.Total </a:t>
                      </a: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충전전압은 </a:t>
                      </a: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265.1V (13.25V/CELL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)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로 양호하나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-.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기대수명 경과 상태로 내부저항 </a:t>
                      </a:r>
                      <a:r>
                        <a:rPr kumimoji="1" lang="ko-KR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편차가 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발생됨에 따라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정상작동 불가 우려되므로  배터리 교체가 필요 함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.</a:t>
                      </a: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교체要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-15875" y="36513"/>
            <a:ext cx="31369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>
                <a:latin typeface="HY헤드라인M" pitchFamily="18" charset="-127"/>
                <a:ea typeface="HY헤드라인M" pitchFamily="18" charset="-127"/>
              </a:rPr>
              <a:t>배터리 점검결과</a:t>
            </a:r>
          </a:p>
        </p:txBody>
      </p:sp>
      <p:sp>
        <p:nvSpPr>
          <p:cNvPr id="7" name="슬라이드 번호 개체 틀 14"/>
          <p:cNvSpPr txBox="1">
            <a:spLocks/>
          </p:cNvSpPr>
          <p:nvPr/>
        </p:nvSpPr>
        <p:spPr bwMode="auto">
          <a:xfrm>
            <a:off x="2613025" y="6553200"/>
            <a:ext cx="23114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F60C6F2-2217-4E51-B892-679A88BF0B3F}" type="slidenum">
              <a:rPr kumimoji="0" lang="en-US" altLang="ko-KR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128464" y="4005064"/>
            <a:ext cx="9567416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1200" b="1" dirty="0">
                <a:solidFill>
                  <a:srgbClr val="000000"/>
                </a:solidFill>
              </a:rPr>
              <a:t>5. </a:t>
            </a:r>
            <a:r>
              <a:rPr lang="ko-KR" altLang="en-US" sz="1200" b="1" dirty="0">
                <a:solidFill>
                  <a:srgbClr val="000000"/>
                </a:solidFill>
              </a:rPr>
              <a:t>결론</a:t>
            </a:r>
            <a:endParaRPr lang="en-US" altLang="ko-KR" sz="1200" b="1" dirty="0">
              <a:solidFill>
                <a:srgbClr val="000000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en-US" altLang="ko-KR" sz="1200" b="1" dirty="0"/>
              <a:t>-.</a:t>
            </a:r>
            <a:r>
              <a:rPr lang="ko-KR" altLang="en-US" sz="1200" b="1"/>
              <a:t>현재 </a:t>
            </a:r>
            <a:r>
              <a:rPr lang="ko-KR" altLang="en-US" sz="1200" b="1" smtClean="0"/>
              <a:t> </a:t>
            </a:r>
            <a:r>
              <a:rPr lang="en-US" altLang="ko-KR" sz="1200" b="1" smtClean="0"/>
              <a:t>UPS 80KVA, UPS 30KVA</a:t>
            </a:r>
            <a:r>
              <a:rPr lang="ko-KR" altLang="en-US" sz="1200" b="1" smtClean="0"/>
              <a:t>용  배터리는 </a:t>
            </a:r>
            <a:r>
              <a:rPr lang="ko-KR" altLang="en-US" sz="1200" b="1" dirty="0" smtClean="0"/>
              <a:t>기대수명을 경과한 상태로서  내부저항 편차가 발생됨에 따라 지속 사용 시 급격한 </a:t>
            </a:r>
            <a:endParaRPr lang="en-US" altLang="ko-KR" sz="1200" b="1" dirty="0" smtClean="0"/>
          </a:p>
          <a:p>
            <a:pPr algn="just">
              <a:lnSpc>
                <a:spcPct val="150000"/>
              </a:lnSpc>
            </a:pPr>
            <a:r>
              <a:rPr lang="en-US" altLang="ko-KR" sz="1200" b="1" dirty="0" smtClean="0"/>
              <a:t>   </a:t>
            </a:r>
            <a:r>
              <a:rPr lang="ko-KR" altLang="en-US" sz="1200" b="1" dirty="0" smtClean="0"/>
              <a:t>용량저하로 정상운용이 불가 할 수 있으므로</a:t>
            </a:r>
            <a:r>
              <a:rPr lang="en-US" altLang="ko-KR" sz="1200" b="1" dirty="0" smtClean="0"/>
              <a:t>  </a:t>
            </a:r>
            <a:r>
              <a:rPr lang="ko-KR" altLang="en-US" sz="1200" b="1" dirty="0" smtClean="0"/>
              <a:t>배터리 교체가 필요 합니다</a:t>
            </a:r>
            <a:r>
              <a:rPr lang="en-US" altLang="ko-KR" sz="1200" b="1" dirty="0" smtClean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altLang="ko-KR" sz="1200" b="1" dirty="0" smtClean="0"/>
              <a:t> </a:t>
            </a:r>
            <a:r>
              <a:rPr lang="ko-KR" altLang="en-US" sz="1200" b="1" dirty="0" smtClean="0"/>
              <a:t>▶기대수명에 도달</a:t>
            </a:r>
            <a:r>
              <a:rPr lang="en-US" altLang="ko-KR" sz="1200" b="1" dirty="0" smtClean="0"/>
              <a:t>,  </a:t>
            </a:r>
            <a:r>
              <a:rPr lang="ko-KR" altLang="en-US" sz="1200" b="1" dirty="0" smtClean="0"/>
              <a:t>수명이 종료된 배터리를  지속사용 시  배터리 </a:t>
            </a:r>
            <a:r>
              <a:rPr lang="en-US" altLang="ko-KR" sz="1200" b="1" dirty="0" smtClean="0"/>
              <a:t> </a:t>
            </a:r>
            <a:r>
              <a:rPr lang="ko-KR" altLang="en-US" sz="1200" b="1" dirty="0" smtClean="0"/>
              <a:t>파열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폭발</a:t>
            </a:r>
            <a:r>
              <a:rPr lang="en-US" altLang="ko-KR" sz="1200" b="1" dirty="0" smtClean="0"/>
              <a:t>), </a:t>
            </a:r>
            <a:r>
              <a:rPr lang="ko-KR" altLang="en-US" sz="1200" b="1" dirty="0" smtClean="0"/>
              <a:t>화재 가 발생될 수 있으므로  안정적인 운용을 위해 </a:t>
            </a:r>
            <a:endParaRPr lang="en-US" altLang="ko-KR" sz="1200" b="1" dirty="0" smtClean="0"/>
          </a:p>
          <a:p>
            <a:pPr algn="just">
              <a:lnSpc>
                <a:spcPct val="150000"/>
              </a:lnSpc>
            </a:pPr>
            <a:r>
              <a:rPr lang="en-US" altLang="ko-KR" sz="1200" b="1" dirty="0" smtClean="0"/>
              <a:t>    </a:t>
            </a:r>
            <a:r>
              <a:rPr lang="ko-KR" altLang="en-US" sz="1200" b="1" dirty="0" smtClean="0"/>
              <a:t>배터리 교체가  필요 합니다</a:t>
            </a:r>
            <a:r>
              <a:rPr lang="en-US" altLang="ko-KR" sz="1200" b="1" dirty="0" smtClean="0"/>
              <a:t>.</a:t>
            </a:r>
            <a:endParaRPr lang="en-US" altLang="ko-KR" sz="1200" b="1" dirty="0"/>
          </a:p>
        </p:txBody>
      </p:sp>
    </p:spTree>
    <p:extLst>
      <p:ext uri="{BB962C8B-B14F-4D97-AF65-F5344CB8AC3E}">
        <p14:creationId xmlns="" xmlns:p14="http://schemas.microsoft.com/office/powerpoint/2010/main" val="4474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700558-B00D-4CD6-BC24-3C638AA8A8DD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</a:t>
            </a:fld>
            <a:endParaRPr lang="en-US" altLang="ko-K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extBox 12"/>
          <p:cNvSpPr txBox="1">
            <a:spLocks noChangeArrowheads="1"/>
          </p:cNvSpPr>
          <p:nvPr/>
        </p:nvSpPr>
        <p:spPr bwMode="auto">
          <a:xfrm>
            <a:off x="-15875" y="36489"/>
            <a:ext cx="313579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배터리 점검결과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06616178"/>
              </p:ext>
            </p:extLst>
          </p:nvPr>
        </p:nvGraphicFramePr>
        <p:xfrm>
          <a:off x="272480" y="1082933"/>
          <a:ext cx="2592288" cy="51413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6249"/>
                <a:gridCol w="845311"/>
                <a:gridCol w="1070728"/>
              </a:tblGrid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smtClean="0"/>
                        <a:t>구분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전압</a:t>
                      </a:r>
                      <a:r>
                        <a:rPr lang="en-US" altLang="ko-KR" sz="1000" dirty="0" smtClean="0"/>
                        <a:t>(V)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내부저항 </a:t>
                      </a:r>
                      <a:r>
                        <a:rPr lang="en-US" altLang="ko-KR" sz="1000" dirty="0" smtClean="0"/>
                        <a:t>(</a:t>
                      </a:r>
                      <a:r>
                        <a:rPr lang="en-US" altLang="ko-KR" sz="1000" dirty="0" err="1" smtClean="0"/>
                        <a:t>mΩ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13.29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4.43</a:t>
                      </a:r>
                      <a:endParaRPr lang="ko-KR" altLang="en-US" sz="1000" dirty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13.32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4.38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13.31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4.29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13.31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4.73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5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13.30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4.67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6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13.28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4.87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7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13.31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4.76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8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13.31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5.56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9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13.31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5.44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10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13.33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4.20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11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13.32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6.32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12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13.32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4.36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13.35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4.86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14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13.36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4.53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15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13.36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4.15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16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13.33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4.76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17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13.34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4.41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18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13.35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4.12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19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13.36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4.88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20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13.37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4.29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272480" y="836712"/>
            <a:ext cx="410445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altLang="ko-KR" sz="1000" b="1" smtClean="0">
                <a:latin typeface="HY헤드라인M" pitchFamily="18" charset="-127"/>
                <a:ea typeface="HY헤드라인M" pitchFamily="18" charset="-127"/>
              </a:rPr>
              <a:t>-.UPS 80KVA</a:t>
            </a:r>
            <a:r>
              <a:rPr lang="ko-KR" altLang="en-US" sz="1000" b="1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000" b="1" smtClean="0">
                <a:latin typeface="굴림" pitchFamily="50" charset="-127"/>
                <a:ea typeface="굴림" pitchFamily="50" charset="-127"/>
              </a:rPr>
              <a:t>[RP250 - 12V 250AH] </a:t>
            </a:r>
            <a:endParaRPr lang="ko-KR" altLang="en-US" sz="1000" b="1" dirty="0"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06616178"/>
              </p:ext>
            </p:extLst>
          </p:nvPr>
        </p:nvGraphicFramePr>
        <p:xfrm>
          <a:off x="2936776" y="1082933"/>
          <a:ext cx="2592288" cy="26930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6249"/>
                <a:gridCol w="845311"/>
                <a:gridCol w="1070728"/>
              </a:tblGrid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구분</a:t>
                      </a:r>
                      <a:r>
                        <a:rPr lang="en-US" altLang="ko-KR" sz="1000" dirty="0" smtClean="0"/>
                        <a:t>6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전압</a:t>
                      </a:r>
                      <a:r>
                        <a:rPr lang="en-US" altLang="ko-KR" sz="1000" dirty="0" smtClean="0"/>
                        <a:t>(V)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내부저항 </a:t>
                      </a:r>
                      <a:r>
                        <a:rPr lang="en-US" altLang="ko-KR" sz="1000" dirty="0" smtClean="0"/>
                        <a:t>(</a:t>
                      </a:r>
                      <a:r>
                        <a:rPr lang="en-US" altLang="ko-KR" sz="1000" dirty="0" err="1" smtClean="0"/>
                        <a:t>mΩ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21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13.36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4.04</a:t>
                      </a:r>
                      <a:endParaRPr lang="ko-KR" altLang="en-US" sz="1000" dirty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22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13.38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4.51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23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13.36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3.92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24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13.36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4.01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25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13.36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4.36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26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13.36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4.58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27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13.37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4.46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28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13.37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4.47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29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13.37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3.86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30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13.38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5.03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06616178"/>
              </p:ext>
            </p:extLst>
          </p:nvPr>
        </p:nvGraphicFramePr>
        <p:xfrm>
          <a:off x="5817096" y="1082933"/>
          <a:ext cx="2592288" cy="51413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6249"/>
                <a:gridCol w="845311"/>
                <a:gridCol w="1070728"/>
              </a:tblGrid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구분</a:t>
                      </a:r>
                      <a:r>
                        <a:rPr lang="en-US" altLang="ko-KR" sz="1000" dirty="0" smtClean="0"/>
                        <a:t>6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전압</a:t>
                      </a:r>
                      <a:r>
                        <a:rPr lang="en-US" altLang="ko-KR" sz="1000" dirty="0" smtClean="0"/>
                        <a:t>(V)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내부저항 </a:t>
                      </a:r>
                      <a:r>
                        <a:rPr lang="en-US" altLang="ko-KR" sz="1000" dirty="0" smtClean="0"/>
                        <a:t>(</a:t>
                      </a:r>
                      <a:r>
                        <a:rPr lang="en-US" altLang="ko-KR" sz="1000" dirty="0" err="1" smtClean="0"/>
                        <a:t>mΩ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13.31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4.94</a:t>
                      </a:r>
                      <a:endParaRPr lang="ko-KR" altLang="en-US" sz="1000" dirty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13.29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4.88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13.30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5.01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13.29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4.46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5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13.28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4.62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6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13.29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5.63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7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13.28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4.79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8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13.28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4.74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9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13.28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5.00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10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13.26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4.52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11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13.28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5.48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12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13.27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5.20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13.27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5.43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14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13.26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4.82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15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13.24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4.90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16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13.27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6.14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17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13.26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4.67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18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13.26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4.67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19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13.25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4.93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  <a:tr h="2448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20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/>
                        <a:t>13.22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mtClean="0"/>
                        <a:t>4.93</a:t>
                      </a:r>
                      <a:endParaRPr lang="ko-KR" altLang="en-US" sz="1000" dirty="0" smtClean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0" name="TextBox 12"/>
          <p:cNvSpPr txBox="1">
            <a:spLocks noChangeArrowheads="1"/>
          </p:cNvSpPr>
          <p:nvPr/>
        </p:nvSpPr>
        <p:spPr bwMode="auto">
          <a:xfrm>
            <a:off x="5806079" y="836712"/>
            <a:ext cx="375543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altLang="ko-KR" sz="1000" b="1" smtClean="0">
                <a:latin typeface="HY헤드라인M" pitchFamily="18" charset="-127"/>
                <a:ea typeface="HY헤드라인M" pitchFamily="18" charset="-127"/>
              </a:rPr>
              <a:t>-. UPS 30KVA</a:t>
            </a:r>
            <a:r>
              <a:rPr lang="ko-KR" altLang="en-US" sz="1000" b="1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000" b="1" smtClean="0">
                <a:latin typeface="굴림" pitchFamily="50" charset="-127"/>
                <a:ea typeface="굴림" pitchFamily="50" charset="-127"/>
              </a:rPr>
              <a:t>[RP150 - 12V 150AH] </a:t>
            </a:r>
            <a:endParaRPr lang="ko-KR" altLang="en-US" sz="1000" b="1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98751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700558-B00D-4CD6-BC24-3C638AA8A8DD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</a:t>
            </a:fld>
            <a:endParaRPr lang="en-US" altLang="ko-K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extBox 12"/>
          <p:cNvSpPr txBox="1">
            <a:spLocks noChangeArrowheads="1"/>
          </p:cNvSpPr>
          <p:nvPr/>
        </p:nvSpPr>
        <p:spPr bwMode="auto">
          <a:xfrm>
            <a:off x="-15875" y="36489"/>
            <a:ext cx="313579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>
                <a:solidFill>
                  <a:prstClr val="black"/>
                </a:solidFill>
                <a:latin typeface="HY헤드라인M" pitchFamily="18" charset="-127"/>
                <a:ea typeface="HY헤드라인M" pitchFamily="18" charset="-127"/>
              </a:rPr>
              <a:t>배터리 점검결과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16463" y="764704"/>
            <a:ext cx="9595066" cy="4916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b="1" dirty="0" smtClean="0">
                <a:latin typeface="굴림" pitchFamily="50" charset="-127"/>
                <a:ea typeface="굴림" pitchFamily="50" charset="-127"/>
              </a:rPr>
              <a:t>1) </a:t>
            </a:r>
            <a:r>
              <a:rPr lang="ko-KR" altLang="en-US" sz="1100" b="1" dirty="0" smtClean="0">
                <a:latin typeface="굴림" pitchFamily="50" charset="-127"/>
                <a:ea typeface="굴림" pitchFamily="50" charset="-127"/>
              </a:rPr>
              <a:t>축전지 수명말기 현상 </a:t>
            </a:r>
            <a:r>
              <a:rPr lang="en-US" altLang="ko-KR" sz="11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b="1" dirty="0" smtClean="0">
                <a:latin typeface="굴림" pitchFamily="50" charset="-127"/>
                <a:ea typeface="굴림" pitchFamily="50" charset="-127"/>
              </a:rPr>
              <a:t>기대수명 경과</a:t>
            </a:r>
            <a:r>
              <a:rPr lang="en-US" altLang="ko-KR" sz="1100" b="1" dirty="0" smtClean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100" b="1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   축전지는 수명말기에 아래와 같이 내부 현상이 발생됩니다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.</a:t>
            </a:r>
            <a:endParaRPr lang="ko-KR" altLang="en-US" sz="1100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  ①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극판의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만곡현상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휨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), 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경화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굳음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),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극군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(Strap)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부식 및 성장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카바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Crack)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극판절손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, Cell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간 전압 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산포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), 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내부저항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불균일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편차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등 발생</a:t>
            </a: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  ②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양극판과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음극판의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부식으로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극판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셀페이션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1100" dirty="0" err="1" smtClean="0">
                <a:latin typeface="굴림" pitchFamily="50" charset="-127"/>
                <a:ea typeface="굴림" pitchFamily="50" charset="-127"/>
              </a:rPr>
              <a:t>Sulfation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황산염화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100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      → 직렬연결 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Cell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간 전압편차발생 및 전압 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Hunting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으로 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(Cell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간 산포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발생등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기타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) 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급격한 전압강하가 발생되어 부하사용 중 전원이 중단 됩니다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.</a:t>
            </a:r>
            <a:endParaRPr lang="ko-KR" altLang="en-US" sz="1100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  ③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양극판의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색상의 검정색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진갈색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으로 변색 및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활물질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탈락발생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.(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열화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100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  ④ 전지 과열로 인한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내부극판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열화로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활탈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등 수명종료 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과충전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고비중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).</a:t>
            </a:r>
            <a:endParaRPr lang="ko-KR" altLang="en-US" sz="1100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  ⑤ 전지 수명말기 시 가스과다 방출 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err="1" smtClean="0">
                <a:latin typeface="굴림" pitchFamily="50" charset="-127"/>
                <a:ea typeface="굴림" pitchFamily="50" charset="-127"/>
              </a:rPr>
              <a:t>극판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 효율저하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100" dirty="0" smtClean="0">
                <a:latin typeface="굴림" pitchFamily="50" charset="-127"/>
                <a:ea typeface="굴림" pitchFamily="50" charset="-127"/>
              </a:rPr>
              <a:t>에 따른 단자부식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100" dirty="0" smtClean="0">
              <a:latin typeface="굴림" pitchFamily="50" charset="-127"/>
              <a:ea typeface="굴림" pitchFamily="50" charset="-127"/>
            </a:endParaRPr>
          </a:p>
          <a:p>
            <a:pPr marL="228600" indent="-228600">
              <a:lnSpc>
                <a:spcPct val="150000"/>
              </a:lnSpc>
            </a:pPr>
            <a:endParaRPr lang="en-US" altLang="ko-KR" sz="1100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2)</a:t>
            </a:r>
            <a:r>
              <a:rPr lang="ko-KR" altLang="en-US" sz="11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부동충전전압</a:t>
            </a:r>
            <a:endParaRPr lang="en-US" altLang="ko-KR" sz="1100" b="1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     </a:t>
            </a:r>
            <a:r>
              <a:rPr lang="ko-KR" altLang="en-US" sz="1100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▶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RP Type : 13.3±0.1V × 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 </a:t>
            </a:r>
            <a:r>
              <a:rPr lang="ko-KR" altLang="en-US" sz="110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수량  </a:t>
            </a:r>
            <a:endParaRPr lang="en-US" altLang="ko-KR" sz="1100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축전지의 부동 충전전압 설정불량은 전지의 수명저하와 문제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화재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파열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등을 발생시킬 수 있으므로 축전지 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Type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별 충전전압 재 설정과 </a:t>
            </a:r>
            <a:endParaRPr lang="en-US" altLang="ko-KR" sz="1100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주기적 </a:t>
            </a:r>
            <a:r>
              <a:rPr lang="ko-KR" altLang="en-US" sz="1100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점검등이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필요합니다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100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3)</a:t>
            </a:r>
            <a:r>
              <a:rPr lang="ko-KR" altLang="en-US" sz="11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 사용환경</a:t>
            </a:r>
            <a:r>
              <a:rPr lang="en-US" altLang="ko-KR" sz="11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온도</a:t>
            </a:r>
            <a:r>
              <a:rPr lang="en-US" altLang="ko-KR" sz="11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1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에 따른 충전전압 보상</a:t>
            </a:r>
          </a:p>
          <a:p>
            <a:pPr latinLnBrk="0">
              <a:lnSpc>
                <a:spcPct val="150000"/>
              </a:lnSpc>
            </a:pP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배터리 사용환경 관리 온도는 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25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℃ 기준이며 관리온도 유지를 위해 적절한 환기 및 냉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난방장치가 필요하며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관리온도 변화 시 </a:t>
            </a:r>
          </a:p>
          <a:p>
            <a:pPr latinLnBrk="0">
              <a:lnSpc>
                <a:spcPct val="150000"/>
              </a:lnSpc>
            </a:pP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충전부족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100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과충전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현상을 방지하기 위해 부동충전 전압 보상이 필요합니다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lang="ko-KR" altLang="en-US" sz="1100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▶주위온도 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℃상승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하강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 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시 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3mV 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하향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상향</a:t>
            </a:r>
            <a:r>
              <a:rPr lang="en-US" altLang="ko-KR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조정</a:t>
            </a:r>
          </a:p>
          <a:p>
            <a:pPr latinLnBrk="0">
              <a:lnSpc>
                <a:spcPct val="150000"/>
              </a:lnSpc>
            </a:pPr>
            <a:r>
              <a:rPr lang="ko-KR" altLang="en-US" sz="11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</a:t>
            </a:r>
            <a:r>
              <a:rPr lang="ko-KR" altLang="en-US" sz="11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예</a:t>
            </a:r>
            <a:r>
              <a:rPr lang="en-US" altLang="ko-KR" sz="11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100" b="1" dirty="0" smtClean="0">
                <a:latin typeface="굴림" pitchFamily="50" charset="-127"/>
                <a:ea typeface="굴림" pitchFamily="50" charset="-127"/>
              </a:rPr>
              <a:t> 사용환경 온도가 </a:t>
            </a:r>
            <a:r>
              <a:rPr lang="en-US" altLang="ko-KR" sz="1100" b="1" dirty="0" smtClean="0">
                <a:latin typeface="굴림" pitchFamily="50" charset="-127"/>
                <a:ea typeface="굴림" pitchFamily="50" charset="-127"/>
              </a:rPr>
              <a:t>30</a:t>
            </a:r>
            <a:r>
              <a:rPr lang="ko-KR" altLang="en-US" sz="1100" b="1" dirty="0" smtClean="0">
                <a:latin typeface="굴림" pitchFamily="50" charset="-127"/>
                <a:ea typeface="굴림" pitchFamily="50" charset="-127"/>
              </a:rPr>
              <a:t>℃인 경우 </a:t>
            </a:r>
            <a:r>
              <a:rPr lang="en-US" altLang="ko-KR" sz="1100" b="1" dirty="0" smtClean="0">
                <a:latin typeface="굴림" pitchFamily="50" charset="-127"/>
                <a:ea typeface="굴림" pitchFamily="50" charset="-127"/>
              </a:rPr>
              <a:t>ESH-Type</a:t>
            </a:r>
            <a:r>
              <a:rPr lang="ko-KR" altLang="en-US" sz="1100" b="1" dirty="0" smtClean="0">
                <a:latin typeface="굴림" pitchFamily="50" charset="-127"/>
                <a:ea typeface="굴림" pitchFamily="50" charset="-127"/>
              </a:rPr>
              <a:t>제품 부동충전전압</a:t>
            </a:r>
            <a:r>
              <a:rPr lang="en-US" altLang="ko-KR" sz="1100" b="1" dirty="0" smtClean="0">
                <a:latin typeface="굴림" pitchFamily="50" charset="-127"/>
                <a:ea typeface="굴림" pitchFamily="50" charset="-127"/>
              </a:rPr>
              <a:t>=13.4V+[(30</a:t>
            </a:r>
            <a:r>
              <a:rPr lang="ko-KR" altLang="en-US" sz="1100" b="1" dirty="0" smtClean="0">
                <a:latin typeface="굴림" pitchFamily="50" charset="-127"/>
                <a:ea typeface="굴림" pitchFamily="50" charset="-127"/>
              </a:rPr>
              <a:t>℃</a:t>
            </a:r>
            <a:r>
              <a:rPr lang="en-US" altLang="ko-KR" sz="1100" b="1" dirty="0" smtClean="0">
                <a:latin typeface="굴림" pitchFamily="50" charset="-127"/>
                <a:ea typeface="굴림" pitchFamily="50" charset="-127"/>
              </a:rPr>
              <a:t>-25</a:t>
            </a:r>
            <a:r>
              <a:rPr lang="ko-KR" altLang="en-US" sz="1100" b="1" dirty="0" smtClean="0">
                <a:latin typeface="굴림" pitchFamily="50" charset="-127"/>
                <a:ea typeface="굴림" pitchFamily="50" charset="-127"/>
              </a:rPr>
              <a:t>℃</a:t>
            </a:r>
            <a:r>
              <a:rPr lang="en-US" altLang="ko-KR" sz="1100" b="1" dirty="0" smtClean="0">
                <a:latin typeface="굴림" pitchFamily="50" charset="-127"/>
                <a:ea typeface="굴림" pitchFamily="50" charset="-127"/>
              </a:rPr>
              <a:t>)×(-3mV)×6Cell]=13.31V</a:t>
            </a:r>
            <a:endParaRPr lang="ko-KR" altLang="en-US" sz="1100" b="1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98751834"/>
      </p:ext>
    </p:extLst>
  </p:cSld>
  <p:clrMapOvr>
    <a:masterClrMapping/>
  </p:clrMapOvr>
</p:sld>
</file>

<file path=ppt/theme/theme1.xml><?xml version="1.0" encoding="utf-8"?>
<a:theme xmlns:a="http://schemas.openxmlformats.org/drawingml/2006/main" name="PSC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PSC테마</Template>
  <TotalTime>1253</TotalTime>
  <Words>694</Words>
  <Application>Microsoft Office PowerPoint</Application>
  <PresentationFormat>A4 용지(210x297mm)</PresentationFormat>
  <Paragraphs>240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PSC테마</vt:lpstr>
      <vt:lpstr>슬라이드 0</vt:lpstr>
      <vt:lpstr>슬라이드 1</vt:lpstr>
      <vt:lpstr>슬라이드 2</vt:lpstr>
      <vt:lpstr>슬라이드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0</dc:title>
  <dc:creator>박성철</dc:creator>
  <cp:lastModifiedBy>Master</cp:lastModifiedBy>
  <cp:revision>111</cp:revision>
  <dcterms:created xsi:type="dcterms:W3CDTF">2012-02-23T05:18:06Z</dcterms:created>
  <dcterms:modified xsi:type="dcterms:W3CDTF">2019-07-07T23:19:59Z</dcterms:modified>
</cp:coreProperties>
</file>