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63.xml" ContentType="application/vnd.openxmlformats-officedocument.presentationml.tags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tags/tag39.xml" ContentType="application/vnd.openxmlformats-officedocument.presentationml.tags+xml"/>
  <Override PartName="/ppt/tags/tag59.xml" ContentType="application/vnd.openxmlformats-officedocument.presentationml.tags+xml"/>
  <Override PartName="/ppt/tags/tag68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57.xml" ContentType="application/vnd.openxmlformats-officedocument.presentationml.tags+xml"/>
  <Override PartName="/ppt/tags/tag66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55.xml" ContentType="application/vnd.openxmlformats-officedocument.presentationml.tags+xml"/>
  <Override PartName="/ppt/tags/tag64.xml" ContentType="application/vnd.openxmlformats-officedocument.presentationml.tags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53.xml" ContentType="application/vnd.openxmlformats-officedocument.presentationml.tags+xml"/>
  <Override PartName="/ppt/tags/tag62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tags/tag60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tags/tag58.xml" ContentType="application/vnd.openxmlformats-officedocument.presentationml.tags+xml"/>
  <Override PartName="/ppt/tags/tag69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tags/tag32.xml" ContentType="application/vnd.openxmlformats-officedocument.presentationml.tags+xml"/>
  <Override PartName="/ppt/tags/tag50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6"/>
  </p:notesMasterIdLst>
  <p:handoutMasterIdLst>
    <p:handoutMasterId r:id="rId37"/>
  </p:handoutMasterIdLst>
  <p:sldIdLst>
    <p:sldId id="374" r:id="rId3"/>
    <p:sldId id="375" r:id="rId4"/>
    <p:sldId id="450" r:id="rId5"/>
    <p:sldId id="391" r:id="rId6"/>
    <p:sldId id="392" r:id="rId7"/>
    <p:sldId id="394" r:id="rId8"/>
    <p:sldId id="396" r:id="rId9"/>
    <p:sldId id="451" r:id="rId10"/>
    <p:sldId id="460" r:id="rId11"/>
    <p:sldId id="452" r:id="rId12"/>
    <p:sldId id="453" r:id="rId13"/>
    <p:sldId id="454" r:id="rId14"/>
    <p:sldId id="455" r:id="rId15"/>
    <p:sldId id="456" r:id="rId16"/>
    <p:sldId id="457" r:id="rId17"/>
    <p:sldId id="458" r:id="rId18"/>
    <p:sldId id="459" r:id="rId19"/>
    <p:sldId id="449" r:id="rId20"/>
    <p:sldId id="461" r:id="rId21"/>
    <p:sldId id="462" r:id="rId22"/>
    <p:sldId id="464" r:id="rId23"/>
    <p:sldId id="463" r:id="rId24"/>
    <p:sldId id="465" r:id="rId25"/>
    <p:sldId id="466" r:id="rId26"/>
    <p:sldId id="467" r:id="rId27"/>
    <p:sldId id="469" r:id="rId28"/>
    <p:sldId id="470" r:id="rId29"/>
    <p:sldId id="472" r:id="rId30"/>
    <p:sldId id="473" r:id="rId31"/>
    <p:sldId id="474" r:id="rId32"/>
    <p:sldId id="471" r:id="rId33"/>
    <p:sldId id="475" r:id="rId34"/>
    <p:sldId id="476" r:id="rId35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0979" autoAdjust="0"/>
    <p:restoredTop sz="97138" autoAdjust="0"/>
  </p:normalViewPr>
  <p:slideViewPr>
    <p:cSldViewPr snapToGrid="0" showGuides="1">
      <p:cViewPr varScale="1">
        <p:scale>
          <a:sx n="72" d="100"/>
          <a:sy n="72" d="100"/>
        </p:scale>
        <p:origin x="-1338" y="-10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tags" Target="../tags/tag3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7" Type="http://schemas.openxmlformats.org/officeDocument/2006/relationships/image" Target="../media/image17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16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7" Type="http://schemas.openxmlformats.org/officeDocument/2006/relationships/image" Target="../media/image21.pn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20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tags" Target="../tags/tag23.xml"/><Relationship Id="rId7" Type="http://schemas.openxmlformats.org/officeDocument/2006/relationships/image" Target="../media/image23.pn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image" Target="../media/image24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image" Target="../media/image27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5" Type="http://schemas.openxmlformats.org/officeDocument/2006/relationships/image" Target="../media/image25.png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tags" Target="../tags/tag45.xml"/><Relationship Id="rId7" Type="http://schemas.openxmlformats.org/officeDocument/2006/relationships/image" Target="../media/image37.png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image" Target="../media/image39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4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image" Target="../media/image37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image" Target="../media/image44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4.xml"/><Relationship Id="rId1" Type="http://schemas.openxmlformats.org/officeDocument/2006/relationships/tags" Target="../tags/tag53.xml"/><Relationship Id="rId4" Type="http://schemas.openxmlformats.org/officeDocument/2006/relationships/image" Target="../media/image4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11" Type="http://schemas.openxmlformats.org/officeDocument/2006/relationships/image" Target="../media/image48.png"/><Relationship Id="rId5" Type="http://schemas.openxmlformats.org/officeDocument/2006/relationships/tags" Target="../tags/tag59.xml"/><Relationship Id="rId10" Type="http://schemas.openxmlformats.org/officeDocument/2006/relationships/image" Target="../media/image47.png"/><Relationship Id="rId4" Type="http://schemas.openxmlformats.org/officeDocument/2006/relationships/tags" Target="../tags/tag58.xml"/><Relationship Id="rId9" Type="http://schemas.openxmlformats.org/officeDocument/2006/relationships/image" Target="../media/image4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tags" Target="../tags/tag64.xml"/><Relationship Id="rId7" Type="http://schemas.openxmlformats.org/officeDocument/2006/relationships/image" Target="../media/image50.png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image" Target="../media/image49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65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tags" Target="../tags/tag68.xml"/><Relationship Id="rId7" Type="http://schemas.openxmlformats.org/officeDocument/2006/relationships/image" Target="../media/image53.png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6" Type="http://schemas.openxmlformats.org/officeDocument/2006/relationships/image" Target="../media/image52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6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SD_00_00    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고객 생성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2013. 02. 18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고객 생성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1) Sold To Customer &amp; Ship To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를 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변경할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외상거래의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의 여신 내역을 등록할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3) Node Customer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생성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Node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  Sold to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고객 계층구조로 설정할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 4)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고객마스터에 관련된 프로세스를 숙지할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 ◈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주요 변화 사항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177800" marR="0" lvl="1" indent="-9525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    ①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CUSTOMER MASTER DATA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및 여신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MASTER DATA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 생성 및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변경은 영업기획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CUSTOMER MASTER </a:t>
                      </a:r>
                    </a:p>
                    <a:p>
                      <a:pPr marL="177800" marR="0" lvl="1" indent="-9525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 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전담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담당자가 일괄 생성 및 관리한다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.</a:t>
                      </a:r>
                    </a:p>
                    <a:p>
                      <a:pPr marL="177800" marR="0" lvl="1" indent="-9525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영업사원이 획득한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CUSTOEMR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정보를 바탕으로 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거래처의 신용등급 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&amp; 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한도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외상거래의 경우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에 대한 내용을 확인 후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</a:p>
                    <a:p>
                      <a:pPr marL="177800" marR="0" lvl="1" indent="-9525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         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영업 담당자가 영업기획 수신으로 영업 팀장에게 품의 후 생성한다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.</a:t>
                      </a:r>
                    </a:p>
                    <a:p>
                      <a:pPr marL="355600" marR="0" lvl="1" indent="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③ 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거래처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(SOLD TO CUSTOMER)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는 본부장 승인 후 생성하며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1" lang="ko-KR" altLang="en-US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납품처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(SHIP TO CUSTOMER)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는 별도의 품의없이 </a:t>
                      </a:r>
                      <a:endParaRPr kumimoji="1" lang="en-US" altLang="ko-KR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355600" marR="0" lvl="1" indent="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영업 담당자가 영업기획 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CUSTOMER 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담당자에 요청하여 생성한다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261" y="1377537"/>
            <a:ext cx="8989072" cy="2872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8" y="4237566"/>
            <a:ext cx="9059862" cy="199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88950" y="1557338"/>
          <a:ext cx="8856663" cy="3559087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9548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459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556502"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신규 거래선 등록 품의  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신규 거래 발생시 영업사원이 확인한 후 품의 진행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Off line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6502"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Customer Master data 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등록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영업기획 거래처생성담당이 주소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정보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형태 등 세부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Data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입력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XD01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226"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여신 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master data 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등록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외상거래의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경우 신용등급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&amp;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한도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금액등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세부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data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등록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FD32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22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Customer Hierarchy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고객 계층구조 설정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VDH1N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226">
                <a:tc>
                  <a:txBody>
                    <a:bodyPr/>
                    <a:lstStyle/>
                    <a:p>
                      <a:pPr marL="228600" marR="0" indent="-228600" defTabSz="91440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영업 사원 통보</a:t>
                      </a:r>
                      <a:endParaRPr lang="en-US" altLang="ko-KR" sz="12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사원에게 통보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Off line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3292478"/>
        </p:xfrm>
        <a:graphic>
          <a:graphicData uri="http://schemas.openxmlformats.org/drawingml/2006/table">
            <a:tbl>
              <a:tblPr/>
              <a:tblGrid>
                <a:gridCol w="712788"/>
                <a:gridCol w="2194454"/>
                <a:gridCol w="3422121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Sold to Customer master data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Ship to Customer master data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Customer master data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변경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여신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Master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여신 관리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FD32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Node Customer data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Customer Hierarchy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계층구조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VDH1N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계정그룹 선택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 Sold to party(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(export)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20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(local)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30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40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직판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50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대리점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5)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등록을 시작한다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고객 </a:t>
                      </a:r>
                      <a:r>
                        <a:rPr kumimoji="1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Numbering</a:t>
                      </a:r>
                      <a:r>
                        <a:rPr kumimoji="1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체계는 기존 코드 이후부터 자동으로 </a:t>
                      </a:r>
                      <a:r>
                        <a:rPr kumimoji="1" lang="ko-KR" altLang="en-US" sz="1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채번됨</a:t>
                      </a:r>
                      <a:r>
                        <a:rPr kumimoji="1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391" y="1576917"/>
            <a:ext cx="4901142" cy="379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9818" y="3189824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6331" y="1330534"/>
            <a:ext cx="4974518" cy="3538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1"/>
          <a:ext cx="9215437" cy="50800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274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(40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 넘을 경우 아래 란에 나누어 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호수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(60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(40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국가코드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국가코드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Local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고객의 경우에는 제어 데이터 탭을 클릭 후 필요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사항을 입력하며 아닌 경우에는 회사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데이터를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585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우편번호가 필수인 국가의 경우에는 반드시 우편번호를 입력해야 한다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직사각형 12"/>
          <p:cNvSpPr/>
          <p:nvPr>
            <p:custDataLst>
              <p:tags r:id="rId1"/>
            </p:custDataLst>
          </p:nvPr>
        </p:nvSpPr>
        <p:spPr>
          <a:xfrm>
            <a:off x="954559" y="1346745"/>
            <a:ext cx="687973" cy="15185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3"/>
          <p:cNvSpPr/>
          <p:nvPr>
            <p:custDataLst>
              <p:tags r:id="rId2"/>
            </p:custDataLst>
          </p:nvPr>
        </p:nvSpPr>
        <p:spPr>
          <a:xfrm>
            <a:off x="1411759" y="2184943"/>
            <a:ext cx="2381307" cy="2957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>
            <p:custDataLst>
              <p:tags r:id="rId3"/>
            </p:custDataLst>
          </p:nvPr>
        </p:nvSpPr>
        <p:spPr>
          <a:xfrm>
            <a:off x="1521827" y="2616744"/>
            <a:ext cx="1212906" cy="2026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6" name="직사각형 15"/>
          <p:cNvSpPr/>
          <p:nvPr>
            <p:custDataLst>
              <p:tags r:id="rId4"/>
            </p:custDataLst>
          </p:nvPr>
        </p:nvSpPr>
        <p:spPr>
          <a:xfrm>
            <a:off x="1530293" y="2946944"/>
            <a:ext cx="2550639" cy="2365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7" name="직사각형 16"/>
          <p:cNvSpPr/>
          <p:nvPr>
            <p:custDataLst>
              <p:tags r:id="rId5"/>
            </p:custDataLst>
          </p:nvPr>
        </p:nvSpPr>
        <p:spPr>
          <a:xfrm>
            <a:off x="1504892" y="3192478"/>
            <a:ext cx="628707" cy="1772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8" name="직사각형 17"/>
          <p:cNvSpPr/>
          <p:nvPr>
            <p:custDataLst>
              <p:tags r:id="rId6"/>
            </p:custDataLst>
          </p:nvPr>
        </p:nvSpPr>
        <p:spPr>
          <a:xfrm flipH="1" flipV="1">
            <a:off x="795864" y="1727199"/>
            <a:ext cx="745067" cy="220133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9" name="직선 화살표 연결선 18"/>
          <p:cNvCxnSpPr/>
          <p:nvPr/>
        </p:nvCxnSpPr>
        <p:spPr>
          <a:xfrm flipV="1">
            <a:off x="897468" y="1972733"/>
            <a:ext cx="211665" cy="3581673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1" name="TextBox 20"/>
          <p:cNvSpPr txBox="1"/>
          <p:nvPr/>
        </p:nvSpPr>
        <p:spPr>
          <a:xfrm>
            <a:off x="609599" y="5554133"/>
            <a:ext cx="1320800" cy="2462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Local </a:t>
            </a:r>
            <a:r>
              <a:rPr lang="ko-KR" altLang="en-US" sz="1000" dirty="0" smtClean="0"/>
              <a:t>고객의 경우</a:t>
            </a:r>
            <a:endParaRPr lang="ko-KR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753" y="1376362"/>
            <a:ext cx="5049124" cy="411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1"/>
          <a:ext cx="9215437" cy="50800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274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제어 데이터상의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 정보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(Local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거래선의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등록번호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사업자등록번호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(01)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업태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대표자명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종목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585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8" name="직사각형 17"/>
          <p:cNvSpPr/>
          <p:nvPr>
            <p:custDataLst>
              <p:tags r:id="rId1"/>
            </p:custDataLst>
          </p:nvPr>
        </p:nvSpPr>
        <p:spPr>
          <a:xfrm>
            <a:off x="421159" y="3802079"/>
            <a:ext cx="4853574" cy="13541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8128" y="3546820"/>
            <a:ext cx="4919246" cy="2128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7040" y="1418196"/>
            <a:ext cx="4879187" cy="2288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98533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453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 코드 데이터 등록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조정계정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1071001(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외상매출금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정렬키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101(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F.year,Doc.no,Itm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no)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현금관리그룹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 코드 데이터 등록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지급거래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지급조건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데이터를 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80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1657293" y="1490676"/>
            <a:ext cx="764174" cy="26192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1360960" y="2608277"/>
            <a:ext cx="874240" cy="2280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3265960" y="2633677"/>
            <a:ext cx="1610840" cy="4058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4"/>
            </p:custDataLst>
          </p:nvPr>
        </p:nvSpPr>
        <p:spPr>
          <a:xfrm>
            <a:off x="1648826" y="4851943"/>
            <a:ext cx="586373" cy="2449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864" y="1319005"/>
            <a:ext cx="4957762" cy="410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매출액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판매구역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2000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하나의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여러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속할 경우 입력하지 않는다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01(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여러 통화 사용시 대표사용 통화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고객가격절차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 탭을 클릭 후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1054688" y="2545331"/>
            <a:ext cx="442440" cy="31272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537115" y="3015783"/>
            <a:ext cx="2325355" cy="18212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117" y="1316315"/>
            <a:ext cx="4918486" cy="403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우선 순위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 조건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 문서 탭을 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1487591" y="2480174"/>
            <a:ext cx="814973" cy="31272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1370530" y="2932220"/>
            <a:ext cx="1119773" cy="5921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6921" y="1341784"/>
            <a:ext cx="5000209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 문서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인도조건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도착지가 여러 곳일 경우 대표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도착지를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지급조건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영역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계정지정그룹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01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세금분류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직수출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내수는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 역할 탭을 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2297447" y="2495636"/>
            <a:ext cx="814973" cy="31272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1490168" y="3577529"/>
            <a:ext cx="1890241" cy="4566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3"/>
            </p:custDataLst>
          </p:nvPr>
        </p:nvSpPr>
        <p:spPr>
          <a:xfrm>
            <a:off x="1486856" y="4238665"/>
            <a:ext cx="814973" cy="3127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4"/>
            </p:custDataLst>
          </p:nvPr>
        </p:nvSpPr>
        <p:spPr>
          <a:xfrm>
            <a:off x="3410996" y="4794520"/>
            <a:ext cx="518641" cy="3127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9784" y="2980797"/>
            <a:ext cx="14859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직선 화살표 연결선 11"/>
          <p:cNvCxnSpPr>
            <a:stCxn id="8" idx="3"/>
          </p:cNvCxnSpPr>
          <p:nvPr/>
        </p:nvCxnSpPr>
        <p:spPr>
          <a:xfrm flipV="1">
            <a:off x="3380409" y="3124201"/>
            <a:ext cx="2884924" cy="681655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5824" y="1334536"/>
            <a:ext cx="5051123" cy="3369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 역할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영업사원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(SE)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번호란에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1:1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경우는 그 외 입력 사항 없음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있는 경우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PF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 code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여러 영업사원이 속해 있는 경우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PF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 번호에 영업사원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입력하여 추가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메뉴의 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추가 데이터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(D)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515028" y="3270152"/>
            <a:ext cx="2970293" cy="11428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3661" y="4047603"/>
            <a:ext cx="2591328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59534" y="2292626"/>
            <a:ext cx="2834940" cy="2199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 등록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메뉴의 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추가 데이터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(D)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그룹을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6672" y="1439862"/>
            <a:ext cx="2125661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878361" y="1532465"/>
            <a:ext cx="417040" cy="1862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903760" y="2794001"/>
            <a:ext cx="814973" cy="1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2651943" y="3507587"/>
            <a:ext cx="2093440" cy="7191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508" y="4570414"/>
            <a:ext cx="4179358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>
            <p:custDataLst>
              <p:tags r:id="rId4"/>
            </p:custDataLst>
          </p:nvPr>
        </p:nvSpPr>
        <p:spPr>
          <a:xfrm>
            <a:off x="1945161" y="4936065"/>
            <a:ext cx="298506" cy="2624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계정그룹 선택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3000 Sold to party(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(export)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20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(local)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30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40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직판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50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대리점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등록을 시작한다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Ship To Customer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회사코드를 입력하지 않는다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고객 </a:t>
                      </a:r>
                      <a:r>
                        <a:rPr kumimoji="1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Numbering</a:t>
                      </a:r>
                      <a:r>
                        <a:rPr kumimoji="1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체계는 기존 코드 이후부터 자동으로 </a:t>
                      </a:r>
                      <a:r>
                        <a:rPr kumimoji="1" lang="ko-KR" altLang="en-US" sz="1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채번됨</a:t>
                      </a:r>
                      <a:r>
                        <a:rPr kumimoji="1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.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9818" y="2995083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163" y="1591205"/>
            <a:ext cx="4973637" cy="3742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986" y="1321699"/>
            <a:ext cx="5016154" cy="4062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Ship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 주소는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주소를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불필요시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명을 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국가코드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데이터를 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1422435" y="1557677"/>
            <a:ext cx="789574" cy="27038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>
            <a:off x="1626004" y="3285245"/>
            <a:ext cx="1424573" cy="270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3"/>
            </p:custDataLst>
          </p:nvPr>
        </p:nvSpPr>
        <p:spPr>
          <a:xfrm>
            <a:off x="1578516" y="2613434"/>
            <a:ext cx="2652240" cy="270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4"/>
            </p:custDataLst>
          </p:nvPr>
        </p:nvSpPr>
        <p:spPr>
          <a:xfrm>
            <a:off x="1688583" y="3827479"/>
            <a:ext cx="2379834" cy="5324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8371" y="1308238"/>
            <a:ext cx="4985507" cy="4443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562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5450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매출액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판매구역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영업그룹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01(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여러 통화 사용시 대표 사용 통화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고객가격절차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 탭을 클릭 후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110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1056897" y="2698838"/>
            <a:ext cx="457422" cy="25732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497359" y="3161558"/>
            <a:ext cx="2068041" cy="12017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7445" y="1373465"/>
            <a:ext cx="4976190" cy="3980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우선 순위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 조건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 문서 탭을 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82600"/>
          <a:ext cx="9217025" cy="728664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356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1403293" y="2543123"/>
            <a:ext cx="814973" cy="31272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>
            <a:off x="1533238" y="2999216"/>
            <a:ext cx="1119773" cy="5921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1026" y="1387752"/>
            <a:ext cx="4969357" cy="3992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 문서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인도조건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도착지가 여러 곳일 경우 대표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도착지를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세금분류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직수출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내수는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상위메뉴의 추가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추가데이터를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3372345" y="4939557"/>
            <a:ext cx="425508" cy="3127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1492745" y="3612867"/>
            <a:ext cx="2211974" cy="2534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791" y="2063198"/>
            <a:ext cx="4124739" cy="2803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 등록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메뉴의 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추가 데이터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(D)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그룹을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>
            <a:off x="1467713" y="3530746"/>
            <a:ext cx="1424573" cy="9392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5041" y="4824415"/>
            <a:ext cx="4179358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2"/>
            </p:custDataLst>
          </p:nvPr>
        </p:nvSpPr>
        <p:spPr>
          <a:xfrm>
            <a:off x="1843556" y="5173648"/>
            <a:ext cx="273111" cy="270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세부 사항 변경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XD02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수정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하나의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여러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있는 경우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PF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Customer code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입력하여 등록한다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하나의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여러 영업사원이 속해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있는 경우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PF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 번호에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영업사원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입력하여 추가한다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XD02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고객변경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933" y="1735667"/>
            <a:ext cx="4944534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438093" y="3480347"/>
            <a:ext cx="2677640" cy="5582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833" y="1632711"/>
            <a:ext cx="4898541" cy="377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여신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MASTER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여신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MASTER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Sold To Customer code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 영역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FD32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FD32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고객여신관리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2788" y="2346326"/>
            <a:ext cx="2038879" cy="1023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8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99191" y="3545425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>
            <p:custDataLst>
              <p:tags r:id="rId1"/>
            </p:custDataLst>
          </p:nvPr>
        </p:nvSpPr>
        <p:spPr>
          <a:xfrm>
            <a:off x="1904295" y="2767642"/>
            <a:ext cx="1492311" cy="1772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1" name="직사각형 20"/>
          <p:cNvSpPr/>
          <p:nvPr>
            <p:custDataLst>
              <p:tags r:id="rId2"/>
            </p:custDataLst>
          </p:nvPr>
        </p:nvSpPr>
        <p:spPr>
          <a:xfrm>
            <a:off x="1881471" y="2585647"/>
            <a:ext cx="1458444" cy="1777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23" name="직선 화살표 연결선 22"/>
          <p:cNvCxnSpPr>
            <a:stCxn id="20" idx="3"/>
            <a:endCxn id="254979" idx="1"/>
          </p:cNvCxnSpPr>
          <p:nvPr/>
        </p:nvCxnSpPr>
        <p:spPr>
          <a:xfrm>
            <a:off x="3396606" y="2856285"/>
            <a:ext cx="2396182" cy="1746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8746" y="1357106"/>
            <a:ext cx="4998141" cy="4036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상태상의 기간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다음 화면으로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FD32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FD32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고객여신관리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65892" y="2062646"/>
            <a:ext cx="247652" cy="24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471957" y="3268647"/>
            <a:ext cx="1924110" cy="2196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632825" y="1693334"/>
            <a:ext cx="247709" cy="2286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8895" y="1326046"/>
            <a:ext cx="4974740" cy="4094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일반 데이터 확인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다음 화면으로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FD32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FD32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고객여신관리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5150" y="1885950"/>
            <a:ext cx="247652" cy="24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615892" y="1507068"/>
            <a:ext cx="247709" cy="2286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7090" y="1371186"/>
            <a:ext cx="4973293" cy="3952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데이터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 데이터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리스크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범주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텍스트버튼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부동산 또는 동산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합계 담보금액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다음 화면으로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FD32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FD32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고객여신관리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455023" y="2430448"/>
            <a:ext cx="2118844" cy="270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497356" y="3539581"/>
            <a:ext cx="1407644" cy="270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3"/>
            </p:custDataLst>
          </p:nvPr>
        </p:nvSpPr>
        <p:spPr>
          <a:xfrm>
            <a:off x="3398847" y="3826711"/>
            <a:ext cx="669570" cy="2152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38284" y="4657439"/>
            <a:ext cx="247652" cy="24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4"/>
            </p:custDataLst>
          </p:nvPr>
        </p:nvSpPr>
        <p:spPr>
          <a:xfrm>
            <a:off x="649761" y="1634073"/>
            <a:ext cx="188440" cy="2286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2931" name="Picture 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392515" y="4181889"/>
            <a:ext cx="3855345" cy="211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2353" y="1316314"/>
            <a:ext cx="4311926" cy="2558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다음 화면으로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클릭하여 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FD32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FD32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고객여신관리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3658" y="3922183"/>
            <a:ext cx="4096809" cy="1648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2883" y="1885885"/>
            <a:ext cx="247652" cy="24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649761" y="1507068"/>
            <a:ext cx="188440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1217027" y="5003801"/>
            <a:ext cx="899639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Node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계정그룹 선택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3800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(Node Customer)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(export) / 20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(local)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등록을 시작한다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9818" y="3003550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4392" y="1602317"/>
            <a:ext cx="4951941" cy="368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Node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국가코드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데이터를 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5449" y="1429280"/>
            <a:ext cx="4900083" cy="376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>
            <a:off x="499533" y="2658531"/>
            <a:ext cx="2565400" cy="1270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2"/>
            </p:custDataLst>
          </p:nvPr>
        </p:nvSpPr>
        <p:spPr>
          <a:xfrm>
            <a:off x="507994" y="3183479"/>
            <a:ext cx="2565400" cy="1270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>
            <p:custDataLst>
              <p:tags r:id="rId3"/>
            </p:custDataLst>
          </p:nvPr>
        </p:nvSpPr>
        <p:spPr>
          <a:xfrm>
            <a:off x="508000" y="3852331"/>
            <a:ext cx="1608667" cy="1100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4"/>
            </p:custDataLst>
          </p:nvPr>
        </p:nvSpPr>
        <p:spPr>
          <a:xfrm>
            <a:off x="1098511" y="1566337"/>
            <a:ext cx="806489" cy="2286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매출액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01(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82600"/>
          <a:ext cx="9217025" cy="728664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356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6456" y="1476373"/>
            <a:ext cx="4934478" cy="3815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533398" y="3708397"/>
            <a:ext cx="1888067" cy="1693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533392" y="4064005"/>
            <a:ext cx="1888067" cy="1693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Hirearchy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 프로세스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계층구조 매개변수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A(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표준계층구조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추가선택 기준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설정할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다수의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설정해야 할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설정할 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 후  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상단의  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클릭하여 다음화면으로 이동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VDH1N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VDH1N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3497" y="3154885"/>
            <a:ext cx="2667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6727" y="1552580"/>
            <a:ext cx="4892675" cy="4805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>
            <p:custDataLst>
              <p:tags r:id="rId1"/>
            </p:custDataLst>
          </p:nvPr>
        </p:nvSpPr>
        <p:spPr>
          <a:xfrm>
            <a:off x="482598" y="2057397"/>
            <a:ext cx="1888067" cy="1693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>
            <p:custDataLst>
              <p:tags r:id="rId2"/>
            </p:custDataLst>
          </p:nvPr>
        </p:nvSpPr>
        <p:spPr>
          <a:xfrm>
            <a:off x="499531" y="2802467"/>
            <a:ext cx="2294469" cy="1778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6" name="직사각형 15"/>
          <p:cNvSpPr/>
          <p:nvPr>
            <p:custDataLst>
              <p:tags r:id="rId3"/>
            </p:custDataLst>
          </p:nvPr>
        </p:nvSpPr>
        <p:spPr>
          <a:xfrm>
            <a:off x="4275665" y="2802467"/>
            <a:ext cx="448736" cy="1947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sp>
        <p:nvSpPr>
          <p:cNvPr id="17" name="직사각형 16"/>
          <p:cNvSpPr/>
          <p:nvPr>
            <p:custDataLst>
              <p:tags r:id="rId4"/>
            </p:custDataLst>
          </p:nvPr>
        </p:nvSpPr>
        <p:spPr>
          <a:xfrm>
            <a:off x="499531" y="4597402"/>
            <a:ext cx="753535" cy="8043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398744" y="3359151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>
            <p:custDataLst>
              <p:tags r:id="rId5"/>
            </p:custDataLst>
          </p:nvPr>
        </p:nvSpPr>
        <p:spPr>
          <a:xfrm>
            <a:off x="3759195" y="6087534"/>
            <a:ext cx="279401" cy="2116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  <p:sp>
        <p:nvSpPr>
          <p:cNvPr id="20" name="직사각형 19"/>
          <p:cNvSpPr/>
          <p:nvPr>
            <p:custDataLst>
              <p:tags r:id="rId6"/>
            </p:custDataLst>
          </p:nvPr>
        </p:nvSpPr>
        <p:spPr>
          <a:xfrm>
            <a:off x="414860" y="1778002"/>
            <a:ext cx="279401" cy="21167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32606" y="3723226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>
            <p:custDataLst>
              <p:tags r:id="rId7"/>
            </p:custDataLst>
          </p:nvPr>
        </p:nvSpPr>
        <p:spPr>
          <a:xfrm flipV="1">
            <a:off x="6366927" y="3666058"/>
            <a:ext cx="304807" cy="28786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  <p:cxnSp>
        <p:nvCxnSpPr>
          <p:cNvPr id="23" name="직선 화살표 연결선 22"/>
          <p:cNvCxnSpPr>
            <a:stCxn id="16" idx="2"/>
          </p:cNvCxnSpPr>
          <p:nvPr/>
        </p:nvCxnSpPr>
        <p:spPr>
          <a:xfrm flipH="1">
            <a:off x="3640667" y="2997204"/>
            <a:ext cx="859366" cy="618067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표준계층구조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지정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매뉴의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고객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(C) 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상위레벨고객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Node Customer No.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Sold To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VDH1N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VDH1N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7134" y="1388533"/>
            <a:ext cx="5012266" cy="4563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2764" y="3882496"/>
            <a:ext cx="4872036" cy="273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>
            <p:custDataLst>
              <p:tags r:id="rId1"/>
            </p:custDataLst>
          </p:nvPr>
        </p:nvSpPr>
        <p:spPr>
          <a:xfrm>
            <a:off x="812798" y="1312330"/>
            <a:ext cx="753535" cy="8043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sp>
        <p:nvSpPr>
          <p:cNvPr id="25" name="직사각형 24"/>
          <p:cNvSpPr/>
          <p:nvPr>
            <p:custDataLst>
              <p:tags r:id="rId2"/>
            </p:custDataLst>
          </p:nvPr>
        </p:nvSpPr>
        <p:spPr>
          <a:xfrm>
            <a:off x="1388532" y="4140196"/>
            <a:ext cx="2133601" cy="2286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sp>
        <p:nvSpPr>
          <p:cNvPr id="26" name="직사각형 25"/>
          <p:cNvSpPr/>
          <p:nvPr>
            <p:custDataLst>
              <p:tags r:id="rId3"/>
            </p:custDataLst>
          </p:nvPr>
        </p:nvSpPr>
        <p:spPr>
          <a:xfrm>
            <a:off x="1346198" y="4673596"/>
            <a:ext cx="2133601" cy="2286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21892" y="3373961"/>
            <a:ext cx="11239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직사각형 26"/>
          <p:cNvSpPr/>
          <p:nvPr>
            <p:custDataLst>
              <p:tags r:id="rId4"/>
            </p:custDataLst>
          </p:nvPr>
        </p:nvSpPr>
        <p:spPr>
          <a:xfrm>
            <a:off x="1066798" y="5359397"/>
            <a:ext cx="948269" cy="1778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표준계층구조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지정 추가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매뉴의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고객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(C) 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상위레벨고객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Node Customer No.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상기 작업을 반복하여 추가할 고객 모두 지정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우측 상단의 고객계층구조가 설정되었는지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VDH1N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VDH1N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1799" y="2359026"/>
            <a:ext cx="4919132" cy="371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384" y="1317625"/>
            <a:ext cx="1943100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21892" y="3187687"/>
            <a:ext cx="11239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1"/>
            </p:custDataLst>
          </p:nvPr>
        </p:nvSpPr>
        <p:spPr>
          <a:xfrm>
            <a:off x="347132" y="2726263"/>
            <a:ext cx="2438401" cy="11684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sp>
        <p:nvSpPr>
          <p:cNvPr id="12" name="직사각형 11"/>
          <p:cNvSpPr/>
          <p:nvPr>
            <p:custDataLst>
              <p:tags r:id="rId2"/>
            </p:custDataLst>
          </p:nvPr>
        </p:nvSpPr>
        <p:spPr>
          <a:xfrm>
            <a:off x="2920998" y="5765796"/>
            <a:ext cx="2302935" cy="2286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sp>
        <p:nvSpPr>
          <p:cNvPr id="13" name="직사각형 12"/>
          <p:cNvSpPr/>
          <p:nvPr>
            <p:custDataLst>
              <p:tags r:id="rId3"/>
            </p:custDataLst>
          </p:nvPr>
        </p:nvSpPr>
        <p:spPr>
          <a:xfrm>
            <a:off x="3505198" y="3200396"/>
            <a:ext cx="1253069" cy="2286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sp>
        <p:nvSpPr>
          <p:cNvPr id="14" name="직사각형 13"/>
          <p:cNvSpPr/>
          <p:nvPr>
            <p:custDataLst>
              <p:tags r:id="rId4"/>
            </p:custDataLst>
          </p:nvPr>
        </p:nvSpPr>
        <p:spPr>
          <a:xfrm>
            <a:off x="3513665" y="4030130"/>
            <a:ext cx="1253069" cy="2286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14503</TotalTime>
  <Words>2482</Words>
  <Application>Microsoft Office PowerPoint</Application>
  <PresentationFormat>A4 용지(210x297mm)</PresentationFormat>
  <Paragraphs>725</Paragraphs>
  <Slides>33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36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Registered User</cp:lastModifiedBy>
  <cp:revision>508</cp:revision>
  <cp:lastPrinted>2006-08-30T13:33:06Z</cp:lastPrinted>
  <dcterms:created xsi:type="dcterms:W3CDTF">2008-05-17T00:48:54Z</dcterms:created>
  <dcterms:modified xsi:type="dcterms:W3CDTF">2013-03-09T13:40:12Z</dcterms:modified>
</cp:coreProperties>
</file>