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55"/>
  </p:notesMasterIdLst>
  <p:handoutMasterIdLst>
    <p:handoutMasterId r:id="rId56"/>
  </p:handoutMasterIdLst>
  <p:sldIdLst>
    <p:sldId id="374" r:id="rId3"/>
    <p:sldId id="375" r:id="rId4"/>
    <p:sldId id="450" r:id="rId5"/>
    <p:sldId id="391" r:id="rId6"/>
    <p:sldId id="451" r:id="rId7"/>
    <p:sldId id="392" r:id="rId8"/>
    <p:sldId id="497" r:id="rId9"/>
    <p:sldId id="456" r:id="rId10"/>
    <p:sldId id="458" r:id="rId11"/>
    <p:sldId id="459" r:id="rId12"/>
    <p:sldId id="460" r:id="rId13"/>
    <p:sldId id="461" r:id="rId14"/>
    <p:sldId id="462" r:id="rId15"/>
    <p:sldId id="463" r:id="rId16"/>
    <p:sldId id="464" r:id="rId17"/>
    <p:sldId id="465" r:id="rId18"/>
    <p:sldId id="457" r:id="rId19"/>
    <p:sldId id="396" r:id="rId20"/>
    <p:sldId id="452" r:id="rId21"/>
    <p:sldId id="453" r:id="rId22"/>
    <p:sldId id="454" r:id="rId23"/>
    <p:sldId id="455" r:id="rId24"/>
    <p:sldId id="498" r:id="rId25"/>
    <p:sldId id="466" r:id="rId26"/>
    <p:sldId id="472" r:id="rId27"/>
    <p:sldId id="473" r:id="rId28"/>
    <p:sldId id="474" r:id="rId29"/>
    <p:sldId id="469" r:id="rId30"/>
    <p:sldId id="475" r:id="rId31"/>
    <p:sldId id="478" r:id="rId32"/>
    <p:sldId id="480" r:id="rId33"/>
    <p:sldId id="479" r:id="rId34"/>
    <p:sldId id="477" r:id="rId35"/>
    <p:sldId id="481" r:id="rId36"/>
    <p:sldId id="499" r:id="rId37"/>
    <p:sldId id="491" r:id="rId38"/>
    <p:sldId id="495" r:id="rId39"/>
    <p:sldId id="496" r:id="rId40"/>
    <p:sldId id="500" r:id="rId41"/>
    <p:sldId id="487" r:id="rId42"/>
    <p:sldId id="488" r:id="rId43"/>
    <p:sldId id="489" r:id="rId44"/>
    <p:sldId id="490" r:id="rId45"/>
    <p:sldId id="501" r:id="rId46"/>
    <p:sldId id="470" r:id="rId47"/>
    <p:sldId id="484" r:id="rId48"/>
    <p:sldId id="486" r:id="rId49"/>
    <p:sldId id="502" r:id="rId50"/>
    <p:sldId id="492" r:id="rId51"/>
    <p:sldId id="493" r:id="rId52"/>
    <p:sldId id="494" r:id="rId53"/>
    <p:sldId id="471" r:id="rId54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80" d="100"/>
          <a:sy n="80" d="100"/>
        </p:scale>
        <p:origin x="-2262" y="-82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8.png"/><Relationship Id="rId4" Type="http://schemas.openxmlformats.org/officeDocument/2006/relationships/image" Target="../media/image6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ST_04_01 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마스터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DATA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이동한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944585" y="1797307"/>
            <a:ext cx="4953000" cy="382258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AutoNum type="arabicPeriod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Code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체계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첨부 참조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AutoNum type="arabicPeriod"/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AutoNum type="arabicPeriod"/>
              <a:defRPr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Code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생성 기준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생성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신규 부품 개발 시 기존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code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활용이 불가할 경우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변경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코드 내 관련정보 변경이 필요할 때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단종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코드단종으로 사용 금지 필요 시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Flow: 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1)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자재마스터 생성 요청 접수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기술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2)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자재마스터 검토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오류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중복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기술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3) DEFAULT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정보 생성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기술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4)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자재마스터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FILL UP R&amp;R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 의거 입력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관련팀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(</a:t>
            </a:r>
            <a:r>
              <a:rPr lang="ko-KR" altLang="en-US" dirty="0" smtClean="0">
                <a:latin typeface="+mn-ea"/>
              </a:rPr>
              <a:t>각 부문 별 자재마스터 유지보수 업무 </a:t>
            </a:r>
            <a:r>
              <a:rPr lang="ko-KR" altLang="en-US" dirty="0" err="1" smtClean="0">
                <a:latin typeface="+mn-ea"/>
              </a:rPr>
              <a:t>분장표</a:t>
            </a:r>
            <a:r>
              <a:rPr lang="ko-KR" altLang="en-US" dirty="0" smtClean="0">
                <a:latin typeface="+mn-ea"/>
              </a:rPr>
              <a:t> 참조</a:t>
            </a:r>
            <a:r>
              <a:rPr lang="en-US" altLang="ko-KR" dirty="0" smtClean="0">
                <a:latin typeface="+mn-ea"/>
              </a:rPr>
              <a:t>)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5)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원가부여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기획실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6)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코드 상태 변경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기술팀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7)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코드생성 통보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기술팀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 bwMode="auto">
          <a:xfrm>
            <a:off x="5244807" y="2110679"/>
            <a:ext cx="4542366" cy="3596613"/>
          </a:xfrm>
          <a:prstGeom prst="rect">
            <a:avLst/>
          </a:prstGeom>
          <a:noFill/>
          <a:ln w="9525">
            <a:solidFill>
              <a:srgbClr val="00000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tIns="91440" bIns="91440" rtlCol="0" anchor="ctr"/>
          <a:lstStyle/>
          <a:p>
            <a:pPr algn="ctr" defTabSz="936625" eaLnBrk="0" fontAlgn="auto" hangingPunct="0">
              <a:spcBef>
                <a:spcPct val="20000"/>
              </a:spcBef>
              <a:spcAft>
                <a:spcPts val="0"/>
              </a:spcAft>
            </a:pPr>
            <a:endParaRPr lang="en-US" sz="1300" b="1" kern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5393341" y="1726312"/>
            <a:ext cx="4215690" cy="330802"/>
            <a:chOff x="685526" y="1547749"/>
            <a:chExt cx="3431816" cy="330802"/>
          </a:xfrm>
        </p:grpSpPr>
        <p:sp>
          <p:nvSpPr>
            <p:cNvPr id="14" name="TextBox 13"/>
            <p:cNvSpPr txBox="1">
              <a:spLocks/>
            </p:cNvSpPr>
            <p:nvPr>
              <p:custDataLst>
                <p:tags r:id="rId6"/>
              </p:custDataLst>
            </p:nvPr>
          </p:nvSpPr>
          <p:spPr>
            <a:xfrm>
              <a:off x="1170961" y="1547749"/>
              <a:ext cx="2460946" cy="314939"/>
            </a:xfrm>
            <a:prstGeom prst="rect">
              <a:avLst/>
            </a:prstGeom>
            <a:noFill/>
          </p:spPr>
          <p:txBody>
            <a:bodyPr wrap="none" lIns="0" tIns="36000" rIns="0" bIns="36000" rtlCol="0" anchor="t" anchorCtr="0">
              <a:noAutofit/>
            </a:bodyPr>
            <a:lstStyle/>
            <a:p>
              <a:pPr algn="ctr" eaLnBrk="0" latinLnBrk="0" hangingPunct="0"/>
              <a:r>
                <a:rPr lang="en-US" altLang="ko-KR" sz="1400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Default </a:t>
              </a:r>
              <a:r>
                <a:rPr lang="ko-KR" altLang="en-US" sz="1400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정보 관리를 통한 기술팀 일괄생성</a:t>
              </a:r>
              <a:endParaRPr lang="en-US" sz="1400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cxnSp>
          <p:nvCxnSpPr>
            <p:cNvPr id="15" name="Straight Connector 26"/>
            <p:cNvCxnSpPr/>
            <p:nvPr>
              <p:custDataLst>
                <p:tags r:id="rId7"/>
              </p:custDataLst>
            </p:nvPr>
          </p:nvCxnSpPr>
          <p:spPr>
            <a:xfrm flipV="1">
              <a:off x="685526" y="1878548"/>
              <a:ext cx="3431816" cy="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Line 9"/>
          <p:cNvSpPr>
            <a:spLocks noChangeShapeType="1"/>
          </p:cNvSpPr>
          <p:nvPr/>
        </p:nvSpPr>
        <p:spPr bwMode="auto">
          <a:xfrm flipH="1">
            <a:off x="5425583" y="3922560"/>
            <a:ext cx="4232806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2000" tIns="46800" rIns="72000" bIns="46800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17" name="AcnBodyText_ID_11"/>
          <p:cNvSpPr>
            <a:spLocks noGrp="1" noChangeArrowheads="1"/>
          </p:cNvSpPr>
          <p:nvPr>
            <p:custDataLst>
              <p:tags r:id="rId1"/>
            </p:custDataLst>
          </p:nvPr>
        </p:nvSpPr>
        <p:spPr bwMode="auto">
          <a:xfrm>
            <a:off x="6200867" y="3226107"/>
            <a:ext cx="1507373" cy="452734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tIns="91440" bIns="91440" anchor="ctr"/>
          <a:lstStyle/>
          <a:p>
            <a:pPr marL="0" marR="0" lvl="0" indent="0" algn="ctr" defTabSz="936625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</a:rPr>
              <a:t>Default</a:t>
            </a:r>
            <a:r>
              <a:rPr kumimoji="0" lang="en-US" altLang="ko-KR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</a:rPr>
              <a:t> </a:t>
            </a:r>
            <a:r>
              <a:rPr kumimoji="0" lang="ko-KR" altLang="en-US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</a:rPr>
              <a:t>정보 등록 및 관리</a:t>
            </a:r>
            <a:endParaRPr kumimoji="0" lang="en-US" altLang="ko-KR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ea typeface="+mn-ea"/>
            </a:endParaRPr>
          </a:p>
        </p:txBody>
      </p:sp>
      <p:sp>
        <p:nvSpPr>
          <p:cNvPr id="18" name="AcnBodyText_ID_11"/>
          <p:cNvSpPr>
            <a:spLocks noGrp="1" noChangeArrowheads="1"/>
          </p:cNvSpPr>
          <p:nvPr>
            <p:custDataLst>
              <p:tags r:id="rId2"/>
            </p:custDataLst>
          </p:nvPr>
        </p:nvSpPr>
        <p:spPr bwMode="auto">
          <a:xfrm>
            <a:off x="6200867" y="4139285"/>
            <a:ext cx="1507373" cy="457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tIns="91440" bIns="91440" anchor="ctr"/>
          <a:lstStyle/>
          <a:p>
            <a:pPr marL="0" marR="0" lvl="0" indent="0" algn="ctr" defTabSz="936625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</a:rPr>
              <a:t>Default </a:t>
            </a:r>
            <a:r>
              <a:rPr kumimoji="0" lang="ko-KR" alt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</a:rPr>
              <a:t>정보 제공</a:t>
            </a:r>
            <a:r>
              <a:rPr kumimoji="0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</a:rPr>
              <a:t> </a:t>
            </a:r>
            <a:r>
              <a:rPr kumimoji="0" lang="ko-KR" alt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</a:rPr>
              <a:t>및</a:t>
            </a:r>
            <a:r>
              <a:rPr kumimoji="0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</a:rPr>
              <a:t> </a:t>
            </a:r>
            <a:r>
              <a:rPr kumimoji="0" lang="ko-KR" altLang="en-US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</a:rPr>
              <a:t>수정요청</a:t>
            </a:r>
            <a:endParaRPr kumimoji="0" lang="en-US" altLang="ko-KR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</a:endParaRPr>
          </a:p>
        </p:txBody>
      </p:sp>
      <p:sp>
        <p:nvSpPr>
          <p:cNvPr id="19" name="AcnBodyText_ID_11"/>
          <p:cNvSpPr>
            <a:spLocks noGrp="1" noChangeArrowheads="1"/>
          </p:cNvSpPr>
          <p:nvPr>
            <p:custDataLst>
              <p:tags r:id="rId3"/>
            </p:custDataLst>
          </p:nvPr>
        </p:nvSpPr>
        <p:spPr bwMode="auto">
          <a:xfrm>
            <a:off x="8208745" y="4149699"/>
            <a:ext cx="1374367" cy="457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tIns="91440" bIns="91440" anchor="ctr"/>
          <a:lstStyle/>
          <a:p>
            <a:pPr marL="0" marR="0" lvl="0" indent="0" algn="ctr" defTabSz="936625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kern="0" dirty="0">
                <a:latin typeface="+mn-ea"/>
                <a:ea typeface="+mn-ea"/>
              </a:rPr>
              <a:t> </a:t>
            </a:r>
            <a:r>
              <a:rPr lang="ko-KR" altLang="en-US" kern="0" dirty="0" smtClean="0">
                <a:latin typeface="+mn-ea"/>
                <a:ea typeface="+mn-ea"/>
              </a:rPr>
              <a:t>생성 정보 확인 </a:t>
            </a:r>
            <a:endParaRPr kumimoji="0" lang="en-US" altLang="ko-KR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</a:endParaRPr>
          </a:p>
        </p:txBody>
      </p:sp>
      <p:cxnSp>
        <p:nvCxnSpPr>
          <p:cNvPr id="20" name="Straight Arrow Connector 24"/>
          <p:cNvCxnSpPr>
            <a:cxnSpLocks noChangeShapeType="1"/>
            <a:stCxn id="18" idx="0"/>
            <a:endCxn id="17" idx="2"/>
          </p:cNvCxnSpPr>
          <p:nvPr/>
        </p:nvCxnSpPr>
        <p:spPr bwMode="auto">
          <a:xfrm flipV="1">
            <a:off x="6954554" y="3678841"/>
            <a:ext cx="0" cy="460444"/>
          </a:xfrm>
          <a:prstGeom prst="straightConnector1">
            <a:avLst/>
          </a:prstGeom>
          <a:noFill/>
          <a:ln w="6350" algn="ctr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1" name="모서리가 둥근 직사각형 20"/>
          <p:cNvSpPr/>
          <p:nvPr/>
        </p:nvSpPr>
        <p:spPr bwMode="auto">
          <a:xfrm>
            <a:off x="5425583" y="2984477"/>
            <a:ext cx="548845" cy="716971"/>
          </a:xfrm>
          <a:prstGeom prst="roundRect">
            <a:avLst>
              <a:gd name="adj" fmla="val 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기술팀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모서리가 둥근 직사각형 21"/>
          <p:cNvSpPr/>
          <p:nvPr/>
        </p:nvSpPr>
        <p:spPr bwMode="auto">
          <a:xfrm>
            <a:off x="5425583" y="4115161"/>
            <a:ext cx="548845" cy="1371256"/>
          </a:xfrm>
          <a:prstGeom prst="roundRect">
            <a:avLst>
              <a:gd name="adj" fmla="val 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각 모듈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3" name="직사각형 22"/>
          <p:cNvSpPr/>
          <p:nvPr/>
        </p:nvSpPr>
        <p:spPr bwMode="auto">
          <a:xfrm>
            <a:off x="5298597" y="2207501"/>
            <a:ext cx="4415379" cy="64366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marL="185738" indent="-100013" algn="l" eaLnBrk="0" fontAlgn="auto" hangingPunct="0">
              <a:lnSpc>
                <a:spcPct val="13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defRPr/>
            </a:pPr>
            <a:r>
              <a:rPr lang="en-US" altLang="ko-KR" b="1" kern="0" dirty="0" smtClean="0">
                <a:solidFill>
                  <a:srgbClr val="FF0000"/>
                </a:solidFill>
                <a:latin typeface="+mn-ea"/>
                <a:ea typeface="+mn-ea"/>
              </a:rPr>
              <a:t>AS-IS </a:t>
            </a:r>
            <a:r>
              <a:rPr lang="ko-KR" altLang="en-US" b="1" kern="0" dirty="0" smtClean="0">
                <a:solidFill>
                  <a:srgbClr val="FF0000"/>
                </a:solidFill>
                <a:latin typeface="+mn-ea"/>
                <a:ea typeface="+mn-ea"/>
              </a:rPr>
              <a:t>운영과 가장 유사한 방식</a:t>
            </a:r>
            <a:endParaRPr kumimoji="0" lang="en-US" altLang="ko-KR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</a:endParaRPr>
          </a:p>
          <a:p>
            <a:pPr marL="185738" indent="-100013" algn="l" eaLnBrk="0" fontAlgn="auto" hangingPunct="0">
              <a:lnSpc>
                <a:spcPct val="13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defRPr/>
            </a:pPr>
            <a:r>
              <a:rPr lang="ko-KR" altLang="en-US" kern="0" dirty="0" smtClean="0">
                <a:latin typeface="+mn-ea"/>
                <a:ea typeface="+mn-ea"/>
              </a:rPr>
              <a:t>시스템을 통한 </a:t>
            </a:r>
            <a:r>
              <a:rPr lang="en-US" altLang="ko-KR" kern="0" dirty="0" smtClean="0">
                <a:latin typeface="+mn-ea"/>
                <a:ea typeface="+mn-ea"/>
              </a:rPr>
              <a:t>Default </a:t>
            </a:r>
            <a:r>
              <a:rPr lang="ko-KR" altLang="en-US" kern="0" dirty="0" smtClean="0">
                <a:latin typeface="+mn-ea"/>
                <a:ea typeface="+mn-ea"/>
              </a:rPr>
              <a:t>생성 정보 관리 </a:t>
            </a:r>
            <a:r>
              <a:rPr lang="en-US" altLang="ko-KR" kern="0" dirty="0" smtClean="0">
                <a:latin typeface="+mn-ea"/>
                <a:ea typeface="+mn-ea"/>
              </a:rPr>
              <a:t>-&gt; </a:t>
            </a:r>
            <a:r>
              <a:rPr lang="ko-KR" altLang="en-US" kern="0" dirty="0" smtClean="0">
                <a:latin typeface="+mn-ea"/>
                <a:ea typeface="+mn-ea"/>
              </a:rPr>
              <a:t>기술팀 일괄 생성</a:t>
            </a:r>
            <a:endParaRPr kumimoji="0" lang="en-US" altLang="ko-KR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ea"/>
              <a:ea typeface="+mn-ea"/>
            </a:endParaRPr>
          </a:p>
        </p:txBody>
      </p:sp>
      <p:sp>
        <p:nvSpPr>
          <p:cNvPr id="24" name="AcnBodyText_ID_11"/>
          <p:cNvSpPr>
            <a:spLocks noGrp="1" noChangeArrowheads="1"/>
          </p:cNvSpPr>
          <p:nvPr>
            <p:custDataLst>
              <p:tags r:id="rId4"/>
            </p:custDataLst>
          </p:nvPr>
        </p:nvSpPr>
        <p:spPr bwMode="auto">
          <a:xfrm>
            <a:off x="8199169" y="3142523"/>
            <a:ext cx="1374367" cy="606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tIns="91440" bIns="91440" anchor="ctr"/>
          <a:lstStyle/>
          <a:p>
            <a:pPr lvl="0" defTabSz="936625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ko-KR" altLang="en-US" b="1" kern="0" dirty="0">
                <a:solidFill>
                  <a:srgbClr val="FF0000"/>
                </a:solidFill>
                <a:latin typeface="+mn-ea"/>
                <a:ea typeface="+mn-ea"/>
              </a:rPr>
              <a:t>코드 </a:t>
            </a:r>
            <a:r>
              <a:rPr lang="ko-KR" altLang="en-US" b="1" kern="0" dirty="0" smtClean="0">
                <a:solidFill>
                  <a:srgbClr val="FF0000"/>
                </a:solidFill>
                <a:latin typeface="+mn-ea"/>
                <a:ea typeface="+mn-ea"/>
              </a:rPr>
              <a:t>생성</a:t>
            </a:r>
            <a:endParaRPr lang="en-US" altLang="ko-KR" b="1" kern="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lvl="0" defTabSz="936625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</a:rPr>
              <a:t>(</a:t>
            </a:r>
            <a:r>
              <a:rPr kumimoji="0" lang="ko-KR" altLang="en-US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</a:rPr>
              <a:t>모듈뷰</a:t>
            </a:r>
            <a:r>
              <a:rPr kumimoji="0" lang="ko-KR" alt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</a:rPr>
              <a:t> 일괄 생성</a:t>
            </a:r>
            <a:r>
              <a:rPr kumimoji="0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</a:rPr>
              <a:t>)</a:t>
            </a:r>
            <a:endParaRPr kumimoji="0" lang="en-US" altLang="ko-KR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</a:endParaRPr>
          </a:p>
        </p:txBody>
      </p:sp>
      <p:cxnSp>
        <p:nvCxnSpPr>
          <p:cNvPr id="26" name="꺾인 연결선 25"/>
          <p:cNvCxnSpPr>
            <a:stCxn id="24" idx="2"/>
            <a:endCxn id="19" idx="0"/>
          </p:cNvCxnSpPr>
          <p:nvPr/>
        </p:nvCxnSpPr>
        <p:spPr>
          <a:xfrm rot="16200000" flipH="1">
            <a:off x="8690766" y="3944535"/>
            <a:ext cx="400751" cy="9576"/>
          </a:xfrm>
          <a:prstGeom prst="bentConnector3">
            <a:avLst>
              <a:gd name="adj1" fmla="val 50000"/>
            </a:avLst>
          </a:prstGeom>
          <a:noFill/>
          <a:ln w="6350" algn="ctr">
            <a:solidFill>
              <a:srgbClr val="000000"/>
            </a:solidFill>
            <a:round/>
            <a:headEnd/>
            <a:tailEnd type="arrow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7" name="AcnBodyText_ID_11"/>
          <p:cNvSpPr>
            <a:spLocks noGrp="1" noChangeArrowheads="1"/>
          </p:cNvSpPr>
          <p:nvPr>
            <p:custDataLst>
              <p:tags r:id="rId5"/>
            </p:custDataLst>
          </p:nvPr>
        </p:nvSpPr>
        <p:spPr bwMode="auto">
          <a:xfrm>
            <a:off x="6200867" y="4976885"/>
            <a:ext cx="1507374" cy="457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tIns="91440" bIns="91440" anchor="ctr"/>
          <a:lstStyle/>
          <a:p>
            <a:pPr marL="0" marR="0" lvl="0" indent="0" algn="ctr" defTabSz="936625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kern="0" dirty="0" smtClean="0">
                <a:latin typeface="+mn-ea"/>
                <a:ea typeface="+mn-ea"/>
              </a:rPr>
              <a:t>모듈 별 관리 정보 추가 등록</a:t>
            </a:r>
            <a:r>
              <a:rPr lang="en-US" altLang="ko-KR" sz="1100" kern="0" dirty="0" smtClean="0">
                <a:latin typeface="+mn-ea"/>
                <a:ea typeface="+mn-ea"/>
              </a:rPr>
              <a:t>(</a:t>
            </a:r>
            <a:r>
              <a:rPr lang="ko-KR" altLang="en-US" sz="1100" kern="0" dirty="0" smtClean="0">
                <a:latin typeface="+mn-ea"/>
                <a:ea typeface="+mn-ea"/>
              </a:rPr>
              <a:t>수정권한</a:t>
            </a:r>
            <a:r>
              <a:rPr lang="en-US" altLang="ko-KR" sz="1100" kern="0" dirty="0" smtClean="0">
                <a:latin typeface="+mn-ea"/>
                <a:ea typeface="+mn-ea"/>
              </a:rPr>
              <a:t>)</a:t>
            </a:r>
            <a:endParaRPr kumimoji="0" lang="en-US" altLang="ko-KR" sz="11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</a:endParaRPr>
          </a:p>
        </p:txBody>
      </p:sp>
      <p:cxnSp>
        <p:nvCxnSpPr>
          <p:cNvPr id="28" name="꺾인 연결선 27"/>
          <p:cNvCxnSpPr>
            <a:stCxn id="19" idx="2"/>
            <a:endCxn id="29" idx="0"/>
          </p:cNvCxnSpPr>
          <p:nvPr/>
        </p:nvCxnSpPr>
        <p:spPr>
          <a:xfrm rot="5400000">
            <a:off x="8759347" y="4743481"/>
            <a:ext cx="273165" cy="12700"/>
          </a:xfrm>
          <a:prstGeom prst="bentConnector3">
            <a:avLst>
              <a:gd name="adj1" fmla="val 50000"/>
            </a:avLst>
          </a:prstGeom>
          <a:noFill/>
          <a:ln w="6350" algn="ctr">
            <a:solidFill>
              <a:srgbClr val="000000"/>
            </a:solidFill>
            <a:round/>
            <a:headEnd/>
            <a:tailEnd type="arrow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9" name="순서도: 판단 28"/>
          <p:cNvSpPr/>
          <p:nvPr/>
        </p:nvSpPr>
        <p:spPr bwMode="auto">
          <a:xfrm>
            <a:off x="8208745" y="4880064"/>
            <a:ext cx="1374367" cy="601314"/>
          </a:xfrm>
          <a:prstGeom prst="flowChartDecision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tIns="91440" bIns="91440" rtlCol="0" anchor="ctr"/>
          <a:lstStyle/>
          <a:p>
            <a:pPr algn="ctr" defTabSz="936625" eaLnBrk="0" fontAlgn="auto" hangingPunct="0">
              <a:spcBef>
                <a:spcPct val="20000"/>
              </a:spcBef>
              <a:spcAft>
                <a:spcPts val="0"/>
              </a:spcAft>
            </a:pPr>
            <a:endParaRPr lang="en-US" sz="1000" b="1" kern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379198" y="4976885"/>
            <a:ext cx="10972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  <a:ea typeface="+mn-ea"/>
              </a:rPr>
              <a:t>추가 정보 등록 필요</a:t>
            </a:r>
            <a:endParaRPr lang="en-US" sz="1100" dirty="0">
              <a:latin typeface="+mn-ea"/>
              <a:ea typeface="+mn-ea"/>
            </a:endParaRPr>
          </a:p>
        </p:txBody>
      </p:sp>
      <p:cxnSp>
        <p:nvCxnSpPr>
          <p:cNvPr id="31" name="꺾인 연결선 30"/>
          <p:cNvCxnSpPr>
            <a:stCxn id="29" idx="1"/>
            <a:endCxn id="27" idx="3"/>
          </p:cNvCxnSpPr>
          <p:nvPr/>
        </p:nvCxnSpPr>
        <p:spPr>
          <a:xfrm rot="10800000" flipV="1">
            <a:off x="7708241" y="5180721"/>
            <a:ext cx="500504" cy="24764"/>
          </a:xfrm>
          <a:prstGeom prst="bentConnector3">
            <a:avLst/>
          </a:prstGeom>
          <a:noFill/>
          <a:ln w="6350" algn="ctr">
            <a:solidFill>
              <a:srgbClr val="000000"/>
            </a:solidFill>
            <a:round/>
            <a:headEnd/>
            <a:tailEnd type="arrow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32" name="TextBox 31"/>
          <p:cNvSpPr txBox="1"/>
          <p:nvPr/>
        </p:nvSpPr>
        <p:spPr>
          <a:xfrm>
            <a:off x="7869656" y="4886414"/>
            <a:ext cx="4342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n-ea"/>
                <a:ea typeface="+mn-ea"/>
              </a:rPr>
              <a:t>Yes</a:t>
            </a:r>
            <a:endParaRPr lang="en-US" dirty="0">
              <a:latin typeface="+mn-ea"/>
              <a:ea typeface="+mn-ea"/>
            </a:endParaRPr>
          </a:p>
        </p:txBody>
      </p:sp>
      <p:cxnSp>
        <p:nvCxnSpPr>
          <p:cNvPr id="34" name="직선 화살표 연결선 33"/>
          <p:cNvCxnSpPr>
            <a:stCxn id="17" idx="3"/>
            <a:endCxn id="24" idx="1"/>
          </p:cNvCxnSpPr>
          <p:nvPr/>
        </p:nvCxnSpPr>
        <p:spPr>
          <a:xfrm flipV="1">
            <a:off x="7708240" y="3445736"/>
            <a:ext cx="490929" cy="67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6135" y="1492433"/>
            <a:ext cx="54580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latin typeface="+mn-ea"/>
                <a:ea typeface="+mn-ea"/>
              </a:rPr>
              <a:t>[</a:t>
            </a:r>
            <a:r>
              <a:rPr lang="ko-KR" altLang="en-US" b="1" dirty="0" smtClean="0">
                <a:latin typeface="+mn-ea"/>
                <a:ea typeface="+mn-ea"/>
              </a:rPr>
              <a:t>참고사항</a:t>
            </a:r>
            <a:r>
              <a:rPr lang="en-US" altLang="ko-KR" b="1" dirty="0" smtClean="0">
                <a:latin typeface="+mn-ea"/>
                <a:ea typeface="+mn-ea"/>
              </a:rPr>
              <a:t>] </a:t>
            </a:r>
            <a:r>
              <a:rPr lang="ko-KR" altLang="en-US" b="1" dirty="0" smtClean="0">
                <a:latin typeface="+mn-ea"/>
                <a:ea typeface="+mn-ea"/>
              </a:rPr>
              <a:t>변경 자재 마스터 생성 </a:t>
            </a:r>
            <a:r>
              <a:rPr lang="en-US" altLang="ko-KR" b="1" dirty="0" smtClean="0">
                <a:latin typeface="+mn-ea"/>
                <a:ea typeface="+mn-ea"/>
              </a:rPr>
              <a:t>To-Be Process</a:t>
            </a:r>
            <a:endParaRPr lang="ko-KR" altLang="en-US" b="1" dirty="0">
              <a:latin typeface="+mn-ea"/>
              <a:ea typeface="+mn-ea"/>
            </a:endParaRPr>
          </a:p>
        </p:txBody>
      </p:sp>
      <p:graphicFrame>
        <p:nvGraphicFramePr>
          <p:cNvPr id="10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65854275"/>
              </p:ext>
            </p:extLst>
          </p:nvPr>
        </p:nvGraphicFramePr>
        <p:xfrm>
          <a:off x="467544" y="1725868"/>
          <a:ext cx="9106762" cy="4685300"/>
        </p:xfrm>
        <a:graphic>
          <a:graphicData uri="http://schemas.openxmlformats.org/drawingml/2006/table">
            <a:tbl>
              <a:tblPr/>
              <a:tblGrid>
                <a:gridCol w="560866"/>
                <a:gridCol w="8545896"/>
              </a:tblGrid>
              <a:tr h="2546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3708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품질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원가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82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시설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84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929265" y="2036828"/>
            <a:ext cx="8645041" cy="4199218"/>
            <a:chOff x="929265" y="1268760"/>
            <a:chExt cx="7891207" cy="5274133"/>
          </a:xfrm>
        </p:grpSpPr>
        <p:sp>
          <p:nvSpPr>
            <p:cNvPr id="12" name="TextBox 11"/>
            <p:cNvSpPr txBox="1"/>
            <p:nvPr/>
          </p:nvSpPr>
          <p:spPr>
            <a:xfrm>
              <a:off x="972616" y="4192389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제품개발</a:t>
              </a:r>
              <a:endParaRPr lang="ko-KR" alt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29265" y="501317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기술정보</a:t>
              </a:r>
              <a:endParaRPr lang="ko-KR" altLang="en-US" dirty="0"/>
            </a:p>
          </p:txBody>
        </p:sp>
        <p:sp>
          <p:nvSpPr>
            <p:cNvPr id="14" name="AutoShape 41"/>
            <p:cNvSpPr>
              <a:spLocks noChangeArrowheads="1"/>
            </p:cNvSpPr>
            <p:nvPr/>
          </p:nvSpPr>
          <p:spPr bwMode="auto">
            <a:xfrm>
              <a:off x="1187624" y="1628800"/>
              <a:ext cx="1324607" cy="504056"/>
            </a:xfrm>
            <a:prstGeom prst="homePlate">
              <a:avLst>
                <a:gd name="adj" fmla="val 56322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dirty="0" smtClean="0">
                  <a:solidFill>
                    <a:srgbClr val="000000"/>
                  </a:solidFill>
                </a:rPr>
                <a:t>1.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자재마스터 </a:t>
              </a:r>
              <a:endParaRPr lang="en-US" altLang="ko-KR" sz="1000" dirty="0" smtClean="0">
                <a:solidFill>
                  <a:srgbClr val="000000"/>
                </a:solidFill>
              </a:endParaRPr>
            </a:p>
            <a:p>
              <a:pPr marL="228600" indent="-228600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dirty="0" smtClean="0">
                  <a:solidFill>
                    <a:srgbClr val="000000"/>
                  </a:solidFill>
                </a:rPr>
                <a:t> 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생성요청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(</a:t>
              </a:r>
              <a:r>
                <a:rPr lang="ko-KR" altLang="en-US" sz="1000" dirty="0" err="1" smtClean="0">
                  <a:solidFill>
                    <a:srgbClr val="000000"/>
                  </a:solidFill>
                </a:rPr>
                <a:t>노츠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 기안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)</a:t>
              </a:r>
              <a:endParaRPr lang="en-US" altLang="ko-KR" sz="1000" dirty="0">
                <a:solidFill>
                  <a:srgbClr val="000000"/>
                </a:solidFill>
              </a:endParaRPr>
            </a:p>
          </p:txBody>
        </p:sp>
        <p:sp>
          <p:nvSpPr>
            <p:cNvPr id="15" name="AutoShape 6"/>
            <p:cNvSpPr>
              <a:spLocks noChangeArrowheads="1"/>
            </p:cNvSpPr>
            <p:nvPr/>
          </p:nvSpPr>
          <p:spPr bwMode="auto">
            <a:xfrm>
              <a:off x="2555776" y="4400226"/>
              <a:ext cx="1008112" cy="504056"/>
            </a:xfrm>
            <a:prstGeom prst="flowChartDecision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dirty="0" smtClean="0">
                  <a:solidFill>
                    <a:srgbClr val="000000"/>
                  </a:solidFill>
                </a:rPr>
                <a:t>2.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오류 및</a:t>
              </a:r>
              <a:endParaRPr lang="en-US" altLang="ko-KR" sz="1000" dirty="0" smtClean="0">
                <a:solidFill>
                  <a:srgbClr val="000000"/>
                </a:solidFill>
              </a:endParaRP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dirty="0" smtClean="0">
                  <a:solidFill>
                    <a:srgbClr val="000000"/>
                  </a:solidFill>
                </a:rPr>
                <a:t>중복 검토</a:t>
              </a:r>
              <a:endParaRPr lang="en-US" altLang="ko-KR" sz="1000" dirty="0">
                <a:solidFill>
                  <a:srgbClr val="000000"/>
                </a:solidFill>
              </a:endParaRPr>
            </a:p>
          </p:txBody>
        </p:sp>
        <p:cxnSp>
          <p:nvCxnSpPr>
            <p:cNvPr id="16" name="꺾인 연결선 44"/>
            <p:cNvCxnSpPr>
              <a:stCxn id="14" idx="3"/>
              <a:endCxn id="15" idx="0"/>
            </p:cNvCxnSpPr>
            <p:nvPr/>
          </p:nvCxnSpPr>
          <p:spPr>
            <a:xfrm>
              <a:off x="2512232" y="1880829"/>
              <a:ext cx="547601" cy="2519396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AutoShape 41"/>
            <p:cNvSpPr>
              <a:spLocks noChangeArrowheads="1"/>
            </p:cNvSpPr>
            <p:nvPr/>
          </p:nvSpPr>
          <p:spPr bwMode="auto">
            <a:xfrm>
              <a:off x="3420926" y="2564904"/>
              <a:ext cx="576064" cy="414338"/>
            </a:xfrm>
            <a:prstGeom prst="homePlate">
              <a:avLst>
                <a:gd name="adj" fmla="val 56322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dirty="0" smtClean="0">
                  <a:solidFill>
                    <a:srgbClr val="000000"/>
                  </a:solidFill>
                </a:rPr>
                <a:t>반려</a:t>
              </a:r>
              <a:endParaRPr lang="en-US" altLang="ko-KR" sz="1000" dirty="0">
                <a:solidFill>
                  <a:srgbClr val="000000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258950" y="4216405"/>
              <a:ext cx="504056" cy="216024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sz="1000" dirty="0" smtClean="0">
                  <a:solidFill>
                    <a:schemeClr val="tx1"/>
                  </a:solidFill>
                </a:rPr>
                <a:t>Yes</a:t>
              </a:r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9" name="AutoShape 5"/>
            <p:cNvSpPr>
              <a:spLocks noChangeArrowheads="1"/>
            </p:cNvSpPr>
            <p:nvPr/>
          </p:nvSpPr>
          <p:spPr bwMode="auto">
            <a:xfrm>
              <a:off x="3259688" y="5582052"/>
              <a:ext cx="1198009" cy="36988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dirty="0" smtClean="0">
                  <a:solidFill>
                    <a:srgbClr val="000000"/>
                  </a:solidFill>
                </a:rPr>
                <a:t>3. ERP 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자재마스터</a:t>
              </a:r>
              <a:endParaRPr lang="en-US" altLang="ko-KR" sz="1000" dirty="0" smtClean="0">
                <a:solidFill>
                  <a:srgbClr val="000000"/>
                </a:solidFill>
              </a:endParaRP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dirty="0" smtClean="0">
                  <a:solidFill>
                    <a:srgbClr val="000000"/>
                  </a:solidFill>
                </a:rPr>
                <a:t>생성</a:t>
              </a:r>
              <a:endParaRPr lang="ko-KR" altLang="en-US" sz="1000" dirty="0">
                <a:solidFill>
                  <a:srgbClr val="000000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3044631" y="5040132"/>
              <a:ext cx="410842" cy="216024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sz="1000" dirty="0" smtClean="0">
                  <a:solidFill>
                    <a:schemeClr val="tx1"/>
                  </a:solidFill>
                </a:rPr>
                <a:t>No</a:t>
              </a:r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1" name="AutoShape 6"/>
            <p:cNvSpPr>
              <a:spLocks noChangeArrowheads="1"/>
            </p:cNvSpPr>
            <p:nvPr/>
          </p:nvSpPr>
          <p:spPr bwMode="auto">
            <a:xfrm>
              <a:off x="7134615" y="3225715"/>
              <a:ext cx="893769" cy="504056"/>
            </a:xfrm>
            <a:prstGeom prst="flowChartDecision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dirty="0" smtClean="0">
                  <a:solidFill>
                    <a:srgbClr val="000000"/>
                  </a:solidFill>
                </a:rPr>
                <a:t>6.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오류 검토</a:t>
              </a:r>
              <a:endParaRPr lang="en-US" altLang="ko-KR" sz="1000" dirty="0" smtClean="0">
                <a:solidFill>
                  <a:srgbClr val="000000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728045" y="3221443"/>
              <a:ext cx="753948" cy="216024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000" dirty="0" smtClean="0">
                  <a:solidFill>
                    <a:schemeClr val="tx1"/>
                  </a:solidFill>
                </a:rPr>
                <a:t>&lt;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원가</a:t>
              </a:r>
              <a:r>
                <a:rPr lang="en-US" altLang="ko-KR" sz="1000" dirty="0" smtClean="0">
                  <a:solidFill>
                    <a:schemeClr val="tx1"/>
                  </a:solidFill>
                </a:rPr>
                <a:t>&gt;</a:t>
              </a:r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3" name="AutoShape 4"/>
            <p:cNvSpPr>
              <a:spLocks noChangeArrowheads="1"/>
            </p:cNvSpPr>
            <p:nvPr/>
          </p:nvSpPr>
          <p:spPr bwMode="auto">
            <a:xfrm>
              <a:off x="7566663" y="1412776"/>
              <a:ext cx="1037785" cy="368507"/>
            </a:xfrm>
            <a:prstGeom prst="flowChartAlternate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dirty="0" smtClean="0">
                  <a:solidFill>
                    <a:srgbClr val="000000"/>
                  </a:solidFill>
                </a:rPr>
                <a:t>ST.01.03.02</a:t>
              </a: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dirty="0" smtClean="0">
                  <a:solidFill>
                    <a:srgbClr val="000000"/>
                  </a:solidFill>
                </a:rPr>
                <a:t>자재마스터변경</a:t>
              </a:r>
              <a:endParaRPr lang="en-US" altLang="ko-KR" sz="1000" dirty="0" smtClean="0">
                <a:solidFill>
                  <a:srgbClr val="000000"/>
                </a:solidFill>
              </a:endParaRPr>
            </a:p>
          </p:txBody>
        </p:sp>
        <p:sp>
          <p:nvSpPr>
            <p:cNvPr id="24" name="AutoShape 4"/>
            <p:cNvSpPr>
              <a:spLocks noChangeArrowheads="1"/>
            </p:cNvSpPr>
            <p:nvPr/>
          </p:nvSpPr>
          <p:spPr bwMode="auto">
            <a:xfrm>
              <a:off x="8011450" y="2348880"/>
              <a:ext cx="809022" cy="313433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dirty="0" smtClean="0">
                  <a:solidFill>
                    <a:srgbClr val="000000"/>
                  </a:solidFill>
                </a:rPr>
                <a:t>8. 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공지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( </a:t>
              </a:r>
              <a:r>
                <a:rPr lang="ko-KR" altLang="en-US" sz="1000" dirty="0" err="1" smtClean="0">
                  <a:solidFill>
                    <a:srgbClr val="000000"/>
                  </a:solidFill>
                </a:rPr>
                <a:t>노츠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)</a:t>
              </a:r>
              <a:endParaRPr lang="ko-KR" altLang="en-US" sz="1000" dirty="0">
                <a:solidFill>
                  <a:srgbClr val="000000"/>
                </a:solidFill>
              </a:endParaRPr>
            </a:p>
          </p:txBody>
        </p:sp>
        <p:cxnSp>
          <p:nvCxnSpPr>
            <p:cNvPr id="25" name="꺾인 연결선 93"/>
            <p:cNvCxnSpPr>
              <a:stCxn id="21" idx="3"/>
              <a:endCxn id="55" idx="0"/>
            </p:cNvCxnSpPr>
            <p:nvPr/>
          </p:nvCxnSpPr>
          <p:spPr>
            <a:xfrm>
              <a:off x="8028384" y="3477744"/>
              <a:ext cx="133734" cy="2555040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직사각형 25"/>
            <p:cNvSpPr/>
            <p:nvPr/>
          </p:nvSpPr>
          <p:spPr>
            <a:xfrm>
              <a:off x="7908454" y="3235588"/>
              <a:ext cx="504056" cy="216024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sz="1000" dirty="0" smtClean="0">
                  <a:solidFill>
                    <a:schemeClr val="tx1"/>
                  </a:solidFill>
                </a:rPr>
                <a:t>No</a:t>
              </a:r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152044" y="1268760"/>
              <a:ext cx="28405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5.</a:t>
              </a:r>
              <a:endParaRPr lang="ko-KR" altLang="en-US" sz="1000" dirty="0"/>
            </a:p>
          </p:txBody>
        </p:sp>
        <p:sp>
          <p:nvSpPr>
            <p:cNvPr id="28" name="AutoShape 4"/>
            <p:cNvSpPr>
              <a:spLocks noChangeArrowheads="1"/>
            </p:cNvSpPr>
            <p:nvPr/>
          </p:nvSpPr>
          <p:spPr bwMode="auto">
            <a:xfrm>
              <a:off x="5378868" y="1340768"/>
              <a:ext cx="1353372" cy="338834"/>
            </a:xfrm>
            <a:prstGeom prst="flowChart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dirty="0" smtClean="0">
                  <a:solidFill>
                    <a:srgbClr val="000000"/>
                  </a:solidFill>
                </a:rPr>
                <a:t>&lt;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구매 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&gt; </a:t>
              </a:r>
              <a:r>
                <a:rPr lang="en-US" altLang="ko-KR" sz="1000" dirty="0" smtClean="0"/>
                <a:t>Check </a:t>
              </a:r>
              <a:r>
                <a:rPr lang="ko-KR" altLang="en-US" sz="1000" dirty="0" smtClean="0"/>
                <a:t>및 수정</a:t>
              </a:r>
              <a:endParaRPr lang="en-US" altLang="ko-KR" sz="1000" dirty="0" smtClean="0"/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dirty="0" smtClean="0"/>
                <a:t> 자재관리파트</a:t>
              </a:r>
              <a:endParaRPr lang="en-US" altLang="ko-KR" sz="1000" dirty="0" smtClean="0">
                <a:solidFill>
                  <a:srgbClr val="000000"/>
                </a:solidFill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7236296" y="2924944"/>
              <a:ext cx="504056" cy="216024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sz="1000" dirty="0" smtClean="0">
                  <a:solidFill>
                    <a:schemeClr val="tx1"/>
                  </a:solidFill>
                </a:rPr>
                <a:t>Yes</a:t>
              </a:r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30" name="꺾인 연결선 102"/>
            <p:cNvCxnSpPr>
              <a:stCxn id="21" idx="0"/>
              <a:endCxn id="23" idx="1"/>
            </p:cNvCxnSpPr>
            <p:nvPr/>
          </p:nvCxnSpPr>
          <p:spPr>
            <a:xfrm rot="16200000" flipV="1">
              <a:off x="6759739" y="2403954"/>
              <a:ext cx="1628686" cy="14837"/>
            </a:xfrm>
            <a:prstGeom prst="bentConnector4">
              <a:avLst>
                <a:gd name="adj1" fmla="val 44343"/>
                <a:gd name="adj2" fmla="val 1817326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AutoShape 4"/>
            <p:cNvSpPr>
              <a:spLocks noChangeArrowheads="1"/>
            </p:cNvSpPr>
            <p:nvPr/>
          </p:nvSpPr>
          <p:spPr bwMode="auto">
            <a:xfrm>
              <a:off x="4572000" y="4385792"/>
              <a:ext cx="809022" cy="313434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dirty="0" smtClean="0">
                  <a:solidFill>
                    <a:srgbClr val="000000"/>
                  </a:solidFill>
                </a:rPr>
                <a:t> 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공지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( </a:t>
              </a:r>
              <a:r>
                <a:rPr lang="ko-KR" altLang="en-US" sz="1000" dirty="0" err="1" smtClean="0">
                  <a:solidFill>
                    <a:srgbClr val="000000"/>
                  </a:solidFill>
                </a:rPr>
                <a:t>노츠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)</a:t>
              </a:r>
              <a:endParaRPr lang="ko-KR" altLang="en-US" sz="1000" dirty="0">
                <a:solidFill>
                  <a:srgbClr val="000000"/>
                </a:solidFill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auto">
            <a:xfrm>
              <a:off x="1846537" y="6173006"/>
              <a:ext cx="1198009" cy="369887"/>
            </a:xfrm>
            <a:prstGeom prst="round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dirty="0" smtClean="0">
                  <a:solidFill>
                    <a:srgbClr val="000000"/>
                  </a:solidFill>
                </a:rPr>
                <a:t>9. 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해당 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view Default</a:t>
              </a: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dirty="0" smtClean="0">
                  <a:solidFill>
                    <a:srgbClr val="000000"/>
                  </a:solidFill>
                </a:rPr>
                <a:t>값 변경 처리</a:t>
              </a:r>
              <a:endParaRPr lang="ko-KR" altLang="en-US" sz="1000" dirty="0">
                <a:solidFill>
                  <a:srgbClr val="000000"/>
                </a:solidFill>
              </a:endParaRPr>
            </a:p>
          </p:txBody>
        </p:sp>
        <p:cxnSp>
          <p:nvCxnSpPr>
            <p:cNvPr id="33" name="꺾인 연결선 105"/>
            <p:cNvCxnSpPr>
              <a:stCxn id="32" idx="3"/>
              <a:endCxn id="19" idx="2"/>
            </p:cNvCxnSpPr>
            <p:nvPr/>
          </p:nvCxnSpPr>
          <p:spPr>
            <a:xfrm flipV="1">
              <a:off x="3044546" y="5951939"/>
              <a:ext cx="814147" cy="406011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AutoShape 4"/>
            <p:cNvSpPr>
              <a:spLocks noChangeArrowheads="1"/>
            </p:cNvSpPr>
            <p:nvPr/>
          </p:nvSpPr>
          <p:spPr bwMode="auto">
            <a:xfrm>
              <a:off x="5378868" y="1794022"/>
              <a:ext cx="1353372" cy="338834"/>
            </a:xfrm>
            <a:prstGeom prst="flowChart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r>
                <a:rPr lang="en-US" altLang="ko-KR" sz="1000" dirty="0" smtClean="0">
                  <a:solidFill>
                    <a:srgbClr val="000000"/>
                  </a:solidFill>
                </a:rPr>
                <a:t>&lt;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생산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&gt;</a:t>
              </a:r>
              <a:r>
                <a:rPr lang="en-US" altLang="ko-KR" sz="1000" dirty="0"/>
                <a:t>Check </a:t>
              </a:r>
              <a:r>
                <a:rPr lang="ko-KR" altLang="en-US" sz="1000" dirty="0"/>
                <a:t>및 수정</a:t>
              </a:r>
              <a:endParaRPr lang="en-US" altLang="ko-KR" sz="1000" dirty="0"/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dirty="0" err="1" smtClean="0">
                  <a:solidFill>
                    <a:srgbClr val="000000"/>
                  </a:solidFill>
                </a:rPr>
                <a:t>생산관리팀</a:t>
              </a:r>
              <a:endParaRPr lang="en-US" altLang="ko-KR" sz="1000" dirty="0" smtClean="0">
                <a:solidFill>
                  <a:srgbClr val="000000"/>
                </a:solidFill>
              </a:endParaRPr>
            </a:p>
          </p:txBody>
        </p:sp>
        <p:sp>
          <p:nvSpPr>
            <p:cNvPr id="35" name="AutoShape 4"/>
            <p:cNvSpPr>
              <a:spLocks noChangeArrowheads="1"/>
            </p:cNvSpPr>
            <p:nvPr/>
          </p:nvSpPr>
          <p:spPr bwMode="auto">
            <a:xfrm>
              <a:off x="5378868" y="2298078"/>
              <a:ext cx="1353372" cy="338834"/>
            </a:xfrm>
            <a:prstGeom prst="flowChart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r>
                <a:rPr lang="en-US" altLang="ko-KR" sz="1000" dirty="0" smtClean="0">
                  <a:solidFill>
                    <a:srgbClr val="000000"/>
                  </a:solidFill>
                </a:rPr>
                <a:t>&lt;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영업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&gt;</a:t>
              </a:r>
              <a:r>
                <a:rPr lang="en-US" altLang="ko-KR" sz="1000" dirty="0"/>
                <a:t>Check </a:t>
              </a:r>
              <a:r>
                <a:rPr lang="ko-KR" altLang="en-US" sz="1000" dirty="0"/>
                <a:t>및 </a:t>
              </a:r>
              <a:r>
                <a:rPr lang="ko-KR" altLang="en-US" sz="1000" dirty="0" smtClean="0"/>
                <a:t>수정</a:t>
              </a:r>
              <a:endParaRPr lang="en-US" altLang="ko-KR" sz="1000" dirty="0" smtClean="0"/>
            </a:p>
            <a:p>
              <a:r>
                <a:rPr lang="ko-KR" altLang="en-US" sz="1000" dirty="0" err="1" smtClean="0"/>
                <a:t>영업팀</a:t>
              </a:r>
              <a:r>
                <a:rPr lang="en-US" altLang="ko-KR" sz="1000" dirty="0" smtClean="0"/>
                <a:t>(</a:t>
              </a:r>
              <a:r>
                <a:rPr lang="ko-KR" altLang="en-US" sz="1000" dirty="0" smtClean="0"/>
                <a:t>코드 </a:t>
              </a:r>
              <a:r>
                <a:rPr lang="ko-KR" altLang="en-US" sz="1000" dirty="0" err="1" smtClean="0"/>
                <a:t>요청자</a:t>
              </a:r>
              <a:r>
                <a:rPr lang="en-US" altLang="ko-KR" sz="1000" dirty="0" smtClean="0"/>
                <a:t>)</a:t>
              </a:r>
              <a:endParaRPr lang="en-US" altLang="ko-KR" sz="1000" dirty="0"/>
            </a:p>
          </p:txBody>
        </p:sp>
        <p:sp>
          <p:nvSpPr>
            <p:cNvPr id="36" name="AutoShape 4"/>
            <p:cNvSpPr>
              <a:spLocks noChangeArrowheads="1"/>
            </p:cNvSpPr>
            <p:nvPr/>
          </p:nvSpPr>
          <p:spPr bwMode="auto">
            <a:xfrm>
              <a:off x="5378868" y="2802134"/>
              <a:ext cx="1353372" cy="338834"/>
            </a:xfrm>
            <a:prstGeom prst="flowChart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r>
                <a:rPr lang="en-US" altLang="ko-KR" sz="1000" dirty="0" smtClean="0">
                  <a:solidFill>
                    <a:srgbClr val="000000"/>
                  </a:solidFill>
                </a:rPr>
                <a:t>&lt;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품질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&gt;</a:t>
              </a:r>
              <a:r>
                <a:rPr lang="en-US" altLang="ko-KR" sz="1000" dirty="0" smtClean="0"/>
                <a:t>Check </a:t>
              </a:r>
              <a:r>
                <a:rPr lang="ko-KR" altLang="en-US" sz="1000" dirty="0" smtClean="0"/>
                <a:t>및 수정</a:t>
              </a:r>
              <a:endParaRPr lang="en-US" altLang="ko-KR" sz="1000" dirty="0" smtClean="0"/>
            </a:p>
            <a:p>
              <a:r>
                <a:rPr lang="ko-KR" altLang="en-US" sz="1000" dirty="0" err="1" smtClean="0"/>
                <a:t>품질팀</a:t>
              </a:r>
              <a:r>
                <a:rPr lang="en-US" altLang="ko-KR" sz="1000" dirty="0" smtClean="0"/>
                <a:t>(TBD)</a:t>
              </a:r>
              <a:endParaRPr lang="en-US" altLang="ko-KR" sz="1000" dirty="0"/>
            </a:p>
          </p:txBody>
        </p:sp>
        <p:sp>
          <p:nvSpPr>
            <p:cNvPr id="37" name="AutoShape 4"/>
            <p:cNvSpPr>
              <a:spLocks noChangeArrowheads="1"/>
            </p:cNvSpPr>
            <p:nvPr/>
          </p:nvSpPr>
          <p:spPr bwMode="auto">
            <a:xfrm>
              <a:off x="5378868" y="3306190"/>
              <a:ext cx="1353372" cy="338834"/>
            </a:xfrm>
            <a:prstGeom prst="flowChart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r>
                <a:rPr lang="en-US" altLang="ko-KR" sz="1000" dirty="0" smtClean="0">
                  <a:solidFill>
                    <a:srgbClr val="000000"/>
                  </a:solidFill>
                </a:rPr>
                <a:t>&lt;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원가</a:t>
              </a:r>
              <a:r>
                <a:rPr lang="en-US" altLang="ko-KR" sz="1000" dirty="0" smtClean="0">
                  <a:solidFill>
                    <a:srgbClr val="000000"/>
                  </a:solidFill>
                </a:rPr>
                <a:t>&gt;</a:t>
              </a:r>
              <a:r>
                <a:rPr lang="en-US" altLang="ko-KR" sz="1000" dirty="0"/>
                <a:t>Check </a:t>
              </a:r>
              <a:r>
                <a:rPr lang="ko-KR" altLang="en-US" sz="1000" dirty="0"/>
                <a:t>및 </a:t>
              </a:r>
              <a:r>
                <a:rPr lang="ko-KR" altLang="en-US" sz="1000" dirty="0" smtClean="0"/>
                <a:t>수정</a:t>
              </a:r>
              <a:endParaRPr lang="en-US" altLang="ko-KR" sz="1000" dirty="0" smtClean="0"/>
            </a:p>
            <a:p>
              <a:r>
                <a:rPr lang="ko-KR" altLang="en-US" sz="1000" dirty="0" smtClean="0"/>
                <a:t>원가관리</a:t>
              </a:r>
              <a:r>
                <a:rPr lang="en-US" altLang="ko-KR" sz="1000" dirty="0" smtClean="0"/>
                <a:t>(</a:t>
              </a:r>
              <a:r>
                <a:rPr lang="ko-KR" altLang="en-US" sz="1000" dirty="0" smtClean="0"/>
                <a:t>기획</a:t>
              </a:r>
              <a:r>
                <a:rPr lang="en-US" altLang="ko-KR" sz="1000" dirty="0" smtClean="0"/>
                <a:t>)</a:t>
              </a:r>
              <a:endParaRPr lang="en-US" altLang="ko-KR" sz="1000" dirty="0"/>
            </a:p>
          </p:txBody>
        </p:sp>
        <p:cxnSp>
          <p:nvCxnSpPr>
            <p:cNvPr id="38" name="직선 화살표 연결선 37"/>
            <p:cNvCxnSpPr>
              <a:stCxn id="28" idx="2"/>
              <a:endCxn id="34" idx="0"/>
            </p:cNvCxnSpPr>
            <p:nvPr/>
          </p:nvCxnSpPr>
          <p:spPr>
            <a:xfrm>
              <a:off x="6055554" y="1679602"/>
              <a:ext cx="0" cy="11442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화살표 연결선 38"/>
            <p:cNvCxnSpPr>
              <a:stCxn id="34" idx="2"/>
              <a:endCxn id="35" idx="0"/>
            </p:cNvCxnSpPr>
            <p:nvPr/>
          </p:nvCxnSpPr>
          <p:spPr>
            <a:xfrm>
              <a:off x="6055554" y="2132856"/>
              <a:ext cx="0" cy="1652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화살표 연결선 39"/>
            <p:cNvCxnSpPr>
              <a:stCxn id="35" idx="2"/>
              <a:endCxn id="36" idx="0"/>
            </p:cNvCxnSpPr>
            <p:nvPr/>
          </p:nvCxnSpPr>
          <p:spPr>
            <a:xfrm>
              <a:off x="6055554" y="2636912"/>
              <a:ext cx="0" cy="1652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화살표 연결선 40"/>
            <p:cNvCxnSpPr>
              <a:stCxn id="36" idx="2"/>
              <a:endCxn id="37" idx="0"/>
            </p:cNvCxnSpPr>
            <p:nvPr/>
          </p:nvCxnSpPr>
          <p:spPr>
            <a:xfrm>
              <a:off x="6055554" y="3140968"/>
              <a:ext cx="0" cy="1652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직사각형 41"/>
            <p:cNvSpPr/>
            <p:nvPr/>
          </p:nvSpPr>
          <p:spPr>
            <a:xfrm>
              <a:off x="5436096" y="5733256"/>
              <a:ext cx="2736304" cy="432048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※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자재유형에 따라 </a:t>
              </a:r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view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별 </a:t>
              </a:r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Default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값</a:t>
              </a:r>
              <a:endParaRPr lang="en-US" altLang="ko-KR" sz="900" dirty="0" smtClean="0">
                <a:solidFill>
                  <a:schemeClr val="tx1"/>
                </a:solidFill>
                <a:latin typeface="+mn-ea"/>
              </a:endParaRPr>
            </a:p>
            <a:p>
              <a:pPr marL="92075" indent="-92075"/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 자동 생성</a:t>
              </a:r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(R&amp;R 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첨부 참조</a:t>
              </a:r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)</a:t>
              </a:r>
            </a:p>
          </p:txBody>
        </p:sp>
        <p:sp>
          <p:nvSpPr>
            <p:cNvPr id="43" name="AutoShape 6"/>
            <p:cNvSpPr>
              <a:spLocks noChangeArrowheads="1"/>
            </p:cNvSpPr>
            <p:nvPr/>
          </p:nvSpPr>
          <p:spPr bwMode="auto">
            <a:xfrm>
              <a:off x="6372200" y="4636777"/>
              <a:ext cx="1008112" cy="504056"/>
            </a:xfrm>
            <a:prstGeom prst="flowChartDecision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dirty="0" smtClean="0">
                  <a:solidFill>
                    <a:srgbClr val="000000"/>
                  </a:solidFill>
                </a:rPr>
                <a:t>오류 검토</a:t>
              </a:r>
              <a:endParaRPr lang="en-US" altLang="ko-KR" sz="1000" dirty="0">
                <a:solidFill>
                  <a:srgbClr val="000000"/>
                </a:solidFill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6867789" y="4221088"/>
              <a:ext cx="410842" cy="216024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sz="1000" dirty="0" smtClean="0">
                  <a:solidFill>
                    <a:schemeClr val="tx1"/>
                  </a:solidFill>
                </a:rPr>
                <a:t>No</a:t>
              </a:r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45" name="꺾인 연결선 119"/>
            <p:cNvCxnSpPr>
              <a:stCxn id="43" idx="0"/>
              <a:endCxn id="31" idx="3"/>
            </p:cNvCxnSpPr>
            <p:nvPr/>
          </p:nvCxnSpPr>
          <p:spPr>
            <a:xfrm rot="16200000" flipV="1">
              <a:off x="6081506" y="3842026"/>
              <a:ext cx="94268" cy="1495235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꺾인 연결선 120"/>
            <p:cNvCxnSpPr>
              <a:stCxn id="43" idx="1"/>
              <a:endCxn id="19" idx="0"/>
            </p:cNvCxnSpPr>
            <p:nvPr/>
          </p:nvCxnSpPr>
          <p:spPr>
            <a:xfrm rot="10800000" flipV="1">
              <a:off x="3858694" y="4888804"/>
              <a:ext cx="2513508" cy="693247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직사각형 46"/>
            <p:cNvSpPr/>
            <p:nvPr/>
          </p:nvSpPr>
          <p:spPr>
            <a:xfrm>
              <a:off x="5940152" y="4653136"/>
              <a:ext cx="504056" cy="216024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sz="1000" dirty="0" smtClean="0">
                  <a:solidFill>
                    <a:schemeClr val="tx1"/>
                  </a:solidFill>
                </a:rPr>
                <a:t>Yes</a:t>
              </a:r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48" name="꺾인 연결선 47"/>
            <p:cNvCxnSpPr>
              <a:stCxn id="31" idx="1"/>
              <a:endCxn id="28" idx="1"/>
            </p:cNvCxnSpPr>
            <p:nvPr/>
          </p:nvCxnSpPr>
          <p:spPr>
            <a:xfrm rot="10800000" flipH="1">
              <a:off x="4571999" y="1510187"/>
              <a:ext cx="806868" cy="3032324"/>
            </a:xfrm>
            <a:prstGeom prst="bentConnector3">
              <a:avLst>
                <a:gd name="adj1" fmla="val -61455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48"/>
            <p:cNvSpPr/>
            <p:nvPr/>
          </p:nvSpPr>
          <p:spPr>
            <a:xfrm>
              <a:off x="3347864" y="1628800"/>
              <a:ext cx="1656184" cy="216024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※</a:t>
              </a:r>
              <a:r>
                <a:rPr lang="ko-KR" altLang="en-US" sz="900" dirty="0" err="1" smtClean="0">
                  <a:solidFill>
                    <a:schemeClr val="tx1"/>
                  </a:solidFill>
                  <a:latin typeface="+mn-ea"/>
                </a:rPr>
                <a:t>팀별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 변경 </a:t>
              </a:r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R&amp;R 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첨부 참조</a:t>
              </a:r>
            </a:p>
          </p:txBody>
        </p:sp>
        <p:cxnSp>
          <p:nvCxnSpPr>
            <p:cNvPr id="50" name="직선 화살표 연결선 49"/>
            <p:cNvCxnSpPr>
              <a:stCxn id="37" idx="3"/>
              <a:endCxn id="21" idx="1"/>
            </p:cNvCxnSpPr>
            <p:nvPr/>
          </p:nvCxnSpPr>
          <p:spPr>
            <a:xfrm>
              <a:off x="6732240" y="3475607"/>
              <a:ext cx="402375" cy="213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직사각형 50"/>
            <p:cNvSpPr/>
            <p:nvPr/>
          </p:nvSpPr>
          <p:spPr>
            <a:xfrm>
              <a:off x="933460" y="5373216"/>
              <a:ext cx="1584176" cy="720080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※ 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자재마스터 생성 </a:t>
              </a:r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R&amp;R</a:t>
              </a:r>
            </a:p>
            <a:p>
              <a:pPr marL="92075" indent="-92075"/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- </a:t>
              </a:r>
              <a:r>
                <a:rPr lang="ko-KR" altLang="en-US" sz="900" dirty="0" err="1" smtClean="0">
                  <a:solidFill>
                    <a:schemeClr val="tx1"/>
                  </a:solidFill>
                  <a:latin typeface="+mn-ea"/>
                </a:rPr>
                <a:t>저장품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: 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구매</a:t>
              </a:r>
              <a:endParaRPr lang="en-US" altLang="ko-KR" sz="900" dirty="0" smtClean="0">
                <a:solidFill>
                  <a:schemeClr val="tx1"/>
                </a:solidFill>
                <a:latin typeface="+mn-ea"/>
              </a:endParaRPr>
            </a:p>
            <a:p>
              <a:pPr marL="92075" indent="-92075"/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 - 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설비자재 </a:t>
              </a:r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: 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시설</a:t>
              </a:r>
              <a:endParaRPr lang="en-US" altLang="ko-KR" sz="900" dirty="0" smtClean="0">
                <a:solidFill>
                  <a:schemeClr val="tx1"/>
                </a:solidFill>
                <a:latin typeface="+mn-ea"/>
              </a:endParaRPr>
            </a:p>
            <a:p>
              <a:pPr marL="92075" indent="-92075"/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 - 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그 외 </a:t>
              </a:r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: </a:t>
              </a:r>
              <a:r>
                <a:rPr lang="ko-KR" altLang="en-US" sz="900" dirty="0" smtClean="0">
                  <a:solidFill>
                    <a:schemeClr val="tx1"/>
                  </a:solidFill>
                  <a:latin typeface="+mn-ea"/>
                </a:rPr>
                <a:t>기술 </a:t>
              </a:r>
              <a:r>
                <a:rPr lang="en-US" altLang="ko-KR" sz="900" dirty="0" smtClean="0">
                  <a:solidFill>
                    <a:schemeClr val="tx1"/>
                  </a:solidFill>
                  <a:latin typeface="+mn-ea"/>
                </a:rPr>
                <a:t>   </a:t>
              </a:r>
              <a:endParaRPr lang="ko-KR" altLang="en-US" sz="900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2" name="AutoShape 41"/>
            <p:cNvSpPr>
              <a:spLocks noChangeArrowheads="1"/>
            </p:cNvSpPr>
            <p:nvPr/>
          </p:nvSpPr>
          <p:spPr bwMode="auto">
            <a:xfrm>
              <a:off x="1187624" y="2780928"/>
              <a:ext cx="1324607" cy="504056"/>
            </a:xfrm>
            <a:prstGeom prst="homePlate">
              <a:avLst>
                <a:gd name="adj" fmla="val 56322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dirty="0" smtClean="0">
                  <a:solidFill>
                    <a:srgbClr val="000000"/>
                  </a:solidFill>
                </a:rPr>
                <a:t>자재마스터 생성</a:t>
              </a:r>
              <a:endParaRPr lang="en-US" altLang="ko-KR" sz="1000" dirty="0" smtClean="0">
                <a:solidFill>
                  <a:srgbClr val="000000"/>
                </a:solidFill>
              </a:endParaRPr>
            </a:p>
            <a:p>
              <a:pPr marL="228600" indent="-228600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dirty="0" smtClean="0">
                  <a:solidFill>
                    <a:srgbClr val="000000"/>
                  </a:solidFill>
                </a:rPr>
                <a:t>Default</a:t>
              </a:r>
              <a:r>
                <a:rPr lang="ko-KR" altLang="en-US" sz="1000" dirty="0" smtClean="0">
                  <a:solidFill>
                    <a:srgbClr val="000000"/>
                  </a:solidFill>
                </a:rPr>
                <a:t>값 변경 요청</a:t>
              </a:r>
              <a:endParaRPr lang="en-US" altLang="ko-KR" sz="1000" dirty="0" smtClean="0">
                <a:solidFill>
                  <a:srgbClr val="000000"/>
                </a:solidFill>
              </a:endParaRPr>
            </a:p>
          </p:txBody>
        </p:sp>
        <p:cxnSp>
          <p:nvCxnSpPr>
            <p:cNvPr id="53" name="꺾인 연결선 127"/>
            <p:cNvCxnSpPr>
              <a:stCxn id="15" idx="2"/>
              <a:endCxn id="19" idx="1"/>
            </p:cNvCxnSpPr>
            <p:nvPr/>
          </p:nvCxnSpPr>
          <p:spPr>
            <a:xfrm rot="16200000" flipH="1">
              <a:off x="2728402" y="5235711"/>
              <a:ext cx="862715" cy="199855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꺾인 연결선 53"/>
            <p:cNvCxnSpPr>
              <a:stCxn id="52" idx="2"/>
              <a:endCxn id="32" idx="0"/>
            </p:cNvCxnSpPr>
            <p:nvPr/>
          </p:nvCxnSpPr>
          <p:spPr>
            <a:xfrm rot="16200000" flipH="1">
              <a:off x="652143" y="4379606"/>
              <a:ext cx="2888021" cy="698776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AutoShape 5"/>
          <p:cNvSpPr>
            <a:spLocks noChangeArrowheads="1"/>
          </p:cNvSpPr>
          <p:nvPr/>
        </p:nvSpPr>
        <p:spPr bwMode="auto">
          <a:xfrm>
            <a:off x="8196833" y="5829901"/>
            <a:ext cx="1312453" cy="2945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7. ERP </a:t>
            </a:r>
            <a:r>
              <a:rPr lang="ko-KR" altLang="en-US" sz="1000" dirty="0" smtClean="0">
                <a:solidFill>
                  <a:srgbClr val="000000"/>
                </a:solidFill>
              </a:rPr>
              <a:t>자재마스터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상태 변경</a:t>
            </a:r>
            <a:endParaRPr lang="ko-KR" altLang="en-US" sz="1000" dirty="0">
              <a:solidFill>
                <a:srgbClr val="000000"/>
              </a:solidFill>
            </a:endParaRPr>
          </a:p>
        </p:txBody>
      </p:sp>
      <p:cxnSp>
        <p:nvCxnSpPr>
          <p:cNvPr id="56" name="직선 화살표 연결선 55"/>
          <p:cNvCxnSpPr/>
          <p:nvPr/>
        </p:nvCxnSpPr>
        <p:spPr>
          <a:xfrm rot="5400000" flipH="1" flipV="1">
            <a:off x="7964129" y="4536892"/>
            <a:ext cx="2595716" cy="19664"/>
          </a:xfrm>
          <a:prstGeom prst="straightConnector1">
            <a:avLst/>
          </a:prstGeom>
          <a:noFill/>
          <a:ln w="6350" algn="ctr">
            <a:solidFill>
              <a:srgbClr val="000000"/>
            </a:solidFill>
            <a:round/>
            <a:headEnd/>
            <a:tailEnd type="arrow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57" name="AutoShape 5"/>
          <p:cNvSpPr>
            <a:spLocks noChangeArrowheads="1"/>
          </p:cNvSpPr>
          <p:nvPr/>
        </p:nvSpPr>
        <p:spPr bwMode="auto">
          <a:xfrm>
            <a:off x="5060386" y="5475949"/>
            <a:ext cx="1312453" cy="2945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4. ERP BOM  </a:t>
            </a:r>
            <a:r>
              <a:rPr lang="ko-KR" altLang="en-US" sz="1000" dirty="0" smtClean="0">
                <a:solidFill>
                  <a:srgbClr val="000000"/>
                </a:solidFill>
              </a:rPr>
              <a:t>생성</a:t>
            </a:r>
            <a:endParaRPr lang="ko-KR" altLang="en-US" sz="1000" dirty="0">
              <a:solidFill>
                <a:srgbClr val="000000"/>
              </a:solidFill>
            </a:endParaRPr>
          </a:p>
        </p:txBody>
      </p:sp>
      <p:sp>
        <p:nvSpPr>
          <p:cNvPr id="58" name="AutoShape 4"/>
          <p:cNvSpPr>
            <a:spLocks noChangeArrowheads="1"/>
          </p:cNvSpPr>
          <p:nvPr/>
        </p:nvSpPr>
        <p:spPr bwMode="auto">
          <a:xfrm>
            <a:off x="8235136" y="2500538"/>
            <a:ext cx="1136923" cy="293402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ST.01.03.02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BOM </a:t>
            </a:r>
            <a:r>
              <a:rPr lang="ko-KR" altLang="en-US" sz="1000" dirty="0" smtClean="0">
                <a:solidFill>
                  <a:srgbClr val="000000"/>
                </a:solidFill>
              </a:rPr>
              <a:t>변경</a:t>
            </a:r>
            <a:endParaRPr lang="en-US" altLang="ko-KR" sz="1000" dirty="0" smtClean="0">
              <a:solidFill>
                <a:srgbClr val="000000"/>
              </a:solidFill>
            </a:endParaRPr>
          </a:p>
        </p:txBody>
      </p:sp>
      <p:cxnSp>
        <p:nvCxnSpPr>
          <p:cNvPr id="59" name="직선 화살표 연결선 58"/>
          <p:cNvCxnSpPr>
            <a:endCxn id="57" idx="1"/>
          </p:cNvCxnSpPr>
          <p:nvPr/>
        </p:nvCxnSpPr>
        <p:spPr>
          <a:xfrm>
            <a:off x="4794762" y="5618284"/>
            <a:ext cx="265624" cy="4916"/>
          </a:xfrm>
          <a:prstGeom prst="straightConnector1">
            <a:avLst/>
          </a:prstGeom>
          <a:noFill/>
          <a:ln w="6350" algn="ctr">
            <a:solidFill>
              <a:srgbClr val="000000"/>
            </a:solidFill>
            <a:round/>
            <a:headEnd/>
            <a:tailEnd type="arrow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60" name="Shape 59"/>
          <p:cNvCxnSpPr>
            <a:stCxn id="57" idx="3"/>
          </p:cNvCxnSpPr>
          <p:nvPr/>
        </p:nvCxnSpPr>
        <p:spPr>
          <a:xfrm flipV="1">
            <a:off x="6372839" y="5119738"/>
            <a:ext cx="1071524" cy="503462"/>
          </a:xfrm>
          <a:prstGeom prst="bentConnector2">
            <a:avLst/>
          </a:prstGeom>
          <a:noFill/>
          <a:ln w="6350" algn="ctr">
            <a:solidFill>
              <a:srgbClr val="000000"/>
            </a:solidFill>
            <a:round/>
            <a:headEnd/>
            <a:tailEnd type="arrow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61" name="AutoShape 4"/>
          <p:cNvSpPr>
            <a:spLocks noChangeArrowheads="1"/>
          </p:cNvSpPr>
          <p:nvPr/>
        </p:nvSpPr>
        <p:spPr bwMode="auto">
          <a:xfrm>
            <a:off x="4503174" y="3622491"/>
            <a:ext cx="959533" cy="350543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r>
              <a:rPr lang="en-US" altLang="ko-KR" sz="1000" dirty="0" smtClean="0">
                <a:solidFill>
                  <a:srgbClr val="000000"/>
                </a:solidFill>
              </a:rPr>
              <a:t>&lt;</a:t>
            </a:r>
            <a:r>
              <a:rPr lang="ko-KR" altLang="en-US" sz="1000" dirty="0" smtClean="0">
                <a:solidFill>
                  <a:srgbClr val="000000"/>
                </a:solidFill>
              </a:rPr>
              <a:t>생산</a:t>
            </a:r>
            <a:r>
              <a:rPr lang="en-US" altLang="ko-KR" sz="1000" dirty="0" smtClean="0">
                <a:solidFill>
                  <a:srgbClr val="000000"/>
                </a:solidFill>
              </a:rPr>
              <a:t>&gt;</a:t>
            </a:r>
            <a:r>
              <a:rPr lang="ko-KR" altLang="en-US" sz="1000" dirty="0" err="1" smtClean="0">
                <a:solidFill>
                  <a:srgbClr val="000000"/>
                </a:solidFill>
              </a:rPr>
              <a:t>라우팅</a:t>
            </a:r>
            <a:r>
              <a:rPr lang="ko-KR" altLang="en-US" sz="1000" dirty="0" smtClean="0">
                <a:solidFill>
                  <a:srgbClr val="000000"/>
                </a:solidFill>
              </a:rPr>
              <a:t> 생성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생산팀</a:t>
            </a:r>
            <a:r>
              <a:rPr lang="en-US" altLang="ko-KR" sz="1000" dirty="0" smtClean="0"/>
              <a:t>)</a:t>
            </a:r>
            <a:endParaRPr lang="en-US" altLang="ko-KR" sz="1000" dirty="0"/>
          </a:p>
        </p:txBody>
      </p:sp>
      <p:cxnSp>
        <p:nvCxnSpPr>
          <p:cNvPr id="62" name="Shape 61"/>
          <p:cNvCxnSpPr/>
          <p:nvPr/>
        </p:nvCxnSpPr>
        <p:spPr>
          <a:xfrm flipV="1">
            <a:off x="3815569" y="3398698"/>
            <a:ext cx="66027" cy="1332038"/>
          </a:xfrm>
          <a:prstGeom prst="bentConnector2">
            <a:avLst/>
          </a:prstGeom>
          <a:noFill/>
          <a:ln w="6350" algn="ctr">
            <a:solidFill>
              <a:srgbClr val="000000"/>
            </a:solidFill>
            <a:round/>
            <a:headEnd/>
            <a:tailEnd type="arrow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63" name="꺾인 연결선 62"/>
          <p:cNvCxnSpPr>
            <a:endCxn id="61" idx="2"/>
          </p:cNvCxnSpPr>
          <p:nvPr/>
        </p:nvCxnSpPr>
        <p:spPr>
          <a:xfrm rot="16200000" flipV="1">
            <a:off x="4887789" y="4068186"/>
            <a:ext cx="570502" cy="380197"/>
          </a:xfrm>
          <a:prstGeom prst="bentConnector3">
            <a:avLst>
              <a:gd name="adj1" fmla="val 50000"/>
            </a:avLst>
          </a:prstGeom>
          <a:noFill/>
          <a:ln w="6350" algn="ctr">
            <a:solidFill>
              <a:srgbClr val="000000"/>
            </a:solidFill>
            <a:round/>
            <a:headEnd/>
            <a:tailEnd type="arrow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64" name="직선 화살표 연결선 63"/>
          <p:cNvCxnSpPr>
            <a:stCxn id="61" idx="3"/>
          </p:cNvCxnSpPr>
          <p:nvPr/>
        </p:nvCxnSpPr>
        <p:spPr>
          <a:xfrm flipV="1">
            <a:off x="5462707" y="3793901"/>
            <a:ext cx="341224" cy="3862"/>
          </a:xfrm>
          <a:prstGeom prst="straightConnector1">
            <a:avLst/>
          </a:prstGeom>
          <a:noFill/>
          <a:ln w="6350" algn="ctr">
            <a:solidFill>
              <a:srgbClr val="000000"/>
            </a:solidFill>
            <a:round/>
            <a:headEnd/>
            <a:tailEnd type="arrow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65" name="Shape 133"/>
          <p:cNvCxnSpPr/>
          <p:nvPr/>
        </p:nvCxnSpPr>
        <p:spPr>
          <a:xfrm rot="5400000" flipH="1" flipV="1">
            <a:off x="8013291" y="3032557"/>
            <a:ext cx="717757" cy="324467"/>
          </a:xfrm>
          <a:prstGeom prst="bentConnector3">
            <a:avLst>
              <a:gd name="adj1" fmla="val 50000"/>
            </a:avLst>
          </a:prstGeom>
          <a:noFill/>
          <a:ln w="6350" algn="ctr">
            <a:solidFill>
              <a:srgbClr val="000000"/>
            </a:solidFill>
            <a:round/>
            <a:headEnd/>
            <a:tailEnd type="arrow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15591" y="892533"/>
            <a:ext cx="54580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latin typeface="+mn-ea"/>
                <a:ea typeface="+mn-ea"/>
              </a:rPr>
              <a:t>[</a:t>
            </a:r>
            <a:r>
              <a:rPr lang="ko-KR" altLang="en-US" b="1" dirty="0" smtClean="0">
                <a:latin typeface="+mn-ea"/>
                <a:ea typeface="+mn-ea"/>
              </a:rPr>
              <a:t>참고사항</a:t>
            </a:r>
            <a:r>
              <a:rPr lang="en-US" altLang="ko-KR" b="1" dirty="0" smtClean="0">
                <a:latin typeface="+mn-ea"/>
                <a:ea typeface="+mn-ea"/>
              </a:rPr>
              <a:t>] </a:t>
            </a:r>
            <a:r>
              <a:rPr lang="ko-KR" altLang="en-US" b="1" dirty="0" smtClean="0">
                <a:latin typeface="+mn-ea"/>
                <a:ea typeface="+mn-ea"/>
              </a:rPr>
              <a:t>각 부문 별 자재마스터 유지보수 업무 </a:t>
            </a:r>
            <a:r>
              <a:rPr lang="ko-KR" altLang="en-US" b="1" dirty="0" err="1" smtClean="0">
                <a:latin typeface="+mn-ea"/>
                <a:ea typeface="+mn-ea"/>
              </a:rPr>
              <a:t>분장표</a:t>
            </a:r>
            <a:endParaRPr lang="ko-KR" altLang="en-US" b="1" dirty="0">
              <a:latin typeface="+mn-ea"/>
              <a:ea typeface="+mn-ea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935836" y="1293860"/>
            <a:ext cx="970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 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68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085" y="5940869"/>
            <a:ext cx="1966815" cy="42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" name="직사각형 68"/>
          <p:cNvSpPr/>
          <p:nvPr/>
        </p:nvSpPr>
        <p:spPr bwMode="auto">
          <a:xfrm>
            <a:off x="3316290" y="5951804"/>
            <a:ext cx="4415379" cy="64366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marL="185738" indent="-100013" algn="l" eaLnBrk="0" fontAlgn="auto" hangingPunct="0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defRPr/>
            </a:pPr>
            <a:r>
              <a:rPr lang="en-US" altLang="ko-KR" sz="1000" b="1" kern="0" dirty="0" smtClean="0">
                <a:latin typeface="+mn-ea"/>
                <a:ea typeface="+mn-ea"/>
              </a:rPr>
              <a:t>List-Up </a:t>
            </a:r>
            <a:r>
              <a:rPr lang="ko-KR" altLang="en-US" sz="1000" b="1" kern="0" dirty="0" smtClean="0">
                <a:latin typeface="+mn-ea"/>
                <a:ea typeface="+mn-ea"/>
              </a:rPr>
              <a:t>확정 </a:t>
            </a:r>
            <a:r>
              <a:rPr lang="en-US" altLang="ko-KR" sz="1000" b="1" kern="0" dirty="0" smtClean="0">
                <a:latin typeface="+mn-ea"/>
                <a:ea typeface="+mn-ea"/>
              </a:rPr>
              <a:t>R&amp;R</a:t>
            </a:r>
          </a:p>
          <a:p>
            <a:pPr marL="354013" indent="-268288" algn="l" eaLnBrk="0" fontAlgn="auto" hangingPunct="0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tabLst>
                <a:tab pos="452438" algn="l"/>
              </a:tabLst>
              <a:defRPr/>
            </a:pPr>
            <a:r>
              <a:rPr lang="en-US" altLang="ko-KR" sz="1000" b="1" kern="0" dirty="0" smtClean="0">
                <a:latin typeface="+mn-ea"/>
                <a:ea typeface="+mn-ea"/>
              </a:rPr>
              <a:t>KMAT/FERT/HALB/PHHB </a:t>
            </a:r>
            <a:r>
              <a:rPr lang="en-US" altLang="ko-KR" sz="1000" kern="0" dirty="0" smtClean="0">
                <a:latin typeface="+mn-ea"/>
                <a:ea typeface="+mn-ea"/>
              </a:rPr>
              <a:t>: </a:t>
            </a:r>
            <a:r>
              <a:rPr lang="ko-KR" altLang="en-US" sz="1000" kern="0" dirty="0" smtClean="0">
                <a:latin typeface="+mn-ea"/>
                <a:ea typeface="+mn-ea"/>
              </a:rPr>
              <a:t>기술팀 확정</a:t>
            </a:r>
            <a:endParaRPr lang="en-US" altLang="ko-KR" sz="1000" kern="0" dirty="0" smtClean="0">
              <a:latin typeface="+mn-ea"/>
              <a:ea typeface="+mn-ea"/>
            </a:endParaRPr>
          </a:p>
          <a:p>
            <a:pPr marL="354013" indent="-268288" algn="l" eaLnBrk="0" fontAlgn="auto" hangingPunct="0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tabLst>
                <a:tab pos="452438" algn="l"/>
              </a:tabLst>
              <a:defRPr/>
            </a:pPr>
            <a:r>
              <a:rPr lang="en-US" altLang="ko-KR" sz="1000" b="1" kern="0" dirty="0" smtClean="0">
                <a:latin typeface="+mn-ea"/>
                <a:ea typeface="+mn-ea"/>
              </a:rPr>
              <a:t>HAWA</a:t>
            </a:r>
            <a:r>
              <a:rPr lang="en-US" altLang="ko-KR" sz="1000" kern="0" dirty="0" smtClean="0">
                <a:latin typeface="+mn-ea"/>
                <a:ea typeface="+mn-ea"/>
              </a:rPr>
              <a:t> : </a:t>
            </a:r>
            <a:r>
              <a:rPr lang="ko-KR" altLang="en-US" sz="1000" kern="0" dirty="0" smtClean="0">
                <a:latin typeface="+mn-ea"/>
                <a:ea typeface="+mn-ea"/>
              </a:rPr>
              <a:t>자재관리파트</a:t>
            </a:r>
            <a:r>
              <a:rPr lang="en-US" altLang="ko-KR" sz="1000" kern="0" dirty="0" smtClean="0">
                <a:latin typeface="+mn-ea"/>
                <a:ea typeface="+mn-ea"/>
              </a:rPr>
              <a:t>, </a:t>
            </a:r>
            <a:r>
              <a:rPr lang="ko-KR" altLang="en-US" sz="1000" kern="0" dirty="0" err="1" smtClean="0">
                <a:latin typeface="+mn-ea"/>
                <a:ea typeface="+mn-ea"/>
              </a:rPr>
              <a:t>영업팀</a:t>
            </a:r>
            <a:r>
              <a:rPr lang="en-US" altLang="ko-KR" sz="1000" kern="0" dirty="0" smtClean="0">
                <a:latin typeface="+mn-ea"/>
                <a:ea typeface="+mn-ea"/>
              </a:rPr>
              <a:t> </a:t>
            </a:r>
            <a:r>
              <a:rPr lang="ko-KR" altLang="en-US" sz="1000" kern="0" dirty="0" smtClean="0">
                <a:latin typeface="+mn-ea"/>
                <a:ea typeface="+mn-ea"/>
              </a:rPr>
              <a:t>확정 </a:t>
            </a:r>
            <a:endParaRPr lang="en-US" altLang="ko-KR" sz="1000" kern="0" dirty="0" smtClean="0">
              <a:latin typeface="+mn-ea"/>
              <a:ea typeface="+mn-ea"/>
            </a:endParaRPr>
          </a:p>
          <a:p>
            <a:pPr marL="354013" indent="-268288" algn="l" eaLnBrk="0" fontAlgn="auto" hangingPunct="0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tabLst>
                <a:tab pos="452438" algn="l"/>
              </a:tabLst>
              <a:defRPr/>
            </a:pPr>
            <a:r>
              <a:rPr lang="ko-KR" altLang="en-US" sz="1000" b="1" kern="0" dirty="0" smtClean="0">
                <a:latin typeface="+mn-ea"/>
                <a:ea typeface="+mn-ea"/>
              </a:rPr>
              <a:t>원</a:t>
            </a:r>
            <a:r>
              <a:rPr lang="en-US" altLang="ko-KR" sz="1000" b="1" kern="0" dirty="0" smtClean="0">
                <a:latin typeface="+mn-ea"/>
                <a:ea typeface="+mn-ea"/>
              </a:rPr>
              <a:t>/</a:t>
            </a:r>
            <a:r>
              <a:rPr lang="ko-KR" altLang="en-US" sz="1000" b="1" kern="0" dirty="0" smtClean="0">
                <a:latin typeface="+mn-ea"/>
                <a:ea typeface="+mn-ea"/>
              </a:rPr>
              <a:t>부</a:t>
            </a:r>
            <a:r>
              <a:rPr lang="en-US" altLang="ko-KR" sz="1000" b="1" kern="0" dirty="0" smtClean="0">
                <a:latin typeface="+mn-ea"/>
                <a:ea typeface="+mn-ea"/>
              </a:rPr>
              <a:t>/</a:t>
            </a:r>
            <a:r>
              <a:rPr lang="ko-KR" altLang="en-US" sz="1000" b="1" kern="0" dirty="0" smtClean="0">
                <a:latin typeface="+mn-ea"/>
                <a:ea typeface="+mn-ea"/>
              </a:rPr>
              <a:t>주자재</a:t>
            </a:r>
            <a:r>
              <a:rPr lang="en-US" altLang="ko-KR" sz="1000" b="1" kern="0" dirty="0" smtClean="0">
                <a:latin typeface="+mn-ea"/>
                <a:ea typeface="+mn-ea"/>
              </a:rPr>
              <a:t>/</a:t>
            </a:r>
            <a:r>
              <a:rPr lang="ko-KR" altLang="en-US" sz="1000" b="1" kern="0" dirty="0" err="1" smtClean="0">
                <a:latin typeface="+mn-ea"/>
                <a:ea typeface="+mn-ea"/>
              </a:rPr>
              <a:t>저장품</a:t>
            </a:r>
            <a:r>
              <a:rPr lang="en-US" altLang="ko-KR" sz="1000" b="1" kern="0" dirty="0" smtClean="0">
                <a:latin typeface="+mn-ea"/>
                <a:ea typeface="+mn-ea"/>
              </a:rPr>
              <a:t> </a:t>
            </a:r>
            <a:r>
              <a:rPr lang="en-US" altLang="ko-KR" sz="1000" kern="0" dirty="0" smtClean="0">
                <a:latin typeface="+mn-ea"/>
                <a:ea typeface="+mn-ea"/>
              </a:rPr>
              <a:t>: </a:t>
            </a:r>
            <a:r>
              <a:rPr lang="ko-KR" altLang="en-US" sz="1000" kern="0" dirty="0" smtClean="0">
                <a:latin typeface="+mn-ea"/>
                <a:ea typeface="+mn-ea"/>
              </a:rPr>
              <a:t>자재관리파트</a:t>
            </a:r>
            <a:r>
              <a:rPr lang="en-US" altLang="ko-KR" sz="1000" kern="0" dirty="0" smtClean="0">
                <a:latin typeface="+mn-ea"/>
                <a:ea typeface="+mn-ea"/>
              </a:rPr>
              <a:t> </a:t>
            </a:r>
            <a:r>
              <a:rPr lang="ko-KR" altLang="en-US" sz="1000" kern="0" dirty="0" smtClean="0">
                <a:latin typeface="+mn-ea"/>
                <a:ea typeface="+mn-ea"/>
              </a:rPr>
              <a:t>확정 </a:t>
            </a:r>
            <a:endParaRPr lang="en-US" altLang="ko-KR" sz="1000" kern="0" dirty="0" smtClean="0">
              <a:latin typeface="+mn-ea"/>
              <a:ea typeface="+mn-ea"/>
            </a:endParaRPr>
          </a:p>
          <a:p>
            <a:pPr marL="354013" indent="-268288" algn="l" eaLnBrk="0" fontAlgn="auto" hangingPunct="0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tabLst>
                <a:tab pos="452438" algn="l"/>
              </a:tabLst>
              <a:defRPr/>
            </a:pPr>
            <a:r>
              <a:rPr lang="ko-KR" altLang="en-US" sz="1000" b="1" kern="0" dirty="0" smtClean="0">
                <a:latin typeface="+mn-ea"/>
                <a:ea typeface="+mn-ea"/>
              </a:rPr>
              <a:t>설비자재 </a:t>
            </a:r>
            <a:r>
              <a:rPr lang="en-US" altLang="ko-KR" sz="1000" kern="0" dirty="0" smtClean="0">
                <a:latin typeface="+mn-ea"/>
                <a:ea typeface="+mn-ea"/>
              </a:rPr>
              <a:t>: </a:t>
            </a:r>
            <a:r>
              <a:rPr lang="ko-KR" altLang="en-US" sz="1000" kern="0" dirty="0" smtClean="0">
                <a:latin typeface="+mn-ea"/>
                <a:ea typeface="+mn-ea"/>
              </a:rPr>
              <a:t>자재관리파트</a:t>
            </a:r>
            <a:r>
              <a:rPr lang="en-US" altLang="ko-KR" sz="1000" kern="0" dirty="0" smtClean="0">
                <a:latin typeface="+mn-ea"/>
                <a:ea typeface="+mn-ea"/>
              </a:rPr>
              <a:t>/</a:t>
            </a:r>
            <a:r>
              <a:rPr lang="ko-KR" altLang="en-US" sz="1000" kern="0" dirty="0" smtClean="0">
                <a:latin typeface="+mn-ea"/>
                <a:ea typeface="+mn-ea"/>
              </a:rPr>
              <a:t>각 공장 </a:t>
            </a:r>
            <a:r>
              <a:rPr lang="ko-KR" altLang="en-US" sz="1000" kern="0" dirty="0" err="1" smtClean="0">
                <a:latin typeface="+mn-ea"/>
                <a:ea typeface="+mn-ea"/>
              </a:rPr>
              <a:t>시설팀</a:t>
            </a:r>
            <a:endParaRPr lang="en-US" altLang="ko-KR" sz="1000" kern="0" dirty="0" smtClean="0">
              <a:latin typeface="+mn-ea"/>
              <a:ea typeface="+mn-ea"/>
            </a:endParaRPr>
          </a:p>
        </p:txBody>
      </p:sp>
      <p:graphicFrame>
        <p:nvGraphicFramePr>
          <p:cNvPr id="70" name="표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82813909"/>
              </p:ext>
            </p:extLst>
          </p:nvPr>
        </p:nvGraphicFramePr>
        <p:xfrm>
          <a:off x="503716" y="1383288"/>
          <a:ext cx="8960919" cy="4393756"/>
        </p:xfrm>
        <a:graphic>
          <a:graphicData uri="http://schemas.openxmlformats.org/drawingml/2006/table">
            <a:tbl>
              <a:tblPr/>
              <a:tblGrid>
                <a:gridCol w="942106"/>
                <a:gridCol w="317393"/>
                <a:gridCol w="624712"/>
                <a:gridCol w="413115"/>
                <a:gridCol w="398001"/>
                <a:gridCol w="196482"/>
                <a:gridCol w="276368"/>
                <a:gridCol w="296285"/>
                <a:gridCol w="497083"/>
                <a:gridCol w="497083"/>
                <a:gridCol w="409757"/>
                <a:gridCol w="409757"/>
                <a:gridCol w="416475"/>
                <a:gridCol w="517234"/>
                <a:gridCol w="723035"/>
                <a:gridCol w="355042"/>
                <a:gridCol w="561197"/>
                <a:gridCol w="1109794"/>
              </a:tblGrid>
              <a:tr h="72672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Material Type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세부 분류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VAL.</a:t>
                      </a:r>
                      <a:b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CLASS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대상 </a:t>
                      </a: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Plant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Basic Data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ClassiDefaultcation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Sales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Purchasing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MRP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Work Scheduling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Quality management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Plant/S.L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Ac</a:t>
                      </a:r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r>
                        <a:rPr 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unting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sting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33049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코드체계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중분류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본사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광주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창원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192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구성형 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KMAT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</a:tr>
              <a:tr h="14192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상품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HAWA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3100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영업팀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제품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FERT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제품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7920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영업팀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R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부대품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영업팀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반제품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HALB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제품반제품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7900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SL(</a:t>
                      </a:r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제조연류</a:t>
                      </a:r>
                      <a:r>
                        <a:rPr lang="en-US" altLang="ko-KR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재공반제품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8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SB(</a:t>
                      </a:r>
                      <a:r>
                        <a:rPr lang="ko-KR" altLang="en-U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가공연부품</a:t>
                      </a:r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b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MFJ(</a:t>
                      </a:r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가공케이블</a:t>
                      </a:r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1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TL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판매용</a:t>
                      </a:r>
                      <a:b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ko-KR" altLang="en-U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재공반제품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영업팀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팬텀 반제품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PHHB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SLC(</a:t>
                      </a:r>
                      <a:r>
                        <a:rPr lang="ko-KR" altLang="en-U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제조연류</a:t>
                      </a:r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연호</a:t>
                      </a:r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재공반제품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</a:tr>
              <a:tr h="141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조제반제품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</a:tr>
              <a:tr h="16578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ROH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78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주자재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ZRO1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3001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78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ZRO2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3002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7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포장재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3003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7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부대품</a:t>
                      </a:r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3004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78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부산물 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ZBPT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3050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저장품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HIBE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3030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설비자재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ERSA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3040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시설관리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시설관리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22277667"/>
              </p:ext>
            </p:extLst>
          </p:nvPr>
        </p:nvGraphicFramePr>
        <p:xfrm>
          <a:off x="751038" y="1302597"/>
          <a:ext cx="8630467" cy="5387259"/>
        </p:xfrm>
        <a:graphic>
          <a:graphicData uri="http://schemas.openxmlformats.org/drawingml/2006/table">
            <a:tbl>
              <a:tblPr/>
              <a:tblGrid>
                <a:gridCol w="572069"/>
                <a:gridCol w="1391030"/>
                <a:gridCol w="1749582"/>
                <a:gridCol w="2932606"/>
                <a:gridCol w="1037754"/>
                <a:gridCol w="947426"/>
              </a:tblGrid>
              <a:tr h="4269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6044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 기안 발송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요청기안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사유 및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요청안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작성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오류 및 중복 검토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오류 및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기존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code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중복 여부검토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기존 마스터와 비교 검토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적합성 검토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code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중복 여부 검토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MM03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ZSTC0030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및 입력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기초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view Default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ZSTE0020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MM01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40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공지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공지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통한 자재마스터 생성 공지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공지 순서에 따라 입력 작업을 진행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212"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및 입력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해당팀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관련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view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및 입력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To-Be Process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상의 관련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view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참조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기술→구매→생산관리→품질→영업→원가 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기급적 순서에 입각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MM01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일괄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Up Load 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대량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UPLOAD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액셀시트에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정리하여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올리는 방법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Fill up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필요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ZSTC0050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83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오류 검토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생성된 자재마스터의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오류 검토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관리팀에서는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각 팀에서 입력된 자료를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검토하여 오류를 확인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원가관리팀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ZSTR0010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ZSTR0020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69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상태 변경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원가요청이 완료되면 자재상태를 정상상태로 변경한다 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[10  “    “]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MM02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08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공지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공지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원가관리팀에서는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오류 검토에 이상 없을 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각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code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완료를 통보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09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변경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마스터 변경사유 발생시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각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팀별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MM02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중복 코드 확인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 경로로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찿아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②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5844" y="1852550"/>
            <a:ext cx="6049665" cy="4049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88849" y="2090058"/>
            <a:ext cx="1116200" cy="213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581972" y="188817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7485" y="2511088"/>
            <a:ext cx="2367148" cy="1538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9867" y="3996171"/>
            <a:ext cx="4086225" cy="219075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24371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1506" y="5544911"/>
            <a:ext cx="1905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5021363" y="5555672"/>
            <a:ext cx="322533" cy="2157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5220" y="4106017"/>
            <a:ext cx="1905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타원 23"/>
          <p:cNvSpPr/>
          <p:nvPr/>
        </p:nvSpPr>
        <p:spPr>
          <a:xfrm>
            <a:off x="4961907" y="535379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만약 자재코드에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찾을수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있다면 검색할 수 있으나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제한으로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확인에 애로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PCC*(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PCC%)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②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841" y="1626918"/>
            <a:ext cx="5050849" cy="435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2303892" y="3811981"/>
            <a:ext cx="1116200" cy="213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078263" y="3740727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9642" y="3374077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4738254" y="5650677"/>
            <a:ext cx="249381" cy="2157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617523" y="542504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만약 자재코드에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찾을수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있다면 검색할 수 있으나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제한으로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확인에 애로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773" y="1626921"/>
            <a:ext cx="3916093" cy="4760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294488" y="2861955"/>
            <a:ext cx="1555589" cy="35625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51987" y="2790701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다양한 조건으로 검색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있으나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클래스에 의한 조회를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창을 클릭하면서 전환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     열어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92" y="1674420"/>
            <a:ext cx="5644923" cy="447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294488" y="2980706"/>
            <a:ext cx="4096909" cy="3087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5421" y="2796949"/>
            <a:ext cx="2190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>
          <a:xfrm>
            <a:off x="1270763" y="2802602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67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44045" y="3439824"/>
            <a:ext cx="1866333" cy="2735344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5104489" y="4512623"/>
            <a:ext cx="1035054" cy="15240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672526" y="3061853"/>
            <a:ext cx="324513" cy="1563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888182" y="289560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983678" y="431865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클래스란에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CL : CLASS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의 의미 이해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클래스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CL04 T-Code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유래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관련된 코드의 클래스를 선택함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차량용 광주 제품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CL001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제품담당은 해당 클래스 번호를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아는것이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도움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4390" y="1615042"/>
            <a:ext cx="4454818" cy="2315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4981" y="2470067"/>
            <a:ext cx="2237243" cy="3526291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921409" y="3348841"/>
            <a:ext cx="949948" cy="2018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76996" y="2553221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51240" y="2717470"/>
            <a:ext cx="1735699" cy="1563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883725" y="313310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5118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개별 마스터의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창을 이용하여 해당조건이 있는지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형태에서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사양을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찾을려면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해당창이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나타나면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PA(CAP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9872" y="1543792"/>
            <a:ext cx="4664033" cy="4728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1391" y="3595378"/>
            <a:ext cx="1905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4581972" y="3608119"/>
            <a:ext cx="322537" cy="1563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441416" y="3503247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991172" y="4449288"/>
            <a:ext cx="229514" cy="1939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921824" y="424938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72648" y="2785877"/>
            <a:ext cx="1905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89014" y="3920342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4186128" y="5955475"/>
            <a:ext cx="229514" cy="1939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081154" y="569619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개별 마스터의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창을 이용하여 해당조건이 있는지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초기클래스로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찿기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누르면 아래 창에 해당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 기능을 이용해 원하는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코드가 있는지 없는지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604" y="1594605"/>
            <a:ext cx="4936425" cy="4650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948124" y="2147454"/>
            <a:ext cx="785673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736271" y="1971330"/>
            <a:ext cx="237506" cy="20185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789291" y="4188030"/>
            <a:ext cx="1476422" cy="20465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648692" y="424938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3535" y="2606943"/>
            <a:ext cx="2190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2892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창을 이용하여 해당조건이 있는지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“*”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초기클래스로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찿기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누르면 아래 창에 해당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        클릭하여 레이아웃변경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레이아웃변경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창이생성되면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열설정에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있는 모든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표시된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열쪽으로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이동시킨다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정렬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⑤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정렬이 완료되면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7285" y="3153208"/>
            <a:ext cx="2190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4394" y="1525038"/>
            <a:ext cx="5878286" cy="5036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2338" y="3870428"/>
            <a:ext cx="3714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64843" y="4806290"/>
            <a:ext cx="295275" cy="228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13357" y="6046025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776547" y="5357256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98150" y="2764972"/>
            <a:ext cx="1284437" cy="1801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769425" y="2565096"/>
            <a:ext cx="237506" cy="20185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983750" y="1921822"/>
            <a:ext cx="785673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817419" y="177932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038675" y="4093028"/>
            <a:ext cx="253263" cy="1820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909950" y="3857527"/>
            <a:ext cx="237506" cy="20185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397413" y="5005449"/>
            <a:ext cx="253263" cy="1820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5221186" y="4769948"/>
            <a:ext cx="237506" cy="20185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392961" y="5977245"/>
            <a:ext cx="280971" cy="3285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6216734" y="5765496"/>
            <a:ext cx="237506" cy="20185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창을 이용하여 해당조건이 있는지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검색조건에 따라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검색한다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네비게이션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교안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260" y="1755813"/>
            <a:ext cx="6486324" cy="2911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Material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기입합니다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PEE*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PEE%)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②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DEFOULT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99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나오나 의미는 단종된 자재는 제외한다는 의미임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137" y="1650809"/>
            <a:ext cx="6341423" cy="463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793174" y="2600696"/>
            <a:ext cx="902525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686296" y="241069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15040" y="2291072"/>
            <a:ext cx="5048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864919" y="2135579"/>
            <a:ext cx="902525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102426" y="193369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63039" y="3750623"/>
            <a:ext cx="6260275" cy="2555174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72501" y="2648197"/>
            <a:ext cx="1108364" cy="1642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708561" y="348738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91787" y="3109356"/>
            <a:ext cx="1783278" cy="2038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49283" y="294310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44195" y="3764477"/>
            <a:ext cx="1998381" cy="1895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Material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기입합니다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PEE*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PEE%)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②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DEFOULT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99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나오나 의미는 단종된 자재는 제외한다는 의미임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137" y="1650809"/>
            <a:ext cx="6341423" cy="463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793174" y="2600696"/>
            <a:ext cx="902525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686296" y="241069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15040" y="2291072"/>
            <a:ext cx="5048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864919" y="2135579"/>
            <a:ext cx="902525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102426" y="193369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63039" y="3750623"/>
            <a:ext cx="6260275" cy="2555174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72501" y="2648197"/>
            <a:ext cx="1108364" cy="1642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708561" y="348738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91787" y="3109356"/>
            <a:ext cx="1783278" cy="2038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49283" y="294310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44195" y="3764477"/>
            <a:ext cx="1998381" cy="1895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마우스로 특성 정보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②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마우스 오른쪽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오른쪽 상단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필터 설정을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134" y="1781297"/>
            <a:ext cx="6493270" cy="31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2280063" y="2101932"/>
            <a:ext cx="3265714" cy="28263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083132" y="3121231"/>
            <a:ext cx="902525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565070" y="198317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952504" y="299060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73776" y="2219697"/>
            <a:ext cx="35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1064821" y="1824841"/>
            <a:ext cx="205839" cy="1820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29195" y="164671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     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761" y="1662243"/>
            <a:ext cx="5950403" cy="4346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916877" y="2859974"/>
            <a:ext cx="370115" cy="1801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800104" y="267194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2073" y="1825523"/>
            <a:ext cx="2857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선택조건을 선정한다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ESH30-12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검색하려면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첫번째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조건에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ESH30-12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ESH30-12*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다중조건일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ESH30-12*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507" y="1679932"/>
            <a:ext cx="6227969" cy="449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173677" y="3133106"/>
            <a:ext cx="2317668" cy="2632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116281" y="295695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83573" y="3475512"/>
            <a:ext cx="2317668" cy="2632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48047" y="345373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내역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025" y="1615044"/>
            <a:ext cx="6369176" cy="317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663039" y="3750623"/>
            <a:ext cx="6260275" cy="1058883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665019" y="351509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마스터 생성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자재번호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검색창을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이용하여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번호를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채번한다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정보를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1200//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제품계층구조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제상품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형명까지 필수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원부주자재는 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기타로 분류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일단 형명만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기본단위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에서는 기본단위는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EA,KG,M,L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통일함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총중량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제품의 경우 필수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영업에서 확인해야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할부분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 없으면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타원 13"/>
          <p:cNvSpPr/>
          <p:nvPr/>
        </p:nvSpPr>
        <p:spPr>
          <a:xfrm>
            <a:off x="665019" y="351509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136" y="1667223"/>
            <a:ext cx="6178269" cy="4306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767444" y="2707575"/>
            <a:ext cx="1248888" cy="1781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919843" y="2909454"/>
            <a:ext cx="3127169" cy="7125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77933" y="4178136"/>
            <a:ext cx="1248888" cy="1781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589315" y="253934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684317" y="295497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73034" y="397625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하기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–COPY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생성하기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누른면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원본 복사 창이 열린다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가장 유사한 복사 대상 선정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확인을 누른다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       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백그라운드처리로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재차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934" y="1875436"/>
            <a:ext cx="2000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6510" y="2792186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876" y="1704874"/>
            <a:ext cx="6275911" cy="4066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912422" y="1971304"/>
            <a:ext cx="583869" cy="225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907970" y="4296888"/>
            <a:ext cx="1155864" cy="2157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022270" y="5387438"/>
            <a:ext cx="528451" cy="2058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8666" y="198120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112821" y="4423558"/>
            <a:ext cx="528451" cy="2058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92032" y="3158342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타원 13"/>
          <p:cNvSpPr/>
          <p:nvPr/>
        </p:nvSpPr>
        <p:spPr>
          <a:xfrm>
            <a:off x="1767444" y="409500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788722" y="530629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857501" y="440376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하기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–Default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생성하기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    제품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정보창이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띄워 진다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확인을 누른다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       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백그라운드처리로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재차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⑤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새 창을 생성한다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46510" y="2602181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8282" y="2944586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871" y="1623246"/>
            <a:ext cx="6514804" cy="4136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529939" y="2232561"/>
            <a:ext cx="1023256" cy="2493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7520" y="1846923"/>
            <a:ext cx="2286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타원 18"/>
          <p:cNvSpPr/>
          <p:nvPr/>
        </p:nvSpPr>
        <p:spPr>
          <a:xfrm>
            <a:off x="1256807" y="225433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375565" y="3633849"/>
            <a:ext cx="1048986" cy="16427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979227" y="4617522"/>
            <a:ext cx="540326" cy="1682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50029" y="5016459"/>
            <a:ext cx="2438400" cy="112395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3" name="타원 22"/>
          <p:cNvSpPr/>
          <p:nvPr/>
        </p:nvSpPr>
        <p:spPr>
          <a:xfrm>
            <a:off x="5140036" y="360811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733802" y="458189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2871850" y="470065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32284" y="3504705"/>
            <a:ext cx="2190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35199" y="1804554"/>
            <a:ext cx="2190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직사각형 27"/>
          <p:cNvSpPr/>
          <p:nvPr/>
        </p:nvSpPr>
        <p:spPr>
          <a:xfrm>
            <a:off x="3566557" y="1812966"/>
            <a:ext cx="209797" cy="2177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3511138" y="159921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분류 정보 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 자재코드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앤터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뷰창이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나타나면 분류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확인을 누른다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46510" y="3350326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860" y="1586607"/>
            <a:ext cx="5483803" cy="4671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1399311" y="2624446"/>
            <a:ext cx="1023256" cy="2493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525488" y="3420093"/>
            <a:ext cx="2260268" cy="2018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7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07853" y="2265878"/>
            <a:ext cx="263607" cy="175738"/>
          </a:xfrm>
          <a:prstGeom prst="rect">
            <a:avLst/>
          </a:prstGeom>
          <a:noFill/>
        </p:spPr>
      </p:pic>
      <p:pic>
        <p:nvPicPr>
          <p:cNvPr id="28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2046" y="3643416"/>
            <a:ext cx="940500" cy="627000"/>
          </a:xfrm>
          <a:prstGeom prst="rect">
            <a:avLst/>
          </a:prstGeom>
          <a:noFill/>
        </p:spPr>
      </p:pic>
      <p:sp>
        <p:nvSpPr>
          <p:cNvPr id="29" name="타원 28"/>
          <p:cNvSpPr/>
          <p:nvPr/>
        </p:nvSpPr>
        <p:spPr>
          <a:xfrm>
            <a:off x="1126178" y="265809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10539" y="338248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2266207" y="341811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952999" y="5983183"/>
            <a:ext cx="324591" cy="2394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2705595" y="599506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분류 정보 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Description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앤터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확인을 누른다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자재상태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0727" y="1626919"/>
            <a:ext cx="5143021" cy="4595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651165" y="3408218"/>
            <a:ext cx="2388918" cy="1662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25434" y="4724400"/>
            <a:ext cx="2462149" cy="14982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49285" y="337061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49282" y="464127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9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5796" y="3643416"/>
            <a:ext cx="940500" cy="627000"/>
          </a:xfrm>
          <a:prstGeom prst="rect">
            <a:avLst/>
          </a:prstGeom>
          <a:noFill/>
        </p:spPr>
      </p:pic>
      <p:sp>
        <p:nvSpPr>
          <p:cNvPr id="10" name="타원 9"/>
          <p:cNvSpPr/>
          <p:nvPr/>
        </p:nvSpPr>
        <p:spPr>
          <a:xfrm>
            <a:off x="5484289" y="338248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812968" y="1838696"/>
            <a:ext cx="217713" cy="2038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812834" y="164671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4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5120" y="2587084"/>
            <a:ext cx="420095" cy="280063"/>
          </a:xfrm>
          <a:prstGeom prst="rect">
            <a:avLst/>
          </a:prstGeom>
          <a:noFill/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75257" y="2955770"/>
            <a:ext cx="272452" cy="228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UP DATE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   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Update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20" y="1698170"/>
            <a:ext cx="6314187" cy="4215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4793674" y="2349335"/>
            <a:ext cx="823354" cy="2394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8058" y="1882549"/>
            <a:ext cx="2000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타원 17"/>
          <p:cNvSpPr/>
          <p:nvPr/>
        </p:nvSpPr>
        <p:spPr>
          <a:xfrm>
            <a:off x="4558148" y="236121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88527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UP DATE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해당 자재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버튼을 누르면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정보와 노란색부분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생성시 입력한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표기되어 있음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분류뷰에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기입한 분류 정보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⑤ 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올라갈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 제한으로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중 필수만 선정한 값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⑥      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Olny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Update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32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18057" y="4744502"/>
            <a:ext cx="287048" cy="314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445" y="1591292"/>
            <a:ext cx="6411811" cy="4667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442360" y="2396836"/>
            <a:ext cx="823354" cy="2394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81694" y="1814944"/>
            <a:ext cx="360218" cy="2632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57846" y="4033652"/>
            <a:ext cx="635328" cy="19158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732811" y="4031673"/>
            <a:ext cx="1337953" cy="18703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110350" y="4174176"/>
            <a:ext cx="1456706" cy="20781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183083" y="240871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9546" y="2222233"/>
            <a:ext cx="293790" cy="253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타원 15"/>
          <p:cNvSpPr/>
          <p:nvPr/>
        </p:nvSpPr>
        <p:spPr>
          <a:xfrm>
            <a:off x="734290" y="183869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292299" y="373874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152273" y="379614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622834" y="390104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4962896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UP DATE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Only Update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재차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317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932" y="1894424"/>
            <a:ext cx="211149" cy="231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18" y="1706170"/>
            <a:ext cx="6060435" cy="448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18993" y="3857595"/>
            <a:ext cx="2869931" cy="813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2268187" y="2361210"/>
            <a:ext cx="926275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451268" y="3546764"/>
            <a:ext cx="453241" cy="1939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689268" y="4459184"/>
            <a:ext cx="633350" cy="1721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5887" y="2257797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8281" y="2623953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타원 24"/>
          <p:cNvSpPr/>
          <p:nvPr/>
        </p:nvSpPr>
        <p:spPr>
          <a:xfrm>
            <a:off x="4190010" y="353686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016828" y="236121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679239" y="420188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UP DATE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새로 적용될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657" y="1653317"/>
            <a:ext cx="5998276" cy="4587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330037" y="4285013"/>
            <a:ext cx="1140031" cy="17239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838699" y="403563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UP DATE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만약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Update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 동일한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있으면 에러 발생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460" y="1674419"/>
            <a:ext cx="6586057" cy="420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664531" y="3916879"/>
            <a:ext cx="1163781" cy="2632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1886" y="5577444"/>
            <a:ext cx="3087584" cy="38396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6125691" y="363187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52704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상태 변경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또는 신규 생성시는 제품 상태에서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“10”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신규로 부여되며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 추정이 완료되면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플랜트간 자재생태의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엔트리를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누르면 나오는 값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+“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정상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+ 10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원가추정요청중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+ 50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BLOCK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단종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99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번에 앞서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생산오더와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생산에 더 이상 투입 못하도록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BLOCK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+ 60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BLOCK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구매를 못하도록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+ 90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시험단계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판매 금지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+  99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완전단종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267" y="1598816"/>
            <a:ext cx="4822001" cy="474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1579420" y="3918856"/>
            <a:ext cx="415635" cy="2018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230584" y="4071256"/>
            <a:ext cx="1569520" cy="11538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004950" y="422563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375561" y="391687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마스터  일괄 생성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34148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7135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일괄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ZSTC0050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   업로드 양식 다운로드를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다운로드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액셀양식이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다운되며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파일을 저장하고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, Fill up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을 완료한다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 Fill up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에 대한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R&amp;R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은 뷰별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R&amp;R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과 일치하며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사전에 공유하여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Fill up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되어야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일괄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351" y="1836435"/>
            <a:ext cx="6367974" cy="353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6217" y="3606758"/>
            <a:ext cx="4764868" cy="109587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6" name="타원 15"/>
          <p:cNvSpPr/>
          <p:nvPr/>
        </p:nvSpPr>
        <p:spPr>
          <a:xfrm>
            <a:off x="900548" y="188619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53145" y="2090056"/>
            <a:ext cx="961899" cy="1781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033655" y="334488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58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020" y="1865911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31328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666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일괄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ZSTC0050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Fill up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이 완료되면 로컬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바탕화면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에 저장한다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저정된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Path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를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올릴 파일은 저장하고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파일을 닫는다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②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올릴 파일의 자재 유형을 선택한다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자재유형과 올릴 파일은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일치해야하고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불일치시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사전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Check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에서 에러로 검출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제품과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상품은 영업에 선택되어 있으면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제거한다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④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실행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⑤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일반적으로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“N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백그라운드 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로 하되 에러 발생시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“A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전체화면조회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로 문제를 찾는다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00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일괄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147" y="1603169"/>
            <a:ext cx="5904734" cy="4345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401785" y="2254331"/>
            <a:ext cx="203858" cy="1682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95847" y="208214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242455" y="2824342"/>
            <a:ext cx="2555172" cy="2394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965366" y="283226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3297" y="5009696"/>
            <a:ext cx="270038" cy="233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2287978" y="3142997"/>
            <a:ext cx="1143992" cy="14527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070264" y="316279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13556" y="3665511"/>
            <a:ext cx="1072740" cy="25334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023256" y="342207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28601" y="5161801"/>
            <a:ext cx="1714007" cy="3008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937656" y="517961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68400"/>
          <a:ext cx="9215437" cy="545592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8916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일괄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ZSTC0050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사전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필수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Fill up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내용이 일치하는 사전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Check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②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이상이 없으면 생성할 항목을 선택      또는 개별 라인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선택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노란색으로 변함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③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생성한다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정상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생성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⑤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만약 에러가 발생하면 오류내역에 클릭하고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,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⑥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필터로 조회하여 에러 유형을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이 방법에서 확인이 안되면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잎에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BDC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모드를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“A”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모드로 전환하여 생성할 항목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1LINE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을 선택하여 돌려 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일괄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192" y="1694020"/>
            <a:ext cx="6494998" cy="1545476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5636" y="3491347"/>
            <a:ext cx="6519554" cy="125878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623454" y="145473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60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61441" y="2799360"/>
            <a:ext cx="2095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13296" y="3378842"/>
            <a:ext cx="2095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3203" y="4999514"/>
            <a:ext cx="6501986" cy="133132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447303" y="2541322"/>
            <a:ext cx="170214" cy="213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19594" y="234339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03463" y="1981202"/>
            <a:ext cx="362199" cy="2157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738248" y="198515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00878" y="3813586"/>
            <a:ext cx="361950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538346" y="4191989"/>
            <a:ext cx="316677" cy="1405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93764" y="394260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52138" y="4127047"/>
            <a:ext cx="3619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997527" y="5781303"/>
            <a:ext cx="1983179" cy="5007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60102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41623" y="4667004"/>
            <a:ext cx="327311" cy="218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타원 20"/>
          <p:cNvSpPr/>
          <p:nvPr/>
        </p:nvSpPr>
        <p:spPr>
          <a:xfrm>
            <a:off x="1102423" y="553192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545770" y="5472545"/>
            <a:ext cx="223654" cy="1801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527956" y="525680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6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마스터  검증 확인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자재 마스터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간단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필수값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생성여부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ZSTR0010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신규 생성된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해당플랜트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플랜트간 자재 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      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아닌것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 99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가 아닌것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④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실행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구성 현황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781" y="1852549"/>
            <a:ext cx="6441647" cy="4286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2909456" y="3800103"/>
            <a:ext cx="1009401" cy="2256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848101" y="4690753"/>
            <a:ext cx="690746" cy="2612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739245" y="5175662"/>
            <a:ext cx="690746" cy="2612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598719" y="376249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586840" y="471252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479962" y="521128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54280" y="293122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87832" y="2976748"/>
            <a:ext cx="302817" cy="2414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627" y="2975080"/>
            <a:ext cx="2476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5171" y="3338513"/>
            <a:ext cx="258164" cy="222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자재 마스터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간단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필수값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생성여부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ZSTR0010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이상이 없는 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문제가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든지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Fill up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이 없다는의미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③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제품은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1300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에만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BOM/ROUTING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되어 있는 정상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구성 현황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511" y="2030681"/>
            <a:ext cx="6638306" cy="205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3955" y="1870734"/>
            <a:ext cx="2095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92118" y="2785135"/>
            <a:ext cx="3619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23984" y="2305420"/>
            <a:ext cx="361950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자재 마스터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모든값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여부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신규 생성된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해당플랜트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플랜트간 자재 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      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아닌것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 99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가 아닌것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④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실행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Full Information 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627" y="2975080"/>
            <a:ext cx="2476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5171" y="3338513"/>
            <a:ext cx="258164" cy="222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6362" y="1635208"/>
            <a:ext cx="6499451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2826330" y="2850076"/>
            <a:ext cx="1009401" cy="2256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788725" y="3657599"/>
            <a:ext cx="690746" cy="2612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608617" y="4035630"/>
            <a:ext cx="690746" cy="2612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2527468" y="284809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2539340" y="365561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2349335" y="402375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283029" y="201682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16581" y="2062347"/>
            <a:ext cx="302817" cy="2414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자재 마스터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모든값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여부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EXPORT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비교한다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Full Information 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886" y="1859101"/>
            <a:ext cx="6495801" cy="1886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06988" y="1880198"/>
            <a:ext cx="3810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2036622" y="2228603"/>
            <a:ext cx="219689" cy="1702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004951" y="199307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재고 확인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마스터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삭제시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5)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단종 절차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알때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확인하는 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MMBE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플랜트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알면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자재코드 및 플랜트만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입력하여 검색 진행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②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클릭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③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재고가 있으면 표기가 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135" y="1710046"/>
            <a:ext cx="5299569" cy="4398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375067" y="2351314"/>
            <a:ext cx="878772" cy="5462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3919" y="3172259"/>
            <a:ext cx="259467" cy="22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378030" y="177931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1160" y="1995054"/>
            <a:ext cx="239484" cy="2236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183083" y="240871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97124" y="4572000"/>
            <a:ext cx="5814315" cy="1400670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1316049" y="433251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단종 절차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저장위치를 알 때 확인하는 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ZMMR0030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②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해당 창고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③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실행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8293" y="2649744"/>
            <a:ext cx="259467" cy="22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759" y="1568444"/>
            <a:ext cx="5028766" cy="476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196935" y="2327563"/>
            <a:ext cx="665018" cy="1662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48742" y="5900057"/>
            <a:ext cx="1130136" cy="1801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84910" y="1874321"/>
            <a:ext cx="275112" cy="251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81659" y="189807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334986" y="582880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945573" y="228995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단종 절차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저장위치를 알 때 확인하는 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ZMMR0030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DISPLAY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709" y="1686296"/>
            <a:ext cx="6515944" cy="4180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마스터  삭제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6)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단종 절차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 변경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MM06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단종할 자재번호를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 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 플랜트 삭제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만약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“1300”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1300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 삭제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     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앤터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 표시할 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077" y="1600014"/>
            <a:ext cx="6063679" cy="4171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876301" y="2873827"/>
            <a:ext cx="1543793" cy="2137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862446" y="3121231"/>
            <a:ext cx="1130136" cy="1801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866771" y="378624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577438" y="312123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613064" y="285997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3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5785" y="3643416"/>
            <a:ext cx="940500" cy="627000"/>
          </a:xfrm>
          <a:prstGeom prst="rect">
            <a:avLst/>
          </a:prstGeom>
          <a:noFill/>
        </p:spPr>
      </p:pic>
      <p:pic>
        <p:nvPicPr>
          <p:cNvPr id="14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241" y="2852299"/>
            <a:ext cx="467597" cy="3117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단종 절차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 변경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MM06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단종할 자재번호를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     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앤터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 표시할 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3867" y="2650419"/>
            <a:ext cx="467597" cy="311731"/>
          </a:xfrm>
          <a:prstGeom prst="rect">
            <a:avLst/>
          </a:prstGeom>
          <a:noFill/>
        </p:spPr>
      </p:pic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8900" y="1588561"/>
            <a:ext cx="6253781" cy="4715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1721927" y="2921338"/>
            <a:ext cx="1543793" cy="2137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458690" y="290748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08662" y="2921331"/>
            <a:ext cx="429489" cy="2018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23654" y="299060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5044904" y="460564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6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3918" y="4462814"/>
            <a:ext cx="940500" cy="627000"/>
          </a:xfrm>
          <a:prstGeom prst="rect">
            <a:avLst/>
          </a:prstGeom>
          <a:noFill/>
        </p:spPr>
      </p:pic>
      <p:sp>
        <p:nvSpPr>
          <p:cNvPr id="27" name="직사각형 26"/>
          <p:cNvSpPr/>
          <p:nvPr/>
        </p:nvSpPr>
        <p:spPr>
          <a:xfrm>
            <a:off x="2386940" y="1909949"/>
            <a:ext cx="306780" cy="2157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2109852" y="191984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단종 절차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 변경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MM06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    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앤터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 가나오면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 표시할 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991" y="1973525"/>
            <a:ext cx="467597" cy="311731"/>
          </a:xfrm>
          <a:prstGeom prst="rect">
            <a:avLst/>
          </a:prstGeom>
          <a:noFill/>
        </p:spPr>
      </p:pic>
      <p:pic>
        <p:nvPicPr>
          <p:cNvPr id="257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108" y="1645042"/>
            <a:ext cx="6421943" cy="4161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>
          <a:xfrm>
            <a:off x="5294286" y="288372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6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3300" y="2740892"/>
            <a:ext cx="940500" cy="627000"/>
          </a:xfrm>
          <a:prstGeom prst="rect">
            <a:avLst/>
          </a:prstGeom>
          <a:noFill/>
        </p:spPr>
      </p:pic>
      <p:sp>
        <p:nvSpPr>
          <p:cNvPr id="17" name="직사각형 16"/>
          <p:cNvSpPr/>
          <p:nvPr/>
        </p:nvSpPr>
        <p:spPr>
          <a:xfrm>
            <a:off x="3228112" y="4963887"/>
            <a:ext cx="429489" cy="2018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943104" y="503315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단종 절차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 변경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MM02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뷰를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열고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플랜트간 자재생태의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엔트리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+“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정상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+ 10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원가추정요청중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+ 50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BLOCK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단종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99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번에 앞서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생산오더와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생산에 더 이상 투입 못하도록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BLOCK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+ 60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BLOCK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구매를 못하도록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+ 90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시험단계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판매 금지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+  99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완전단종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단종 절차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392" y="1529382"/>
            <a:ext cx="4845751" cy="476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7/28/2011 3:37:52 P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7/28/2011 3:37:52 PM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7/28/2011 3:37:52 PM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7/28/2011 3:37:52 PM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7/28/2011 3:37:52 P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d3M82gj3kuCtUkdV4QOW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HrZpB6OBk2KSf_KPXjdpQ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15274</TotalTime>
  <Words>3368</Words>
  <Application>Microsoft Office PowerPoint</Application>
  <PresentationFormat>A4 용지(210x297mm)</PresentationFormat>
  <Paragraphs>1445</Paragraphs>
  <Slides>52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52</vt:i4>
      </vt:variant>
    </vt:vector>
  </HeadingPairs>
  <TitlesOfParts>
    <vt:vector size="55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456</cp:revision>
  <cp:lastPrinted>2006-08-30T13:33:06Z</cp:lastPrinted>
  <dcterms:created xsi:type="dcterms:W3CDTF">2008-05-17T00:48:54Z</dcterms:created>
  <dcterms:modified xsi:type="dcterms:W3CDTF">2013-03-29T13:52:50Z</dcterms:modified>
</cp:coreProperties>
</file>