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65"/>
  </p:notesMasterIdLst>
  <p:handoutMasterIdLst>
    <p:handoutMasterId r:id="rId66"/>
  </p:handoutMasterIdLst>
  <p:sldIdLst>
    <p:sldId id="374" r:id="rId3"/>
    <p:sldId id="375" r:id="rId4"/>
    <p:sldId id="377" r:id="rId5"/>
    <p:sldId id="601" r:id="rId6"/>
    <p:sldId id="379" r:id="rId7"/>
    <p:sldId id="496" r:id="rId8"/>
    <p:sldId id="391" r:id="rId9"/>
    <p:sldId id="508" r:id="rId10"/>
    <p:sldId id="392" r:id="rId11"/>
    <p:sldId id="606" r:id="rId12"/>
    <p:sldId id="550" r:id="rId13"/>
    <p:sldId id="551" r:id="rId14"/>
    <p:sldId id="552" r:id="rId15"/>
    <p:sldId id="553" r:id="rId16"/>
    <p:sldId id="602" r:id="rId17"/>
    <p:sldId id="565" r:id="rId18"/>
    <p:sldId id="566" r:id="rId19"/>
    <p:sldId id="567" r:id="rId20"/>
    <p:sldId id="568" r:id="rId21"/>
    <p:sldId id="569" r:id="rId22"/>
    <p:sldId id="570" r:id="rId23"/>
    <p:sldId id="582" r:id="rId24"/>
    <p:sldId id="583" r:id="rId25"/>
    <p:sldId id="607" r:id="rId26"/>
    <p:sldId id="586" r:id="rId27"/>
    <p:sldId id="584" r:id="rId28"/>
    <p:sldId id="608" r:id="rId29"/>
    <p:sldId id="585" r:id="rId30"/>
    <p:sldId id="603" r:id="rId31"/>
    <p:sldId id="554" r:id="rId32"/>
    <p:sldId id="555" r:id="rId33"/>
    <p:sldId id="556" r:id="rId34"/>
    <p:sldId id="557" r:id="rId35"/>
    <p:sldId id="593" r:id="rId36"/>
    <p:sldId id="594" r:id="rId37"/>
    <p:sldId id="595" r:id="rId38"/>
    <p:sldId id="596" r:id="rId39"/>
    <p:sldId id="597" r:id="rId40"/>
    <p:sldId id="598" r:id="rId41"/>
    <p:sldId id="599" r:id="rId42"/>
    <p:sldId id="600" r:id="rId43"/>
    <p:sldId id="558" r:id="rId44"/>
    <p:sldId id="561" r:id="rId45"/>
    <p:sldId id="559" r:id="rId46"/>
    <p:sldId id="562" r:id="rId47"/>
    <p:sldId id="604" r:id="rId48"/>
    <p:sldId id="587" r:id="rId49"/>
    <p:sldId id="588" r:id="rId50"/>
    <p:sldId id="589" r:id="rId51"/>
    <p:sldId id="590" r:id="rId52"/>
    <p:sldId id="591" r:id="rId53"/>
    <p:sldId id="592" r:id="rId54"/>
    <p:sldId id="605" r:id="rId55"/>
    <p:sldId id="564" r:id="rId56"/>
    <p:sldId id="563" r:id="rId57"/>
    <p:sldId id="609" r:id="rId58"/>
    <p:sldId id="610" r:id="rId59"/>
    <p:sldId id="611" r:id="rId60"/>
    <p:sldId id="613" r:id="rId61"/>
    <p:sldId id="614" r:id="rId62"/>
    <p:sldId id="612" r:id="rId63"/>
    <p:sldId id="615" r:id="rId64"/>
  </p:sldIdLst>
  <p:sldSz cx="9906000" cy="6858000" type="A4"/>
  <p:notesSz cx="9923463" cy="67881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3CD"/>
    <a:srgbClr val="99CCFF"/>
    <a:srgbClr val="6699FF"/>
    <a:srgbClr val="FFFFCC"/>
    <a:srgbClr val="CCECFF"/>
    <a:srgbClr val="FFFF99"/>
    <a:srgbClr val="FFCC99"/>
    <a:srgbClr val="FF33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9" autoAdjust="0"/>
    <p:restoredTop sz="84954" autoAdjust="0"/>
  </p:normalViewPr>
  <p:slideViewPr>
    <p:cSldViewPr snapToGrid="0" showGuides="1">
      <p:cViewPr>
        <p:scale>
          <a:sx n="100" d="100"/>
          <a:sy n="100" d="100"/>
        </p:scale>
        <p:origin x="-924" y="-1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91" d="100"/>
          <a:sy n="91" d="100"/>
        </p:scale>
        <p:origin x="-1404" y="-108"/>
      </p:cViewPr>
      <p:guideLst>
        <p:guide orient="horz" pos="2138"/>
        <p:guide pos="3125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715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715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127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6650" cy="25447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457" y="3224451"/>
            <a:ext cx="7936549" cy="3054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30" tIns="45614" rIns="91230" bIns="45614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59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6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67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2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7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60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4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7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8358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2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31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4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506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6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206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9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8136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1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4173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4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973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608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8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0516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1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7153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3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2097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6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5158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8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2648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0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3728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3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3853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18150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8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1593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12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2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1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5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9596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7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05068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20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63872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22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33033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4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17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7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2834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9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2175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2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96091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43152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6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3483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9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18327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1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55006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4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661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6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454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48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49880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51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94782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53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6980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62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623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60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1.png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vmlDrawing" Target="../drawings/vmlDrawing45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48.xml"/><Relationship Id="rId9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비트맵 이미지" r:id="rId47" imgW="4029637" imgH="1228571" progId="PBrush">
                  <p:embed/>
                </p:oleObj>
              </mc:Choice>
              <mc:Fallback>
                <p:oleObj name="비트맵 이미지" r:id="rId47" imgW="4029637" imgH="1228571" progId="PBrush">
                  <p:embed/>
                  <p:pic>
                    <p:nvPicPr>
                      <p:cNvPr id="0" name="Picture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5" r:id="rId4"/>
    <p:sldLayoutId id="2147484626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  <p:sldLayoutId id="2147484633" r:id="rId12"/>
    <p:sldLayoutId id="2147484634" r:id="rId13"/>
    <p:sldLayoutId id="2147484635" r:id="rId14"/>
    <p:sldLayoutId id="2147484636" r:id="rId15"/>
    <p:sldLayoutId id="2147484637" r:id="rId16"/>
    <p:sldLayoutId id="2147484638" r:id="rId17"/>
    <p:sldLayoutId id="2147484639" r:id="rId18"/>
    <p:sldLayoutId id="2147484640" r:id="rId19"/>
    <p:sldLayoutId id="2147484641" r:id="rId20"/>
    <p:sldLayoutId id="2147484642" r:id="rId21"/>
    <p:sldLayoutId id="2147484643" r:id="rId22"/>
    <p:sldLayoutId id="2147484644" r:id="rId23"/>
    <p:sldLayoutId id="2147484645" r:id="rId24"/>
    <p:sldLayoutId id="2147484646" r:id="rId25"/>
    <p:sldLayoutId id="2147484647" r:id="rId26"/>
    <p:sldLayoutId id="2147484648" r:id="rId27"/>
    <p:sldLayoutId id="2147484649" r:id="rId28"/>
    <p:sldLayoutId id="2147484650" r:id="rId29"/>
    <p:sldLayoutId id="2147484651" r:id="rId30"/>
    <p:sldLayoutId id="2147484652" r:id="rId31"/>
    <p:sldLayoutId id="2147484653" r:id="rId32"/>
    <p:sldLayoutId id="2147484654" r:id="rId33"/>
    <p:sldLayoutId id="2147484655" r:id="rId34"/>
    <p:sldLayoutId id="2147484656" r:id="rId35"/>
    <p:sldLayoutId id="2147484657" r:id="rId36"/>
    <p:sldLayoutId id="2147484658" r:id="rId37"/>
    <p:sldLayoutId id="2147484659" r:id="rId38"/>
    <p:sldLayoutId id="2147484660" r:id="rId39"/>
    <p:sldLayoutId id="2147484661" r:id="rId40"/>
    <p:sldLayoutId id="2147484662" r:id="rId41"/>
    <p:sldLayoutId id="2147484663" r:id="rId42"/>
    <p:sldLayoutId id="2147484664" r:id="rId43"/>
    <p:sldLayoutId id="2147484665" r:id="rId4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6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6540500"/>
                        <a:ext cx="1217613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23.png"/><Relationship Id="rId5" Type="http://schemas.openxmlformats.org/officeDocument/2006/relationships/image" Target="../media/image21.wmf"/><Relationship Id="rId4" Type="http://schemas.openxmlformats.org/officeDocument/2006/relationships/package" Target="../embeddings/Microsoft_Excel_Worksheet1.xls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21.wmf"/><Relationship Id="rId4" Type="http://schemas.openxmlformats.org/officeDocument/2006/relationships/package" Target="../embeddings/Microsoft_Excel_Worksheet2.xlsx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1.vml"/><Relationship Id="rId4" Type="http://schemas.openxmlformats.org/officeDocument/2006/relationships/image" Target="../media/image4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6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3073400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기준정보관리</a:t>
            </a:r>
            <a:endParaRPr lang="en-US" altLang="ko-KR" sz="2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2013.02.22</a:t>
            </a:r>
            <a:endParaRPr lang="en-US" altLang="ko-KR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4383036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이기주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443292"/>
              </p:ext>
            </p:extLst>
          </p:nvPr>
        </p:nvGraphicFramePr>
        <p:xfrm>
          <a:off x="344488" y="1336675"/>
          <a:ext cx="9288462" cy="5455920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1.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자재마스터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관리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전체적인 내용은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ST (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표준화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교육 자료를 참조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자재코드에 대한 생성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단종 관리 관련 프로세스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/>
                      </a:r>
                      <a:b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</a:b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시스템을 통한 자재유형별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default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생성정보 관리는 기술팀에서 주관함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일괄 생성 후 각 업무 영역별 모듈에서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/>
                      </a:r>
                      <a:b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</a:b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업무분장 구분에 의거하여 해당 뷰를 유지보수 관리함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업체마스터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신규 내외자 구매업체에 대한 등록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업체정보에 대한 조회 및 변경 관련 프로세스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신규 내자 업체의 경우 재경의 초기 등록 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일반 뷰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 뷰 등록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자재에서 구매뷰 확장 등록을 수행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외자업체의 경우에도 동일하게  일반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회계뷰를 재경이 등록 한 후 매업체담당이 구매뷰 관련 내역을 확장하여 등록함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3.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구매정보레코드 등록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계약전표를 사용하지 않는 수입자재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MRO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설비자재 및 위탁자재에 대해 단가 및 기타 구매정보를 관리하는 프로세스임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 정보 레코드의 경우 표준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일반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위탁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으로 구분하여 운영함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위탁자재의 경우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구매정보레코드가 위탁정산 시 가격결정의 기준이 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4.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소스리스트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자재를 공급할 수 있는 공급업체의 리스트를 관리하는 프로세스임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양산품 자재 중 특정업체로 구매해야 하는 관리가 필요한 품목이거나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MRP P/R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 또는 매뉴얼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P/R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등록 시에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 공급업체를 자동 지정하려면 소스리스트를 등록하여 관리해야 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5.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기준정보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Legacy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연계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(MRO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 및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POP)</a:t>
                      </a:r>
                      <a:b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</a:b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- MRO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 품목카테고리에서 신규로 구매필요한 내역은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SAP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자재마스터 및 구매단가를 직접 신규로 매뉴얼 등록한 후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PO, GR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인터페이스로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내역을 연계함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- POP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에는 공급업체 정보를 인터페이스로 동기화 하여 중량관리하는 자재에 대해 계량측정 시 해당 정보 검색으로서 사용함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수입되는 자재에 관세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국외운임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국내운임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기타제비용의 비율을 등록하여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생성에 적용되도록 설정함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플랜트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자재별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조건값을 구매조건 레코드에 입력하여 관리함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각 부대비 조건은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금액에 대한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%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를 입력함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단가정보 및 조건데이터를 기간 별 확정하여 관리해야 함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8" name="正方形/長方形 12"/>
          <p:cNvSpPr>
            <a:spLocks noChangeArrowheads="1"/>
          </p:cNvSpPr>
          <p:nvPr/>
        </p:nvSpPr>
        <p:spPr bwMode="auto">
          <a:xfrm>
            <a:off x="200025" y="1500188"/>
            <a:ext cx="7345363" cy="3157537"/>
          </a:xfrm>
          <a:prstGeom prst="rect">
            <a:avLst/>
          </a:prstGeom>
          <a:solidFill>
            <a:srgbClr val="9999FF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/>
          <a:lstStyle/>
          <a:p>
            <a:r>
              <a:rPr lang="en-US" altLang="ja-JP" b="1" u="sng">
                <a:latin typeface="MS PGothic" pitchFamily="34" charset="-128"/>
                <a:ea typeface="MS PGothic" pitchFamily="34" charset="-128"/>
              </a:rPr>
              <a:t>SAP</a:t>
            </a:r>
            <a:endParaRPr lang="ja-JP" altLang="en-US" b="1" u="sng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9" name="正方形/長方形 14"/>
          <p:cNvSpPr>
            <a:spLocks noChangeArrowheads="1"/>
          </p:cNvSpPr>
          <p:nvPr/>
        </p:nvSpPr>
        <p:spPr bwMode="auto">
          <a:xfrm>
            <a:off x="415925" y="1824038"/>
            <a:ext cx="6913563" cy="973137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/>
          <a:lstStyle/>
          <a:p>
            <a:r>
              <a:rPr lang="en-US" altLang="ja-JP" b="1" u="sng">
                <a:latin typeface="MS PGothic" pitchFamily="34" charset="-128"/>
                <a:ea typeface="MS PGothic" pitchFamily="34" charset="-128"/>
              </a:rPr>
              <a:t>SRM</a:t>
            </a:r>
            <a:endParaRPr lang="ja-JP" altLang="en-US" b="1" u="sng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0" name="正方形/長方形 15"/>
          <p:cNvSpPr>
            <a:spLocks noChangeArrowheads="1"/>
          </p:cNvSpPr>
          <p:nvPr/>
        </p:nvSpPr>
        <p:spPr bwMode="auto">
          <a:xfrm>
            <a:off x="415925" y="3336924"/>
            <a:ext cx="6913563" cy="1084659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/>
          <a:lstStyle/>
          <a:p>
            <a:r>
              <a:rPr lang="en-US" altLang="ja-JP" b="1" u="sng">
                <a:latin typeface="MS PGothic" pitchFamily="34" charset="-128"/>
                <a:ea typeface="MS PGothic" pitchFamily="34" charset="-128"/>
              </a:rPr>
              <a:t>ERP</a:t>
            </a:r>
            <a:endParaRPr lang="ja-JP" altLang="en-US" b="1" u="sng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1" name="対角する 2 つの角を切り取った四角形 6"/>
          <p:cNvSpPr/>
          <p:nvPr/>
        </p:nvSpPr>
        <p:spPr bwMode="auto">
          <a:xfrm>
            <a:off x="1068388" y="20415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제</a:t>
            </a:r>
            <a:r>
              <a:rPr lang="ko-KR" altLang="en-US" dirty="0">
                <a:latin typeface="MS PGothic" pitchFamily="34" charset="-128"/>
                <a:ea typeface="MS PGothic" pitchFamily="34" charset="-128"/>
              </a:rPr>
              <a:t>품</a:t>
            </a:r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ID</a:t>
            </a:r>
          </a:p>
          <a:p>
            <a:pPr algn="ctr"/>
            <a:r>
              <a:rPr lang="en-US" altLang="ja-JP" dirty="0" smtClean="0">
                <a:latin typeface="MS PGothic" pitchFamily="34" charset="-128"/>
                <a:ea typeface="MS PGothic" pitchFamily="34" charset="-128"/>
              </a:rPr>
              <a:t>(</a:t>
            </a:r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자재코드</a:t>
            </a:r>
            <a:r>
              <a:rPr lang="en-US" altLang="ko-KR" dirty="0" smtClean="0">
                <a:latin typeface="MS PGothic" pitchFamily="34" charset="-128"/>
                <a:ea typeface="MS PGothic" pitchFamily="34" charset="-128"/>
              </a:rPr>
              <a:t>)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2" name="対角する 2 つの角を切り取った四角形 7"/>
          <p:cNvSpPr/>
          <p:nvPr/>
        </p:nvSpPr>
        <p:spPr bwMode="auto">
          <a:xfrm>
            <a:off x="1065213" y="35528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자재</a:t>
            </a:r>
            <a:endParaRPr lang="en-US" altLang="ko-KR" dirty="0" smtClean="0">
              <a:latin typeface="MS PGothic" pitchFamily="34" charset="-128"/>
              <a:ea typeface="MS PGothic" pitchFamily="34" charset="-128"/>
            </a:endParaRPr>
          </a:p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마스터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3" name="対角する 2 つの角を切り取った四角形 8"/>
          <p:cNvSpPr/>
          <p:nvPr/>
        </p:nvSpPr>
        <p:spPr bwMode="auto">
          <a:xfrm>
            <a:off x="3209925" y="35528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업체</a:t>
            </a:r>
            <a:endParaRPr lang="en-US" altLang="ko-KR" sz="1200" dirty="0" smtClean="0">
              <a:latin typeface="MS PGothic" pitchFamily="34" charset="-128"/>
              <a:ea typeface="MS PGothic" pitchFamily="34" charset="-128"/>
            </a:endParaRPr>
          </a:p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마스</a:t>
            </a:r>
            <a:r>
              <a:rPr lang="ko-KR" altLang="en-US" dirty="0">
                <a:latin typeface="MS PGothic" pitchFamily="34" charset="-128"/>
                <a:ea typeface="MS PGothic" pitchFamily="34" charset="-128"/>
              </a:rPr>
              <a:t>터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4" name="対角する 2 つの角を切り取った四角形 9"/>
          <p:cNvSpPr/>
          <p:nvPr/>
        </p:nvSpPr>
        <p:spPr bwMode="auto">
          <a:xfrm>
            <a:off x="3225800" y="20415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비즈니스</a:t>
            </a:r>
            <a:endParaRPr lang="en-US" altLang="ko-KR" sz="1200" dirty="0" smtClean="0">
              <a:latin typeface="MS PGothic" pitchFamily="34" charset="-128"/>
              <a:ea typeface="MS PGothic" pitchFamily="34" charset="-128"/>
            </a:endParaRPr>
          </a:p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파트너</a:t>
            </a:r>
            <a:endParaRPr lang="en-US" altLang="ko-KR" dirty="0" smtClean="0">
              <a:latin typeface="MS PGothic" pitchFamily="34" charset="-128"/>
              <a:ea typeface="MS PGothic" pitchFamily="34" charset="-128"/>
            </a:endParaRPr>
          </a:p>
          <a:p>
            <a:pPr algn="ctr"/>
            <a:r>
              <a:rPr lang="ja-JP" altLang="en-US" sz="1200" dirty="0" smtClean="0">
                <a:latin typeface="MS PGothic" pitchFamily="34" charset="-128"/>
                <a:ea typeface="MS PGothic" pitchFamily="34" charset="-128"/>
              </a:rPr>
              <a:t>（</a:t>
            </a:r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업체</a:t>
            </a:r>
            <a:r>
              <a:rPr lang="ja-JP" altLang="en-US" sz="1200" dirty="0" smtClean="0">
                <a:latin typeface="MS PGothic" pitchFamily="34" charset="-128"/>
                <a:ea typeface="MS PGothic" pitchFamily="34" charset="-128"/>
              </a:rPr>
              <a:t>）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5" name="対角する 2 つの角を切り取った四角形 5"/>
          <p:cNvSpPr/>
          <p:nvPr/>
        </p:nvSpPr>
        <p:spPr bwMode="auto">
          <a:xfrm>
            <a:off x="6249988" y="20415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SRM</a:t>
            </a:r>
          </a:p>
          <a:p>
            <a:pPr algn="ctr"/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계약전표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6" name="対角する 2 つの角を切り取った四角形 16"/>
          <p:cNvSpPr/>
          <p:nvPr/>
        </p:nvSpPr>
        <p:spPr bwMode="auto">
          <a:xfrm>
            <a:off x="4305300" y="35528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구매정보</a:t>
            </a:r>
            <a:endParaRPr lang="en-US" altLang="ko-KR" sz="1200" dirty="0" smtClean="0">
              <a:latin typeface="MS PGothic" pitchFamily="34" charset="-128"/>
              <a:ea typeface="MS PGothic" pitchFamily="34" charset="-128"/>
            </a:endParaRPr>
          </a:p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레코</a:t>
            </a:r>
            <a:r>
              <a:rPr lang="ko-KR" altLang="en-US" dirty="0">
                <a:latin typeface="MS PGothic" pitchFamily="34" charset="-128"/>
                <a:ea typeface="MS PGothic" pitchFamily="34" charset="-128"/>
              </a:rPr>
              <a:t>드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8" name="正方形/長方形 21"/>
          <p:cNvSpPr>
            <a:spLocks noChangeArrowheads="1"/>
          </p:cNvSpPr>
          <p:nvPr/>
        </p:nvSpPr>
        <p:spPr bwMode="auto">
          <a:xfrm>
            <a:off x="200025" y="4989513"/>
            <a:ext cx="7345363" cy="1291431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/>
          <a:lstStyle/>
          <a:p>
            <a:r>
              <a:rPr lang="ko-KR" altLang="en-US" b="1" u="sng" dirty="0" smtClean="0">
                <a:latin typeface="MS PGothic" pitchFamily="34" charset="-128"/>
                <a:ea typeface="MS PGothic" pitchFamily="34" charset="-128"/>
              </a:rPr>
              <a:t>레거시 시스템</a:t>
            </a:r>
            <a:endParaRPr lang="ja-JP" altLang="en-US" b="1" u="sng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9" name="正方形/長方形 22"/>
          <p:cNvSpPr>
            <a:spLocks noChangeArrowheads="1"/>
          </p:cNvSpPr>
          <p:nvPr/>
        </p:nvSpPr>
        <p:spPr bwMode="auto">
          <a:xfrm>
            <a:off x="1173163" y="5167313"/>
            <a:ext cx="1370012" cy="97988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/>
          <a:lstStyle/>
          <a:p>
            <a:r>
              <a:rPr lang="en-US" altLang="ja-JP" b="1" u="sng" dirty="0" smtClean="0">
                <a:latin typeface="MS PGothic" pitchFamily="34" charset="-128"/>
                <a:ea typeface="MS PGothic" pitchFamily="34" charset="-128"/>
              </a:rPr>
              <a:t>MRO</a:t>
            </a:r>
            <a:r>
              <a:rPr lang="ko-KR" altLang="en-US" b="1" u="sng" dirty="0" smtClean="0">
                <a:latin typeface="MS PGothic" pitchFamily="34" charset="-128"/>
                <a:ea typeface="MS PGothic" pitchFamily="34" charset="-128"/>
              </a:rPr>
              <a:t>시스템</a:t>
            </a:r>
            <a:endParaRPr lang="ja-JP" altLang="en-US" b="1" u="sng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20" name="正方形/長方形 23"/>
          <p:cNvSpPr>
            <a:spLocks noChangeArrowheads="1"/>
          </p:cNvSpPr>
          <p:nvPr/>
        </p:nvSpPr>
        <p:spPr bwMode="auto">
          <a:xfrm>
            <a:off x="4956970" y="5167314"/>
            <a:ext cx="1404937" cy="97988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/>
          <a:lstStyle/>
          <a:p>
            <a:r>
              <a:rPr lang="en-US" altLang="ja-JP" b="1" u="sng" dirty="0" smtClean="0">
                <a:latin typeface="MS PGothic" pitchFamily="34" charset="-128"/>
                <a:ea typeface="MS PGothic" pitchFamily="34" charset="-128"/>
              </a:rPr>
              <a:t>POP</a:t>
            </a:r>
            <a:endParaRPr lang="ja-JP" altLang="en-US" b="1" u="sng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23" name="正方形/長方形 224"/>
          <p:cNvSpPr>
            <a:spLocks noChangeArrowheads="1"/>
          </p:cNvSpPr>
          <p:nvPr/>
        </p:nvSpPr>
        <p:spPr bwMode="auto">
          <a:xfrm>
            <a:off x="7732711" y="947738"/>
            <a:ext cx="2057399" cy="2071686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/>
          <a:lstStyle/>
          <a:p>
            <a:endParaRPr lang="ja-JP" altLang="en-US" sz="120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24" name="正方形/長方形 226"/>
          <p:cNvSpPr>
            <a:spLocks noChangeArrowheads="1"/>
          </p:cNvSpPr>
          <p:nvPr/>
        </p:nvSpPr>
        <p:spPr bwMode="auto">
          <a:xfrm>
            <a:off x="8462963" y="1695450"/>
            <a:ext cx="9731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ja-JP" altLang="en-US" sz="1100" dirty="0" smtClean="0">
                <a:latin typeface="MS PGothic" pitchFamily="34" charset="-128"/>
                <a:ea typeface="MS PGothic" pitchFamily="34" charset="-128"/>
              </a:rPr>
              <a:t>：</a:t>
            </a:r>
            <a:r>
              <a:rPr lang="ko-KR" altLang="en-US" sz="1100" dirty="0" smtClean="0">
                <a:latin typeface="MS PGothic" pitchFamily="34" charset="-128"/>
                <a:ea typeface="MS PGothic" pitchFamily="34" charset="-128"/>
              </a:rPr>
              <a:t>시스템 자동연계</a:t>
            </a:r>
            <a:endParaRPr lang="ja-JP" altLang="en-US" sz="11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25" name="正方形/長方形 237"/>
          <p:cNvSpPr>
            <a:spLocks noChangeArrowheads="1"/>
          </p:cNvSpPr>
          <p:nvPr/>
        </p:nvSpPr>
        <p:spPr bwMode="auto">
          <a:xfrm>
            <a:off x="7761288" y="947738"/>
            <a:ext cx="647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ko-KR" altLang="en-US" sz="1200" b="1" u="sng" dirty="0" smtClean="0">
                <a:latin typeface="MS PGothic" pitchFamily="34" charset="-128"/>
                <a:ea typeface="MS PGothic" pitchFamily="34" charset="-128"/>
              </a:rPr>
              <a:t>범례</a:t>
            </a:r>
            <a:endParaRPr lang="ja-JP" altLang="en-US" sz="1200" b="1" u="sng" dirty="0">
              <a:latin typeface="MS PGothic" pitchFamily="34" charset="-128"/>
              <a:ea typeface="MS PGothic" pitchFamily="34" charset="-128"/>
            </a:endParaRPr>
          </a:p>
        </p:txBody>
      </p:sp>
      <p:cxnSp>
        <p:nvCxnSpPr>
          <p:cNvPr id="26" name="直線矢印コネクタ 227"/>
          <p:cNvCxnSpPr>
            <a:cxnSpLocks noChangeShapeType="1"/>
          </p:cNvCxnSpPr>
          <p:nvPr/>
        </p:nvCxnSpPr>
        <p:spPr bwMode="auto">
          <a:xfrm>
            <a:off x="7869238" y="1870075"/>
            <a:ext cx="431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星 5 40"/>
          <p:cNvSpPr/>
          <p:nvPr/>
        </p:nvSpPr>
        <p:spPr bwMode="auto">
          <a:xfrm>
            <a:off x="7977188" y="1538288"/>
            <a:ext cx="215900" cy="2159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sp>
        <p:nvSpPr>
          <p:cNvPr id="29" name="対角する 2 つの角を切り取った四角形 48"/>
          <p:cNvSpPr/>
          <p:nvPr/>
        </p:nvSpPr>
        <p:spPr bwMode="auto">
          <a:xfrm>
            <a:off x="6249988" y="3552825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MM</a:t>
            </a:r>
          </a:p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계약전</a:t>
            </a:r>
            <a:r>
              <a:rPr lang="ko-KR" altLang="en-US" dirty="0">
                <a:latin typeface="MS PGothic" pitchFamily="34" charset="-128"/>
                <a:ea typeface="MS PGothic" pitchFamily="34" charset="-128"/>
              </a:rPr>
              <a:t>표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30" name="星 5 46"/>
          <p:cNvSpPr/>
          <p:nvPr/>
        </p:nvSpPr>
        <p:spPr bwMode="auto">
          <a:xfrm>
            <a:off x="6140450" y="1931988"/>
            <a:ext cx="215900" cy="2159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sp>
        <p:nvSpPr>
          <p:cNvPr id="31" name="星 5 54"/>
          <p:cNvSpPr/>
          <p:nvPr/>
        </p:nvSpPr>
        <p:spPr bwMode="auto">
          <a:xfrm>
            <a:off x="957263" y="3444875"/>
            <a:ext cx="215900" cy="2159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sp>
        <p:nvSpPr>
          <p:cNvPr id="32" name="対角する 2 つの角を切り取った四角形 50"/>
          <p:cNvSpPr/>
          <p:nvPr/>
        </p:nvSpPr>
        <p:spPr bwMode="auto">
          <a:xfrm>
            <a:off x="7869238" y="1211263"/>
            <a:ext cx="431800" cy="2984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sp>
        <p:nvSpPr>
          <p:cNvPr id="34" name="フローチャート : 定義済み処理 57"/>
          <p:cNvSpPr/>
          <p:nvPr/>
        </p:nvSpPr>
        <p:spPr bwMode="auto">
          <a:xfrm>
            <a:off x="7869238" y="2644775"/>
            <a:ext cx="431800" cy="215900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endParaRPr lang="ja-JP" altLang="en-US" sz="120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35" name="正方形/長方形 58"/>
          <p:cNvSpPr/>
          <p:nvPr/>
        </p:nvSpPr>
        <p:spPr bwMode="auto">
          <a:xfrm>
            <a:off x="7869238" y="2320925"/>
            <a:ext cx="431800" cy="2159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endParaRPr lang="ja-JP" altLang="en-US" sz="1200">
              <a:latin typeface="MS PGothic" pitchFamily="34" charset="-128"/>
              <a:ea typeface="MS PGothic" pitchFamily="34" charset="-128"/>
            </a:endParaRPr>
          </a:p>
        </p:txBody>
      </p:sp>
      <p:cxnSp>
        <p:nvCxnSpPr>
          <p:cNvPr id="36" name="カギ線コネクタ 27"/>
          <p:cNvCxnSpPr>
            <a:cxnSpLocks noChangeShapeType="1"/>
            <a:stCxn id="13" idx="3"/>
            <a:endCxn id="14" idx="1"/>
          </p:cNvCxnSpPr>
          <p:nvPr/>
        </p:nvCxnSpPr>
        <p:spPr bwMode="auto">
          <a:xfrm rot="5400000" flipH="1" flipV="1">
            <a:off x="3109913" y="3059112"/>
            <a:ext cx="971550" cy="15875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/>
            <a:tailEnd type="arrow" w="med" len="med"/>
          </a:ln>
        </p:spPr>
      </p:cxnSp>
      <p:cxnSp>
        <p:nvCxnSpPr>
          <p:cNvPr id="37" name="カギ線コネクタ 27"/>
          <p:cNvCxnSpPr>
            <a:cxnSpLocks noChangeShapeType="1"/>
            <a:stCxn id="12" idx="3"/>
            <a:endCxn id="11" idx="1"/>
          </p:cNvCxnSpPr>
          <p:nvPr/>
        </p:nvCxnSpPr>
        <p:spPr bwMode="auto">
          <a:xfrm rot="5400000" flipH="1" flipV="1">
            <a:off x="958851" y="3065462"/>
            <a:ext cx="971550" cy="3175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/>
            <a:tailEnd type="arrow" w="med" len="med"/>
          </a:ln>
        </p:spPr>
      </p:cxnSp>
      <p:cxnSp>
        <p:nvCxnSpPr>
          <p:cNvPr id="39" name="カギ線コネクタ 27"/>
          <p:cNvCxnSpPr>
            <a:cxnSpLocks noChangeShapeType="1"/>
            <a:stCxn id="15" idx="1"/>
            <a:endCxn id="29" idx="3"/>
          </p:cNvCxnSpPr>
          <p:nvPr/>
        </p:nvCxnSpPr>
        <p:spPr bwMode="auto">
          <a:xfrm rot="5400000">
            <a:off x="6140450" y="3067050"/>
            <a:ext cx="973138" cy="1588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/>
            <a:tailEnd type="arrow" w="med" len="med"/>
          </a:ln>
        </p:spPr>
      </p:cxnSp>
      <p:sp>
        <p:nvSpPr>
          <p:cNvPr id="40" name="正方形/長方形 85"/>
          <p:cNvSpPr/>
          <p:nvPr/>
        </p:nvSpPr>
        <p:spPr bwMode="auto">
          <a:xfrm>
            <a:off x="1065213" y="2905125"/>
            <a:ext cx="755650" cy="32385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a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41" name="正方形/長方形 86"/>
          <p:cNvSpPr/>
          <p:nvPr/>
        </p:nvSpPr>
        <p:spPr bwMode="auto">
          <a:xfrm>
            <a:off x="3224213" y="2905125"/>
            <a:ext cx="757237" cy="32385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a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42" name="正方形/長方形 89"/>
          <p:cNvSpPr/>
          <p:nvPr/>
        </p:nvSpPr>
        <p:spPr bwMode="auto">
          <a:xfrm>
            <a:off x="6248400" y="2905125"/>
            <a:ext cx="757238" cy="32385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b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cxnSp>
        <p:nvCxnSpPr>
          <p:cNvPr id="43" name="カギ線コネクタ 27"/>
          <p:cNvCxnSpPr>
            <a:cxnSpLocks noChangeShapeType="1"/>
            <a:stCxn id="29" idx="2"/>
            <a:endCxn id="16" idx="0"/>
          </p:cNvCxnSpPr>
          <p:nvPr/>
        </p:nvCxnSpPr>
        <p:spPr bwMode="auto">
          <a:xfrm rot="10800000">
            <a:off x="5060950" y="3822700"/>
            <a:ext cx="1189038" cy="1588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/>
            <a:tailEnd type="arrow" w="med" len="med"/>
          </a:ln>
        </p:spPr>
      </p:cxnSp>
      <p:cxnSp>
        <p:nvCxnSpPr>
          <p:cNvPr id="45" name="カギ線コネクタ 27"/>
          <p:cNvCxnSpPr>
            <a:cxnSpLocks noChangeShapeType="1"/>
            <a:stCxn id="13" idx="1"/>
            <a:endCxn id="20" idx="0"/>
          </p:cNvCxnSpPr>
          <p:nvPr/>
        </p:nvCxnSpPr>
        <p:spPr bwMode="auto">
          <a:xfrm rot="16200000" flipH="1">
            <a:off x="4086225" y="3594099"/>
            <a:ext cx="1074739" cy="2071689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/>
            <a:tailEnd type="arrow" w="med" len="med"/>
          </a:ln>
        </p:spPr>
      </p:cxnSp>
      <p:sp>
        <p:nvSpPr>
          <p:cNvPr id="46" name="対角する 2 つの角を切り取った四角形 111"/>
          <p:cNvSpPr/>
          <p:nvPr/>
        </p:nvSpPr>
        <p:spPr bwMode="auto">
          <a:xfrm>
            <a:off x="1295401" y="5493147"/>
            <a:ext cx="1116012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dirty="0" smtClean="0">
                <a:latin typeface="MS PGothic" pitchFamily="34" charset="-128"/>
                <a:ea typeface="MS PGothic" pitchFamily="34" charset="-128"/>
              </a:rPr>
              <a:t>카다로그</a:t>
            </a:r>
            <a:endParaRPr lang="en-US" altLang="ko-KR" dirty="0" smtClean="0">
              <a:latin typeface="MS PGothic" pitchFamily="34" charset="-128"/>
              <a:ea typeface="MS PGothic" pitchFamily="34" charset="-128"/>
            </a:endParaRPr>
          </a:p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(</a:t>
            </a:r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제품 </a:t>
            </a:r>
            <a:r>
              <a:rPr lang="en-US" altLang="ko-KR" sz="1200" dirty="0" smtClean="0">
                <a:latin typeface="MS PGothic" pitchFamily="34" charset="-128"/>
                <a:ea typeface="MS PGothic" pitchFamily="34" charset="-128"/>
              </a:rPr>
              <a:t>/ </a:t>
            </a:r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가격</a:t>
            </a:r>
            <a:r>
              <a:rPr lang="en-US" altLang="ko-KR" sz="1200" dirty="0" smtClean="0">
                <a:latin typeface="MS PGothic" pitchFamily="34" charset="-128"/>
                <a:ea typeface="MS PGothic" pitchFamily="34" charset="-128"/>
              </a:rPr>
              <a:t>)</a:t>
            </a:r>
            <a:endParaRPr lang="en-US" altLang="ja-JP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48" name="フローチャート : 定義済み処理 116"/>
          <p:cNvSpPr/>
          <p:nvPr/>
        </p:nvSpPr>
        <p:spPr bwMode="auto">
          <a:xfrm>
            <a:off x="5276850" y="3660775"/>
            <a:ext cx="755650" cy="325438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r>
              <a:rPr lang="en-US" altLang="ja-JP" dirty="0">
                <a:latin typeface="MS PGothic" pitchFamily="34" charset="-128"/>
                <a:ea typeface="MS PGothic" pitchFamily="34" charset="-128"/>
              </a:rPr>
              <a:t>c</a:t>
            </a:r>
            <a:endParaRPr lang="ja-JP" altLang="en-US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49" name="星 5 107"/>
          <p:cNvSpPr/>
          <p:nvPr/>
        </p:nvSpPr>
        <p:spPr bwMode="auto">
          <a:xfrm>
            <a:off x="2195513" y="5399882"/>
            <a:ext cx="215900" cy="2159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sp>
        <p:nvSpPr>
          <p:cNvPr id="50" name="フローチャート : 定義済み処理 135"/>
          <p:cNvSpPr/>
          <p:nvPr/>
        </p:nvSpPr>
        <p:spPr bwMode="auto">
          <a:xfrm>
            <a:off x="4397375" y="4468019"/>
            <a:ext cx="755650" cy="325438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d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51" name="正方形/長方形 226"/>
          <p:cNvSpPr>
            <a:spLocks noChangeArrowheads="1"/>
          </p:cNvSpPr>
          <p:nvPr/>
        </p:nvSpPr>
        <p:spPr bwMode="auto">
          <a:xfrm>
            <a:off x="8301038" y="1211263"/>
            <a:ext cx="973137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ja-JP" altLang="en-US" sz="1100" dirty="0" smtClean="0">
                <a:latin typeface="MS PGothic" pitchFamily="34" charset="-128"/>
                <a:ea typeface="MS PGothic" pitchFamily="34" charset="-128"/>
              </a:rPr>
              <a:t>：</a:t>
            </a:r>
            <a:r>
              <a:rPr lang="ko-KR" altLang="en-US" sz="1100" dirty="0" smtClean="0">
                <a:latin typeface="MS PGothic" pitchFamily="34" charset="-128"/>
                <a:ea typeface="MS PGothic" pitchFamily="34" charset="-128"/>
              </a:rPr>
              <a:t>마스</a:t>
            </a:r>
            <a:r>
              <a:rPr lang="ko-KR" altLang="en-US" sz="1100" dirty="0">
                <a:latin typeface="MS PGothic" pitchFamily="34" charset="-128"/>
                <a:ea typeface="MS PGothic" pitchFamily="34" charset="-128"/>
              </a:rPr>
              <a:t>터</a:t>
            </a:r>
            <a:endParaRPr lang="ja-JP" altLang="en-US" sz="11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52" name="正方形/長方形 226"/>
          <p:cNvSpPr>
            <a:spLocks noChangeArrowheads="1"/>
          </p:cNvSpPr>
          <p:nvPr/>
        </p:nvSpPr>
        <p:spPr bwMode="auto">
          <a:xfrm>
            <a:off x="8301038" y="1477963"/>
            <a:ext cx="973137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ja-JP" altLang="en-US" sz="1100" dirty="0" smtClean="0">
                <a:latin typeface="MS PGothic" pitchFamily="34" charset="-128"/>
                <a:ea typeface="MS PGothic" pitchFamily="34" charset="-128"/>
              </a:rPr>
              <a:t>：</a:t>
            </a:r>
            <a:r>
              <a:rPr lang="ko-KR" altLang="en-US" sz="1100" dirty="0" smtClean="0">
                <a:latin typeface="MS PGothic" pitchFamily="34" charset="-128"/>
                <a:ea typeface="MS PGothic" pitchFamily="34" charset="-128"/>
              </a:rPr>
              <a:t>등록기</a:t>
            </a:r>
            <a:r>
              <a:rPr lang="ko-KR" altLang="en-US" sz="1100" dirty="0">
                <a:latin typeface="MS PGothic" pitchFamily="34" charset="-128"/>
                <a:ea typeface="MS PGothic" pitchFamily="34" charset="-128"/>
              </a:rPr>
              <a:t>점</a:t>
            </a:r>
            <a:endParaRPr lang="ja-JP" altLang="en-US" sz="11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53" name="正方形/長方形 226"/>
          <p:cNvSpPr>
            <a:spLocks noChangeArrowheads="1"/>
          </p:cNvSpPr>
          <p:nvPr/>
        </p:nvSpPr>
        <p:spPr bwMode="auto">
          <a:xfrm>
            <a:off x="8301038" y="2273300"/>
            <a:ext cx="9731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ja-JP" altLang="en-US" sz="1100" dirty="0" smtClean="0">
                <a:latin typeface="MS PGothic" pitchFamily="34" charset="-128"/>
                <a:ea typeface="MS PGothic" pitchFamily="34" charset="-128"/>
              </a:rPr>
              <a:t>：</a:t>
            </a:r>
            <a:r>
              <a:rPr lang="ko-KR" altLang="en-US" sz="1100" dirty="0" smtClean="0">
                <a:latin typeface="MS PGothic" pitchFamily="34" charset="-128"/>
                <a:ea typeface="MS PGothic" pitchFamily="34" charset="-128"/>
              </a:rPr>
              <a:t>표준</a:t>
            </a:r>
            <a:r>
              <a:rPr lang="en-US" altLang="ko-KR" sz="1100" dirty="0" smtClean="0">
                <a:latin typeface="MS PGothic" pitchFamily="34" charset="-128"/>
                <a:ea typeface="MS PGothic" pitchFamily="34" charset="-128"/>
              </a:rPr>
              <a:t>Program</a:t>
            </a:r>
            <a:endParaRPr lang="ja-JP" altLang="en-US" sz="11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54" name="正方形/長方形 226"/>
          <p:cNvSpPr>
            <a:spLocks noChangeArrowheads="1"/>
          </p:cNvSpPr>
          <p:nvPr/>
        </p:nvSpPr>
        <p:spPr bwMode="auto">
          <a:xfrm>
            <a:off x="8301038" y="2597150"/>
            <a:ext cx="9731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ja-JP" altLang="en-US" sz="1100" dirty="0" smtClean="0">
                <a:latin typeface="MS PGothic" pitchFamily="34" charset="-128"/>
                <a:ea typeface="MS PGothic" pitchFamily="34" charset="-128"/>
              </a:rPr>
              <a:t>：</a:t>
            </a:r>
            <a:r>
              <a:rPr lang="en-US" altLang="ja-JP" sz="1100" dirty="0" smtClean="0">
                <a:latin typeface="MS PGothic" pitchFamily="34" charset="-128"/>
                <a:ea typeface="MS PGothic" pitchFamily="34" charset="-128"/>
              </a:rPr>
              <a:t>CBO Program</a:t>
            </a:r>
            <a:endParaRPr lang="ja-JP" altLang="en-US" sz="11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62" name="フローチャート : 定義済み処理 68"/>
          <p:cNvSpPr/>
          <p:nvPr/>
        </p:nvSpPr>
        <p:spPr bwMode="auto">
          <a:xfrm>
            <a:off x="2033588" y="4096146"/>
            <a:ext cx="755650" cy="325438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en-US" altLang="ja-JP" sz="1200" dirty="0" smtClean="0">
                <a:latin typeface="MS PGothic" pitchFamily="34" charset="-128"/>
                <a:ea typeface="MS PGothic" pitchFamily="34" charset="-128"/>
              </a:rPr>
              <a:t>e</a:t>
            </a:r>
            <a:endParaRPr lang="ja-JP" altLang="en-US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78775" y="3070226"/>
            <a:ext cx="1811336" cy="52704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표준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PG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의해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 ERP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SRM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Replication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수행</a:t>
            </a:r>
            <a:r>
              <a:rPr lang="en-US" altLang="ko-KR" sz="1000" dirty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000" dirty="0">
                <a:solidFill>
                  <a:schemeClr val="tx1"/>
                </a:solidFill>
                <a:latin typeface="+mn-ea"/>
              </a:rPr>
            </a:b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백그라운드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Job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운영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7978775" y="3645695"/>
            <a:ext cx="1811336" cy="45719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표준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PG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의해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SRM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ERP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동기화되어 연계</a:t>
            </a:r>
          </a:p>
        </p:txBody>
      </p:sp>
      <p:sp>
        <p:nvSpPr>
          <p:cNvPr id="68" name="Rectangle 67"/>
          <p:cNvSpPr/>
          <p:nvPr/>
        </p:nvSpPr>
        <p:spPr>
          <a:xfrm>
            <a:off x="7978775" y="4933950"/>
            <a:ext cx="1811336" cy="489344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업체마스터는 인터페이스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PG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의해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MM-&gt;POP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연계 </a:t>
            </a:r>
          </a:p>
        </p:txBody>
      </p:sp>
      <p:sp>
        <p:nvSpPr>
          <p:cNvPr id="69" name="Rectangle 68"/>
          <p:cNvSpPr/>
          <p:nvPr/>
        </p:nvSpPr>
        <p:spPr>
          <a:xfrm>
            <a:off x="7978775" y="5471715"/>
            <a:ext cx="1811336" cy="80922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MRO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시스템에 구매 확정된 카다로그내역을 기준으로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MM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의 자재마스터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구매정보 레코드를 직접 매뉴얼 등록한 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PO, GR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연계 </a:t>
            </a:r>
          </a:p>
        </p:txBody>
      </p:sp>
      <p:cxnSp>
        <p:nvCxnSpPr>
          <p:cNvPr id="73" name="カギ線コネクタ 27"/>
          <p:cNvCxnSpPr>
            <a:cxnSpLocks noChangeShapeType="1"/>
            <a:stCxn id="62" idx="3"/>
            <a:endCxn id="16" idx="1"/>
          </p:cNvCxnSpPr>
          <p:nvPr/>
        </p:nvCxnSpPr>
        <p:spPr bwMode="auto">
          <a:xfrm flipV="1">
            <a:off x="2789238" y="4092575"/>
            <a:ext cx="1893887" cy="166290"/>
          </a:xfrm>
          <a:prstGeom prst="bentConnector2">
            <a:avLst/>
          </a:prstGeom>
          <a:noFill/>
          <a:ln w="28575" algn="ctr">
            <a:solidFill>
              <a:srgbClr val="0083CD"/>
            </a:solidFill>
            <a:prstDash val="dash"/>
            <a:round/>
            <a:headEnd/>
            <a:tailEnd type="arrow" w="med" len="med"/>
          </a:ln>
        </p:spPr>
      </p:cxnSp>
      <p:cxnSp>
        <p:nvCxnSpPr>
          <p:cNvPr id="76" name="カギ線コネクタ 27"/>
          <p:cNvCxnSpPr>
            <a:cxnSpLocks noChangeShapeType="1"/>
            <a:endCxn id="12" idx="1"/>
          </p:cNvCxnSpPr>
          <p:nvPr/>
        </p:nvCxnSpPr>
        <p:spPr bwMode="auto">
          <a:xfrm rot="10800000">
            <a:off x="1443038" y="4092575"/>
            <a:ext cx="590550" cy="166290"/>
          </a:xfrm>
          <a:prstGeom prst="bentConnector2">
            <a:avLst/>
          </a:prstGeom>
          <a:noFill/>
          <a:ln w="28575" algn="ctr">
            <a:solidFill>
              <a:srgbClr val="0083CD"/>
            </a:solidFill>
            <a:prstDash val="dash"/>
            <a:round/>
            <a:headEnd/>
            <a:tailEnd type="arrow" w="med" len="med"/>
          </a:ln>
        </p:spPr>
      </p:cxnSp>
      <p:sp>
        <p:nvSpPr>
          <p:cNvPr id="83" name="対角する 2 つの角を切り取った四角形 111"/>
          <p:cNvSpPr/>
          <p:nvPr/>
        </p:nvSpPr>
        <p:spPr bwMode="auto">
          <a:xfrm>
            <a:off x="5276850" y="5507832"/>
            <a:ext cx="755650" cy="539750"/>
          </a:xfrm>
          <a:prstGeom prst="snip2Diag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/>
            <a:r>
              <a:rPr lang="ko-KR" altLang="en-US" sz="1200" dirty="0" smtClean="0">
                <a:latin typeface="MS PGothic" pitchFamily="34" charset="-128"/>
                <a:ea typeface="MS PGothic" pitchFamily="34" charset="-128"/>
              </a:rPr>
              <a:t>업체정보</a:t>
            </a:r>
            <a:endParaRPr lang="en-US" altLang="ja-JP" sz="1200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84" name="星 5 54"/>
          <p:cNvSpPr/>
          <p:nvPr/>
        </p:nvSpPr>
        <p:spPr bwMode="auto">
          <a:xfrm>
            <a:off x="3117850" y="3489325"/>
            <a:ext cx="215900" cy="215900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ja-JP" altLang="en-US" sz="1200" dirty="0">
              <a:latin typeface="ＭＳ Ｐゴシック" pitchFamily="50" charset="-128"/>
              <a:ea typeface="ＭＳ Ｐゴシック" pitchFamily="50" charset="-128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95782" y="856477"/>
            <a:ext cx="7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400" b="1" dirty="0" smtClean="0">
                <a:latin typeface="+mn-ea"/>
                <a:ea typeface="+mn-ea"/>
              </a:rPr>
              <a:t>구매 주요 기준정보</a:t>
            </a:r>
            <a:r>
              <a:rPr lang="en-US" altLang="ko-KR" sz="1400" b="1" dirty="0" smtClean="0">
                <a:latin typeface="+mn-ea"/>
                <a:ea typeface="+mn-ea"/>
              </a:rPr>
              <a:t>(</a:t>
            </a:r>
            <a:r>
              <a:rPr lang="ko-KR" altLang="en-US" sz="1400" b="1" dirty="0" smtClean="0">
                <a:latin typeface="+mn-ea"/>
                <a:ea typeface="+mn-ea"/>
              </a:rPr>
              <a:t>마스터</a:t>
            </a:r>
            <a:r>
              <a:rPr lang="en-US" altLang="ko-KR" sz="1400" b="1" dirty="0" smtClean="0">
                <a:latin typeface="+mn-ea"/>
                <a:ea typeface="+mn-ea"/>
              </a:rPr>
              <a:t>)</a:t>
            </a:r>
            <a:r>
              <a:rPr lang="ko-KR" altLang="en-US" sz="1400" b="1" dirty="0" smtClean="0">
                <a:latin typeface="+mn-ea"/>
                <a:ea typeface="+mn-ea"/>
              </a:rPr>
              <a:t>에 대해 </a:t>
            </a:r>
            <a:r>
              <a:rPr lang="en-US" altLang="ko-KR" sz="1400" b="1" dirty="0" smtClean="0">
                <a:latin typeface="+mn-ea"/>
                <a:ea typeface="+mn-ea"/>
              </a:rPr>
              <a:t>ERP, SRM</a:t>
            </a:r>
            <a:r>
              <a:rPr lang="ko-KR" altLang="en-US" sz="1400" b="1" dirty="0" smtClean="0">
                <a:latin typeface="+mn-ea"/>
                <a:ea typeface="+mn-ea"/>
              </a:rPr>
              <a:t>간의 관계성 및 레</a:t>
            </a:r>
            <a:r>
              <a:rPr lang="ko-KR" altLang="en-US" sz="1400" b="1" dirty="0">
                <a:latin typeface="+mn-ea"/>
                <a:ea typeface="+mn-ea"/>
              </a:rPr>
              <a:t>거</a:t>
            </a:r>
            <a:r>
              <a:rPr lang="ko-KR" altLang="en-US" sz="1400" b="1" dirty="0" smtClean="0">
                <a:latin typeface="+mn-ea"/>
                <a:ea typeface="+mn-ea"/>
              </a:rPr>
              <a:t>시 시스템을 포함</a:t>
            </a:r>
            <a:r>
              <a:rPr lang="en-US" altLang="ko-KR" sz="1400" b="1" dirty="0" smtClean="0"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latin typeface="+mn-ea"/>
                <a:ea typeface="+mn-ea"/>
              </a:rPr>
              <a:t>기준정보 연계방식은 아래에 기재된 바와 같음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수입부대비는 </a:t>
            </a:r>
            <a:r>
              <a:rPr lang="en-US" altLang="ko-KR" dirty="0" smtClean="0">
                <a:latin typeface="+mn-ea"/>
                <a:ea typeface="+mn-ea"/>
              </a:rPr>
              <a:t>ERP </a:t>
            </a:r>
            <a:r>
              <a:rPr lang="ko-KR" altLang="en-US" dirty="0" smtClean="0">
                <a:latin typeface="+mn-ea"/>
                <a:ea typeface="+mn-ea"/>
              </a:rPr>
              <a:t>독자적이므로 생략함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cxnSp>
        <p:nvCxnSpPr>
          <p:cNvPr id="86" name="カギ線コネクタ 27"/>
          <p:cNvCxnSpPr>
            <a:cxnSpLocks noChangeShapeType="1"/>
            <a:stCxn id="19" idx="0"/>
            <a:endCxn id="62" idx="2"/>
          </p:cNvCxnSpPr>
          <p:nvPr/>
        </p:nvCxnSpPr>
        <p:spPr bwMode="auto">
          <a:xfrm rot="5400000" flipH="1" flipV="1">
            <a:off x="1761927" y="4517827"/>
            <a:ext cx="745729" cy="553244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0083CD"/>
            </a:solidFill>
            <a:prstDash val="dash"/>
            <a:round/>
            <a:headEnd/>
            <a:tailEnd type="arrow" w="med" len="med"/>
          </a:ln>
        </p:spPr>
      </p:cxnSp>
      <p:sp>
        <p:nvSpPr>
          <p:cNvPr id="90" name="正方形/長方形 226"/>
          <p:cNvSpPr>
            <a:spLocks noChangeArrowheads="1"/>
          </p:cNvSpPr>
          <p:nvPr/>
        </p:nvSpPr>
        <p:spPr bwMode="auto">
          <a:xfrm>
            <a:off x="8462963" y="1971675"/>
            <a:ext cx="9731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ja-JP" altLang="en-US" sz="1100" dirty="0" smtClean="0">
                <a:latin typeface="MS PGothic" pitchFamily="34" charset="-128"/>
                <a:ea typeface="MS PGothic" pitchFamily="34" charset="-128"/>
              </a:rPr>
              <a:t>：</a:t>
            </a:r>
            <a:r>
              <a:rPr lang="ko-KR" altLang="en-US" sz="1100" dirty="0" smtClean="0">
                <a:latin typeface="MS PGothic" pitchFamily="34" charset="-128"/>
                <a:ea typeface="MS PGothic" pitchFamily="34" charset="-128"/>
              </a:rPr>
              <a:t>매뉴얼 업로드</a:t>
            </a:r>
            <a:endParaRPr lang="ja-JP" altLang="en-US" sz="1100" dirty="0">
              <a:latin typeface="MS PGothic" pitchFamily="34" charset="-128"/>
              <a:ea typeface="MS PGothic" pitchFamily="34" charset="-128"/>
            </a:endParaRPr>
          </a:p>
        </p:txBody>
      </p:sp>
      <p:cxnSp>
        <p:nvCxnSpPr>
          <p:cNvPr id="91" name="直線矢印コネクタ 227"/>
          <p:cNvCxnSpPr>
            <a:cxnSpLocks noChangeShapeType="1"/>
          </p:cNvCxnSpPr>
          <p:nvPr/>
        </p:nvCxnSpPr>
        <p:spPr bwMode="auto">
          <a:xfrm>
            <a:off x="7869238" y="2146300"/>
            <a:ext cx="431800" cy="1588"/>
          </a:xfrm>
          <a:prstGeom prst="straightConnector1">
            <a:avLst/>
          </a:prstGeom>
          <a:noFill/>
          <a:ln w="28575" algn="ctr">
            <a:solidFill>
              <a:srgbClr val="0083CD"/>
            </a:solidFill>
            <a:prstDash val="dash"/>
            <a:round/>
            <a:headEnd/>
            <a:tailEnd type="arrow" w="med" len="med"/>
          </a:ln>
        </p:spPr>
      </p:cxnSp>
      <p:sp>
        <p:nvSpPr>
          <p:cNvPr id="92" name="Rectangle 91"/>
          <p:cNvSpPr/>
          <p:nvPr/>
        </p:nvSpPr>
        <p:spPr>
          <a:xfrm>
            <a:off x="7978775" y="4151314"/>
            <a:ext cx="1811336" cy="73421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SRM-&gt;MM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계약전표 등록 시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CBO PG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에 의해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MM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구매정보레코드도 동시에 등록하도록 함</a:t>
            </a:r>
          </a:p>
        </p:txBody>
      </p:sp>
      <p:sp>
        <p:nvSpPr>
          <p:cNvPr id="93" name="Rectangle 92"/>
          <p:cNvSpPr/>
          <p:nvPr/>
        </p:nvSpPr>
        <p:spPr>
          <a:xfrm>
            <a:off x="7732711" y="3070226"/>
            <a:ext cx="211138" cy="527049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a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7732711" y="3645695"/>
            <a:ext cx="211138" cy="457199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b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7732711" y="4933950"/>
            <a:ext cx="211138" cy="489344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d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7732711" y="5471715"/>
            <a:ext cx="211138" cy="809229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e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7732711" y="4151314"/>
            <a:ext cx="211138" cy="734216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c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16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graphicFrame>
        <p:nvGraphicFramePr>
          <p:cNvPr id="8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130928"/>
              </p:ext>
            </p:extLst>
          </p:nvPr>
        </p:nvGraphicFramePr>
        <p:xfrm>
          <a:off x="1000125" y="1633538"/>
          <a:ext cx="7905750" cy="2882896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PIR(Purchasing Info. Record)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MM_01_05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POP)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Sub-Range(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이중통화 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898053" y="1972472"/>
            <a:ext cx="8103071" cy="389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자재마스터 관리</a:t>
            </a:r>
          </a:p>
        </p:txBody>
      </p:sp>
      <p:graphicFrame>
        <p:nvGraphicFramePr>
          <p:cNvPr id="13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666689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전체적인 내용은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 (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교육 자료를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      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자재코드에 대한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단종 관리 관련 프로세스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시스템을 통한 자재유형별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default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생성정보 관리는 기술팀에서 주관함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일괄 생성 후 각 업무 영역별 모듈에서 업무분장 구분에 의거하여 해당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뷰를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유지보수 관리함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69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자재마스터 등록</a:t>
            </a:r>
          </a:p>
        </p:txBody>
      </p:sp>
      <p:graphicFrame>
        <p:nvGraphicFramePr>
          <p:cNvPr id="11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128584"/>
              </p:ext>
            </p:extLst>
          </p:nvPr>
        </p:nvGraphicFramePr>
        <p:xfrm>
          <a:off x="585110" y="1472492"/>
          <a:ext cx="8741769" cy="4653988"/>
        </p:xfrm>
        <a:graphic>
          <a:graphicData uri="http://schemas.openxmlformats.org/drawingml/2006/table">
            <a:tbl>
              <a:tblPr/>
              <a:tblGrid>
                <a:gridCol w="538387"/>
                <a:gridCol w="8203382"/>
              </a:tblGrid>
              <a:tr h="3251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2225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품질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원가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08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시설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2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85867" y="4012606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제품개발</a:t>
            </a:r>
            <a:endParaRPr lang="ko-KR" altLang="en-US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2803" y="5027309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기술정보</a:t>
            </a:r>
            <a:endParaRPr lang="ko-KR" altLang="en-US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4" name="AutoShape 41"/>
          <p:cNvSpPr>
            <a:spLocks noChangeArrowheads="1"/>
          </p:cNvSpPr>
          <p:nvPr/>
        </p:nvSpPr>
        <p:spPr bwMode="auto">
          <a:xfrm>
            <a:off x="1971404" y="1903123"/>
            <a:ext cx="1324607" cy="504056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1.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생성요청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노츠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기안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2921540" y="4005064"/>
            <a:ext cx="1116000" cy="540000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2.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오류 및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중복 검토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16" name="꺾인 연결선 44"/>
          <p:cNvCxnSpPr>
            <a:stCxn id="14" idx="3"/>
            <a:endCxn id="15" idx="0"/>
          </p:cNvCxnSpPr>
          <p:nvPr/>
        </p:nvCxnSpPr>
        <p:spPr>
          <a:xfrm>
            <a:off x="3296011" y="2155151"/>
            <a:ext cx="183529" cy="1849913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utoShape 41"/>
          <p:cNvSpPr>
            <a:spLocks noChangeArrowheads="1"/>
          </p:cNvSpPr>
          <p:nvPr/>
        </p:nvSpPr>
        <p:spPr bwMode="auto">
          <a:xfrm>
            <a:off x="3884416" y="3178865"/>
            <a:ext cx="612000" cy="360000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반려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18" name="꺾인 연결선 49"/>
          <p:cNvCxnSpPr>
            <a:stCxn id="15" idx="3"/>
            <a:endCxn id="17" idx="2"/>
          </p:cNvCxnSpPr>
          <p:nvPr/>
        </p:nvCxnSpPr>
        <p:spPr>
          <a:xfrm flipV="1">
            <a:off x="4037540" y="3538865"/>
            <a:ext cx="51496" cy="73619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51"/>
          <p:cNvSpPr/>
          <p:nvPr/>
        </p:nvSpPr>
        <p:spPr>
          <a:xfrm>
            <a:off x="3971469" y="4060518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Yes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0" name="AutoShape 5"/>
          <p:cNvSpPr>
            <a:spLocks noChangeArrowheads="1"/>
          </p:cNvSpPr>
          <p:nvPr/>
        </p:nvSpPr>
        <p:spPr bwMode="auto">
          <a:xfrm>
            <a:off x="5494396" y="5257250"/>
            <a:ext cx="1198009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3. ERP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(TBD)</a:t>
            </a:r>
            <a:endParaRPr lang="ko-KR" altLang="en-US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1" name="직사각형 59"/>
          <p:cNvSpPr/>
          <p:nvPr/>
        </p:nvSpPr>
        <p:spPr>
          <a:xfrm>
            <a:off x="3455269" y="4509120"/>
            <a:ext cx="410842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No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2" name="AutoShape 6"/>
          <p:cNvSpPr>
            <a:spLocks noChangeArrowheads="1"/>
          </p:cNvSpPr>
          <p:nvPr/>
        </p:nvSpPr>
        <p:spPr bwMode="auto">
          <a:xfrm>
            <a:off x="7278308" y="3369408"/>
            <a:ext cx="1116000" cy="540000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6.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오류 검토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3" name="직사각형 158"/>
          <p:cNvSpPr/>
          <p:nvPr/>
        </p:nvSpPr>
        <p:spPr>
          <a:xfrm>
            <a:off x="6822956" y="3407186"/>
            <a:ext cx="753948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&lt;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원가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&gt;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>
            <a:off x="7318466" y="1961422"/>
            <a:ext cx="1037785" cy="368507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ST.01.03.02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자재마스터변경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5" name="AutoShape 4"/>
          <p:cNvSpPr>
            <a:spLocks noChangeArrowheads="1"/>
          </p:cNvSpPr>
          <p:nvPr/>
        </p:nvSpPr>
        <p:spPr bwMode="auto">
          <a:xfrm>
            <a:off x="8259647" y="2962841"/>
            <a:ext cx="900000" cy="32400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7.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공지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(Notes)</a:t>
            </a:r>
            <a:endParaRPr lang="ko-KR" altLang="en-US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26" name="꺾인 연결선 217"/>
          <p:cNvCxnSpPr>
            <a:stCxn id="22" idx="3"/>
            <a:endCxn id="25" idx="2"/>
          </p:cNvCxnSpPr>
          <p:nvPr/>
        </p:nvCxnSpPr>
        <p:spPr>
          <a:xfrm flipV="1">
            <a:off x="8394308" y="3286841"/>
            <a:ext cx="315339" cy="352567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29"/>
          <p:cNvSpPr/>
          <p:nvPr/>
        </p:nvSpPr>
        <p:spPr>
          <a:xfrm>
            <a:off x="8268438" y="3441740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No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08751" y="1830469"/>
            <a:ext cx="29046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5.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29" name="Shape 60"/>
          <p:cNvCxnSpPr>
            <a:stCxn id="20" idx="3"/>
            <a:endCxn id="44" idx="2"/>
          </p:cNvCxnSpPr>
          <p:nvPr/>
        </p:nvCxnSpPr>
        <p:spPr>
          <a:xfrm flipV="1">
            <a:off x="6692405" y="4852852"/>
            <a:ext cx="485992" cy="58934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AutoShape 4"/>
          <p:cNvSpPr>
            <a:spLocks noChangeArrowheads="1"/>
          </p:cNvSpPr>
          <p:nvPr/>
        </p:nvSpPr>
        <p:spPr bwMode="auto">
          <a:xfrm>
            <a:off x="4725718" y="1954729"/>
            <a:ext cx="2232000" cy="252000"/>
          </a:xfrm>
          <a:prstGeom prst="flowChartProcess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&lt;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&gt;ERP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변경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(MM02)</a:t>
            </a:r>
          </a:p>
        </p:txBody>
      </p:sp>
      <p:sp>
        <p:nvSpPr>
          <p:cNvPr id="31" name="직사각형 79"/>
          <p:cNvSpPr/>
          <p:nvPr/>
        </p:nvSpPr>
        <p:spPr>
          <a:xfrm>
            <a:off x="7440991" y="3159390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Yes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32" name="꺾인 연결선 92"/>
          <p:cNvCxnSpPr>
            <a:stCxn id="22" idx="0"/>
            <a:endCxn id="24" idx="2"/>
          </p:cNvCxnSpPr>
          <p:nvPr/>
        </p:nvCxnSpPr>
        <p:spPr>
          <a:xfrm rot="5400000" flipH="1" flipV="1">
            <a:off x="7317094" y="2849144"/>
            <a:ext cx="1039479" cy="105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4"/>
          <p:cNvSpPr>
            <a:spLocks noChangeArrowheads="1"/>
          </p:cNvSpPr>
          <p:nvPr/>
        </p:nvSpPr>
        <p:spPr bwMode="auto">
          <a:xfrm>
            <a:off x="4754882" y="4077072"/>
            <a:ext cx="809022" cy="313433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공지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 </a:t>
            </a:r>
            <a:r>
              <a:rPr lang="ko-KR" altLang="en-US" sz="10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노츠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ko-KR" altLang="en-US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2872479" y="5679389"/>
            <a:ext cx="1198009" cy="369887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4.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해당 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view Default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값 변경 처리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(TBD)</a:t>
            </a:r>
            <a:endParaRPr lang="ko-KR" altLang="en-US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35" name="꺾인 연결선 121"/>
          <p:cNvCxnSpPr>
            <a:stCxn id="34" idx="3"/>
            <a:endCxn id="20" idx="2"/>
          </p:cNvCxnSpPr>
          <p:nvPr/>
        </p:nvCxnSpPr>
        <p:spPr>
          <a:xfrm flipV="1">
            <a:off x="4070488" y="5627137"/>
            <a:ext cx="2022913" cy="23719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4725718" y="2344846"/>
            <a:ext cx="2232000" cy="252000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&lt;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&gt;ERP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변경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(MM02)</a:t>
            </a:r>
          </a:p>
        </p:txBody>
      </p:sp>
      <p:sp>
        <p:nvSpPr>
          <p:cNvPr id="37" name="AutoShape 4"/>
          <p:cNvSpPr>
            <a:spLocks noChangeArrowheads="1"/>
          </p:cNvSpPr>
          <p:nvPr/>
        </p:nvSpPr>
        <p:spPr bwMode="auto">
          <a:xfrm>
            <a:off x="4725718" y="2734963"/>
            <a:ext cx="2232000" cy="252000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&lt;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영업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&gt;ERP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변경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(MM02)</a:t>
            </a:r>
          </a:p>
        </p:txBody>
      </p:sp>
      <p:sp>
        <p:nvSpPr>
          <p:cNvPr id="38" name="AutoShape 4"/>
          <p:cNvSpPr>
            <a:spLocks noChangeArrowheads="1"/>
          </p:cNvSpPr>
          <p:nvPr/>
        </p:nvSpPr>
        <p:spPr bwMode="auto">
          <a:xfrm>
            <a:off x="4725718" y="3125080"/>
            <a:ext cx="2232000" cy="252000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&lt;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품질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&gt;ERP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변경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(MM02)</a:t>
            </a:r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auto">
          <a:xfrm>
            <a:off x="4725718" y="3515198"/>
            <a:ext cx="2232000" cy="252000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&lt;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원가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&gt;ERP 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변경</a:t>
            </a: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(MM02)</a:t>
            </a:r>
          </a:p>
        </p:txBody>
      </p:sp>
      <p:cxnSp>
        <p:nvCxnSpPr>
          <p:cNvPr id="40" name="직선 화살표 연결선 133"/>
          <p:cNvCxnSpPr>
            <a:stCxn id="30" idx="2"/>
            <a:endCxn id="36" idx="0"/>
          </p:cNvCxnSpPr>
          <p:nvPr/>
        </p:nvCxnSpPr>
        <p:spPr>
          <a:xfrm>
            <a:off x="5841718" y="2206729"/>
            <a:ext cx="0" cy="1381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135"/>
          <p:cNvCxnSpPr>
            <a:stCxn id="36" idx="2"/>
            <a:endCxn id="37" idx="0"/>
          </p:cNvCxnSpPr>
          <p:nvPr/>
        </p:nvCxnSpPr>
        <p:spPr>
          <a:xfrm>
            <a:off x="5841718" y="2596846"/>
            <a:ext cx="0" cy="1381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138"/>
          <p:cNvCxnSpPr>
            <a:stCxn id="37" idx="2"/>
            <a:endCxn id="38" idx="0"/>
          </p:cNvCxnSpPr>
          <p:nvPr/>
        </p:nvCxnSpPr>
        <p:spPr>
          <a:xfrm>
            <a:off x="5841718" y="2986963"/>
            <a:ext cx="0" cy="1381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141"/>
          <p:cNvCxnSpPr>
            <a:stCxn id="38" idx="2"/>
            <a:endCxn id="39" idx="0"/>
          </p:cNvCxnSpPr>
          <p:nvPr/>
        </p:nvCxnSpPr>
        <p:spPr>
          <a:xfrm>
            <a:off x="5841718" y="3377080"/>
            <a:ext cx="0" cy="1381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6"/>
          <p:cNvSpPr>
            <a:spLocks noChangeArrowheads="1"/>
          </p:cNvSpPr>
          <p:nvPr/>
        </p:nvSpPr>
        <p:spPr bwMode="auto">
          <a:xfrm>
            <a:off x="6620397" y="4312852"/>
            <a:ext cx="1116000" cy="540000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오류 검토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5" name="직사각형 153"/>
          <p:cNvSpPr/>
          <p:nvPr/>
        </p:nvSpPr>
        <p:spPr>
          <a:xfrm>
            <a:off x="7115986" y="4129647"/>
            <a:ext cx="410842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No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6" name="꺾인 연결선 156"/>
          <p:cNvCxnSpPr>
            <a:stCxn id="44" idx="0"/>
            <a:endCxn id="33" idx="3"/>
          </p:cNvCxnSpPr>
          <p:nvPr/>
        </p:nvCxnSpPr>
        <p:spPr>
          <a:xfrm rot="16200000" flipV="1">
            <a:off x="6331620" y="3466074"/>
            <a:ext cx="79063" cy="1614493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꺾인 연결선 162"/>
          <p:cNvCxnSpPr>
            <a:stCxn id="44" idx="1"/>
            <a:endCxn id="20" idx="0"/>
          </p:cNvCxnSpPr>
          <p:nvPr/>
        </p:nvCxnSpPr>
        <p:spPr>
          <a:xfrm rot="10800000" flipV="1">
            <a:off x="6093401" y="4582852"/>
            <a:ext cx="526996" cy="674398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164"/>
          <p:cNvSpPr/>
          <p:nvPr/>
        </p:nvSpPr>
        <p:spPr>
          <a:xfrm>
            <a:off x="6188349" y="460088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Yes</a:t>
            </a:r>
            <a:endParaRPr lang="ko-KR" altLang="en-US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9" name="꺾인 연결선 166"/>
          <p:cNvCxnSpPr>
            <a:stCxn id="33" idx="1"/>
            <a:endCxn id="30" idx="1"/>
          </p:cNvCxnSpPr>
          <p:nvPr/>
        </p:nvCxnSpPr>
        <p:spPr>
          <a:xfrm rot="10800000">
            <a:off x="4725718" y="2080729"/>
            <a:ext cx="29164" cy="2153060"/>
          </a:xfrm>
          <a:prstGeom prst="bentConnector3">
            <a:avLst>
              <a:gd name="adj1" fmla="val 659889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169"/>
          <p:cNvSpPr/>
          <p:nvPr/>
        </p:nvSpPr>
        <p:spPr>
          <a:xfrm>
            <a:off x="3455269" y="2063407"/>
            <a:ext cx="1120606" cy="326303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※</a:t>
            </a:r>
            <a:r>
              <a:rPr lang="ko-KR" altLang="en-US" sz="9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팀별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변경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R&amp;R</a:t>
            </a:r>
          </a:p>
          <a:p>
            <a:pPr marL="92075" indent="-92075"/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첨부 참조</a:t>
            </a:r>
          </a:p>
        </p:txBody>
      </p:sp>
      <p:sp>
        <p:nvSpPr>
          <p:cNvPr id="51" name="직사각형 175"/>
          <p:cNvSpPr/>
          <p:nvPr/>
        </p:nvSpPr>
        <p:spPr>
          <a:xfrm>
            <a:off x="1064078" y="5341188"/>
            <a:ext cx="1452050" cy="72008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※ 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생성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R&amp;R</a:t>
            </a:r>
          </a:p>
          <a:p>
            <a:pPr marL="274638" indent="-92075" algn="l"/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</a:t>
            </a:r>
            <a:r>
              <a:rPr lang="ko-KR" altLang="en-US" sz="9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저장품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</a:t>
            </a:r>
            <a:endParaRPr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274638" indent="-92075" algn="l"/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- 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설비자재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TBD</a:t>
            </a:r>
          </a:p>
          <a:p>
            <a:pPr marL="274638" indent="-92075" algn="l"/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- 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그 외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기술 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</a:t>
            </a:r>
            <a:endParaRPr lang="ko-KR" altLang="en-US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2" name="AutoShape 41"/>
          <p:cNvSpPr>
            <a:spLocks noChangeArrowheads="1"/>
          </p:cNvSpPr>
          <p:nvPr/>
        </p:nvSpPr>
        <p:spPr bwMode="auto">
          <a:xfrm>
            <a:off x="1971404" y="2611109"/>
            <a:ext cx="1324607" cy="504056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 생성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Default</a:t>
            </a:r>
            <a:r>
              <a:rPr lang="ko-KR" altLang="en-US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값 변경 요청</a:t>
            </a:r>
            <a:endParaRPr lang="en-US" altLang="ko-KR" sz="10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3" name="꺾인 연결선 182"/>
          <p:cNvCxnSpPr>
            <a:stCxn id="15" idx="2"/>
            <a:endCxn id="20" idx="1"/>
          </p:cNvCxnSpPr>
          <p:nvPr/>
        </p:nvCxnSpPr>
        <p:spPr>
          <a:xfrm rot="16200000" flipH="1">
            <a:off x="4038403" y="3986201"/>
            <a:ext cx="897130" cy="201485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꺾인 연결선 185"/>
          <p:cNvCxnSpPr>
            <a:stCxn id="52" idx="2"/>
            <a:endCxn id="34" idx="1"/>
          </p:cNvCxnSpPr>
          <p:nvPr/>
        </p:nvCxnSpPr>
        <p:spPr>
          <a:xfrm rot="16200000" flipH="1">
            <a:off x="1307535" y="4299389"/>
            <a:ext cx="2749168" cy="38071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꺾인 연결선 217"/>
          <p:cNvCxnSpPr>
            <a:stCxn id="39" idx="3"/>
            <a:endCxn id="22" idx="1"/>
          </p:cNvCxnSpPr>
          <p:nvPr/>
        </p:nvCxnSpPr>
        <p:spPr>
          <a:xfrm flipV="1">
            <a:off x="6957718" y="3639408"/>
            <a:ext cx="320590" cy="179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자재마스터 등록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15591" y="892533"/>
            <a:ext cx="54580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[</a:t>
            </a:r>
            <a:r>
              <a:rPr lang="ko-KR" altLang="en-US" b="1" dirty="0" smtClean="0">
                <a:latin typeface="+mn-ea"/>
                <a:ea typeface="+mn-ea"/>
              </a:rPr>
              <a:t>참고사항</a:t>
            </a:r>
            <a:r>
              <a:rPr lang="en-US" altLang="ko-KR" b="1" dirty="0" smtClean="0">
                <a:latin typeface="+mn-ea"/>
                <a:ea typeface="+mn-ea"/>
              </a:rPr>
              <a:t>] </a:t>
            </a:r>
            <a:r>
              <a:rPr lang="ko-KR" altLang="en-US" b="1" dirty="0" smtClean="0">
                <a:latin typeface="+mn-ea"/>
                <a:ea typeface="+mn-ea"/>
              </a:rPr>
              <a:t>각 부문 별 자재마스터 유지보수 업무 </a:t>
            </a:r>
            <a:r>
              <a:rPr lang="ko-KR" altLang="en-US" b="1" dirty="0" err="1" smtClean="0">
                <a:latin typeface="+mn-ea"/>
                <a:ea typeface="+mn-ea"/>
              </a:rPr>
              <a:t>분장표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935836" y="1293860"/>
            <a:ext cx="970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68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85" y="5940869"/>
            <a:ext cx="1966815" cy="42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" name="직사각형 68"/>
          <p:cNvSpPr/>
          <p:nvPr/>
        </p:nvSpPr>
        <p:spPr bwMode="auto">
          <a:xfrm>
            <a:off x="3316290" y="5951804"/>
            <a:ext cx="4415379" cy="6436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85738" indent="-100013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defRPr/>
            </a:pPr>
            <a:r>
              <a:rPr lang="en-US" altLang="ko-KR" sz="1000" b="1" kern="0" dirty="0" smtClean="0">
                <a:latin typeface="+mn-ea"/>
                <a:ea typeface="+mn-ea"/>
              </a:rPr>
              <a:t>List-Up </a:t>
            </a:r>
            <a:r>
              <a:rPr lang="ko-KR" altLang="en-US" sz="1000" b="1" kern="0" dirty="0" smtClean="0">
                <a:latin typeface="+mn-ea"/>
                <a:ea typeface="+mn-ea"/>
              </a:rPr>
              <a:t>확정 </a:t>
            </a:r>
            <a:r>
              <a:rPr lang="en-US" altLang="ko-KR" sz="1000" b="1" kern="0" dirty="0" smtClean="0">
                <a:latin typeface="+mn-ea"/>
                <a:ea typeface="+mn-ea"/>
              </a:rPr>
              <a:t>R&amp;R</a:t>
            </a: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en-US" altLang="ko-KR" sz="1000" b="1" kern="0" dirty="0" smtClean="0">
                <a:latin typeface="+mn-ea"/>
                <a:ea typeface="+mn-ea"/>
              </a:rPr>
              <a:t>KMAT/FERT/HALB/PHHB </a:t>
            </a:r>
            <a:r>
              <a:rPr lang="en-US" altLang="ko-KR" sz="1000" kern="0" dirty="0" smtClean="0">
                <a:latin typeface="+mn-ea"/>
                <a:ea typeface="+mn-ea"/>
              </a:rPr>
              <a:t>: </a:t>
            </a:r>
            <a:r>
              <a:rPr lang="ko-KR" altLang="en-US" sz="1000" kern="0" dirty="0" smtClean="0">
                <a:latin typeface="+mn-ea"/>
                <a:ea typeface="+mn-ea"/>
              </a:rPr>
              <a:t>기술팀 확정</a:t>
            </a:r>
            <a:endParaRPr lang="en-US" altLang="ko-KR" sz="1000" kern="0" dirty="0" smtClean="0">
              <a:latin typeface="+mn-ea"/>
              <a:ea typeface="+mn-ea"/>
            </a:endParaRP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en-US" altLang="ko-KR" sz="1000" b="1" kern="0" dirty="0" smtClean="0">
                <a:latin typeface="+mn-ea"/>
                <a:ea typeface="+mn-ea"/>
              </a:rPr>
              <a:t>HAWA</a:t>
            </a:r>
            <a:r>
              <a:rPr lang="en-US" altLang="ko-KR" sz="1000" kern="0" dirty="0" smtClean="0">
                <a:latin typeface="+mn-ea"/>
                <a:ea typeface="+mn-ea"/>
              </a:rPr>
              <a:t> : </a:t>
            </a:r>
            <a:r>
              <a:rPr lang="ko-KR" altLang="en-US" sz="1000" kern="0" dirty="0" smtClean="0">
                <a:latin typeface="+mn-ea"/>
                <a:ea typeface="+mn-ea"/>
              </a:rPr>
              <a:t>자재관리파트</a:t>
            </a:r>
            <a:r>
              <a:rPr lang="en-US" altLang="ko-KR" sz="1000" kern="0" dirty="0" smtClean="0">
                <a:latin typeface="+mn-ea"/>
                <a:ea typeface="+mn-ea"/>
              </a:rPr>
              <a:t>, </a:t>
            </a:r>
            <a:r>
              <a:rPr lang="ko-KR" altLang="en-US" sz="1000" kern="0" dirty="0" err="1" smtClean="0">
                <a:latin typeface="+mn-ea"/>
                <a:ea typeface="+mn-ea"/>
              </a:rPr>
              <a:t>영업팀</a:t>
            </a:r>
            <a:r>
              <a:rPr lang="en-US" altLang="ko-KR" sz="1000" kern="0" dirty="0" smtClean="0">
                <a:latin typeface="+mn-ea"/>
                <a:ea typeface="+mn-ea"/>
              </a:rPr>
              <a:t> </a:t>
            </a:r>
            <a:r>
              <a:rPr lang="ko-KR" altLang="en-US" sz="1000" kern="0" dirty="0" smtClean="0">
                <a:latin typeface="+mn-ea"/>
                <a:ea typeface="+mn-ea"/>
              </a:rPr>
              <a:t>확정 </a:t>
            </a:r>
            <a:endParaRPr lang="en-US" altLang="ko-KR" sz="1000" kern="0" dirty="0" smtClean="0">
              <a:latin typeface="+mn-ea"/>
              <a:ea typeface="+mn-ea"/>
            </a:endParaRP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ko-KR" altLang="en-US" sz="1000" b="1" kern="0" dirty="0" smtClean="0">
                <a:latin typeface="+mn-ea"/>
                <a:ea typeface="+mn-ea"/>
              </a:rPr>
              <a:t>원</a:t>
            </a:r>
            <a:r>
              <a:rPr lang="en-US" altLang="ko-KR" sz="1000" b="1" kern="0" dirty="0" smtClean="0">
                <a:latin typeface="+mn-ea"/>
                <a:ea typeface="+mn-ea"/>
              </a:rPr>
              <a:t>/</a:t>
            </a:r>
            <a:r>
              <a:rPr lang="ko-KR" altLang="en-US" sz="1000" b="1" kern="0" dirty="0" smtClean="0">
                <a:latin typeface="+mn-ea"/>
                <a:ea typeface="+mn-ea"/>
              </a:rPr>
              <a:t>부</a:t>
            </a:r>
            <a:r>
              <a:rPr lang="en-US" altLang="ko-KR" sz="1000" b="1" kern="0" dirty="0" smtClean="0">
                <a:latin typeface="+mn-ea"/>
                <a:ea typeface="+mn-ea"/>
              </a:rPr>
              <a:t>/</a:t>
            </a:r>
            <a:r>
              <a:rPr lang="ko-KR" altLang="en-US" sz="1000" b="1" kern="0" dirty="0" smtClean="0">
                <a:latin typeface="+mn-ea"/>
                <a:ea typeface="+mn-ea"/>
              </a:rPr>
              <a:t>주자재</a:t>
            </a:r>
            <a:r>
              <a:rPr lang="en-US" altLang="ko-KR" sz="1000" b="1" kern="0" dirty="0" smtClean="0">
                <a:latin typeface="+mn-ea"/>
                <a:ea typeface="+mn-ea"/>
              </a:rPr>
              <a:t>/</a:t>
            </a:r>
            <a:r>
              <a:rPr lang="ko-KR" altLang="en-US" sz="1000" b="1" kern="0" dirty="0" err="1" smtClean="0">
                <a:latin typeface="+mn-ea"/>
                <a:ea typeface="+mn-ea"/>
              </a:rPr>
              <a:t>저장품</a:t>
            </a:r>
            <a:r>
              <a:rPr lang="en-US" altLang="ko-KR" sz="1000" b="1" kern="0" dirty="0" smtClean="0">
                <a:latin typeface="+mn-ea"/>
                <a:ea typeface="+mn-ea"/>
              </a:rPr>
              <a:t> </a:t>
            </a:r>
            <a:r>
              <a:rPr lang="en-US" altLang="ko-KR" sz="1000" kern="0" dirty="0" smtClean="0">
                <a:latin typeface="+mn-ea"/>
                <a:ea typeface="+mn-ea"/>
              </a:rPr>
              <a:t>: </a:t>
            </a:r>
            <a:r>
              <a:rPr lang="ko-KR" altLang="en-US" sz="1000" kern="0" dirty="0" smtClean="0">
                <a:latin typeface="+mn-ea"/>
                <a:ea typeface="+mn-ea"/>
              </a:rPr>
              <a:t>자재관리파트</a:t>
            </a:r>
            <a:r>
              <a:rPr lang="en-US" altLang="ko-KR" sz="1000" kern="0" dirty="0" smtClean="0">
                <a:latin typeface="+mn-ea"/>
                <a:ea typeface="+mn-ea"/>
              </a:rPr>
              <a:t> </a:t>
            </a:r>
            <a:r>
              <a:rPr lang="ko-KR" altLang="en-US" sz="1000" kern="0" dirty="0" smtClean="0">
                <a:latin typeface="+mn-ea"/>
                <a:ea typeface="+mn-ea"/>
              </a:rPr>
              <a:t>확정 </a:t>
            </a:r>
            <a:endParaRPr lang="en-US" altLang="ko-KR" sz="1000" kern="0" dirty="0" smtClean="0">
              <a:latin typeface="+mn-ea"/>
              <a:ea typeface="+mn-ea"/>
            </a:endParaRPr>
          </a:p>
          <a:p>
            <a:pPr marL="354013" indent="-268288" algn="l" eaLnBrk="0" fontAlgn="auto" hangingPunct="0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rgbClr val="006699"/>
              </a:buClr>
              <a:buFont typeface="Arial" pitchFamily="34" charset="0"/>
              <a:buChar char="•"/>
              <a:tabLst>
                <a:tab pos="452438" algn="l"/>
              </a:tabLst>
              <a:defRPr/>
            </a:pPr>
            <a:r>
              <a:rPr lang="ko-KR" altLang="en-US" sz="1000" b="1" kern="0" dirty="0" smtClean="0">
                <a:latin typeface="+mn-ea"/>
                <a:ea typeface="+mn-ea"/>
              </a:rPr>
              <a:t>설비자재 </a:t>
            </a:r>
            <a:r>
              <a:rPr lang="en-US" altLang="ko-KR" sz="1000" kern="0" dirty="0" smtClean="0">
                <a:latin typeface="+mn-ea"/>
                <a:ea typeface="+mn-ea"/>
              </a:rPr>
              <a:t>: </a:t>
            </a:r>
            <a:r>
              <a:rPr lang="ko-KR" altLang="en-US" sz="1000" kern="0" dirty="0" smtClean="0">
                <a:latin typeface="+mn-ea"/>
                <a:ea typeface="+mn-ea"/>
              </a:rPr>
              <a:t>자재관리파트</a:t>
            </a:r>
            <a:r>
              <a:rPr lang="en-US" altLang="ko-KR" sz="1000" kern="0" dirty="0" smtClean="0">
                <a:latin typeface="+mn-ea"/>
                <a:ea typeface="+mn-ea"/>
              </a:rPr>
              <a:t>/</a:t>
            </a:r>
            <a:r>
              <a:rPr lang="ko-KR" altLang="en-US" sz="1000" kern="0" dirty="0" smtClean="0">
                <a:latin typeface="+mn-ea"/>
                <a:ea typeface="+mn-ea"/>
              </a:rPr>
              <a:t>각 공장 </a:t>
            </a:r>
            <a:r>
              <a:rPr lang="ko-KR" altLang="en-US" sz="1000" kern="0" dirty="0" err="1" smtClean="0">
                <a:latin typeface="+mn-ea"/>
                <a:ea typeface="+mn-ea"/>
              </a:rPr>
              <a:t>시설팀</a:t>
            </a:r>
            <a:endParaRPr lang="en-US" altLang="ko-KR" sz="1000" kern="0" dirty="0" smtClean="0">
              <a:latin typeface="+mn-ea"/>
              <a:ea typeface="+mn-ea"/>
            </a:endParaRPr>
          </a:p>
        </p:txBody>
      </p:sp>
      <p:graphicFrame>
        <p:nvGraphicFramePr>
          <p:cNvPr id="70" name="표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949840"/>
              </p:ext>
            </p:extLst>
          </p:nvPr>
        </p:nvGraphicFramePr>
        <p:xfrm>
          <a:off x="503716" y="1383288"/>
          <a:ext cx="8960919" cy="4393756"/>
        </p:xfrm>
        <a:graphic>
          <a:graphicData uri="http://schemas.openxmlformats.org/drawingml/2006/table">
            <a:tbl>
              <a:tblPr/>
              <a:tblGrid>
                <a:gridCol w="942106"/>
                <a:gridCol w="317393"/>
                <a:gridCol w="624712"/>
                <a:gridCol w="413115"/>
                <a:gridCol w="398001"/>
                <a:gridCol w="196482"/>
                <a:gridCol w="276368"/>
                <a:gridCol w="296285"/>
                <a:gridCol w="497083"/>
                <a:gridCol w="497083"/>
                <a:gridCol w="409757"/>
                <a:gridCol w="409757"/>
                <a:gridCol w="416475"/>
                <a:gridCol w="517234"/>
                <a:gridCol w="723035"/>
                <a:gridCol w="355042"/>
                <a:gridCol w="561197"/>
                <a:gridCol w="1109794"/>
              </a:tblGrid>
              <a:tr h="72672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Material Type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세부 분류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VAL.</a:t>
                      </a:r>
                      <a:b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CLASS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대상 </a:t>
                      </a: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Plant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Basic Data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ClassiDefaultcation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Sales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Purchasing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MRP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Work Scheduling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Quality management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Plant/S.L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Ac</a:t>
                      </a:r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r>
                        <a:rPr 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unting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sting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33049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코드체계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중분류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본사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광주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창원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구성형 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KMAT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상품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HAWA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3100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FERT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7920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부대품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반제품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HALB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제품반제품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7900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SL(</a:t>
                      </a:r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제조연류</a:t>
                      </a:r>
                      <a:r>
                        <a:rPr lang="en-US" altLang="ko-KR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재공반제품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8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SB(</a:t>
                      </a:r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가공연부품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b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MFJ(</a:t>
                      </a:r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가공케이블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1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TL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판매용</a:t>
                      </a:r>
                      <a:b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재공반제품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영업팀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팬텀 반제품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PHHB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SLC(</a:t>
                      </a:r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제조연류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연호</a:t>
                      </a:r>
                      <a:r>
                        <a:rPr lang="en-US" altLang="ko-K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재공반제품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</a:tr>
              <a:tr h="14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조제반제품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생산관리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</a:tr>
              <a:tr h="1657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ROH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주자재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ZRO1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3001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ZRO2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3002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포장재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3003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부대품</a:t>
                      </a:r>
                      <a:r>
                        <a:rPr lang="ko-KR" alt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3004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부산물 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ZBPT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3050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저장품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HIBE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3030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설비자재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ERSA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3040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●</a:t>
                      </a: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○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시설관리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시설관리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품질팀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자재관리파트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Default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원가관리팀</a:t>
                      </a:r>
                      <a:endParaRPr lang="en-US" sz="7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5273" marR="5273" marT="52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5295900" y="1293860"/>
            <a:ext cx="1352550" cy="4647009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68084" y="5295900"/>
            <a:ext cx="9075965" cy="527435"/>
          </a:xfrm>
          <a:prstGeom prst="roundRect">
            <a:avLst/>
          </a:prstGeom>
          <a:noFill/>
          <a:ln w="38100">
            <a:solidFill>
              <a:srgbClr val="0083C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4850521" y="866065"/>
            <a:ext cx="2227263" cy="359284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b="1" u="sng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구매</a:t>
            </a:r>
            <a:r>
              <a:rPr lang="en-US" altLang="ko-KR" b="1" u="sng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, MRP</a:t>
            </a:r>
            <a:r>
              <a:rPr lang="ko-KR" altLang="en-US" b="1" u="sng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뷰 유지보수</a:t>
            </a:r>
            <a:endParaRPr lang="en-US" altLang="ko-KR" b="1" u="sng" dirty="0" smtClean="0">
              <a:solidFill>
                <a:srgbClr val="FF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7193470" y="5862409"/>
            <a:ext cx="2227263" cy="643665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저장품</a:t>
            </a:r>
            <a:r>
              <a:rPr lang="en-US" altLang="ko-KR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, </a:t>
            </a:r>
            <a:r>
              <a:rPr lang="ko-KR" altLang="en-US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설비자재에 대해서는</a:t>
            </a:r>
            <a:endParaRPr lang="en-US" altLang="ko-KR" b="1" u="sng" dirty="0" smtClean="0">
              <a:solidFill>
                <a:srgbClr val="0083CD"/>
              </a:solidFill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자재관리파트</a:t>
            </a:r>
            <a:r>
              <a:rPr lang="en-US" altLang="ko-KR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, </a:t>
            </a:r>
            <a:r>
              <a:rPr lang="ko-KR" altLang="en-US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시설관리파트 에서 </a:t>
            </a:r>
            <a:endParaRPr lang="en-US" altLang="ko-KR" b="1" u="sng" dirty="0" smtClean="0">
              <a:solidFill>
                <a:srgbClr val="0083CD"/>
              </a:solidFill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자재의 </a:t>
            </a:r>
            <a:r>
              <a:rPr lang="en-US" altLang="ko-KR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default </a:t>
            </a:r>
            <a:r>
              <a:rPr lang="ko-KR" altLang="en-US" b="1" u="sng" dirty="0" smtClean="0">
                <a:solidFill>
                  <a:srgbClr val="0083CD"/>
                </a:solidFill>
                <a:latin typeface="+mn-ea"/>
                <a:ea typeface="+mn-ea"/>
                <a:cs typeface="Arial" pitchFamily="34" charset="0"/>
              </a:rPr>
              <a:t>생성을 주관함</a:t>
            </a:r>
            <a:endParaRPr lang="en-US" altLang="ko-KR" b="1" u="sng" dirty="0" smtClean="0">
              <a:solidFill>
                <a:srgbClr val="0083CD"/>
              </a:solidFill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20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자재마스터 등록</a:t>
            </a:r>
            <a:endParaRPr lang="ko-KR" altLang="en-US" dirty="0" smtClean="0"/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399552"/>
              </p:ext>
            </p:extLst>
          </p:nvPr>
        </p:nvGraphicFramePr>
        <p:xfrm>
          <a:off x="570063" y="1302597"/>
          <a:ext cx="8630467" cy="5387259"/>
        </p:xfrm>
        <a:graphic>
          <a:graphicData uri="http://schemas.openxmlformats.org/drawingml/2006/table">
            <a:tbl>
              <a:tblPr/>
              <a:tblGrid>
                <a:gridCol w="572069"/>
                <a:gridCol w="1391030"/>
                <a:gridCol w="1749582"/>
                <a:gridCol w="2932606"/>
                <a:gridCol w="1037754"/>
                <a:gridCol w="947426"/>
              </a:tblGrid>
              <a:tr h="426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044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 기안 발송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요청기안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요청안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 및 중복 검토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오류 및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중복 여부검토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마스터와 비교 검토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적합성 검토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중복 여부 검토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ZSTC0030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입력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view Default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ZSTE0020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MM01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40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공지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통한 자재마스터 생성 공지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 순서에 따라 입력 작업을 진행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212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입력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해당팀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view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입력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To-Be Process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상의 관련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view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참조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기술→구매→생산관리→품질→영업→원가 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기급적 순서에 입각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MM01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일괄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Up Load 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대량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UPLOAD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액셀시트에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정리하여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올리는 방법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Fill up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필요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ZSTC0050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83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 검토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생성된 자재마스터의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 검토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관리팀에서는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각 팀에서 입력된 자료를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검토하여 오류를 확인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원가관리팀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ZSTR0010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ZSTR0020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69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상태 변경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원가요청이 완료되면 자재상태를 정상상태로 변경한다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[10  “    “]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MM02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공지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공지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원가관리팀에서는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오류 검토에 이상 없을 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완료를 통보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09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변경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마스터 변경사유 발생시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팀별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MM02</a:t>
                      </a:r>
                    </a:p>
                  </a:txBody>
                  <a:tcPr marL="66462" marR="66462" marT="71991" marB="71991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8508738" y="375669"/>
            <a:ext cx="1292753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표준화 자료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발</a:t>
            </a:r>
            <a:r>
              <a:rPr lang="ko-KR" altLang="en-US" sz="1400" b="1" dirty="0">
                <a:latin typeface="+mn-ea"/>
                <a:ea typeface="+mn-ea"/>
                <a:cs typeface="Arial" pitchFamily="34" charset="0"/>
              </a:rPr>
              <a:t>췌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5886451" y="1061244"/>
            <a:ext cx="1504949" cy="771525"/>
          </a:xfrm>
          <a:prstGeom prst="wedgeRectCallout">
            <a:avLst>
              <a:gd name="adj1" fmla="val 110680"/>
              <a:gd name="adj2" fmla="val 130401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자재에서 저장품자재 등록의 경우 </a:t>
            </a:r>
            <a:r>
              <a:rPr lang="en-US" altLang="ko-KR" sz="1200" dirty="0" err="1" smtClean="0">
                <a:solidFill>
                  <a:schemeClr val="tx1"/>
                </a:solidFill>
              </a:rPr>
              <a:t>tr</a:t>
            </a:r>
            <a:r>
              <a:rPr lang="en-US" altLang="ko-KR" sz="1200" dirty="0" smtClean="0">
                <a:solidFill>
                  <a:schemeClr val="tx1"/>
                </a:solidFill>
              </a:rPr>
              <a:t>-code: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ZSTE0020M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77473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9172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" y="1568450"/>
            <a:ext cx="4497450" cy="46800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75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95"/>
          <a:stretch/>
        </p:blipFill>
        <p:spPr bwMode="auto">
          <a:xfrm>
            <a:off x="5659438" y="3658100"/>
            <a:ext cx="2516479" cy="15362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75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3414713"/>
            <a:ext cx="8953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184515" y="1821427"/>
            <a:ext cx="435318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오더단위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구매단위가 되며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기본단위와 동일하면 입력하지 않아도 됨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자동 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PO : (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광주의 경우만 사용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 JIT 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자재를 지정하는 구분자</a:t>
            </a:r>
            <a:endParaRPr lang="en-US" altLang="ko-KR" sz="1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검사재고로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전기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품질검사 대상 자재만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체크표시함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창원생산본부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lvl="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환산계수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기본단위와 구매단위가 다를 경우 입력하지 않으면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이 적용됨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좌측 상단의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추가데이터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– [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버튼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l"/>
            <a:endParaRPr lang="en-US" altLang="ko-KR" sz="11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자재마스터 등록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10846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45086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00896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60740" y="1502250"/>
            <a:ext cx="43531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본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단위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재고 기준 단위가 되며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소요량은 기본단위로 산출됨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오더단위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구매단위가 되며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기본단위와 동일하면 입력하지 않아도 됨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기본단위와 구매단위가 동일하지 않을 경우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PR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은 기본단위로 산정되나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구매오더 등록 시 해당 자재의 오더단위로 변환되어 </a:t>
            </a:r>
            <a:r>
              <a:rPr lang="en-US" altLang="ko-KR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PO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등록이 수행 됨</a:t>
            </a: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lvl="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환산계수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기본단위와 구매단위가 다를 경우 입력하지 않으면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이 적용됨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=&gt; 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반드시 환산계수를 입력하여 변환하여야함</a:t>
            </a:r>
            <a:endParaRPr lang="en-US" altLang="ko-KR" sz="1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좌측 상단의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추가데이터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– [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버튼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l"/>
            <a:endParaRPr lang="en-US" altLang="ko-KR" sz="11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자재마스터 등록</a:t>
            </a:r>
            <a:endParaRPr lang="ko-KR" altLang="en-US" dirty="0" smtClean="0"/>
          </a:p>
        </p:txBody>
      </p:sp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18" y="1752600"/>
            <a:ext cx="4713465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4" y="3648074"/>
            <a:ext cx="4252912" cy="204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81025" y="1981200"/>
            <a:ext cx="762000" cy="22795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" name="Curved Connector 3"/>
          <p:cNvCxnSpPr>
            <a:stCxn id="2" idx="3"/>
            <a:endCxn id="248835" idx="1"/>
          </p:cNvCxnSpPr>
          <p:nvPr/>
        </p:nvCxnSpPr>
        <p:spPr>
          <a:xfrm>
            <a:off x="1343025" y="2095177"/>
            <a:ext cx="1785939" cy="2574854"/>
          </a:xfrm>
          <a:prstGeom prst="curved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257549" y="5454508"/>
            <a:ext cx="2066925" cy="2279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47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83450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해외무역수입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9013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1566863"/>
            <a:ext cx="4520930" cy="46800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84515" y="1796027"/>
            <a:ext cx="435318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수입품일 경우에만 입력함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상품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수입코드번호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HS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코드 입력함</a:t>
            </a:r>
            <a:endParaRPr lang="ko-KR" altLang="en-US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자재마스터 등록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4349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96140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[MRP1]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9013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6" y="1573213"/>
            <a:ext cx="4776949" cy="46800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84515" y="1580127"/>
            <a:ext cx="4353186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Wingdings" pitchFamily="2" charset="2"/>
              <a:buChar char="Ø"/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유형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PD : MRP 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생산계획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+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BOM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Based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Planning)</a:t>
            </a:r>
          </a:p>
          <a:p>
            <a:pPr marL="355600" lvl="1" indent="-177800" algn="l">
              <a:buFontTx/>
              <a:buChar char="-"/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VB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ROP (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재주문점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계획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355600" lvl="1" indent="-177800" algn="l">
              <a:buFontTx/>
              <a:buChar char="-"/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ND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No planning (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계획없음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재주문점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재발주점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 대상품목에 대한 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재주문점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입력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수량입력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355600" lvl="1" indent="-177800" algn="l">
              <a:buFontTx/>
              <a:buChar char="-"/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유형이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VB(ROP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대상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에서만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사용함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재고수준이 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재주문점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수준 이하로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떨어질 때만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로트크기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유형에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따라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 조달수량을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결정</a:t>
            </a:r>
          </a:p>
          <a:p>
            <a:pPr marL="171450" indent="-171450" algn="l">
              <a:buFont typeface="Wingdings" pitchFamily="2" charset="2"/>
              <a:buChar char="Ø"/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관리자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실행 후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결과에 대한 체크 및 후속조치를 실행하는 담당자 코드</a:t>
            </a:r>
          </a:p>
          <a:p>
            <a:pPr marL="355600" lvl="1" indent="-177800" algn="l">
              <a:buFontTx/>
              <a:buChar char="-"/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유형이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PD, VB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인 경우에는 필수임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로트크기유형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조달되어질 자재수량을 정하기 위해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에서 사용하는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Lot Size Procedure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를 결정하는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Key</a:t>
            </a: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수량개념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(ROP)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과 발생된 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일자별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소요량을 묶는 발주 주기의 개념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(MRP)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/>
            </a:r>
            <a:b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</a:b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1.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수량개념</a:t>
            </a:r>
            <a:b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</a:b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EX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로트별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주문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HB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최대재고레벨까지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보충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FX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고정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/>
            </a:r>
            <a:b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</a:b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2.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기간개념</a:t>
            </a:r>
            <a:b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</a:b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TB :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WB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주간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W2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2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주간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MB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월별</a:t>
            </a:r>
            <a:endParaRPr lang="ko-KR" altLang="en-US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그룹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외주임가공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자재일 경우에 입력함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M100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	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임가공오더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자재부서용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355600" lvl="1" indent="-177800" algn="l">
              <a:buFontTx/>
              <a:buChar char="-"/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M200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	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부대품오더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자재부서용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자재마스터 등록</a:t>
            </a:r>
            <a:endParaRPr lang="ko-KR" altLang="en-US" dirty="0" smtClean="0"/>
          </a:p>
        </p:txBody>
      </p:sp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777" y="4454525"/>
            <a:ext cx="986724" cy="112395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2975072"/>
            <a:ext cx="1216025" cy="250727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05100" y="3225799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05100" y="4454525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26101" y="4083049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6101" y="5016500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6100" y="4274525"/>
            <a:ext cx="2183749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49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69332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[MRP2]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9013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1576388"/>
            <a:ext cx="4553968" cy="46800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55914" y="1821427"/>
            <a:ext cx="454368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조달유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형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구매자재의 경우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F(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외부조달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 고정함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임가공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부대품의 경우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 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내부생산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백플러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시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 (BOM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구성자재의 경우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 /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공란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(BOM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미구성자재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생산저장위치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 후 자재가 </a:t>
            </a:r>
            <a:r>
              <a:rPr lang="en-US" altLang="ko-KR" sz="110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backflush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되는 위치가 됨</a:t>
            </a:r>
          </a:p>
          <a:p>
            <a:pPr marL="171450" indent="-171450" algn="l">
              <a:buFont typeface="Wingdings" pitchFamily="2" charset="2"/>
              <a:buChar char="Ø"/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EP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저장위치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	</a:t>
            </a:r>
          </a:p>
          <a:p>
            <a:pPr marL="355600" lvl="1" indent="-177800" algn="l">
              <a:buFontTx/>
              <a:buChar char="-"/>
            </a:pPr>
            <a:r>
              <a:rPr lang="ko-KR" altLang="en-US" sz="11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자재가 기본으로 저장되는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저장위치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(PR, PO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 자동제안됨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b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</a:b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</a:t>
            </a:r>
            <a:r>
              <a:rPr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납의 경우만 공란으로 둠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내자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외자에 따라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PO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등록자가 구매오더 매뉴얼 등록 시 지정함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l"/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계획납품기간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조달리드타임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발주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~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입고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휴일포함</a:t>
            </a:r>
            <a:endParaRPr lang="en-US" altLang="ko-KR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입고소요일 수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품질검사 등으로 자재가 공장에 납입된 후에 창고에 입고되기까지의 소요일 수</a:t>
            </a:r>
            <a:endParaRPr lang="ko-KR" altLang="en-US" sz="11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안전재고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buFontTx/>
              <a:buChar char="-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예측하지 못한 자재의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stock-out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을 방지하기 위해 가져가는 재고수준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자재마스터 등록</a:t>
            </a:r>
            <a:endParaRPr lang="ko-KR" altLang="en-US" dirty="0" smtClean="0"/>
          </a:p>
        </p:txBody>
      </p:sp>
      <p:sp>
        <p:nvSpPr>
          <p:cNvPr id="9" name="Rectangle 8"/>
          <p:cNvSpPr/>
          <p:nvPr/>
        </p:nvSpPr>
        <p:spPr>
          <a:xfrm>
            <a:off x="426101" y="3140074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8625" y="3644899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71750" y="3315923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71750" y="3654672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71750" y="4454772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4825" y="4634772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4825" y="5348172"/>
            <a:ext cx="1404000" cy="18000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49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898053" y="2343947"/>
            <a:ext cx="8103071" cy="389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278829"/>
              </p:ext>
            </p:extLst>
          </p:nvPr>
        </p:nvGraphicFramePr>
        <p:xfrm>
          <a:off x="1000125" y="1633538"/>
          <a:ext cx="7905750" cy="2882896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PIR(Purchasing Info. Record)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MM_01_05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POP)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Sub-Range(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이중통화 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45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94966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업체마스터 등록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      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신규 내외자 구매업체에 대한 등록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업체정보에 대한 조회 및 변경 관련 프로세스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신규 내자 업체의 경우 재경의 초기 등록 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등록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자재에서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확장 등록을 수행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외자업체의 경우에도 동일하게  일반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회계뷰를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재경이 등록 한 후 구매업체담당이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관련 내역을 확장함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</p:spTree>
    <p:extLst>
      <p:ext uri="{BB962C8B-B14F-4D97-AF65-F5344CB8AC3E}">
        <p14:creationId xmlns:p14="http://schemas.microsoft.com/office/powerpoint/2010/main" val="259590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43135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  <p:graphicFrame>
        <p:nvGraphicFramePr>
          <p:cNvPr id="56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508050"/>
              </p:ext>
            </p:extLst>
          </p:nvPr>
        </p:nvGraphicFramePr>
        <p:xfrm>
          <a:off x="556308" y="1448592"/>
          <a:ext cx="8783635" cy="4653949"/>
        </p:xfrm>
        <a:graphic>
          <a:graphicData uri="http://schemas.openxmlformats.org/drawingml/2006/table">
            <a:tbl>
              <a:tblPr/>
              <a:tblGrid>
                <a:gridCol w="282118"/>
                <a:gridCol w="282118"/>
                <a:gridCol w="8219399"/>
              </a:tblGrid>
              <a:tr h="5432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9055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16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본사</a:t>
                      </a: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구매팀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재경팀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61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협력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회사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57" name="Shape 60"/>
          <p:cNvCxnSpPr>
            <a:stCxn id="70" idx="2"/>
            <a:endCxn id="81" idx="1"/>
          </p:cNvCxnSpPr>
          <p:nvPr/>
        </p:nvCxnSpPr>
        <p:spPr>
          <a:xfrm rot="16200000" flipH="1">
            <a:off x="1508705" y="3016494"/>
            <a:ext cx="293288" cy="20032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hape 66"/>
          <p:cNvCxnSpPr>
            <a:stCxn id="80" idx="3"/>
            <a:endCxn id="64" idx="1"/>
          </p:cNvCxnSpPr>
          <p:nvPr/>
        </p:nvCxnSpPr>
        <p:spPr>
          <a:xfrm>
            <a:off x="3633247" y="3262329"/>
            <a:ext cx="356100" cy="109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hape 66"/>
          <p:cNvCxnSpPr>
            <a:stCxn id="80" idx="0"/>
            <a:endCxn id="70" idx="0"/>
          </p:cNvCxnSpPr>
          <p:nvPr/>
        </p:nvCxnSpPr>
        <p:spPr>
          <a:xfrm rot="16200000" flipV="1">
            <a:off x="2197068" y="1913795"/>
            <a:ext cx="341861" cy="1625625"/>
          </a:xfrm>
          <a:prstGeom prst="bentConnector3">
            <a:avLst>
              <a:gd name="adj1" fmla="val 166869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2848043" y="2689558"/>
            <a:ext cx="347662" cy="230852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No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1" name="AutoShape 4"/>
          <p:cNvSpPr>
            <a:spLocks noChangeArrowheads="1"/>
          </p:cNvSpPr>
          <p:nvPr/>
        </p:nvSpPr>
        <p:spPr bwMode="auto">
          <a:xfrm>
            <a:off x="3494647" y="2982146"/>
            <a:ext cx="347662" cy="230852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Yes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2" name="AutoShape 46"/>
          <p:cNvSpPr>
            <a:spLocks noChangeArrowheads="1"/>
          </p:cNvSpPr>
          <p:nvPr/>
        </p:nvSpPr>
        <p:spPr bwMode="auto">
          <a:xfrm>
            <a:off x="5328011" y="4865889"/>
            <a:ext cx="1149350" cy="54000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08</a:t>
            </a:r>
            <a:r>
              <a: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 FI.01.02.01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구매처마스터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관리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일반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회계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</p:txBody>
      </p:sp>
      <p:cxnSp>
        <p:nvCxnSpPr>
          <p:cNvPr id="63" name="Shape 60"/>
          <p:cNvCxnSpPr>
            <a:stCxn id="69" idx="3"/>
            <a:endCxn id="62" idx="1"/>
          </p:cNvCxnSpPr>
          <p:nvPr/>
        </p:nvCxnSpPr>
        <p:spPr>
          <a:xfrm>
            <a:off x="5014056" y="4463560"/>
            <a:ext cx="313955" cy="67232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AutoShape 5"/>
          <p:cNvSpPr>
            <a:spLocks noChangeArrowheads="1"/>
          </p:cNvSpPr>
          <p:nvPr/>
        </p:nvSpPr>
        <p:spPr bwMode="auto">
          <a:xfrm>
            <a:off x="3989347" y="3019282"/>
            <a:ext cx="1016000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04.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등록품의상신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5" name="AutoShape 4"/>
          <p:cNvSpPr>
            <a:spLocks noChangeArrowheads="1"/>
          </p:cNvSpPr>
          <p:nvPr/>
        </p:nvSpPr>
        <p:spPr bwMode="auto">
          <a:xfrm>
            <a:off x="6767639" y="4218290"/>
            <a:ext cx="837111" cy="49053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09.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구매뷰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기준정보 등록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(MK01)</a:t>
            </a:r>
          </a:p>
        </p:txBody>
      </p:sp>
      <p:cxnSp>
        <p:nvCxnSpPr>
          <p:cNvPr id="66" name="Shape 66"/>
          <p:cNvCxnSpPr>
            <a:stCxn id="62" idx="3"/>
            <a:endCxn id="65" idx="1"/>
          </p:cNvCxnSpPr>
          <p:nvPr/>
        </p:nvCxnSpPr>
        <p:spPr>
          <a:xfrm flipV="1">
            <a:off x="6477361" y="4463559"/>
            <a:ext cx="290278" cy="67233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hape 66"/>
          <p:cNvCxnSpPr>
            <a:stCxn id="65" idx="3"/>
            <a:endCxn id="72" idx="1"/>
          </p:cNvCxnSpPr>
          <p:nvPr/>
        </p:nvCxnSpPr>
        <p:spPr>
          <a:xfrm flipV="1">
            <a:off x="7604750" y="3132794"/>
            <a:ext cx="315688" cy="133076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hape 66"/>
          <p:cNvCxnSpPr>
            <a:stCxn id="65" idx="3"/>
            <a:endCxn id="73" idx="1"/>
          </p:cNvCxnSpPr>
          <p:nvPr/>
        </p:nvCxnSpPr>
        <p:spPr>
          <a:xfrm flipV="1">
            <a:off x="7604750" y="3782502"/>
            <a:ext cx="315688" cy="68105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AutoShape 5"/>
          <p:cNvSpPr>
            <a:spLocks noChangeArrowheads="1"/>
          </p:cNvSpPr>
          <p:nvPr/>
        </p:nvSpPr>
        <p:spPr bwMode="auto">
          <a:xfrm>
            <a:off x="3998056" y="4219417"/>
            <a:ext cx="1016000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07.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0" name="AutoShape 41"/>
          <p:cNvSpPr>
            <a:spLocks noChangeArrowheads="1"/>
          </p:cNvSpPr>
          <p:nvPr/>
        </p:nvSpPr>
        <p:spPr bwMode="auto">
          <a:xfrm>
            <a:off x="1199245" y="2555677"/>
            <a:ext cx="825500" cy="414338"/>
          </a:xfrm>
          <a:prstGeom prst="homePlate">
            <a:avLst>
              <a:gd name="adj" fmla="val 2742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발굴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1" name="AutoShape 5"/>
          <p:cNvSpPr>
            <a:spLocks noChangeArrowheads="1"/>
          </p:cNvSpPr>
          <p:nvPr/>
        </p:nvSpPr>
        <p:spPr bwMode="auto">
          <a:xfrm flipH="1">
            <a:off x="2390500" y="5556884"/>
            <a:ext cx="1265194" cy="46800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06.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신규업체등록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확정 통보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2" name="AutoShape 46"/>
          <p:cNvSpPr>
            <a:spLocks noChangeArrowheads="1"/>
          </p:cNvSpPr>
          <p:nvPr/>
        </p:nvSpPr>
        <p:spPr bwMode="auto">
          <a:xfrm>
            <a:off x="7920438" y="2870264"/>
            <a:ext cx="1232687" cy="52506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12.MM.01.01.04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소스리스트관</a:t>
            </a:r>
            <a:r>
              <a:rPr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리</a:t>
            </a:r>
            <a:endParaRPr lang="en-US" altLang="ko-KR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3" name="AutoShape 46"/>
          <p:cNvSpPr>
            <a:spLocks noChangeArrowheads="1"/>
          </p:cNvSpPr>
          <p:nvPr/>
        </p:nvSpPr>
        <p:spPr bwMode="auto">
          <a:xfrm>
            <a:off x="7920438" y="3476035"/>
            <a:ext cx="1232688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11.MM.01.05.01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구매정보레코드관</a:t>
            </a:r>
            <a:r>
              <a:rPr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리</a:t>
            </a:r>
            <a:endParaRPr lang="en-US" altLang="ko-KR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4" name="AutoShape 5"/>
          <p:cNvSpPr>
            <a:spLocks noChangeArrowheads="1"/>
          </p:cNvSpPr>
          <p:nvPr/>
        </p:nvSpPr>
        <p:spPr bwMode="auto">
          <a:xfrm>
            <a:off x="5328011" y="2204089"/>
            <a:ext cx="1016000" cy="41909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06.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확정통보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75" name="Shape 66"/>
          <p:cNvCxnSpPr>
            <a:stCxn id="77" idx="3"/>
            <a:endCxn id="74" idx="1"/>
          </p:cNvCxnSpPr>
          <p:nvPr/>
        </p:nvCxnSpPr>
        <p:spPr>
          <a:xfrm flipV="1">
            <a:off x="5009701" y="2413639"/>
            <a:ext cx="318310" cy="145758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hape 66"/>
          <p:cNvCxnSpPr>
            <a:stCxn id="77" idx="1"/>
            <a:endCxn id="71" idx="1"/>
          </p:cNvCxnSpPr>
          <p:nvPr/>
        </p:nvCxnSpPr>
        <p:spPr>
          <a:xfrm rot="10800000" flipV="1">
            <a:off x="3655695" y="3871222"/>
            <a:ext cx="338007" cy="191966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AutoShape 5"/>
          <p:cNvSpPr>
            <a:spLocks noChangeArrowheads="1"/>
          </p:cNvSpPr>
          <p:nvPr/>
        </p:nvSpPr>
        <p:spPr bwMode="auto">
          <a:xfrm>
            <a:off x="3993701" y="3627079"/>
            <a:ext cx="1016000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05.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등록품의승인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78" name="직선 화살표 연결선 37"/>
          <p:cNvCxnSpPr>
            <a:stCxn id="64" idx="2"/>
            <a:endCxn id="77" idx="0"/>
          </p:cNvCxnSpPr>
          <p:nvPr/>
        </p:nvCxnSpPr>
        <p:spPr>
          <a:xfrm>
            <a:off x="4497347" y="3507567"/>
            <a:ext cx="4354" cy="1683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화살표 연결선 40"/>
          <p:cNvCxnSpPr>
            <a:stCxn id="77" idx="2"/>
            <a:endCxn id="69" idx="0"/>
          </p:cNvCxnSpPr>
          <p:nvPr/>
        </p:nvCxnSpPr>
        <p:spPr>
          <a:xfrm>
            <a:off x="4501701" y="4115364"/>
            <a:ext cx="4355" cy="1528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AutoShape 6"/>
          <p:cNvSpPr>
            <a:spLocks noChangeArrowheads="1"/>
          </p:cNvSpPr>
          <p:nvPr/>
        </p:nvSpPr>
        <p:spPr bwMode="auto">
          <a:xfrm>
            <a:off x="2728372" y="2897538"/>
            <a:ext cx="904875" cy="729581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6000" rIns="36000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03.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신규대상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선정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1" name="AutoShape 5"/>
          <p:cNvSpPr>
            <a:spLocks noChangeArrowheads="1"/>
          </p:cNvSpPr>
          <p:nvPr/>
        </p:nvSpPr>
        <p:spPr bwMode="auto">
          <a:xfrm>
            <a:off x="1755514" y="3026902"/>
            <a:ext cx="797155" cy="472801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신규업체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평가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2" name="AutoShape 4"/>
          <p:cNvSpPr>
            <a:spLocks noChangeArrowheads="1"/>
          </p:cNvSpPr>
          <p:nvPr/>
        </p:nvSpPr>
        <p:spPr bwMode="auto">
          <a:xfrm>
            <a:off x="6765258" y="3462053"/>
            <a:ext cx="837111" cy="49053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10.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마스터 연</a:t>
            </a:r>
            <a:r>
              <a:rPr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(SRM)</a:t>
            </a:r>
          </a:p>
        </p:txBody>
      </p:sp>
      <p:cxnSp>
        <p:nvCxnSpPr>
          <p:cNvPr id="83" name="Shape 66"/>
          <p:cNvCxnSpPr>
            <a:stCxn id="65" idx="0"/>
            <a:endCxn id="82" idx="2"/>
          </p:cNvCxnSpPr>
          <p:nvPr/>
        </p:nvCxnSpPr>
        <p:spPr>
          <a:xfrm rot="16200000" flipV="1">
            <a:off x="7052156" y="4084250"/>
            <a:ext cx="265699" cy="238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AutoShape 4"/>
          <p:cNvSpPr>
            <a:spLocks noChangeArrowheads="1"/>
          </p:cNvSpPr>
          <p:nvPr/>
        </p:nvSpPr>
        <p:spPr bwMode="auto">
          <a:xfrm>
            <a:off x="3954702" y="5503733"/>
            <a:ext cx="707704" cy="469237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e-mail 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혹은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tel.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85" name="직선 화살표 연결선 38"/>
          <p:cNvCxnSpPr>
            <a:stCxn id="81" idx="3"/>
            <a:endCxn id="80" idx="1"/>
          </p:cNvCxnSpPr>
          <p:nvPr/>
        </p:nvCxnSpPr>
        <p:spPr>
          <a:xfrm flipV="1">
            <a:off x="2552669" y="3262329"/>
            <a:ext cx="175703" cy="97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6622500" y="3239502"/>
            <a:ext cx="1140094" cy="910032"/>
          </a:xfrm>
          <a:prstGeom prst="rect">
            <a:avLst/>
          </a:prstGeom>
          <a:noFill/>
          <a:ln w="7620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2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  <p:graphicFrame>
        <p:nvGraphicFramePr>
          <p:cNvPr id="10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757109"/>
              </p:ext>
            </p:extLst>
          </p:nvPr>
        </p:nvGraphicFramePr>
        <p:xfrm>
          <a:off x="567328" y="1452834"/>
          <a:ext cx="8759552" cy="4490476"/>
        </p:xfrm>
        <a:graphic>
          <a:graphicData uri="http://schemas.openxmlformats.org/drawingml/2006/table">
            <a:tbl>
              <a:tblPr/>
              <a:tblGrid>
                <a:gridCol w="1849301"/>
                <a:gridCol w="5603965"/>
                <a:gridCol w="1306286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27593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발굴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웹 사이트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협력사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 소개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전시회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정기 간행물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해외기술자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해외출장 등을 통한 신규 업체 발굴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691"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2.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신규업체평가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평가팀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자재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품질경영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기술혁신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구성 후 신규업체 실사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80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평가 결과에 대한 품의서 작성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승인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72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3.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신규대상업체 선정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신규대상 선정여부를 의사결정함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88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등록품의 상신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평가결과를  기초로 등록 품의서 작성하여 상신 처리함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(offline)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Notes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5.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등록품의 승인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상신의뢰에 대해 승인 처리함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(offline)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Notes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51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6.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확정 통보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등록품의 완료된 해당업체에 등록 및 거래개시 가능 통보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공장 및 협력업체 유선 통보 조치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7.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신규업체 등록 요청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품의를 근거로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소스 리스트에 등록 요청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775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  <p:graphicFrame>
        <p:nvGraphicFramePr>
          <p:cNvPr id="8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654420"/>
              </p:ext>
            </p:extLst>
          </p:nvPr>
        </p:nvGraphicFramePr>
        <p:xfrm>
          <a:off x="567328" y="1452834"/>
          <a:ext cx="8759552" cy="4482472"/>
        </p:xfrm>
        <a:graphic>
          <a:graphicData uri="http://schemas.openxmlformats.org/drawingml/2006/table">
            <a:tbl>
              <a:tblPr/>
              <a:tblGrid>
                <a:gridCol w="1849301"/>
                <a:gridCol w="5603965"/>
                <a:gridCol w="1306286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17140">
                <a:tc rowSpan="2">
                  <a:txBody>
                    <a:bodyPr/>
                    <a:lstStyle/>
                    <a:p>
                      <a:pPr marL="0" indent="0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8. FI.01.02.01</a:t>
                      </a:r>
                    </a:p>
                    <a:p>
                      <a:pPr marL="0" indent="0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구매처마스터 관리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indent="0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일반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회계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업체 코드 생성 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Vendor Master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내에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일반뷰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회계뷰 입력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FK01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등록된 업체 코드 및 관련 내역을 구매팀 담당자에게 통보함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 rowSpan="2"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구매뷰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기준정보입력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재경으로 부터 신규등록된 업체 코드 연락수신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Master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구매뷰에 관리 필요한 기준정보 입력하여 업체마스터를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extend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영업요청의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Vendor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입력작업 포함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MK01/MK02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 rowSpan="2">
                  <a:txBody>
                    <a:bodyPr/>
                    <a:lstStyle/>
                    <a:p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업체 마스터 연계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등록완료된 업체마스터 정보는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Replication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되어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등록됨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 vMerge="1">
                  <a:txBody>
                    <a:bodyPr/>
                    <a:lstStyle/>
                    <a:p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업체마스터가 정상적으로 연계 등록되었는지 확인함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>
                  <a:txBody>
                    <a:bodyPr/>
                    <a:lstStyle/>
                    <a:p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11. MM.01.05.01</a:t>
                      </a:r>
                    </a:p>
                    <a:p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구매정보레코드관리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등록된 업체마스터와 구매대상 자재에 대해 구매단가 등록의 후속 프로세스를 진행함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(ME11)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>
                  <a:txBody>
                    <a:bodyPr/>
                    <a:lstStyle/>
                    <a:p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 MM.01.01.04</a:t>
                      </a:r>
                    </a:p>
                    <a:p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소스리스트관리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등록된 업체마스터를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MRP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처리와 연계하기 위해 소스리스트에 할당함 혹은 신규등록함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(ME01)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652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80716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  <p:graphicFrame>
        <p:nvGraphicFramePr>
          <p:cNvPr id="3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604876"/>
              </p:ext>
            </p:extLst>
          </p:nvPr>
        </p:nvGraphicFramePr>
        <p:xfrm>
          <a:off x="543245" y="1430624"/>
          <a:ext cx="8796698" cy="4676262"/>
        </p:xfrm>
        <a:graphic>
          <a:graphicData uri="http://schemas.openxmlformats.org/drawingml/2006/table">
            <a:tbl>
              <a:tblPr/>
              <a:tblGrid>
                <a:gridCol w="282118"/>
                <a:gridCol w="282118"/>
                <a:gridCol w="8232462"/>
              </a:tblGrid>
              <a:tr h="4941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</a:t>
                      </a: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62250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</a:t>
                      </a: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2068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본사</a:t>
                      </a: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구매팀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20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재경팀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273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협력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회사</a:t>
                      </a:r>
                    </a:p>
                  </a:txBody>
                  <a:tcPr marL="36002" marR="3600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" name="AutoShape 6"/>
          <p:cNvSpPr>
            <a:spLocks noChangeArrowheads="1"/>
          </p:cNvSpPr>
          <p:nvPr/>
        </p:nvSpPr>
        <p:spPr bwMode="auto">
          <a:xfrm>
            <a:off x="2508342" y="2707261"/>
            <a:ext cx="1047750" cy="609600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변경적용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수용판단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?</a:t>
            </a:r>
          </a:p>
        </p:txBody>
      </p:sp>
      <p:cxnSp>
        <p:nvCxnSpPr>
          <p:cNvPr id="39" name="Shape 60"/>
          <p:cNvCxnSpPr>
            <a:stCxn id="49" idx="3"/>
            <a:endCxn id="38" idx="1"/>
          </p:cNvCxnSpPr>
          <p:nvPr/>
        </p:nvCxnSpPr>
        <p:spPr>
          <a:xfrm flipV="1">
            <a:off x="2233932" y="3012061"/>
            <a:ext cx="274410" cy="2771011"/>
          </a:xfrm>
          <a:prstGeom prst="bentConnector3">
            <a:avLst>
              <a:gd name="adj1" fmla="val 30959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4"/>
          <p:cNvSpPr>
            <a:spLocks noChangeArrowheads="1"/>
          </p:cNvSpPr>
          <p:nvPr/>
        </p:nvSpPr>
        <p:spPr bwMode="auto">
          <a:xfrm>
            <a:off x="2971666" y="2485934"/>
            <a:ext cx="347662" cy="230852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No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1" name="AutoShape 4"/>
          <p:cNvSpPr>
            <a:spLocks noChangeArrowheads="1"/>
          </p:cNvSpPr>
          <p:nvPr/>
        </p:nvSpPr>
        <p:spPr bwMode="auto">
          <a:xfrm>
            <a:off x="3486016" y="2771684"/>
            <a:ext cx="347662" cy="230852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Yes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2" name="AutoShape 46"/>
          <p:cNvSpPr>
            <a:spLocks noChangeArrowheads="1"/>
          </p:cNvSpPr>
          <p:nvPr/>
        </p:nvSpPr>
        <p:spPr bwMode="auto">
          <a:xfrm>
            <a:off x="5348694" y="4843759"/>
            <a:ext cx="1152525" cy="54000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sp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05. </a:t>
            </a:r>
            <a:r>
              <a: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FI.01.02.01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기준정보변경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일반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회계뷰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</p:txBody>
      </p:sp>
      <p:cxnSp>
        <p:nvCxnSpPr>
          <p:cNvPr id="43" name="Shape 60"/>
          <p:cNvCxnSpPr>
            <a:stCxn id="87" idx="2"/>
            <a:endCxn id="42" idx="0"/>
          </p:cNvCxnSpPr>
          <p:nvPr/>
        </p:nvCxnSpPr>
        <p:spPr>
          <a:xfrm rot="16200000" flipH="1">
            <a:off x="5786916" y="4705718"/>
            <a:ext cx="276080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3872047" y="2767919"/>
            <a:ext cx="1228725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업체정보변경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품의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결재상신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5" name="AutoShape 4"/>
          <p:cNvSpPr>
            <a:spLocks noChangeArrowheads="1"/>
          </p:cNvSpPr>
          <p:nvPr/>
        </p:nvSpPr>
        <p:spPr bwMode="auto">
          <a:xfrm>
            <a:off x="6802617" y="3160916"/>
            <a:ext cx="1042987" cy="50351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06..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기준정보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   변경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</a:p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MK02</a:t>
            </a:r>
            <a:endParaRPr lang="ko-KR" altLang="en-US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6" name="직선 화살표 연결선 115"/>
          <p:cNvCxnSpPr>
            <a:stCxn id="44" idx="2"/>
            <a:endCxn id="95" idx="0"/>
          </p:cNvCxnSpPr>
          <p:nvPr/>
        </p:nvCxnSpPr>
        <p:spPr>
          <a:xfrm>
            <a:off x="4486410" y="3256204"/>
            <a:ext cx="4355" cy="17450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hape 66"/>
          <p:cNvCxnSpPr>
            <a:stCxn id="42" idx="3"/>
            <a:endCxn id="45" idx="2"/>
          </p:cNvCxnSpPr>
          <p:nvPr/>
        </p:nvCxnSpPr>
        <p:spPr>
          <a:xfrm flipV="1">
            <a:off x="6501219" y="3664434"/>
            <a:ext cx="822892" cy="1449325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AutoShape 5"/>
          <p:cNvSpPr>
            <a:spLocks noChangeArrowheads="1"/>
          </p:cNvSpPr>
          <p:nvPr/>
        </p:nvSpPr>
        <p:spPr bwMode="auto">
          <a:xfrm>
            <a:off x="3876809" y="4018737"/>
            <a:ext cx="1219200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04.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업체정보변경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9" name="AutoShape 41"/>
          <p:cNvSpPr>
            <a:spLocks noChangeArrowheads="1"/>
          </p:cNvSpPr>
          <p:nvPr/>
        </p:nvSpPr>
        <p:spPr bwMode="auto">
          <a:xfrm>
            <a:off x="1300482" y="5575903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업체정보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변경사유발생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0" name="AutoShape 5"/>
          <p:cNvSpPr>
            <a:spLocks noChangeArrowheads="1"/>
          </p:cNvSpPr>
          <p:nvPr/>
        </p:nvSpPr>
        <p:spPr bwMode="auto">
          <a:xfrm>
            <a:off x="3933959" y="5533207"/>
            <a:ext cx="1104900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업체정보변경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확정 통보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1" name="Shape 66"/>
          <p:cNvCxnSpPr>
            <a:stCxn id="38" idx="0"/>
            <a:endCxn id="49" idx="0"/>
          </p:cNvCxnSpPr>
          <p:nvPr/>
        </p:nvCxnSpPr>
        <p:spPr>
          <a:xfrm rot="16200000" flipH="1" flipV="1">
            <a:off x="907050" y="3450736"/>
            <a:ext cx="2868642" cy="1381692"/>
          </a:xfrm>
          <a:prstGeom prst="bentConnector3">
            <a:avLst>
              <a:gd name="adj1" fmla="val -3871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41"/>
          <p:cNvCxnSpPr>
            <a:stCxn id="38" idx="3"/>
            <a:endCxn id="44" idx="1"/>
          </p:cNvCxnSpPr>
          <p:nvPr/>
        </p:nvCxnSpPr>
        <p:spPr>
          <a:xfrm>
            <a:off x="3556092" y="3012061"/>
            <a:ext cx="315955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AutoShape 5"/>
          <p:cNvSpPr>
            <a:spLocks noChangeArrowheads="1"/>
          </p:cNvSpPr>
          <p:nvPr/>
        </p:nvSpPr>
        <p:spPr bwMode="auto">
          <a:xfrm>
            <a:off x="4827272" y="1989641"/>
            <a:ext cx="1016000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업체정보변경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확정 통보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4" name="Shape 66"/>
          <p:cNvCxnSpPr>
            <a:stCxn id="95" idx="1"/>
            <a:endCxn id="50" idx="1"/>
          </p:cNvCxnSpPr>
          <p:nvPr/>
        </p:nvCxnSpPr>
        <p:spPr>
          <a:xfrm rot="10800000" flipH="1" flipV="1">
            <a:off x="3876401" y="3626018"/>
            <a:ext cx="57557" cy="2151331"/>
          </a:xfrm>
          <a:prstGeom prst="bentConnector3">
            <a:avLst>
              <a:gd name="adj1" fmla="val -397171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hape 66"/>
          <p:cNvCxnSpPr>
            <a:stCxn id="95" idx="3"/>
            <a:endCxn id="53" idx="2"/>
          </p:cNvCxnSpPr>
          <p:nvPr/>
        </p:nvCxnSpPr>
        <p:spPr>
          <a:xfrm flipV="1">
            <a:off x="5105127" y="2477926"/>
            <a:ext cx="230145" cy="1148093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AutoShape 4"/>
          <p:cNvSpPr>
            <a:spLocks noChangeArrowheads="1"/>
          </p:cNvSpPr>
          <p:nvPr/>
        </p:nvSpPr>
        <p:spPr bwMode="auto">
          <a:xfrm>
            <a:off x="8079930" y="3160916"/>
            <a:ext cx="1042987" cy="503518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07.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기준정보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   변경</a:t>
            </a:r>
            <a:r>
              <a: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연계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SRM</a:t>
            </a:r>
            <a:endParaRPr lang="ko-KR" altLang="en-US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7" name="AutoShape 6"/>
          <p:cNvSpPr>
            <a:spLocks noChangeArrowheads="1"/>
          </p:cNvSpPr>
          <p:nvPr/>
        </p:nvSpPr>
        <p:spPr bwMode="auto">
          <a:xfrm>
            <a:off x="5401081" y="3958079"/>
            <a:ext cx="1047750" cy="609600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구매뷰만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</a:t>
            </a:r>
            <a:r>
              <a:rPr lang="ko-KR" altLang="en-US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?</a:t>
            </a:r>
          </a:p>
        </p:txBody>
      </p:sp>
      <p:cxnSp>
        <p:nvCxnSpPr>
          <p:cNvPr id="88" name="Shape 66"/>
          <p:cNvCxnSpPr>
            <a:stCxn id="87" idx="3"/>
            <a:endCxn id="45" idx="1"/>
          </p:cNvCxnSpPr>
          <p:nvPr/>
        </p:nvCxnSpPr>
        <p:spPr>
          <a:xfrm flipV="1">
            <a:off x="6448831" y="3412675"/>
            <a:ext cx="353786" cy="85020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hape 60"/>
          <p:cNvCxnSpPr>
            <a:stCxn id="48" idx="3"/>
            <a:endCxn id="87" idx="1"/>
          </p:cNvCxnSpPr>
          <p:nvPr/>
        </p:nvCxnSpPr>
        <p:spPr>
          <a:xfrm flipV="1">
            <a:off x="5096009" y="4262879"/>
            <a:ext cx="305072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AutoShape 4"/>
          <p:cNvSpPr>
            <a:spLocks noChangeArrowheads="1"/>
          </p:cNvSpPr>
          <p:nvPr/>
        </p:nvSpPr>
        <p:spPr bwMode="auto">
          <a:xfrm>
            <a:off x="5911893" y="4526757"/>
            <a:ext cx="347662" cy="230852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No</a:t>
            </a:r>
            <a:endParaRPr lang="ko-KR" altLang="en-US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91" name="AutoShape 4"/>
          <p:cNvSpPr>
            <a:spLocks noChangeArrowheads="1"/>
          </p:cNvSpPr>
          <p:nvPr/>
        </p:nvSpPr>
        <p:spPr bwMode="auto">
          <a:xfrm>
            <a:off x="6288199" y="4030201"/>
            <a:ext cx="347662" cy="230852"/>
          </a:xfrm>
          <a:prstGeom prst="flowChartProcess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Yes</a:t>
            </a:r>
            <a:endParaRPr lang="ko-KR" altLang="en-US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92" name="AutoShape 46"/>
          <p:cNvSpPr>
            <a:spLocks noChangeArrowheads="1"/>
          </p:cNvSpPr>
          <p:nvPr/>
        </p:nvSpPr>
        <p:spPr bwMode="auto">
          <a:xfrm>
            <a:off x="7971343" y="3995601"/>
            <a:ext cx="1260161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08.MM.01.05.01</a:t>
            </a: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구매정보레코드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관리</a:t>
            </a:r>
            <a:endParaRPr lang="en-US" altLang="ko-KR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93" name="직선 화살표 연결선 39"/>
          <p:cNvCxnSpPr>
            <a:stCxn id="45" idx="3"/>
          </p:cNvCxnSpPr>
          <p:nvPr/>
        </p:nvCxnSpPr>
        <p:spPr>
          <a:xfrm flipV="1">
            <a:off x="7845604" y="3409409"/>
            <a:ext cx="266428" cy="32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화살표 연결선 45"/>
          <p:cNvCxnSpPr>
            <a:stCxn id="86" idx="2"/>
            <a:endCxn id="92" idx="0"/>
          </p:cNvCxnSpPr>
          <p:nvPr/>
        </p:nvCxnSpPr>
        <p:spPr>
          <a:xfrm>
            <a:off x="8601424" y="3664434"/>
            <a:ext cx="0" cy="33116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AutoShape 5"/>
          <p:cNvSpPr>
            <a:spLocks noChangeArrowheads="1"/>
          </p:cNvSpPr>
          <p:nvPr/>
        </p:nvSpPr>
        <p:spPr bwMode="auto">
          <a:xfrm>
            <a:off x="3876402" y="3381876"/>
            <a:ext cx="1228725" cy="48828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업체정보변경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품의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결재승인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96" name="직선 화살표 연결선 59"/>
          <p:cNvCxnSpPr>
            <a:stCxn id="95" idx="2"/>
            <a:endCxn id="48" idx="0"/>
          </p:cNvCxnSpPr>
          <p:nvPr/>
        </p:nvCxnSpPr>
        <p:spPr>
          <a:xfrm flipH="1">
            <a:off x="4486409" y="3870161"/>
            <a:ext cx="4356" cy="19740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ectangle 96"/>
          <p:cNvSpPr/>
          <p:nvPr/>
        </p:nvSpPr>
        <p:spPr>
          <a:xfrm>
            <a:off x="8070930" y="2919985"/>
            <a:ext cx="1140094" cy="910032"/>
          </a:xfrm>
          <a:prstGeom prst="rect">
            <a:avLst/>
          </a:prstGeom>
          <a:noFill/>
          <a:ln w="7620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2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  <p:graphicFrame>
        <p:nvGraphicFramePr>
          <p:cNvPr id="10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258321"/>
              </p:ext>
            </p:extLst>
          </p:nvPr>
        </p:nvGraphicFramePr>
        <p:xfrm>
          <a:off x="567328" y="1452834"/>
          <a:ext cx="8772615" cy="4781779"/>
        </p:xfrm>
        <a:graphic>
          <a:graphicData uri="http://schemas.openxmlformats.org/drawingml/2006/table">
            <a:tbl>
              <a:tblPr/>
              <a:tblGrid>
                <a:gridCol w="1917238"/>
                <a:gridCol w="5483777"/>
                <a:gridCol w="13716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27593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업체정보변경 발생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주소지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대표자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사업자등록번호 등의 업체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정보 변경사항 발생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69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업체 정보변경 상신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업체 정보 변경 품의서 작성하여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801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업체정보 변경 확정 통보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변경품의 완료된 해당업체 및 공장에 확정통지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72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업체정보변경 요청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품의를 근거로 구매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Vendor Master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변경 요청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일반뷰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회계뷰 변경의 경우 재경팀에 요청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구매뷰 변경의 경우는 구매팀에서 직접처리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886">
                <a:tc>
                  <a:txBody>
                    <a:bodyPr/>
                    <a:lstStyle/>
                    <a:p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업체 기준정보변경  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기준정보 중 일반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회계뷰에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대한 정보 변경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처리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FK02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24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업체 기준정보변경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Vendor Master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내에 구매뷰 정보 변경 처리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영업측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Vendor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입력작업 포함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MK02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51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7.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기준정보 변경 연계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연계되는 항목의 경우 기준정보 변경 완료 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에서도 반영 결과 확인함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140">
                <a:tc>
                  <a:txBody>
                    <a:bodyPr/>
                    <a:lstStyle/>
                    <a:p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8. MM.01.05.01</a:t>
                      </a:r>
                    </a:p>
                    <a:p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구매정보레코드 관리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변경이 구매정보레코드에 영향을 미치는 항목의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구매정보레코드상에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직접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변경을 반영함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(ME12)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687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516095"/>
              </p:ext>
            </p:extLst>
          </p:nvPr>
        </p:nvGraphicFramePr>
        <p:xfrm>
          <a:off x="631825" y="2060575"/>
          <a:ext cx="8528050" cy="131762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업체마스터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마스터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업체마스터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마스터 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FK02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MK02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업체마스터 등록</a:t>
            </a:r>
          </a:p>
        </p:txBody>
      </p:sp>
    </p:spTree>
    <p:extLst>
      <p:ext uri="{BB962C8B-B14F-4D97-AF65-F5344CB8AC3E}">
        <p14:creationId xmlns:p14="http://schemas.microsoft.com/office/powerpoint/2010/main" val="308570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22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" y="1777897"/>
            <a:ext cx="3906360" cy="2565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223076"/>
              </p:ext>
            </p:extLst>
          </p:nvPr>
        </p:nvGraphicFramePr>
        <p:xfrm>
          <a:off x="344488" y="1295400"/>
          <a:ext cx="9215437" cy="5330190"/>
        </p:xfrm>
        <a:graphic>
          <a:graphicData uri="http://schemas.openxmlformats.org/drawingml/2006/table">
            <a:tbl>
              <a:tblPr/>
              <a:tblGrid>
                <a:gridCol w="5370512"/>
                <a:gridCol w="3844925"/>
              </a:tblGrid>
              <a:tr h="460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계정그룹을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Master Fill-up sheet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참고하여 업체마스터 생성 준비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=&gt;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운영 시에는 해당 정보를 재경 담당자에게 전달하여 먼저 일반뷰와 회계뷰를 등록한 후 신규 등록된 공급업체 코드를 전달 받도록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공급업체 코드는 공란으로 처리함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내부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채번됨</a:t>
                      </a:r>
                      <a:endParaRPr kumimoji="0" lang="en-US" altLang="ko-KR" sz="1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계정그룹 클릭 후 공급업체 계정 그룹에서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내자의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1000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외자의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2000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	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외상매입금업체</a:t>
                      </a: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2000	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외상매입금업체</a:t>
                      </a: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5000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미지급업체</a:t>
                      </a: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6000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미지급업체</a:t>
                      </a: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7000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법인카드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8000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미지급업체</a:t>
                      </a: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개인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9000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</a:t>
                      </a: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사업자</a:t>
                      </a: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주민번호 불명</a:t>
                      </a: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X100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임직원</a:t>
                      </a:r>
                    </a:p>
                    <a:p>
                      <a:pPr marL="352425" marR="0" lvl="0" indent="-1698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altLang="ko-KR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X200	</a:t>
                      </a:r>
                      <a:r>
                        <a:rPr kumimoji="0" lang="ko-KR" altLang="en-US" sz="9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생성을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요청 후 공급업체 코드 접수하여 구매뷰만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등록 수행함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278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 담당자 기능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FK01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510270" y="463867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316420" name="Object 4"/>
          <p:cNvGraphicFramePr>
            <a:graphicFrameLocks noChangeAspect="1"/>
          </p:cNvGraphicFramePr>
          <p:nvPr/>
        </p:nvGraphicFramePr>
        <p:xfrm>
          <a:off x="819150" y="4645025"/>
          <a:ext cx="914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29" name="워크시트" showAsIcon="1" r:id="rId4" imgW="914400" imgH="685800" progId="Excel.Sheet.12">
                  <p:embed/>
                </p:oleObj>
              </mc:Choice>
              <mc:Fallback>
                <p:oleObj name="워크시트" showAsIcon="1" r:id="rId4" imgW="914400" imgH="685800" progId="Excel.Sheet.12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4645025"/>
                        <a:ext cx="914400" cy="673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타원 7"/>
          <p:cNvSpPr/>
          <p:nvPr/>
        </p:nvSpPr>
        <p:spPr>
          <a:xfrm>
            <a:off x="1886632" y="271626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682588" y="320992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38524" y="2152650"/>
            <a:ext cx="2257425" cy="3648075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cxnSp>
        <p:nvCxnSpPr>
          <p:cNvPr id="12" name="직선 화살표 연결선 11"/>
          <p:cNvCxnSpPr>
            <a:stCxn id="10" idx="6"/>
            <a:endCxn id="13" idx="1"/>
          </p:cNvCxnSpPr>
          <p:nvPr/>
        </p:nvCxnSpPr>
        <p:spPr>
          <a:xfrm flipV="1">
            <a:off x="3003221" y="3090863"/>
            <a:ext cx="521029" cy="29125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모서리가 둥근 직사각형 12"/>
          <p:cNvSpPr/>
          <p:nvPr/>
        </p:nvSpPr>
        <p:spPr>
          <a:xfrm>
            <a:off x="3524250" y="2924175"/>
            <a:ext cx="1743075" cy="333375"/>
          </a:xfrm>
          <a:prstGeom prst="roundRect">
            <a:avLst/>
          </a:prstGeom>
          <a:noFill/>
          <a:ln w="28575">
            <a:solidFill>
              <a:srgbClr val="FF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07265" y="2851099"/>
            <a:ext cx="1038225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07265" y="3246015"/>
            <a:ext cx="352425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8508738" y="375669"/>
            <a:ext cx="1292753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재경부 담당자 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기</a:t>
            </a:r>
            <a:r>
              <a:rPr lang="ko-KR" altLang="en-US" sz="1400" b="1" dirty="0">
                <a:latin typeface="+mn-ea"/>
                <a:ea typeface="+mn-ea"/>
                <a:cs typeface="Arial" pitchFamily="34" charset="0"/>
              </a:rPr>
              <a:t>능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62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1843087"/>
            <a:ext cx="451485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575128"/>
              </p:ext>
            </p:extLst>
          </p:nvPr>
        </p:nvGraphicFramePr>
        <p:xfrm>
          <a:off x="344488" y="1295400"/>
          <a:ext cx="9215437" cy="5101590"/>
        </p:xfrm>
        <a:graphic>
          <a:graphicData uri="http://schemas.openxmlformats.org/drawingml/2006/table">
            <a:tbl>
              <a:tblPr/>
              <a:tblGrid>
                <a:gridCol w="5370512"/>
                <a:gridCol w="3844925"/>
              </a:tblGrid>
              <a:tr h="4371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공급업체 지정하여 확장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Master Fill-up sheet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에서 구매뷰 관련 내용을 참고하여 업체마스터 생성 준비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코드는 재경에서 등록한 공급업체 코드를 전달받아 지정하여야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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구매팀의 역할은 구매뷰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담당자만 확장하는 것임</a:t>
                      </a:r>
                      <a:endParaRPr kumimoji="0" lang="en-US" altLang="ko-KR" sz="1200" b="1" i="0" u="none" strike="noStrike" cap="none" normalizeH="0" baseline="3000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구매조직은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지정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계정그룹은 공란 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재경부에서 등록 시 지정함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공급업체의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생성할 때에는 </a:t>
                      </a:r>
                      <a:r>
                        <a:rPr kumimoji="0" lang="ko-KR" altLang="en-US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구매조직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필수로 입력해야 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생성을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요청 후 공급업체 코드 접수하여 구매뷰만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등록 수행함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00542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510270" y="463867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316420" name="Object 4"/>
          <p:cNvGraphicFramePr>
            <a:graphicFrameLocks noChangeAspect="1"/>
          </p:cNvGraphicFramePr>
          <p:nvPr/>
        </p:nvGraphicFramePr>
        <p:xfrm>
          <a:off x="819150" y="4645025"/>
          <a:ext cx="914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866" name="워크시트" showAsIcon="1" r:id="rId4" imgW="914400" imgH="685800" progId="Excel.Sheet.12">
                  <p:embed/>
                </p:oleObj>
              </mc:Choice>
              <mc:Fallback>
                <p:oleObj name="워크시트" showAsIcon="1" r:id="rId4" imgW="914400" imgH="685800" progId="Excel.Sheet.12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4645025"/>
                        <a:ext cx="914400" cy="673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타원 7"/>
          <p:cNvSpPr/>
          <p:nvPr/>
        </p:nvSpPr>
        <p:spPr>
          <a:xfrm>
            <a:off x="2016145" y="2809875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336778" y="2972542"/>
            <a:ext cx="1038225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336778" y="3200400"/>
            <a:ext cx="444522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8077200" y="375669"/>
            <a:ext cx="1724291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구</a:t>
            </a:r>
            <a:r>
              <a:rPr lang="ko-KR" altLang="en-US" sz="1400" b="1" dirty="0">
                <a:latin typeface="+mn-ea"/>
                <a:ea typeface="+mn-ea"/>
                <a:cs typeface="Arial" pitchFamily="34" charset="0"/>
              </a:rPr>
              <a:t>매</a:t>
            </a:r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 담당자 기능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sz="1400" b="1" dirty="0" smtClean="0">
                <a:latin typeface="+mn-ea"/>
                <a:ea typeface="+mn-ea"/>
                <a:cs typeface="Arial" pitchFamily="34" charset="0"/>
              </a:rPr>
              <a:t>*</a:t>
            </a:r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구매뷰 확장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0" name="타원 7"/>
          <p:cNvSpPr/>
          <p:nvPr/>
        </p:nvSpPr>
        <p:spPr>
          <a:xfrm>
            <a:off x="2008228" y="315425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219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770794"/>
              </p:ext>
            </p:extLst>
          </p:nvPr>
        </p:nvGraphicFramePr>
        <p:xfrm>
          <a:off x="344488" y="1295400"/>
          <a:ext cx="9215437" cy="5669280"/>
        </p:xfrm>
        <a:graphic>
          <a:graphicData uri="http://schemas.openxmlformats.org/drawingml/2006/table">
            <a:tbl>
              <a:tblPr/>
              <a:tblGrid>
                <a:gridCol w="5751512"/>
                <a:gridCol w="3463925"/>
              </a:tblGrid>
              <a:tr h="556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구매데이터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구매처에 대한 거래조건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기본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데이터를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구매처의 거래조건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오더통화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외자일 경우 입력 필수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스키마그룹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외자 입력 필수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가격결정일 관리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내자는 납품일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외자는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송장 검증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내자만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자재기본데이터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구매그룹 선택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계획납품소요시간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조달리드타임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확정제어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납품서 연계 공급업체는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Z004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44545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53" y="1585071"/>
            <a:ext cx="5567772" cy="3583305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03" y="5176151"/>
            <a:ext cx="5586822" cy="14859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514350" y="2314575"/>
            <a:ext cx="3600450" cy="8286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19745" y="237976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23825" y="511344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57200" y="5172075"/>
            <a:ext cx="3600450" cy="7905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42925" y="3781425"/>
            <a:ext cx="1295400" cy="152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42875" y="369421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8508738" y="375669"/>
            <a:ext cx="1292753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400" b="1" dirty="0" smtClean="0">
                <a:latin typeface="+mn-ea"/>
                <a:ea typeface="+mn-ea"/>
                <a:cs typeface="Arial" pitchFamily="34" charset="0"/>
              </a:rPr>
              <a:t>MK01</a:t>
            </a:r>
          </a:p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생성 시 등록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9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963987"/>
              </p:ext>
            </p:extLst>
          </p:nvPr>
        </p:nvGraphicFramePr>
        <p:xfrm>
          <a:off x="344488" y="1251585"/>
          <a:ext cx="9215437" cy="5059045"/>
        </p:xfrm>
        <a:graphic>
          <a:graphicData uri="http://schemas.openxmlformats.org/drawingml/2006/table">
            <a:tbl>
              <a:tblPr/>
              <a:tblGrid>
                <a:gridCol w="6132512"/>
                <a:gridCol w="3082925"/>
              </a:tblGrid>
              <a:tr h="42919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구매처변경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기능에서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담당자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를 선택하여 담당자 정보를 등록하도록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담당자 정보의 경우 구매에서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fill-up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 내역을 기준으로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 기능으로 일괄 반영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혹은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상기와 같이 구매처변경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(MK02)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처리에서 수기로 등록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42303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9" y="1738314"/>
            <a:ext cx="4138612" cy="34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직사각형 16"/>
          <p:cNvSpPr/>
          <p:nvPr/>
        </p:nvSpPr>
        <p:spPr>
          <a:xfrm>
            <a:off x="698478" y="4048867"/>
            <a:ext cx="1038225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8077200" y="375669"/>
            <a:ext cx="1724291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구</a:t>
            </a:r>
            <a:r>
              <a:rPr lang="ko-KR" altLang="en-US" sz="1400" b="1" dirty="0">
                <a:latin typeface="+mn-ea"/>
                <a:ea typeface="+mn-ea"/>
                <a:cs typeface="Arial" pitchFamily="34" charset="0"/>
              </a:rPr>
              <a:t>매</a:t>
            </a:r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 담당자 기능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sz="1400" b="1" dirty="0" smtClean="0">
                <a:latin typeface="+mn-ea"/>
                <a:ea typeface="+mn-ea"/>
                <a:cs typeface="Arial" pitchFamily="34" charset="0"/>
              </a:rPr>
              <a:t>*</a:t>
            </a:r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담당자 등록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90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714105"/>
              </p:ext>
            </p:extLst>
          </p:nvPr>
        </p:nvGraphicFramePr>
        <p:xfrm>
          <a:off x="344488" y="1251585"/>
          <a:ext cx="9215437" cy="5126355"/>
        </p:xfrm>
        <a:graphic>
          <a:graphicData uri="http://schemas.openxmlformats.org/drawingml/2006/table">
            <a:tbl>
              <a:tblPr/>
              <a:tblGrid>
                <a:gridCol w="6132512"/>
                <a:gridCol w="3082925"/>
              </a:tblGrid>
              <a:tr h="4511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구매처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정보수신자를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구분하여 담당자 정보를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담당자 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담당자 기능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- 11 : 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- 12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담당자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- 13 : 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담당자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4491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12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49" y="1762126"/>
            <a:ext cx="5895975" cy="3867149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pic>
        <p:nvPicPr>
          <p:cNvPr id="3123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133725"/>
            <a:ext cx="191452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2124075" y="3114675"/>
            <a:ext cx="1905000" cy="2552700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90750" y="4391025"/>
            <a:ext cx="1733550" cy="352425"/>
          </a:xfrm>
          <a:prstGeom prst="roundRect">
            <a:avLst/>
          </a:prstGeom>
          <a:noFill/>
          <a:ln w="28575">
            <a:solidFill>
              <a:srgbClr val="FF33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62645" y="279886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28675" y="2886075"/>
            <a:ext cx="1838325" cy="1714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6" name="Shape 25"/>
          <p:cNvCxnSpPr>
            <a:endCxn id="312323" idx="3"/>
          </p:cNvCxnSpPr>
          <p:nvPr/>
        </p:nvCxnSpPr>
        <p:spPr>
          <a:xfrm rot="5400000">
            <a:off x="3719515" y="3395664"/>
            <a:ext cx="1333497" cy="676275"/>
          </a:xfrm>
          <a:prstGeom prst="curved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4067175" y="277029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8383589" y="423294"/>
            <a:ext cx="1292753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400" b="1" dirty="0" smtClean="0">
                <a:latin typeface="+mn-ea"/>
                <a:ea typeface="+mn-ea"/>
                <a:cs typeface="Arial" pitchFamily="34" charset="0"/>
              </a:rPr>
              <a:t>MK02</a:t>
            </a:r>
          </a:p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변경에서 등록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36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401779"/>
              </p:ext>
            </p:extLst>
          </p:nvPr>
        </p:nvGraphicFramePr>
        <p:xfrm>
          <a:off x="344488" y="1251585"/>
          <a:ext cx="9215437" cy="4825365"/>
        </p:xfrm>
        <a:graphic>
          <a:graphicData uri="http://schemas.openxmlformats.org/drawingml/2006/table">
            <a:tbl>
              <a:tblPr/>
              <a:tblGrid>
                <a:gridCol w="6132512"/>
                <a:gridCol w="3082925"/>
              </a:tblGrid>
              <a:tr h="4825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구매처 담당자 상세정보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담당자 이름 더블클릭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세부사항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이메일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전화번호 등 상세정보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84389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733550"/>
            <a:ext cx="5962650" cy="43053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1571625" y="3171825"/>
            <a:ext cx="685800" cy="1809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234170" y="308461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184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4724" y="2571750"/>
            <a:ext cx="2876551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타원 18"/>
          <p:cNvSpPr/>
          <p:nvPr/>
        </p:nvSpPr>
        <p:spPr>
          <a:xfrm>
            <a:off x="4314825" y="237976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383589" y="423294"/>
            <a:ext cx="1292753" cy="57683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400" b="1" dirty="0" smtClean="0">
                <a:latin typeface="+mn-ea"/>
                <a:ea typeface="+mn-ea"/>
                <a:cs typeface="Arial" pitchFamily="34" charset="0"/>
              </a:rPr>
              <a:t>MK02</a:t>
            </a:r>
          </a:p>
          <a:p>
            <a:pPr algn="ctr"/>
            <a:r>
              <a:rPr lang="ko-KR" altLang="en-US" sz="1400" b="1" dirty="0" smtClean="0">
                <a:latin typeface="+mn-ea"/>
                <a:ea typeface="+mn-ea"/>
                <a:cs typeface="Arial" pitchFamily="34" charset="0"/>
              </a:rPr>
              <a:t>변경에서 등록</a:t>
            </a:r>
            <a:endParaRPr lang="en-US" altLang="ko-KR" sz="14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93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898053" y="2696372"/>
            <a:ext cx="8103071" cy="389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440562"/>
              </p:ext>
            </p:extLst>
          </p:nvPr>
        </p:nvGraphicFramePr>
        <p:xfrm>
          <a:off x="1000125" y="1633538"/>
          <a:ext cx="7905750" cy="2882896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PIR(Purchasing Info. Record)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MM_01_05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POP)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Sub-Range(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이중통화 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81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29864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 레코드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      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계약전표를 사용하지 않는 수입자재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MRO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설비자재 및 위탁자재에 대해 단가 및 기타 구매정보를 관리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 정보 레코드의 경우 표준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으로 구분하여 운영함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위탁자재의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구매정보레코드가 위탁정산 시 가격결정의 기준이 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구매정보 레코드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소스리스트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957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59316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sp>
        <p:nvSpPr>
          <p:cNvPr id="56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>
              <a:cs typeface="Arial" pitchFamily="34" charset="0"/>
            </a:endParaRPr>
          </a:p>
        </p:txBody>
      </p:sp>
      <p:graphicFrame>
        <p:nvGraphicFramePr>
          <p:cNvPr id="5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708540"/>
              </p:ext>
            </p:extLst>
          </p:nvPr>
        </p:nvGraphicFramePr>
        <p:xfrm>
          <a:off x="544395" y="1438204"/>
          <a:ext cx="8785135" cy="4697553"/>
        </p:xfrm>
        <a:graphic>
          <a:graphicData uri="http://schemas.openxmlformats.org/drawingml/2006/table">
            <a:tbl>
              <a:tblPr/>
              <a:tblGrid>
                <a:gridCol w="569125"/>
                <a:gridCol w="8216010"/>
              </a:tblGrid>
              <a:tr h="672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390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협력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회사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18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본사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4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" name="AutoShape 41"/>
          <p:cNvSpPr>
            <a:spLocks noChangeArrowheads="1"/>
          </p:cNvSpPr>
          <p:nvPr/>
        </p:nvSpPr>
        <p:spPr bwMode="auto">
          <a:xfrm>
            <a:off x="1377637" y="4307772"/>
            <a:ext cx="133200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신규 단가 책정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9" name="AutoShape 5"/>
          <p:cNvSpPr>
            <a:spLocks noChangeArrowheads="1"/>
          </p:cNvSpPr>
          <p:nvPr/>
        </p:nvSpPr>
        <p:spPr bwMode="auto">
          <a:xfrm>
            <a:off x="1401291" y="2242109"/>
            <a:ext cx="1080000" cy="44767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01.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단가변경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요청공문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1" name="AutoShape 41"/>
          <p:cNvSpPr>
            <a:spLocks noChangeArrowheads="1"/>
          </p:cNvSpPr>
          <p:nvPr/>
        </p:nvSpPr>
        <p:spPr bwMode="auto">
          <a:xfrm>
            <a:off x="1387978" y="3386806"/>
            <a:ext cx="1332000" cy="409433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기존 단가 변경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62" name="Shape 66"/>
          <p:cNvCxnSpPr>
            <a:stCxn id="58" idx="3"/>
            <a:endCxn id="74" idx="1"/>
          </p:cNvCxnSpPr>
          <p:nvPr/>
        </p:nvCxnSpPr>
        <p:spPr>
          <a:xfrm>
            <a:off x="2709637" y="4514941"/>
            <a:ext cx="579458" cy="126881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hape 66"/>
          <p:cNvCxnSpPr>
            <a:stCxn id="74" idx="0"/>
            <a:endCxn id="64" idx="2"/>
          </p:cNvCxnSpPr>
          <p:nvPr/>
        </p:nvCxnSpPr>
        <p:spPr>
          <a:xfrm rot="16200000" flipV="1">
            <a:off x="3037967" y="4768927"/>
            <a:ext cx="1583361" cy="361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AutoShape 6"/>
          <p:cNvSpPr>
            <a:spLocks noChangeArrowheads="1"/>
          </p:cNvSpPr>
          <p:nvPr/>
        </p:nvSpPr>
        <p:spPr bwMode="auto">
          <a:xfrm>
            <a:off x="3287840" y="3203991"/>
            <a:ext cx="1080000" cy="775062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SRM </a:t>
            </a: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or</a:t>
            </a: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PIR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직접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?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65" name="Shape 66"/>
          <p:cNvCxnSpPr>
            <a:stCxn id="64" idx="3"/>
            <a:endCxn id="69" idx="0"/>
          </p:cNvCxnSpPr>
          <p:nvPr/>
        </p:nvCxnSpPr>
        <p:spPr>
          <a:xfrm>
            <a:off x="4367840" y="3591522"/>
            <a:ext cx="893040" cy="327641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utoShape 46"/>
          <p:cNvSpPr>
            <a:spLocks noChangeArrowheads="1"/>
          </p:cNvSpPr>
          <p:nvPr/>
        </p:nvSpPr>
        <p:spPr bwMode="auto">
          <a:xfrm>
            <a:off x="7992341" y="3370185"/>
            <a:ext cx="1084715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MM.01.06.01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7" name="AutoShape 4"/>
          <p:cNvSpPr>
            <a:spLocks noChangeArrowheads="1"/>
          </p:cNvSpPr>
          <p:nvPr/>
        </p:nvSpPr>
        <p:spPr bwMode="auto">
          <a:xfrm>
            <a:off x="6298145" y="3383507"/>
            <a:ext cx="1053061" cy="416031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06. PIR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자동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8" name="AutoShape 4"/>
          <p:cNvSpPr>
            <a:spLocks noChangeArrowheads="1"/>
          </p:cNvSpPr>
          <p:nvPr/>
        </p:nvSpPr>
        <p:spPr bwMode="auto">
          <a:xfrm>
            <a:off x="6298143" y="4098901"/>
            <a:ext cx="1053062" cy="381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09. PIR 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직접 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9" name="AutoShape 4"/>
          <p:cNvSpPr>
            <a:spLocks noChangeArrowheads="1"/>
          </p:cNvSpPr>
          <p:nvPr/>
        </p:nvSpPr>
        <p:spPr bwMode="auto">
          <a:xfrm>
            <a:off x="4812389" y="3879104"/>
            <a:ext cx="896982" cy="400593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07.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품의 상신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0" name="AutoShape 4"/>
          <p:cNvSpPr>
            <a:spLocks noChangeArrowheads="1"/>
          </p:cNvSpPr>
          <p:nvPr/>
        </p:nvSpPr>
        <p:spPr bwMode="auto">
          <a:xfrm>
            <a:off x="4793390" y="4615118"/>
            <a:ext cx="933399" cy="41799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08.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품의 승인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71" name="직선 화살표 연결선 71"/>
          <p:cNvCxnSpPr>
            <a:stCxn id="69" idx="2"/>
            <a:endCxn id="70" idx="0"/>
          </p:cNvCxnSpPr>
          <p:nvPr/>
        </p:nvCxnSpPr>
        <p:spPr>
          <a:xfrm flipH="1">
            <a:off x="5260090" y="4279697"/>
            <a:ext cx="790" cy="37722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화살표 연결선 95"/>
          <p:cNvCxnSpPr>
            <a:stCxn id="61" idx="3"/>
            <a:endCxn id="64" idx="1"/>
          </p:cNvCxnSpPr>
          <p:nvPr/>
        </p:nvCxnSpPr>
        <p:spPr>
          <a:xfrm flipV="1">
            <a:off x="2719978" y="3591522"/>
            <a:ext cx="567862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hape 66"/>
          <p:cNvCxnSpPr>
            <a:stCxn id="70" idx="3"/>
            <a:endCxn id="68" idx="2"/>
          </p:cNvCxnSpPr>
          <p:nvPr/>
        </p:nvCxnSpPr>
        <p:spPr>
          <a:xfrm flipV="1">
            <a:off x="5726789" y="4479901"/>
            <a:ext cx="1097885" cy="344214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6"/>
          <p:cNvSpPr>
            <a:spLocks noChangeArrowheads="1"/>
          </p:cNvSpPr>
          <p:nvPr/>
        </p:nvSpPr>
        <p:spPr bwMode="auto">
          <a:xfrm>
            <a:off x="3289095" y="5562414"/>
            <a:ext cx="1084715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04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 ST.01.03.01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자재마스터생성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5" name="AutoShape 46"/>
          <p:cNvSpPr>
            <a:spLocks noChangeArrowheads="1"/>
          </p:cNvSpPr>
          <p:nvPr/>
        </p:nvSpPr>
        <p:spPr bwMode="auto">
          <a:xfrm>
            <a:off x="4757857" y="2874504"/>
            <a:ext cx="1084715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05. MM.01.05.01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단가견적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76" name="Shape 66"/>
          <p:cNvCxnSpPr>
            <a:stCxn id="64" idx="0"/>
            <a:endCxn id="75" idx="1"/>
          </p:cNvCxnSpPr>
          <p:nvPr/>
        </p:nvCxnSpPr>
        <p:spPr>
          <a:xfrm rot="5400000" flipH="1" flipV="1">
            <a:off x="4238773" y="2684908"/>
            <a:ext cx="108150" cy="930017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hape 66"/>
          <p:cNvCxnSpPr>
            <a:stCxn id="75" idx="3"/>
            <a:endCxn id="67" idx="0"/>
          </p:cNvCxnSpPr>
          <p:nvPr/>
        </p:nvCxnSpPr>
        <p:spPr>
          <a:xfrm>
            <a:off x="5842572" y="3095841"/>
            <a:ext cx="982104" cy="28766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hape 66"/>
          <p:cNvCxnSpPr>
            <a:stCxn id="67" idx="3"/>
            <a:endCxn id="66" idx="1"/>
          </p:cNvCxnSpPr>
          <p:nvPr/>
        </p:nvCxnSpPr>
        <p:spPr>
          <a:xfrm flipV="1">
            <a:off x="7351206" y="3591522"/>
            <a:ext cx="641135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hape 66"/>
          <p:cNvCxnSpPr>
            <a:stCxn id="68" idx="3"/>
            <a:endCxn id="66" idx="2"/>
          </p:cNvCxnSpPr>
          <p:nvPr/>
        </p:nvCxnSpPr>
        <p:spPr>
          <a:xfrm flipV="1">
            <a:off x="7351205" y="3812859"/>
            <a:ext cx="1183494" cy="47654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127835" y="2949932"/>
            <a:ext cx="76174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SRM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413051" y="3348843"/>
            <a:ext cx="6896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PIR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82" name="Shape 66"/>
          <p:cNvCxnSpPr>
            <a:stCxn id="59" idx="2"/>
            <a:endCxn id="61" idx="0"/>
          </p:cNvCxnSpPr>
          <p:nvPr/>
        </p:nvCxnSpPr>
        <p:spPr>
          <a:xfrm rot="5400000">
            <a:off x="1591474" y="3036989"/>
            <a:ext cx="697022" cy="261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458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graphicFrame>
        <p:nvGraphicFramePr>
          <p:cNvPr id="10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156391"/>
              </p:ext>
            </p:extLst>
          </p:nvPr>
        </p:nvGraphicFramePr>
        <p:xfrm>
          <a:off x="540824" y="1439718"/>
          <a:ext cx="8828463" cy="4693978"/>
        </p:xfrm>
        <a:graphic>
          <a:graphicData uri="http://schemas.openxmlformats.org/drawingml/2006/table">
            <a:tbl>
              <a:tblPr/>
              <a:tblGrid>
                <a:gridCol w="2560185"/>
                <a:gridCol w="5088834"/>
                <a:gridCol w="1179444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61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단가변경 요청공문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협력업체의 단가변경 사항 발생 시 당사로 변경요청 공문 발송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기존 단가 변경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아이템에 대한 변경단가를 관리함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3.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신규단가 책정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아이템 개발에 따른 단가를 책정함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4. ST.01.03.01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생성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아이템 개발에 따른 코드 생성작업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(MM01)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5. MM.01.05.01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단가견적서 제출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아이템에 대한 단가 책정을 위한 공급처 제조원가 산출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통지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6. PIR</a:t>
                      </a:r>
                      <a:r>
                        <a:rPr lang="en-US" altLang="ko-KR" sz="105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5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자동 생성</a:t>
                      </a:r>
                      <a:r>
                        <a:rPr lang="en-US" altLang="ko-KR" sz="105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5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변경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SRM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계약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-&gt;MM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계약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copy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 구매정보레코드를 자동으로 업데이트 하는 처리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ZMMC0010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7. PIR</a:t>
                      </a:r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등록 품의상신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구매정보레코드를 직접등록하는 대상에 대해 협의된 가격정보를 오프라인상으로 품의 상신하는 처리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8. PIR</a:t>
                      </a:r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품의에 대한 승인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구매단가 품의상신 내역을 확인 후 문제 없을 시 승인하는 업무처리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9. </a:t>
                      </a:r>
                      <a:r>
                        <a:rPr lang="ko-KR" altLang="en-US" sz="1050" b="1" dirty="0" smtClean="0">
                          <a:latin typeface="+mn-ea"/>
                          <a:ea typeface="+mn-ea"/>
                        </a:rPr>
                        <a:t>정보레코드 생성</a:t>
                      </a:r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 smtClean="0">
                          <a:latin typeface="+mn-ea"/>
                          <a:ea typeface="+mn-ea"/>
                        </a:rPr>
                        <a:t>변경</a:t>
                      </a:r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 smtClean="0">
                          <a:latin typeface="+mn-ea"/>
                          <a:ea typeface="+mn-ea"/>
                        </a:rPr>
                        <a:t>내자</a:t>
                      </a:r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 smtClean="0">
                          <a:latin typeface="+mn-ea"/>
                          <a:ea typeface="+mn-ea"/>
                        </a:rPr>
                        <a:t>외자</a:t>
                      </a:r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구매정보레코드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(PIR)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생성 및 변경 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ME11/ME12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5637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055484"/>
              </p:ext>
            </p:extLst>
          </p:nvPr>
        </p:nvGraphicFramePr>
        <p:xfrm>
          <a:off x="631825" y="2060575"/>
          <a:ext cx="8528050" cy="18097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PIR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직접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ME11/ME12/ME13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PIR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일괄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일괄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소스리스트 일괄 업데이트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일괄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99885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41962"/>
          <a:ext cx="9215437" cy="4945083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487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메뉴 경로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메뉴 경로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마스터데이터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정보레코드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1293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ME11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ME12(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ME13(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 레코드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376" y="1559379"/>
            <a:ext cx="6447065" cy="4128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935678" y="4132612"/>
            <a:ext cx="1745672" cy="6768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419222"/>
              </p:ext>
            </p:extLst>
          </p:nvPr>
        </p:nvGraphicFramePr>
        <p:xfrm>
          <a:off x="344488" y="1295400"/>
          <a:ext cx="9215437" cy="5324222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메뉴 경로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구매조직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정보범주 지정 후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정보범주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및 위탁품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구분하여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 품목이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정보범주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가질 수 없음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위탁자재의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과 위탁을 동시에 등록하여 두어야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원가추정을 위해 표준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공급업체와 자재코드를 알고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있어야 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조회가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 및 코드 검색은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ME1L 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ME1M 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정보레코드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구매정보레코드를 자동으로 업데이트 하는 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계약관리는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일원화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구매정보레코드는  자재마스터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(T-Code : MM01)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 이후 생성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2255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ME11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ME12(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ME13(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 레코드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061" y="1620302"/>
            <a:ext cx="6375503" cy="3723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7"/>
          <p:cNvSpPr/>
          <p:nvPr/>
        </p:nvSpPr>
        <p:spPr>
          <a:xfrm>
            <a:off x="2088078" y="2456211"/>
            <a:ext cx="1745672" cy="7537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033" y="2441281"/>
            <a:ext cx="6559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100174</a:t>
            </a:r>
            <a:endParaRPr lang="ko-KR" altLang="en-US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2047329" y="2954178"/>
            <a:ext cx="4988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1300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22305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880188"/>
              </p:ext>
            </p:extLst>
          </p:nvPr>
        </p:nvGraphicFramePr>
        <p:xfrm>
          <a:off x="344488" y="1295400"/>
          <a:ext cx="9215437" cy="5303076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메뉴 경로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단위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필드값의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정합성 체크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할것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환산시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환산 개수를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입력토록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화면 생성됨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원산국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:KR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단위는 자재마스터에서 설정한 환산 단위가 기본적으로 제안됨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운영 시 환산 단위를 수정할 경우엔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환산단위 수정 한 후 반드시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환산단위도 수정 반영하여야만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0101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ME11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ME12(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ME13(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 레코드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80" y="1579418"/>
            <a:ext cx="6565012" cy="375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86888" y="4643252"/>
            <a:ext cx="3871356" cy="7006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자재마스터 에서 제안되나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PIR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에서 유지보수 필요한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항목 관리에 유의필요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(*PIR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이 최우선시 됨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1795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725472"/>
              </p:ext>
            </p:extLst>
          </p:nvPr>
        </p:nvGraphicFramePr>
        <p:xfrm>
          <a:off x="344488" y="1295400"/>
          <a:ext cx="9215437" cy="5268151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50816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메뉴 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운영유의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세방산업과 같이 자재구매와 설비투자 등 동시에 발생하는 업체의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업체마스터의 확장제어는 공란으로 두고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구매정보레코드에만 해당 자재에 대해 확정제어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‘Z004’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지정함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ja-JP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구매조직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3CD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계획납품 기간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3CD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조달 기간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3CD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3CD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매뉴얼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 미달 납품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Tol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Over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(10%)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허용치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3CD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3CD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3CD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3CD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확장제어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Z004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(ASN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내자는 無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외자는 설정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위탁은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ja-JP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</a:t>
                      </a:r>
                      <a:endParaRPr kumimoji="0" lang="en-US" altLang="ko-KR" sz="12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정합성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조건뷰는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단가의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유효기간을 지정한다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등록 후엔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추가 등록 가능함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5073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ME11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ME12(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ME13(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 레코드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379" y="1585851"/>
            <a:ext cx="6757884" cy="27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639" y="4382197"/>
            <a:ext cx="3360717" cy="1398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318161" y="1710047"/>
            <a:ext cx="380010" cy="23305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구부러진 연결선 7"/>
          <p:cNvCxnSpPr>
            <a:stCxn id="7" idx="4"/>
            <a:endCxn id="244739" idx="0"/>
          </p:cNvCxnSpPr>
          <p:nvPr/>
        </p:nvCxnSpPr>
        <p:spPr>
          <a:xfrm rot="16200000" flipH="1">
            <a:off x="630034" y="2821233"/>
            <a:ext cx="2439096" cy="682832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7610" y="4378902"/>
            <a:ext cx="2964523" cy="1379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6517574" y="2850201"/>
            <a:ext cx="380010" cy="1715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구부러진 연결선 15"/>
          <p:cNvCxnSpPr>
            <a:stCxn id="15" idx="4"/>
            <a:endCxn id="244740" idx="0"/>
          </p:cNvCxnSpPr>
          <p:nvPr/>
        </p:nvCxnSpPr>
        <p:spPr>
          <a:xfrm rot="5400000">
            <a:off x="5435163" y="3106486"/>
            <a:ext cx="1357126" cy="1187707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6"/>
          <p:cNvSpPr/>
          <p:nvPr/>
        </p:nvSpPr>
        <p:spPr>
          <a:xfrm>
            <a:off x="862695" y="145687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8"/>
          <p:cNvSpPr/>
          <p:nvPr/>
        </p:nvSpPr>
        <p:spPr>
          <a:xfrm>
            <a:off x="224889" y="427375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자재마스터 에서 제안되나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PIR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에서 유지보수 필요한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항목 관리에 유의필요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(*PIR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이 최우선시 됨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56630" y="5857875"/>
            <a:ext cx="6863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61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(ME1L) /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(ME1M)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구매정보레코드의  조회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조건값이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없을 경우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품목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검색 할수 있는 메뉴임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66331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ME1L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ME1M(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구매정보 레코드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129" y="1700770"/>
            <a:ext cx="6459188" cy="371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006930" y="4512622"/>
            <a:ext cx="2054431" cy="3918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56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88527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5188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(ME1L) /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(ME1M)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조회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업체코드입력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본화면에서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  공란 클릭 하면 해당 구매정보레코드로 화면이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0087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ME1L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ME1M(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구매정보 레코드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308" y="1638794"/>
            <a:ext cx="3418421" cy="3705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4483" y="1615194"/>
            <a:ext cx="3075709" cy="369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0584" y="5403273"/>
            <a:ext cx="3025858" cy="1021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337" y="5427023"/>
            <a:ext cx="3427268" cy="1020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아래쪽 화살표 8"/>
          <p:cNvSpPr/>
          <p:nvPr/>
        </p:nvSpPr>
        <p:spPr>
          <a:xfrm>
            <a:off x="3467595" y="5308270"/>
            <a:ext cx="368135" cy="320633"/>
          </a:xfrm>
          <a:prstGeom prst="downArrow">
            <a:avLst/>
          </a:prstGeom>
          <a:solidFill>
            <a:srgbClr val="FFFF0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아래쪽 화살표 9"/>
          <p:cNvSpPr/>
          <p:nvPr/>
        </p:nvSpPr>
        <p:spPr>
          <a:xfrm>
            <a:off x="6529448" y="5211288"/>
            <a:ext cx="368135" cy="320633"/>
          </a:xfrm>
          <a:prstGeom prst="downArrow">
            <a:avLst/>
          </a:prstGeom>
          <a:solidFill>
            <a:srgbClr val="FFFF0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3396" y="3429000"/>
            <a:ext cx="1975612" cy="2936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3871356" y="6068291"/>
            <a:ext cx="308758" cy="3681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구부러진 연결선 13"/>
          <p:cNvCxnSpPr>
            <a:stCxn id="12" idx="6"/>
            <a:endCxn id="242694" idx="1"/>
          </p:cNvCxnSpPr>
          <p:nvPr/>
        </p:nvCxnSpPr>
        <p:spPr>
          <a:xfrm flipV="1">
            <a:off x="4180114" y="4897087"/>
            <a:ext cx="3273282" cy="1355272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05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변경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구매정보레코드의  변경내역을  조회할 수 있는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27346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ME14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사항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구매정보레코드에 대한 조건 변경 기록 조회 메뉴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129" y="1700770"/>
            <a:ext cx="6459188" cy="371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95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88527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5188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정보레코드 변경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구매정보레쿄드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변경사항 조회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정보레코드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작업자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기존값과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신규값으로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정보레코드의 변경내역을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3151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ME14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사항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구매정보레코드에 대한 조건 변경 기록 조회 메뉴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081" y="3883232"/>
            <a:ext cx="6559735" cy="247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387" y="1600201"/>
            <a:ext cx="6543305" cy="2188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아래쪽 화살표 15"/>
          <p:cNvSpPr/>
          <p:nvPr/>
        </p:nvSpPr>
        <p:spPr>
          <a:xfrm>
            <a:off x="6400801" y="3728852"/>
            <a:ext cx="368135" cy="320633"/>
          </a:xfrm>
          <a:prstGeom prst="downArrow">
            <a:avLst/>
          </a:prstGeom>
          <a:solidFill>
            <a:srgbClr val="FFFF0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25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47790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59171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일괄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포함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433771" y="1613342"/>
            <a:ext cx="4807268" cy="2058020"/>
            <a:chOff x="433771" y="1587584"/>
            <a:chExt cx="4807268" cy="2058020"/>
          </a:xfrm>
        </p:grpSpPr>
        <p:pic>
          <p:nvPicPr>
            <p:cNvPr id="24371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497"/>
            <a:stretch/>
          </p:blipFill>
          <p:spPr bwMode="auto">
            <a:xfrm>
              <a:off x="433771" y="2200107"/>
              <a:ext cx="4807268" cy="1445497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71820"/>
            <a:stretch/>
          </p:blipFill>
          <p:spPr bwMode="auto">
            <a:xfrm>
              <a:off x="433771" y="1587584"/>
              <a:ext cx="4807268" cy="612523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920" b="44976"/>
            <a:stretch/>
          </p:blipFill>
          <p:spPr bwMode="auto">
            <a:xfrm>
              <a:off x="433771" y="2177358"/>
              <a:ext cx="4806000" cy="45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8" r="10302"/>
          <a:stretch/>
        </p:blipFill>
        <p:spPr bwMode="auto">
          <a:xfrm>
            <a:off x="550633" y="2198624"/>
            <a:ext cx="108000" cy="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4757" name="Picture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71" y="3930448"/>
            <a:ext cx="7832325" cy="1568652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5334320" y="1592014"/>
            <a:ext cx="4208924" cy="18081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구매정보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레코드 생성 엑셀 양식이 있다면 작성 후 파일의 경로를 지정하고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[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]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파일을 업로드 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lvl="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엑셀 양식이 없다면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[Excel Upload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양식 파일 다운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]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다운받아 작성함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lvl="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 후 나타나는 리포트에는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개의 신호등 표시가 있는데 의미는 각각 아래와 같음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첫번째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업로드 데이터의 정합성 체크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두번째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구매정보 레코드 생성 결과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세번째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소스리스트 생성 결과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1435" y="5541709"/>
            <a:ext cx="7998009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첫번째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신호등이 녹색인 행을 선택하여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[BDC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]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작업을 수행함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수행 결과는 리포트 오른편에 신호등으로 표시됨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업로드 엑셀 양식의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소스리스트 생성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’ </a:t>
            </a:r>
            <a:r>
              <a:rPr lang="ko-KR" altLang="en-US" sz="110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컬럼에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“X”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표시가 되어있는 행은 소스리스트까지 연계되어 생성됨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61732" y="3784600"/>
            <a:ext cx="892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562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22976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 양식 작성 요령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97494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일괄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포함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4146345"/>
              </p:ext>
            </p:extLst>
          </p:nvPr>
        </p:nvGraphicFramePr>
        <p:xfrm>
          <a:off x="8334374" y="5380270"/>
          <a:ext cx="995961" cy="8476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766" name="Worksheet" showAsIcon="1" r:id="rId3" imgW="914400" imgH="743040" progId="Excel.Sheet.12">
                  <p:embed/>
                </p:oleObj>
              </mc:Choice>
              <mc:Fallback>
                <p:oleObj name="Worksheet" showAsIcon="1" r:id="rId3" imgW="914400" imgH="743040" progId="Excel.Sheet.12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34374" y="5380270"/>
                        <a:ext cx="995961" cy="84765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7999657" y="5062770"/>
            <a:ext cx="1652344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&lt;Sample data - File&gt;</a:t>
            </a:r>
          </a:p>
        </p:txBody>
      </p:sp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743010"/>
              </p:ext>
            </p:extLst>
          </p:nvPr>
        </p:nvGraphicFramePr>
        <p:xfrm>
          <a:off x="419097" y="1863696"/>
          <a:ext cx="9067804" cy="1508807"/>
        </p:xfrm>
        <a:graphic>
          <a:graphicData uri="http://schemas.openxmlformats.org/drawingml/2006/table">
            <a:tbl>
              <a:tblPr/>
              <a:tblGrid>
                <a:gridCol w="430471"/>
                <a:gridCol w="512905"/>
                <a:gridCol w="430471"/>
                <a:gridCol w="334297"/>
                <a:gridCol w="297767"/>
                <a:gridCol w="508346"/>
                <a:gridCol w="508346"/>
                <a:gridCol w="258732"/>
                <a:gridCol w="251862"/>
                <a:gridCol w="175411"/>
                <a:gridCol w="248252"/>
                <a:gridCol w="247304"/>
                <a:gridCol w="247304"/>
                <a:gridCol w="233565"/>
                <a:gridCol w="233565"/>
                <a:gridCol w="206086"/>
                <a:gridCol w="302260"/>
                <a:gridCol w="439651"/>
                <a:gridCol w="412173"/>
                <a:gridCol w="425912"/>
                <a:gridCol w="412173"/>
                <a:gridCol w="549564"/>
                <a:gridCol w="261043"/>
                <a:gridCol w="261043"/>
                <a:gridCol w="508346"/>
                <a:gridCol w="370955"/>
              </a:tblGrid>
              <a:tr h="51231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업체코드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구매조직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플랜트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정보범주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효력시작일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From)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효력종료일</a:t>
                      </a:r>
                      <a:r>
                        <a:rPr lang="en-US" altLang="ko-KR" sz="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To)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단가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통화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Per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구매단위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계획납품기간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구매그룹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</a:t>
                      </a:r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수량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세금코드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GR</a:t>
                      </a:r>
                      <a:r>
                        <a:rPr lang="ko-KR" alt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기준</a:t>
                      </a:r>
                      <a:endParaRPr lang="en-US" altLang="ko-KR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IV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인도조건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인도조건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초과납품허용한도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상한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미달납품허용한도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하한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확정제어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소스리스트 </a:t>
                      </a:r>
                      <a:r>
                        <a:rPr lang="ko-KR" alt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생성여부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계약번호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계약품목번호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소스리스트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(MRP</a:t>
                      </a:r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지시자</a:t>
                      </a:r>
                      <a:r>
                        <a:rPr lang="en-US" altLang="ko-K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외자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74294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100091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CMA0006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1200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20130122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99991231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948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KRW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EA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231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DDP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지정장소하차도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Z004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294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100226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MKK60408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1200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20130122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99991231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KRW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EA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232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DDP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지정장소하차도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Z004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294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100396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MFZ00002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1300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위탁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20130101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99991231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1300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KRW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EA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321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DDP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지정장소하차도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294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100119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MFZ00044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1300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20130101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99991231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5300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KRW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KG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332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A4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DDP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지정장소하차도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X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 </a:t>
                      </a:r>
                    </a:p>
                  </a:txBody>
                  <a:tcPr marL="5282" marR="5282" marT="52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396521" y="1603449"/>
            <a:ext cx="1263015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&lt;Sample data&gt;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38736" y="3398628"/>
            <a:ext cx="8030564" cy="3254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업체코드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공급업체 코드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6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자리를 입력함</a:t>
            </a:r>
            <a:endParaRPr lang="ko-KR" altLang="en-US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자재코드 입력</a:t>
            </a:r>
            <a:endParaRPr lang="ko-KR" altLang="en-US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정보범주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‘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표준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’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또는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‘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위탁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’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을 입력함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위탁은 창원생산본부만 사용함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ko-KR" altLang="en-US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효력시작일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효력종료일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단가의 유효기간을 입력함</a:t>
            </a:r>
            <a:endParaRPr lang="en-US" altLang="ko-KR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단가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통화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/per/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구매단위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구매단위 당 단가를 입력함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indent="-177800" algn="l">
              <a:spcBef>
                <a:spcPts val="300"/>
              </a:spcBef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통화가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KRW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or JPY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 때에는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SAP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에서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소수자리를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허용하지 않기 때문에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1000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개 당 단가를 입력하여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소수자리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제거 필요함</a:t>
            </a:r>
            <a:endParaRPr lang="ko-KR" altLang="en-US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계획납품기간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발주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~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입고되는 기간을 의미함</a:t>
            </a:r>
            <a:endParaRPr lang="ko-KR" altLang="en-US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표준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PO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수량	</a:t>
            </a: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세금코드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수입일 경우에는 </a:t>
            </a:r>
            <a:r>
              <a:rPr lang="en-US" altLang="ko-KR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‘AX’</a:t>
            </a:r>
            <a:r>
              <a:rPr lang="ko-KR" altLang="en-US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 입력함</a:t>
            </a:r>
            <a:r>
              <a:rPr lang="en-US" altLang="ko-KR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위탁의 경우 해당하는 세금코드 </a:t>
            </a:r>
            <a:r>
              <a:rPr lang="en-US" altLang="ko-KR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(A3 </a:t>
            </a:r>
            <a:r>
              <a:rPr lang="ko-KR" altLang="en-US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혹은 </a:t>
            </a:r>
            <a:r>
              <a:rPr lang="en-US" altLang="ko-KR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A4)</a:t>
            </a:r>
            <a:r>
              <a:rPr lang="ko-KR" altLang="en-US" sz="10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을 지정함</a:t>
            </a:r>
            <a:endParaRPr lang="ko-KR" altLang="en-US" sz="105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GR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기준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IV 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내자의 경우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X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를 체크해줘야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구매오더가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입고된 건 들만 송장처리가 가능하게 됨</a:t>
            </a:r>
            <a:endParaRPr lang="en-US" altLang="ko-KR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인도조건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1, 2 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외자일 경우에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필요값임</a:t>
            </a:r>
            <a:endParaRPr lang="en-US" altLang="ko-KR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최과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미달납품허용한도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납 구매의 경우 입력함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	</a:t>
            </a: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확정제어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인바운드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납품서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ASN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를 통해 입고하는 대상에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‘Z004’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를 입력함</a:t>
            </a:r>
            <a:endParaRPr lang="ko-KR" altLang="en-US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소스리스트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생성여부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구매정보레코드 생성할 때에 소스리스트까지 같이 업데이트하려면 입력함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(default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“X”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 체크함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altLang="ko-KR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소스리스트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(MRP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지시자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 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기본값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입력함</a:t>
            </a:r>
            <a:endParaRPr lang="en-US" altLang="ko-KR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177800" indent="-17780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외자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V 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외자일 경우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‘V’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입력함</a:t>
            </a:r>
            <a:endParaRPr lang="en-US" altLang="ko-KR" sz="105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24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20117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8860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일괄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포함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433771" y="1587584"/>
            <a:ext cx="4807268" cy="2058020"/>
            <a:chOff x="433771" y="1587584"/>
            <a:chExt cx="4807268" cy="2058020"/>
          </a:xfrm>
        </p:grpSpPr>
        <p:pic>
          <p:nvPicPr>
            <p:cNvPr id="24371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497"/>
            <a:stretch/>
          </p:blipFill>
          <p:spPr bwMode="auto">
            <a:xfrm>
              <a:off x="433771" y="2200107"/>
              <a:ext cx="4807268" cy="1445497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71820"/>
            <a:stretch/>
          </p:blipFill>
          <p:spPr bwMode="auto">
            <a:xfrm>
              <a:off x="433771" y="1587584"/>
              <a:ext cx="4807268" cy="612523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920" b="44976"/>
            <a:stretch/>
          </p:blipFill>
          <p:spPr bwMode="auto">
            <a:xfrm>
              <a:off x="433771" y="2177358"/>
              <a:ext cx="4806000" cy="45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8" r="10302"/>
          <a:stretch/>
        </p:blipFill>
        <p:spPr bwMode="auto">
          <a:xfrm>
            <a:off x="540000" y="2464449"/>
            <a:ext cx="108000" cy="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/>
          </a:p>
        </p:txBody>
      </p:sp>
      <p:sp>
        <p:nvSpPr>
          <p:cNvPr id="18" name="Rectangle 17"/>
          <p:cNvSpPr/>
          <p:nvPr/>
        </p:nvSpPr>
        <p:spPr>
          <a:xfrm>
            <a:off x="5334320" y="1255209"/>
            <a:ext cx="4208924" cy="46935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71" y="3890962"/>
            <a:ext cx="9002329" cy="1697725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5334320" y="1592014"/>
            <a:ext cx="4208924" cy="218521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소스리스트 업데이트는 구매정보 레코드와 동일한 템플릿을 사용하며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동일한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절차로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진행됨 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구매정보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레코드 생성 엑셀 양식이 있다면 작성 후 파일의 경로를 지정하고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[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]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파일을 업로드 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lvl="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엑셀 양식이 없다면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[Excel Upload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양식 파일 다운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]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다운받아 작성함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lvl="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 후 나타나는 리포트에는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개의 신호등 표시가 있는데 의미는 각각 아래와 같음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첫번째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업로드 데이터의 정합성 체크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두번째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구매정보 레코드 생성 결과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세번째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소스리스트 생성 결과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1435" y="5643309"/>
            <a:ext cx="7998009" cy="46935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첫번째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신호등이 녹색인 행을 선택하여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[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소스리스트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Upload] 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작업을 수행함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수행 결과는 리포트 오른편에 신호등으로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표시됨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54428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39258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 결과 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1272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구매정보레코드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일괄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포함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구매정보 레코드</a:t>
            </a:r>
            <a:r>
              <a:rPr lang="en-US" altLang="ko-KR" dirty="0"/>
              <a:t>, </a:t>
            </a:r>
            <a:r>
              <a:rPr lang="ko-KR" altLang="en-US" dirty="0"/>
              <a:t>소스리스트</a:t>
            </a:r>
            <a:endParaRPr lang="ko-KR" altLang="en-US" dirty="0" smtClean="0"/>
          </a:p>
        </p:txBody>
      </p:sp>
      <p:sp>
        <p:nvSpPr>
          <p:cNvPr id="18" name="Rectangle 17"/>
          <p:cNvSpPr/>
          <p:nvPr/>
        </p:nvSpPr>
        <p:spPr>
          <a:xfrm>
            <a:off x="5334320" y="1255209"/>
            <a:ext cx="4208924" cy="46935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95336" y="1620402"/>
            <a:ext cx="4795200" cy="3407870"/>
            <a:chOff x="395336" y="1684498"/>
            <a:chExt cx="4795200" cy="3407870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376"/>
            <a:stretch/>
          </p:blipFill>
          <p:spPr bwMode="auto">
            <a:xfrm>
              <a:off x="401581" y="2054383"/>
              <a:ext cx="4787265" cy="3037985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0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98" r="10302"/>
            <a:stretch/>
          </p:blipFill>
          <p:spPr bwMode="auto">
            <a:xfrm>
              <a:off x="497468" y="2432550"/>
              <a:ext cx="108000" cy="14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1938"/>
            <a:stretch/>
          </p:blipFill>
          <p:spPr bwMode="auto">
            <a:xfrm>
              <a:off x="401581" y="1684498"/>
              <a:ext cx="4787265" cy="633441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336" y="2288549"/>
              <a:ext cx="4795200" cy="33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Rectangle 22"/>
          <p:cNvSpPr/>
          <p:nvPr/>
        </p:nvSpPr>
        <p:spPr>
          <a:xfrm>
            <a:off x="5334320" y="1592014"/>
            <a:ext cx="4208924" cy="18081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구매정보레코드 생성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변경한 결과를 조회할 수 있음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플랜트 입력이 필수임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표준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위탁을 구분하여 또는 함께 조회할 수 있음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조회조건에 자재코드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유효기간을 지정하여 더 상세하게 조회할 수 있음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조회구분의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유효기간내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’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선택했을 경우에 조회조건의 유효기간 입력이 필수임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조회구분의 </a:t>
            </a:r>
            <a:r>
              <a:rPr lang="en-US" altLang="ko-KR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</a:t>
            </a:r>
            <a:r>
              <a:rPr lang="ko-KR" altLang="en-US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전체유효기간</a:t>
            </a:r>
            <a:r>
              <a:rPr lang="en-US" altLang="ko-KR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이력</a:t>
            </a:r>
            <a:r>
              <a:rPr lang="en-US" altLang="ko-KR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)’</a:t>
            </a:r>
            <a:r>
              <a:rPr lang="ko-KR" altLang="en-US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</a:t>
            </a:r>
            <a:r>
              <a:rPr lang="en-US" altLang="ko-KR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선택했을 경우에 자재 또는 유효기간 입력이 필수임</a:t>
            </a:r>
            <a:endParaRPr lang="en-US" altLang="ko-KR" sz="110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177" y="5144804"/>
            <a:ext cx="6222404" cy="1108814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Bent Arrow 2"/>
          <p:cNvSpPr/>
          <p:nvPr/>
        </p:nvSpPr>
        <p:spPr>
          <a:xfrm rot="10800000" flipH="1">
            <a:off x="2423484" y="5114978"/>
            <a:ext cx="790419" cy="868680"/>
          </a:xfrm>
          <a:prstGeom prst="bentArrow">
            <a:avLst>
              <a:gd name="adj1" fmla="val 26629"/>
              <a:gd name="adj2" fmla="val 31518"/>
              <a:gd name="adj3" fmla="val 31518"/>
              <a:gd name="adj4" fmla="val 56785"/>
            </a:avLst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4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898053" y="3410747"/>
            <a:ext cx="8103071" cy="389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440562"/>
              </p:ext>
            </p:extLst>
          </p:nvPr>
        </p:nvGraphicFramePr>
        <p:xfrm>
          <a:off x="1000125" y="1633538"/>
          <a:ext cx="7905750" cy="2882896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PIR(Purchasing Info. Record)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MM_01_05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POP)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Sub-Range(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이중통화 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76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186106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      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수입되는 자재에 관세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국외운임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국내운임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기타제비용의 비율을 등록하여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생성에 적용되도록 설정함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플랜트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 별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조건값을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구매조건 레코드에 입력하여 관리함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각 부대비 조건은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구매오더금액에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대한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%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를 입력함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단가정보 및 조건데이터를 기간 별 확정하여 관리해야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수입부대비</a:t>
            </a:r>
            <a:r>
              <a:rPr lang="en-US" altLang="ko-KR" dirty="0" smtClean="0"/>
              <a:t> 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49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85562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sp>
        <p:nvSpPr>
          <p:cNvPr id="56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수입부대비</a:t>
            </a:r>
            <a:r>
              <a:rPr lang="en-US" altLang="ko-KR" dirty="0"/>
              <a:t> </a:t>
            </a:r>
            <a:r>
              <a:rPr lang="ko-KR" altLang="en-US" dirty="0"/>
              <a:t>관리</a:t>
            </a:r>
            <a:endParaRPr lang="ko-KR" altLang="en-US" dirty="0" smtClean="0">
              <a:cs typeface="Arial" pitchFamily="34" charset="0"/>
            </a:endParaRPr>
          </a:p>
        </p:txBody>
      </p:sp>
      <p:graphicFrame>
        <p:nvGraphicFramePr>
          <p:cNvPr id="5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788686"/>
              </p:ext>
            </p:extLst>
          </p:nvPr>
        </p:nvGraphicFramePr>
        <p:xfrm>
          <a:off x="518995" y="1405722"/>
          <a:ext cx="8785135" cy="4697553"/>
        </p:xfrm>
        <a:graphic>
          <a:graphicData uri="http://schemas.openxmlformats.org/drawingml/2006/table">
            <a:tbl>
              <a:tblPr/>
              <a:tblGrid>
                <a:gridCol w="569125"/>
                <a:gridCol w="8216010"/>
              </a:tblGrid>
              <a:tr h="672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025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구매팀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" name="AutoShape 4"/>
          <p:cNvSpPr>
            <a:spLocks noChangeArrowheads="1"/>
          </p:cNvSpPr>
          <p:nvPr/>
        </p:nvSpPr>
        <p:spPr bwMode="auto">
          <a:xfrm>
            <a:off x="6724522" y="3631418"/>
            <a:ext cx="1284358" cy="416031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9pPr>
          </a:lstStyle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조건레코드 입력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MEK1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0" name="Shape 66"/>
          <p:cNvCxnSpPr>
            <a:stCxn id="51" idx="3"/>
            <a:endCxn id="53" idx="1"/>
          </p:cNvCxnSpPr>
          <p:nvPr/>
        </p:nvCxnSpPr>
        <p:spPr>
          <a:xfrm>
            <a:off x="3517678" y="3593887"/>
            <a:ext cx="992639" cy="24450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ounded Rectangle 50"/>
          <p:cNvSpPr/>
          <p:nvPr/>
        </p:nvSpPr>
        <p:spPr>
          <a:xfrm>
            <a:off x="2250058" y="3372550"/>
            <a:ext cx="1267620" cy="442674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9pPr>
          </a:lstStyle>
          <a:p>
            <a:r>
              <a:rPr lang="en-US" sz="1000" dirty="0" smtClean="0">
                <a:latin typeface="맑은 고딕" pitchFamily="50" charset="-127"/>
                <a:ea typeface="맑은 고딕" pitchFamily="50" charset="-127"/>
              </a:rPr>
              <a:t>MM.01.03.01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연간계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획</a:t>
            </a:r>
            <a:r>
              <a:rPr 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2250058" y="3929539"/>
            <a:ext cx="1267620" cy="442674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rIns="36000" anchor="ctr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9pPr>
          </a:lstStyle>
          <a:p>
            <a:r>
              <a:rPr lang="en-US" sz="1000" dirty="0" smtClean="0">
                <a:latin typeface="맑은 고딕" pitchFamily="50" charset="-127"/>
                <a:ea typeface="맑은 고딕" pitchFamily="50" charset="-127"/>
              </a:rPr>
              <a:t>MM.01.03.02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월간 수급 계획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AutoShape 5"/>
          <p:cNvSpPr>
            <a:spLocks noChangeArrowheads="1"/>
          </p:cNvSpPr>
          <p:nvPr/>
        </p:nvSpPr>
        <p:spPr bwMode="auto">
          <a:xfrm>
            <a:off x="4510317" y="3525899"/>
            <a:ext cx="1190076" cy="624978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rgbClr val="000000"/>
                </a:solidFill>
                <a:latin typeface="Arial" charset="0"/>
                <a:ea typeface="윤고딕130" pitchFamily="18" charset="-127"/>
                <a:cs typeface="+mn-cs"/>
              </a:defRPr>
            </a:lvl9pPr>
          </a:lstStyle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구매정보 신규등록 또는 변경사항 검토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4" name="Shape 66"/>
          <p:cNvCxnSpPr>
            <a:stCxn id="52" idx="3"/>
            <a:endCxn id="53" idx="1"/>
          </p:cNvCxnSpPr>
          <p:nvPr/>
        </p:nvCxnSpPr>
        <p:spPr>
          <a:xfrm flipV="1">
            <a:off x="3517678" y="3838388"/>
            <a:ext cx="992639" cy="3124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hape 66"/>
          <p:cNvCxnSpPr>
            <a:stCxn id="53" idx="3"/>
            <a:endCxn id="49" idx="1"/>
          </p:cNvCxnSpPr>
          <p:nvPr/>
        </p:nvCxnSpPr>
        <p:spPr>
          <a:xfrm>
            <a:off x="5700393" y="3838388"/>
            <a:ext cx="1024129" cy="104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85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graphicFrame>
        <p:nvGraphicFramePr>
          <p:cNvPr id="10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573021"/>
              </p:ext>
            </p:extLst>
          </p:nvPr>
        </p:nvGraphicFramePr>
        <p:xfrm>
          <a:off x="540824" y="1439718"/>
          <a:ext cx="8806376" cy="2257221"/>
        </p:xfrm>
        <a:graphic>
          <a:graphicData uri="http://schemas.openxmlformats.org/drawingml/2006/table">
            <a:tbl>
              <a:tblPr/>
              <a:tblGrid>
                <a:gridCol w="2780838"/>
                <a:gridCol w="4869838"/>
                <a:gridCol w="11557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61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구매정보 신규등록 또는 변경사항 검토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월간 계획으로 구매정보를 확인하고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%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변동을 검토함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13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조건레코드 입력</a:t>
                      </a:r>
                      <a:endParaRPr lang="ko-KR" altLang="en-US" sz="11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SAP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수입구매오더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부대비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%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ZCU1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관세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%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ZOF1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국외운임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%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ZIF1 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국내운임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%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ZOT1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기타제비용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%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MEK1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수입부대비</a:t>
            </a:r>
            <a:r>
              <a:rPr lang="en-US" altLang="ko-KR" dirty="0"/>
              <a:t> </a:t>
            </a:r>
            <a:r>
              <a:rPr lang="ko-KR" altLang="en-US" dirty="0"/>
              <a:t>관리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6672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482775"/>
              </p:ext>
            </p:extLst>
          </p:nvPr>
        </p:nvGraphicFramePr>
        <p:xfrm>
          <a:off x="631825" y="2060575"/>
          <a:ext cx="8528050" cy="82232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수입부대비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조건레코드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MEK1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수입부대비</a:t>
            </a:r>
            <a:r>
              <a:rPr lang="en-US" altLang="ko-KR" dirty="0"/>
              <a:t> </a:t>
            </a:r>
            <a:r>
              <a:rPr lang="ko-KR" altLang="en-US" dirty="0"/>
              <a:t>관리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56832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15274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조건레코드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05396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수입부대비용 표준비율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조건레코드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MEK1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Rectangle 18"/>
          <p:cNvSpPr/>
          <p:nvPr/>
        </p:nvSpPr>
        <p:spPr>
          <a:xfrm>
            <a:off x="5334320" y="1592014"/>
            <a:ext cx="4208924" cy="184665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각 수입부대비는 아래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4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개의 코드와 내역으로 관리됨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ZCU1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	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관세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%</a:t>
            </a: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en-US" altLang="ko-KR" sz="11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ZOF1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	</a:t>
            </a: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국외운임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%</a:t>
            </a: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ZIF1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	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국내운임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%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ZOT1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	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기타제비용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%</a:t>
            </a: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조건유형을 선택 또는 직접 입력하여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플랜트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자재 별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구매오더에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대한 비율을 입력하고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효력시작일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종료일을 관리함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각 조건에 대해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각각 등록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해줘야 함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수입부대비</a:t>
            </a:r>
            <a:r>
              <a:rPr lang="en-US" altLang="ko-KR" dirty="0"/>
              <a:t> </a:t>
            </a:r>
            <a:r>
              <a:rPr lang="ko-KR" altLang="en-US" dirty="0"/>
              <a:t>관리</a:t>
            </a:r>
            <a:endParaRPr lang="ko-KR" altLang="en-US" dirty="0" smtClean="0"/>
          </a:p>
        </p:txBody>
      </p:sp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33" y="1592015"/>
            <a:ext cx="4707168" cy="2722696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146" y="4415550"/>
            <a:ext cx="6002618" cy="17376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55800" y="3186474"/>
            <a:ext cx="1282700" cy="14543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955800" y="3497624"/>
            <a:ext cx="1282700" cy="14543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55800" y="3645010"/>
            <a:ext cx="1282700" cy="14543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955800" y="3792396"/>
            <a:ext cx="1282700" cy="14543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657600" y="4897295"/>
            <a:ext cx="2124000" cy="180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Bent Arrow 22"/>
          <p:cNvSpPr/>
          <p:nvPr/>
        </p:nvSpPr>
        <p:spPr>
          <a:xfrm rot="10800000" flipH="1">
            <a:off x="2575081" y="4444999"/>
            <a:ext cx="790419" cy="581835"/>
          </a:xfrm>
          <a:prstGeom prst="bentArrow">
            <a:avLst>
              <a:gd name="adj1" fmla="val 26629"/>
              <a:gd name="adj2" fmla="val 31518"/>
              <a:gd name="adj3" fmla="val 31518"/>
              <a:gd name="adj4" fmla="val 56785"/>
            </a:avLst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7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24530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조건레코드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4337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수입부대비용 표준비율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조건레코드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MEK1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Rectangle 18"/>
          <p:cNvSpPr/>
          <p:nvPr/>
        </p:nvSpPr>
        <p:spPr>
          <a:xfrm>
            <a:off x="5334320" y="1592014"/>
            <a:ext cx="4208924" cy="63863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조건유형 별 부대비율을 변경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조회할 수 있음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1450" indent="-171450" algn="l">
              <a:spcBef>
                <a:spcPts val="300"/>
              </a:spcBef>
              <a:buFont typeface="Wingdings" pitchFamily="2" charset="2"/>
              <a:buChar char="Ø"/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조건레코드는 플랜트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자재 별 조회되고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특정일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유효일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대해 조회가 됨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수입부대비</a:t>
            </a:r>
            <a:r>
              <a:rPr lang="en-US" altLang="ko-KR" dirty="0"/>
              <a:t> </a:t>
            </a:r>
            <a:r>
              <a:rPr lang="ko-KR" altLang="en-US" dirty="0"/>
              <a:t>관리</a:t>
            </a:r>
            <a:endParaRPr lang="ko-KR" altLang="en-US" dirty="0" smtClean="0"/>
          </a:p>
        </p:txBody>
      </p:sp>
      <p:sp>
        <p:nvSpPr>
          <p:cNvPr id="22" name="Rectangle 21"/>
          <p:cNvSpPr/>
          <p:nvPr/>
        </p:nvSpPr>
        <p:spPr>
          <a:xfrm>
            <a:off x="2605109" y="3887319"/>
            <a:ext cx="607991" cy="180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58" y="1619314"/>
            <a:ext cx="1836000" cy="986403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81" y="2743208"/>
            <a:ext cx="3996000" cy="1392662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070" y="4232276"/>
            <a:ext cx="7776000" cy="1971121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Bent Arrow 23"/>
          <p:cNvSpPr/>
          <p:nvPr/>
        </p:nvSpPr>
        <p:spPr>
          <a:xfrm rot="10800000" flipH="1">
            <a:off x="510259" y="2744231"/>
            <a:ext cx="395210" cy="588292"/>
          </a:xfrm>
          <a:prstGeom prst="bentArrow">
            <a:avLst>
              <a:gd name="adj1" fmla="val 26629"/>
              <a:gd name="adj2" fmla="val 31518"/>
              <a:gd name="adj3" fmla="val 31518"/>
              <a:gd name="adj4" fmla="val 56785"/>
            </a:avLst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Bent Arrow 24"/>
          <p:cNvSpPr/>
          <p:nvPr/>
        </p:nvSpPr>
        <p:spPr>
          <a:xfrm rot="10800000" flipH="1">
            <a:off x="1001580" y="4232276"/>
            <a:ext cx="573219" cy="588292"/>
          </a:xfrm>
          <a:prstGeom prst="bentArrow">
            <a:avLst>
              <a:gd name="adj1" fmla="val 26629"/>
              <a:gd name="adj2" fmla="val 31518"/>
              <a:gd name="adj3" fmla="val 31518"/>
              <a:gd name="adj4" fmla="val 56785"/>
            </a:avLst>
          </a:prstGeom>
          <a:solidFill>
            <a:schemeClr val="tx1">
              <a:lumMod val="50000"/>
              <a:lumOff val="50000"/>
            </a:schemeClr>
          </a:solidFill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69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898053" y="3782222"/>
            <a:ext cx="8103071" cy="389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8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440562"/>
              </p:ext>
            </p:extLst>
          </p:nvPr>
        </p:nvGraphicFramePr>
        <p:xfrm>
          <a:off x="1000125" y="1633538"/>
          <a:ext cx="7905750" cy="2882896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PIR(Purchasing Info. Record)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MM_01_05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POP)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Sub-Range(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이중통화 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677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327119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POP)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MRO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 품목카테고리에서 신규로 구매 필요한 내역은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SAP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자재마스터 및 구매정보레코드를  신규 등록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한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PO, GR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인터페이스로 연계 수행함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/>
                      </a:r>
                      <a:b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</a:b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=&gt;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자재마스터 신규 등록은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‘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표준화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’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의 사용자매뉴얼 참조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/>
                      </a:r>
                      <a:b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</a:b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=&gt;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구매정보레코드 신규 등록은 본 사용자매뉴얼의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‘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구매정보레코드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’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등록을 참조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일괄 업로드를 사용을 제안함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1778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POP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에는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공급업체 정보를 인터페이스로 연계로 동기화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하여 중량 관리하는 자재에 대해 계량측정 시 해당 정보 검색으로서 사용함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chemeClr val="tx1"/>
                </a:solidFill>
                <a:cs typeface="윤고딕130"/>
              </a:rPr>
              <a:t>기준정보 </a:t>
            </a:r>
            <a:r>
              <a:rPr lang="en-US" altLang="ko-KR" dirty="0">
                <a:solidFill>
                  <a:schemeClr val="tx1"/>
                </a:solidFill>
                <a:cs typeface="윤고딕130"/>
              </a:rPr>
              <a:t>Legacy </a:t>
            </a:r>
            <a:r>
              <a:rPr lang="ko-KR" altLang="en-US" dirty="0">
                <a:solidFill>
                  <a:schemeClr val="tx1"/>
                </a:solidFill>
                <a:cs typeface="윤고딕130"/>
              </a:rPr>
              <a:t>연계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406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47906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6201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N/A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ZMMI0140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chemeClr val="tx1"/>
                </a:solidFill>
                <a:cs typeface="윤고딕130"/>
              </a:rPr>
              <a:t>기준정보 </a:t>
            </a:r>
            <a:r>
              <a:rPr lang="en-US" altLang="ko-KR" dirty="0">
                <a:solidFill>
                  <a:schemeClr val="tx1"/>
                </a:solidFill>
                <a:cs typeface="윤고딕130"/>
              </a:rPr>
              <a:t>Legacy </a:t>
            </a:r>
            <a:r>
              <a:rPr lang="ko-KR" altLang="en-US" dirty="0">
                <a:solidFill>
                  <a:schemeClr val="tx1"/>
                </a:solidFill>
                <a:cs typeface="윤고딕130"/>
              </a:rPr>
              <a:t>연계</a:t>
            </a:r>
            <a:endParaRPr lang="ko-KR" altLang="en-US" dirty="0" smtClean="0"/>
          </a:p>
        </p:txBody>
      </p: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20" y="1686180"/>
            <a:ext cx="5220000" cy="91611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68620" y="1433446"/>
            <a:ext cx="4208924" cy="2616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ts val="300"/>
              </a:spcBef>
            </a:pP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정보 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POP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인터페이스</a:t>
            </a:r>
            <a:endParaRPr lang="en-US" altLang="ko-KR" sz="11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06720" y="2597136"/>
            <a:ext cx="900398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l">
              <a:buFont typeface="Wingdings" pitchFamily="2" charset="2"/>
              <a:buChar char="Ø"/>
            </a:pP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전송내역</a:t>
            </a:r>
            <a:endParaRPr lang="en-US" altLang="ko-KR" sz="10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355600" lvl="1" indent="-177800" algn="l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공급업체코드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공급업체명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주소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전화번호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대표자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사업자등록번호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변경일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유효기간 시작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종료일</a:t>
            </a:r>
            <a:endParaRPr lang="ko-KR" altLang="en-US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백그라운드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Job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으로 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자동 실행함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808514"/>
              </p:ext>
            </p:extLst>
          </p:nvPr>
        </p:nvGraphicFramePr>
        <p:xfrm>
          <a:off x="1000125" y="1633538"/>
          <a:ext cx="7905750" cy="2882896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업체마스터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 PIR(Purchasing Info. Record)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업데이트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MM_01_05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수입부대비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Legacy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POP)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MM_01_07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Vendor Sub-Range(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이중통화 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917103" y="4153697"/>
            <a:ext cx="8103071" cy="389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77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327119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복수단가 업체에 대한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Sub-Range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한 업체가 두 개 이상의 통화를 사용할 때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생성시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Error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발생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Vendor Master View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Vendor Sub-range</a:t>
                      </a: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기능을 활용하여 제어할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</a:rPr>
              <a:t>VSR </a:t>
            </a:r>
            <a:r>
              <a:rPr lang="ko-KR" altLang="en-US" dirty="0" smtClean="0">
                <a:solidFill>
                  <a:schemeClr val="tx1"/>
                </a:solidFill>
              </a:rPr>
              <a:t>설정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406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401779"/>
              </p:ext>
            </p:extLst>
          </p:nvPr>
        </p:nvGraphicFramePr>
        <p:xfrm>
          <a:off x="344488" y="1251585"/>
          <a:ext cx="9215437" cy="4968240"/>
        </p:xfrm>
        <a:graphic>
          <a:graphicData uri="http://schemas.openxmlformats.org/drawingml/2006/table">
            <a:tbl>
              <a:tblPr/>
              <a:tblGrid>
                <a:gridCol w="6132512"/>
                <a:gridCol w="3082925"/>
              </a:tblGrid>
              <a:tr h="4968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단일 업체가 두 개 이상의 통화로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하는 대상업체 선정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Vendor Master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유지보수 진행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화면에서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유지보수 대상업체 검색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  클릭 후 공급업체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구매조직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④ ENTER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622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4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1728789"/>
            <a:ext cx="6034087" cy="440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457200" y="4638675"/>
            <a:ext cx="704850" cy="2476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22" name="직사각형 21"/>
          <p:cNvSpPr/>
          <p:nvPr/>
        </p:nvSpPr>
        <p:spPr>
          <a:xfrm>
            <a:off x="3810000" y="4067175"/>
            <a:ext cx="704850" cy="190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14" name="타원 13"/>
          <p:cNvSpPr/>
          <p:nvPr/>
        </p:nvSpPr>
        <p:spPr>
          <a:xfrm>
            <a:off x="3453495" y="398949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400675" y="559921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800725" y="5715000"/>
            <a:ext cx="209550" cy="1809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24" name="타원 23"/>
          <p:cNvSpPr/>
          <p:nvPr/>
        </p:nvSpPr>
        <p:spPr>
          <a:xfrm>
            <a:off x="142875" y="459909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6" name="구부러진 연결선 25"/>
          <p:cNvCxnSpPr/>
          <p:nvPr/>
        </p:nvCxnSpPr>
        <p:spPr>
          <a:xfrm rot="16200000" flipH="1">
            <a:off x="2781300" y="2933700"/>
            <a:ext cx="1104900" cy="1085850"/>
          </a:xfrm>
          <a:prstGeom prst="curved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95" y="3637869"/>
            <a:ext cx="252380" cy="239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VSR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설정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: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복수통화 관리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(1)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업체마스터 정비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401779"/>
              </p:ext>
            </p:extLst>
          </p:nvPr>
        </p:nvGraphicFramePr>
        <p:xfrm>
          <a:off x="344488" y="1251585"/>
          <a:ext cx="9215437" cy="5234940"/>
        </p:xfrm>
        <a:graphic>
          <a:graphicData uri="http://schemas.openxmlformats.org/drawingml/2006/table">
            <a:tbl>
              <a:tblPr/>
              <a:tblGrid>
                <a:gridCol w="6789737"/>
                <a:gridCol w="2425700"/>
              </a:tblGrid>
              <a:tr h="523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데이터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구매 데이터 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구매데이터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허용된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VSR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보관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-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☞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대체 데이터 생성화면으로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622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5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4" y="2038350"/>
            <a:ext cx="671512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5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1690688"/>
            <a:ext cx="56769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59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8988" y="2638425"/>
            <a:ext cx="3767137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3086100" y="1809750"/>
            <a:ext cx="561975" cy="2476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22" name="직사각형 21"/>
          <p:cNvSpPr/>
          <p:nvPr/>
        </p:nvSpPr>
        <p:spPr>
          <a:xfrm>
            <a:off x="3324224" y="2647949"/>
            <a:ext cx="3781425" cy="2152651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cxnSp>
        <p:nvCxnSpPr>
          <p:cNvPr id="26" name="구부러진 연결선 25"/>
          <p:cNvCxnSpPr/>
          <p:nvPr/>
        </p:nvCxnSpPr>
        <p:spPr>
          <a:xfrm rot="16200000" flipH="1">
            <a:off x="3595687" y="2071687"/>
            <a:ext cx="638176" cy="533400"/>
          </a:xfrm>
          <a:prstGeom prst="curved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3390899" y="3514725"/>
            <a:ext cx="1457325" cy="190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14" name="타원 13"/>
          <p:cNvSpPr/>
          <p:nvPr/>
        </p:nvSpPr>
        <p:spPr>
          <a:xfrm>
            <a:off x="2739120" y="176064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47725" y="217021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Picture 4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620" y="3352119"/>
            <a:ext cx="250580" cy="25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1238249" y="2257424"/>
            <a:ext cx="885826" cy="2190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pic>
        <p:nvPicPr>
          <p:cNvPr id="29594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" y="3071813"/>
            <a:ext cx="2700337" cy="336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457200" y="3047999"/>
            <a:ext cx="2657476" cy="3371851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28" name="직사각형 27"/>
          <p:cNvSpPr/>
          <p:nvPr/>
        </p:nvSpPr>
        <p:spPr>
          <a:xfrm>
            <a:off x="476251" y="3305174"/>
            <a:ext cx="180974" cy="23812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pic>
        <p:nvPicPr>
          <p:cNvPr id="29" name="Picture 2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222" y="3821491"/>
            <a:ext cx="242855" cy="2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구부러진 연결선 30"/>
          <p:cNvCxnSpPr>
            <a:endCxn id="28" idx="0"/>
          </p:cNvCxnSpPr>
          <p:nvPr/>
        </p:nvCxnSpPr>
        <p:spPr>
          <a:xfrm rot="10800000" flipV="1">
            <a:off x="566738" y="2495548"/>
            <a:ext cx="1033462" cy="809625"/>
          </a:xfrm>
          <a:prstGeom prst="curvedConnector2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VSR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설정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: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복수통화 관리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(1)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업체마스터 정비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401779"/>
              </p:ext>
            </p:extLst>
          </p:nvPr>
        </p:nvGraphicFramePr>
        <p:xfrm>
          <a:off x="344488" y="1251585"/>
          <a:ext cx="9215437" cy="5311140"/>
        </p:xfrm>
        <a:graphic>
          <a:graphicData uri="http://schemas.openxmlformats.org/drawingml/2006/table">
            <a:tbl>
              <a:tblPr/>
              <a:tblGrid>
                <a:gridCol w="6132512"/>
                <a:gridCol w="3082925"/>
              </a:tblGrid>
              <a:tr h="53111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다른 데이터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대체 데이터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생성되면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Vendor Sub-range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및 내역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Vendor </a:t>
                      </a:r>
                      <a:r>
                        <a:rPr kumimoji="0" lang="en-US" altLang="ko-KR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Subrange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: VSR_02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      VSR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내역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이중통화 확장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AutoNum type="circleNumDbPlain" startAt="3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클릭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구매데이터 차이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622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6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1724025"/>
            <a:ext cx="58674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845" y="3437844"/>
            <a:ext cx="250580" cy="25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타원 23"/>
          <p:cNvSpPr/>
          <p:nvPr/>
        </p:nvSpPr>
        <p:spPr>
          <a:xfrm>
            <a:off x="1228725" y="188446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86420" y="186541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000125" y="5942116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809625" y="5734050"/>
            <a:ext cx="704850" cy="190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cxnSp>
        <p:nvCxnSpPr>
          <p:cNvPr id="26" name="구부러진 연결선 25"/>
          <p:cNvCxnSpPr/>
          <p:nvPr/>
        </p:nvCxnSpPr>
        <p:spPr>
          <a:xfrm rot="16200000" flipH="1">
            <a:off x="338138" y="2490787"/>
            <a:ext cx="1171574" cy="552450"/>
          </a:xfrm>
          <a:prstGeom prst="curved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790575" y="3352799"/>
            <a:ext cx="2800350" cy="3619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17" name="직사각형 16"/>
          <p:cNvSpPr/>
          <p:nvPr/>
        </p:nvSpPr>
        <p:spPr>
          <a:xfrm>
            <a:off x="523876" y="1914524"/>
            <a:ext cx="180974" cy="23812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19" name="직사각형 18"/>
          <p:cNvSpPr/>
          <p:nvPr/>
        </p:nvSpPr>
        <p:spPr>
          <a:xfrm>
            <a:off x="781050" y="1924050"/>
            <a:ext cx="428625" cy="26670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pic>
        <p:nvPicPr>
          <p:cNvPr id="2969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2750" y="3995738"/>
            <a:ext cx="2286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VSR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설정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: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복수통화 관리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(1)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업체마스터 정비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401779"/>
              </p:ext>
            </p:extLst>
          </p:nvPr>
        </p:nvGraphicFramePr>
        <p:xfrm>
          <a:off x="344488" y="1251585"/>
          <a:ext cx="9215437" cy="4968240"/>
        </p:xfrm>
        <a:graphic>
          <a:graphicData uri="http://schemas.openxmlformats.org/drawingml/2006/table">
            <a:tbl>
              <a:tblPr/>
              <a:tblGrid>
                <a:gridCol w="6446837"/>
                <a:gridCol w="2768600"/>
              </a:tblGrid>
              <a:tr h="4968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구매데이터 차이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오더통화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단위 수정 후     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☞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 변경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데이터                   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622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Procurement 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공급업체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구매처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MK02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7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49" y="1762125"/>
            <a:ext cx="641032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2047875" y="4105275"/>
            <a:ext cx="495300" cy="5905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14" name="타원 13"/>
          <p:cNvSpPr/>
          <p:nvPr/>
        </p:nvSpPr>
        <p:spPr>
          <a:xfrm>
            <a:off x="1681845" y="410379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881" y="2344209"/>
            <a:ext cx="2095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9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900" y="3157538"/>
            <a:ext cx="9715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VSR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설정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: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복수통화 관리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(1)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업체마스터 정비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401779"/>
              </p:ext>
            </p:extLst>
          </p:nvPr>
        </p:nvGraphicFramePr>
        <p:xfrm>
          <a:off x="344488" y="1251585"/>
          <a:ext cx="9215437" cy="5292090"/>
        </p:xfrm>
        <a:graphic>
          <a:graphicData uri="http://schemas.openxmlformats.org/drawingml/2006/table">
            <a:tbl>
              <a:tblPr/>
              <a:tblGrid>
                <a:gridCol w="6751637"/>
                <a:gridCol w="2463800"/>
              </a:tblGrid>
              <a:tr h="5292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 하부범위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Vendor Sub-range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생성시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PIR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기본 통화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단위인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USD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아닌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JPY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로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자동 설정됨을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자동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EXIT =&gt; PIR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JPY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일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경우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자동으로 변경되도록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설정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622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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구매오더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9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5" y="1709739"/>
            <a:ext cx="6619875" cy="349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6276976" y="3952875"/>
            <a:ext cx="793663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pic>
        <p:nvPicPr>
          <p:cNvPr id="2990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5114925"/>
            <a:ext cx="6597327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1695450" y="5972174"/>
            <a:ext cx="1314450" cy="2667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16" name="타원 15"/>
          <p:cNvSpPr/>
          <p:nvPr/>
        </p:nvSpPr>
        <p:spPr>
          <a:xfrm>
            <a:off x="5968095" y="3875191"/>
            <a:ext cx="303597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00845" y="5884966"/>
            <a:ext cx="303597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7869239" y="153928"/>
            <a:ext cx="1951036" cy="9462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VSR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설정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: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복수통화 관리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/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(2)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구매오더 등록 시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/>
            </a:r>
            <a:br>
              <a:rPr lang="en-US" altLang="ko-KR" b="1" dirty="0" smtClean="0">
                <a:latin typeface="+mn-ea"/>
                <a:ea typeface="+mn-ea"/>
                <a:cs typeface="Arial" pitchFamily="34" charset="0"/>
              </a:rPr>
            </a:b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오퍼레이션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14800</TotalTime>
  <Words>5543</Words>
  <Application>Microsoft Office PowerPoint</Application>
  <PresentationFormat>A4 Paper (210x297 mm)</PresentationFormat>
  <Paragraphs>1879</Paragraphs>
  <Slides>62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Office Theme</vt:lpstr>
      <vt:lpstr>1_Office Theme</vt:lpstr>
      <vt:lpstr>비트맵 이미지</vt:lpstr>
      <vt:lpstr>워크시트</vt:lpstr>
      <vt:lpstr>Worksheet</vt:lpstr>
      <vt:lpstr>PowerPoint Presentation</vt:lpstr>
      <vt:lpstr>문서 개정 이력</vt:lpstr>
      <vt:lpstr>사용자 교육 개요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사용자 교육 개요</vt:lpstr>
      <vt:lpstr>교육 개요</vt:lpstr>
      <vt:lpstr>PowerPoint Presentation</vt:lpstr>
      <vt:lpstr>사용자 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Cho, Hyonyong</dc:creator>
  <cp:lastModifiedBy>hyonyong.cho</cp:lastModifiedBy>
  <cp:revision>105</cp:revision>
  <cp:lastPrinted>2013-03-22T04:25:22Z</cp:lastPrinted>
  <dcterms:created xsi:type="dcterms:W3CDTF">2008-05-17T00:48:54Z</dcterms:created>
  <dcterms:modified xsi:type="dcterms:W3CDTF">2013-03-22T05:18:56Z</dcterms:modified>
</cp:coreProperties>
</file>