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  <p:sldMasterId id="2147483732" r:id="rId2"/>
  </p:sldMasterIdLst>
  <p:notesMasterIdLst>
    <p:notesMasterId r:id="rId46"/>
  </p:notesMasterIdLst>
  <p:handoutMasterIdLst>
    <p:handoutMasterId r:id="rId47"/>
  </p:handoutMasterIdLst>
  <p:sldIdLst>
    <p:sldId id="400" r:id="rId3"/>
    <p:sldId id="374" r:id="rId4"/>
    <p:sldId id="401" r:id="rId5"/>
    <p:sldId id="402" r:id="rId6"/>
    <p:sldId id="446" r:id="rId7"/>
    <p:sldId id="403" r:id="rId8"/>
    <p:sldId id="404" r:id="rId9"/>
    <p:sldId id="450" r:id="rId10"/>
    <p:sldId id="448" r:id="rId11"/>
    <p:sldId id="451" r:id="rId12"/>
    <p:sldId id="405" r:id="rId13"/>
    <p:sldId id="426" r:id="rId14"/>
    <p:sldId id="427" r:id="rId15"/>
    <p:sldId id="406" r:id="rId16"/>
    <p:sldId id="407" r:id="rId17"/>
    <p:sldId id="408" r:id="rId18"/>
    <p:sldId id="429" r:id="rId19"/>
    <p:sldId id="430" r:id="rId20"/>
    <p:sldId id="432" r:id="rId21"/>
    <p:sldId id="413" r:id="rId22"/>
    <p:sldId id="414" r:id="rId23"/>
    <p:sldId id="415" r:id="rId24"/>
    <p:sldId id="417" r:id="rId25"/>
    <p:sldId id="418" r:id="rId26"/>
    <p:sldId id="419" r:id="rId27"/>
    <p:sldId id="420" r:id="rId28"/>
    <p:sldId id="421" r:id="rId29"/>
    <p:sldId id="422" r:id="rId30"/>
    <p:sldId id="423" r:id="rId31"/>
    <p:sldId id="433" r:id="rId32"/>
    <p:sldId id="424" r:id="rId33"/>
    <p:sldId id="435" r:id="rId34"/>
    <p:sldId id="436" r:id="rId35"/>
    <p:sldId id="437" r:id="rId36"/>
    <p:sldId id="438" r:id="rId37"/>
    <p:sldId id="439" r:id="rId38"/>
    <p:sldId id="440" r:id="rId39"/>
    <p:sldId id="441" r:id="rId40"/>
    <p:sldId id="442" r:id="rId41"/>
    <p:sldId id="443" r:id="rId42"/>
    <p:sldId id="444" r:id="rId43"/>
    <p:sldId id="447" r:id="rId44"/>
    <p:sldId id="445" r:id="rId45"/>
  </p:sldIdLst>
  <p:sldSz cx="6858000" cy="9906000" type="A4"/>
  <p:notesSz cx="6797675" cy="99266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0" hangingPunct="1">
      <a:defRPr kumimoji="1" sz="1100" b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E5FFE5"/>
    <a:srgbClr val="D5FFD5"/>
    <a:srgbClr val="003300"/>
    <a:srgbClr val="006600"/>
    <a:srgbClr val="FFFF00"/>
    <a:srgbClr val="FFFF99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7" autoAdjust="0"/>
    <p:restoredTop sz="99564" autoAdjust="0"/>
  </p:normalViewPr>
  <p:slideViewPr>
    <p:cSldViewPr snapToObjects="1" showGuides="1">
      <p:cViewPr>
        <p:scale>
          <a:sx n="75" d="100"/>
          <a:sy n="75" d="100"/>
        </p:scale>
        <p:origin x="-2412" y="240"/>
      </p:cViewPr>
      <p:guideLst>
        <p:guide orient="horz" pos="535"/>
        <p:guide orient="horz" pos="5932"/>
        <p:guide orient="horz" pos="5842"/>
        <p:guide pos="42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 varScale="1">
        <p:scale>
          <a:sx n="58" d="100"/>
          <a:sy n="58" d="100"/>
        </p:scale>
        <p:origin x="-1974" y="-84"/>
      </p:cViewPr>
      <p:guideLst>
        <p:guide orient="horz" pos="3126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099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099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61FA3CE9-5CC7-415E-9F71-3931C277D7E2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503629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9" y="0"/>
            <a:ext cx="2946576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09788" y="744538"/>
            <a:ext cx="25796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141" y="4715710"/>
            <a:ext cx="4985393" cy="446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 smtClean="0"/>
              <a:t>마스터 텍스트 스타일을 편집합니다</a:t>
            </a:r>
          </a:p>
          <a:p>
            <a:pPr lvl="1"/>
            <a:r>
              <a:rPr lang="ko-KR" altLang="en-US" noProof="0" dirty="0" smtClean="0"/>
              <a:t>둘째 수준</a:t>
            </a:r>
          </a:p>
          <a:p>
            <a:pPr lvl="2"/>
            <a:r>
              <a:rPr lang="ko-KR" altLang="en-US" noProof="0" dirty="0" smtClean="0"/>
              <a:t>셋째 수준</a:t>
            </a:r>
          </a:p>
          <a:p>
            <a:pPr lvl="3"/>
            <a:r>
              <a:rPr lang="ko-KR" altLang="en-US" noProof="0" dirty="0" smtClean="0"/>
              <a:t>넷째 수준</a:t>
            </a:r>
          </a:p>
          <a:p>
            <a:pPr lvl="4"/>
            <a:r>
              <a:rPr lang="ko-KR" altLang="en-US" noProof="0" dirty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9" y="9429831"/>
            <a:ext cx="2946576" cy="49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E6CBC6E8-0444-4661-8C7B-791AC4F82035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49521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2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4350" y="3076575"/>
            <a:ext cx="5829300" cy="1444625"/>
          </a:xfr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altLang="ko-KR" noProof="0" dirty="0" smtClean="0"/>
              <a:t> </a:t>
            </a:r>
            <a:r>
              <a:rPr lang="ko-KR" altLang="en-US" noProof="0" dirty="0" smtClean="0"/>
              <a:t>제목</a:t>
            </a: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28700" y="5613400"/>
            <a:ext cx="4800600" cy="1500188"/>
          </a:xfrm>
        </p:spPr>
        <p:txBody>
          <a:bodyPr/>
          <a:lstStyle>
            <a:lvl1pPr marL="0" indent="0" algn="ctr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altLang="ko-KR" noProof="0" dirty="0" smtClean="0"/>
              <a:t> </a:t>
            </a:r>
            <a:r>
              <a:rPr lang="ko-KR" altLang="en-US" noProof="0" dirty="0" smtClean="0"/>
              <a:t>부제목</a:t>
            </a:r>
          </a:p>
        </p:txBody>
      </p:sp>
    </p:spTree>
    <p:extLst>
      <p:ext uri="{BB962C8B-B14F-4D97-AF65-F5344CB8AC3E}">
        <p14:creationId xmlns:p14="http://schemas.microsoft.com/office/powerpoint/2010/main" val="2173475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47BD6B0F-D03B-4BE0-B791-086477FF5292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31228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F65B494A-FE2D-4E1C-93EA-CBCFBB2EFD0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2786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8450" cy="5943600"/>
          </a:xfr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862263"/>
            <a:ext cx="2838450" cy="5943600"/>
          </a:xfr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24807DDC-232F-4458-B71F-07AD3803D1B9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96965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BD36C42-9656-4B81-B6C4-C4F83A255773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134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0A6C375C-8D1A-421E-AF2A-9FE09E7BD487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88882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0244E99F-3EAD-4967-93A1-5D59E97F0ED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4374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latin typeface="맑은 고딕" pitchFamily="50" charset="-127"/>
                <a:ea typeface="맑은 고딕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A0D02EB7-9166-4F31-A171-BF2C2C98CBF5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95266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F7BA1996-FD00-48D7-A300-96210717341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45909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831BF407-0CA0-4E8D-9DE5-04F26EA241FB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14961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886325" y="881063"/>
            <a:ext cx="1457325" cy="7924800"/>
          </a:xfr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9575" cy="7924800"/>
          </a:xfr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702CD116-CFB0-4FCD-B385-92F0F0C7C65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98883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 rotWithShape="1">
          <a:blip r:embed="rId2"/>
          <a:srcRect t="1783" b="1"/>
          <a:stretch/>
        </p:blipFill>
        <p:spPr bwMode="auto">
          <a:xfrm>
            <a:off x="3378445" y="7621"/>
            <a:ext cx="1168278" cy="24411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" y="0"/>
            <a:ext cx="2182690" cy="9906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l" eaLnBrk="0" latinLnBrk="0" hangingPunct="0">
              <a:spcBef>
                <a:spcPct val="25000"/>
              </a:spcBef>
            </a:pPr>
            <a:endParaRPr kumimoji="0" lang="ko-KR" altLang="ko-KR" sz="1400">
              <a:solidFill>
                <a:srgbClr val="000000"/>
              </a:solidFill>
              <a:latin typeface="Trebuchet MS" pitchFamily="34" charset="0"/>
              <a:ea typeface="굴림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2441151"/>
            <a:ext cx="6858000" cy="567633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l" eaLnBrk="0" latinLnBrk="0" hangingPunct="0">
              <a:spcBef>
                <a:spcPct val="25000"/>
              </a:spcBef>
            </a:pPr>
            <a:endParaRPr kumimoji="0" lang="ko-KR" altLang="ko-KR" sz="1400">
              <a:solidFill>
                <a:srgbClr val="000000"/>
              </a:solidFill>
              <a:latin typeface="Trebuchet MS" pitchFamily="34" charset="0"/>
              <a:ea typeface="굴림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69" y="1856656"/>
            <a:ext cx="1734283" cy="99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815" y="9561512"/>
            <a:ext cx="1045185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149470" y="9675331"/>
            <a:ext cx="239039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latinLnBrk="0" hangingPunct="0">
              <a:spcBef>
                <a:spcPct val="25000"/>
              </a:spcBef>
            </a:pPr>
            <a:r>
              <a:rPr kumimoji="0" lang="en-US" altLang="ko-KR" sz="1000" b="0" dirty="0">
                <a:solidFill>
                  <a:srgbClr val="FFFFFF"/>
                </a:solidFill>
                <a:latin typeface="Trebuchet MS" pitchFamily="34" charset="0"/>
                <a:ea typeface="굴림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722" y="1"/>
            <a:ext cx="1160585" cy="244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307" y="1"/>
            <a:ext cx="1150693" cy="244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690" y="1"/>
            <a:ext cx="1195754" cy="244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356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1107547"/>
            <a:ext cx="6858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l"/>
            <a:endParaRPr lang="ko-KR" altLang="en-US" sz="1800" b="0">
              <a:solidFill>
                <a:prstClr val="black"/>
              </a:solidFill>
              <a:latin typeface="맑은 고딕" pitchFamily="50" charset="-127"/>
              <a:ea typeface="굴림" charset="-127"/>
            </a:endParaRPr>
          </a:p>
        </p:txBody>
      </p:sp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131" y="9603318"/>
            <a:ext cx="666017" cy="23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4291317015"/>
              </p:ext>
            </p:extLst>
          </p:nvPr>
        </p:nvGraphicFramePr>
        <p:xfrm>
          <a:off x="39566" y="9603318"/>
          <a:ext cx="842963" cy="302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8" name="비트맵 이미지" r:id="rId4" imgW="4029637" imgH="1228571" progId="PBrush">
                  <p:embed/>
                </p:oleObj>
              </mc:Choice>
              <mc:Fallback>
                <p:oleObj name="비트맵 이미지" r:id="rId4" imgW="4029637" imgH="1228571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66" y="9603318"/>
                        <a:ext cx="842963" cy="3026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Slide Number Placeholder 22"/>
          <p:cNvSpPr txBox="1">
            <a:spLocks/>
          </p:cNvSpPr>
          <p:nvPr userDrawn="1"/>
        </p:nvSpPr>
        <p:spPr>
          <a:xfrm>
            <a:off x="2628900" y="9339617"/>
            <a:ext cx="1600200" cy="527403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 latinLnBrk="0">
              <a:spcBef>
                <a:spcPts val="0"/>
              </a:spcBef>
              <a:spcAft>
                <a:spcPts val="0"/>
              </a:spcAft>
              <a:defRPr/>
            </a:pPr>
            <a:fld id="{F5A7E632-1C74-4A1E-8D65-3A5A4381BF61}" type="slidenum">
              <a:rPr kumimoji="0" lang="en-US" b="0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b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189036" y="101147"/>
            <a:ext cx="4835220" cy="922919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189035" y="1162234"/>
            <a:ext cx="6479931" cy="832380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189035" y="2144008"/>
            <a:ext cx="6479931" cy="83238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5074261" y="116947"/>
            <a:ext cx="1744174" cy="88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1202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29300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293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133600" y="9677400"/>
            <a:ext cx="2735263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B3B7539D-2E60-4728-B5F9-FA8B24762468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029" name="Line 13"/>
          <p:cNvSpPr>
            <a:spLocks noChangeShapeType="1"/>
          </p:cNvSpPr>
          <p:nvPr userDrawn="1"/>
        </p:nvSpPr>
        <p:spPr bwMode="auto">
          <a:xfrm>
            <a:off x="0" y="454025"/>
            <a:ext cx="6813550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Picture 11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9490075"/>
            <a:ext cx="1293813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1107547"/>
            <a:ext cx="6858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l"/>
            <a:endParaRPr lang="ko-KR" altLang="en-US" sz="1800" b="0">
              <a:solidFill>
                <a:prstClr val="black"/>
              </a:solidFill>
              <a:latin typeface="맑은 고딕" pitchFamily="50" charset="-127"/>
              <a:ea typeface="굴림" charset="-127"/>
            </a:endParaRPr>
          </a:p>
        </p:txBody>
      </p:sp>
      <p:graphicFrame>
        <p:nvGraphicFramePr>
          <p:cNvPr id="2052" name="Object 11"/>
          <p:cNvGraphicFramePr>
            <a:graphicFrameLocks noChangeAspect="1"/>
          </p:cNvGraphicFramePr>
          <p:nvPr/>
        </p:nvGraphicFramePr>
        <p:xfrm>
          <a:off x="39566" y="9447389"/>
          <a:ext cx="842963" cy="4586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4" name="비트맵 이미지" r:id="rId5" imgW="4029637" imgH="1228571" progId="PBrush">
                  <p:embed/>
                </p:oleObj>
              </mc:Choice>
              <mc:Fallback>
                <p:oleObj name="비트맵 이미지" r:id="rId5" imgW="4029637" imgH="1228571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66" y="9447389"/>
                        <a:ext cx="842963" cy="4586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131" y="9440510"/>
            <a:ext cx="666017" cy="401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2628900" y="9339617"/>
            <a:ext cx="1600200" cy="527403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9E55B54-E9C9-41E3-9B25-1863684C866A}" type="slidenum">
              <a:rPr lang="en-US" b="0"/>
              <a:pPr>
                <a:defRPr/>
              </a:pPr>
              <a:t>‹#›</a:t>
            </a:fld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96061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7.emf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3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ChangeArrowheads="1"/>
          </p:cNvSpPr>
          <p:nvPr/>
        </p:nvSpPr>
        <p:spPr bwMode="auto">
          <a:xfrm>
            <a:off x="185738" y="301625"/>
            <a:ext cx="1371600" cy="3444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현업용</a:t>
            </a:r>
          </a:p>
        </p:txBody>
      </p:sp>
      <p:sp>
        <p:nvSpPr>
          <p:cNvPr id="3075" name="Text Box 10"/>
          <p:cNvSpPr txBox="1">
            <a:spLocks noChangeArrowheads="1"/>
          </p:cNvSpPr>
          <p:nvPr/>
        </p:nvSpPr>
        <p:spPr bwMode="auto">
          <a:xfrm>
            <a:off x="-100013" y="9347200"/>
            <a:ext cx="7102476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본 문서는 </a:t>
            </a:r>
            <a:r>
              <a:rPr lang="ko-KR" altLang="en-US" sz="1000" b="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㈜의 귀중한 지적 자산으로 외부에 일부 또는 전면 유출하는 것을 관련법으로 금하고 있습니다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3076" name="Text Box 12"/>
          <p:cNvSpPr txBox="1">
            <a:spLocks noChangeArrowheads="1"/>
          </p:cNvSpPr>
          <p:nvPr/>
        </p:nvSpPr>
        <p:spPr bwMode="auto">
          <a:xfrm>
            <a:off x="2176463" y="8115300"/>
            <a:ext cx="34194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ko-KR" sz="1800" dirty="0">
                <a:latin typeface="맑은 고딕" pitchFamily="50" charset="-127"/>
                <a:ea typeface="맑은 고딕" pitchFamily="50" charset="-127"/>
              </a:rPr>
              <a:t>NSIS TFT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1800" dirty="0" smtClean="0">
                <a:latin typeface="맑은 고딕" pitchFamily="50" charset="-127"/>
                <a:ea typeface="맑은 고딕" pitchFamily="50" charset="-127"/>
              </a:rPr>
              <a:t>2013. 04</a:t>
            </a:r>
            <a:endParaRPr lang="en-US" altLang="ko-KR" sz="1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7" name="Text Box 18"/>
          <p:cNvSpPr txBox="1">
            <a:spLocks noChangeArrowheads="1"/>
          </p:cNvSpPr>
          <p:nvPr/>
        </p:nvSpPr>
        <p:spPr bwMode="auto">
          <a:xfrm>
            <a:off x="1263650" y="6032500"/>
            <a:ext cx="5246688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당사는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일을 기점으로 새로운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시스템인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NSIS (New </a:t>
            </a:r>
            <a:r>
              <a:rPr lang="en-US" altLang="ko-KR" sz="1400" i="1" dirty="0" err="1">
                <a:latin typeface="맑은 고딕" pitchFamily="50" charset="-127"/>
                <a:ea typeface="맑은 고딕" pitchFamily="50" charset="-127"/>
              </a:rPr>
              <a:t>Sebang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 Information System)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을 가동 합니다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1400" i="1" dirty="0" smtClean="0">
                <a:latin typeface="맑은 고딕" pitchFamily="50" charset="-127"/>
                <a:ea typeface="맑은 고딕" pitchFamily="50" charset="-127"/>
              </a:rPr>
              <a:t>본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Go-Live Kit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Open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을 앞두고 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시스템 사용자라면 반드시 알아야 할 정보를 담고 있으므로</a:t>
            </a:r>
            <a:r>
              <a:rPr lang="en-US" altLang="ko-KR" sz="1400" i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반드시 시간을 내어 본 자료를 읽어 보시기 바랍니다</a:t>
            </a:r>
            <a:r>
              <a:rPr lang="en-US" altLang="ko-KR" sz="1400" i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400" i="1" dirty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i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242888"/>
            <a:ext cx="15097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57150" y="920750"/>
            <a:ext cx="1090613" cy="8208963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latinLnBrk="0" hangingPunct="0">
              <a:spcBef>
                <a:spcPct val="25000"/>
              </a:spcBef>
            </a:pPr>
            <a:endParaRPr kumimoji="0" lang="ko-KR" altLang="ko-KR" sz="1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080" name="Group 3"/>
          <p:cNvGrpSpPr>
            <a:grpSpLocks/>
          </p:cNvGrpSpPr>
          <p:nvPr/>
        </p:nvGrpSpPr>
        <p:grpSpPr bwMode="auto">
          <a:xfrm>
            <a:off x="1127125" y="920750"/>
            <a:ext cx="5672138" cy="1560513"/>
            <a:chOff x="1070707" y="920551"/>
            <a:chExt cx="6246725" cy="1719765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668666" y="920551"/>
              <a:ext cx="1552502" cy="17197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rgbClr val="AF9C53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9312" y="920551"/>
              <a:ext cx="1550668" cy="1719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5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9980" y="920551"/>
              <a:ext cx="1537452" cy="1719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6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0707" y="920551"/>
              <a:ext cx="1597658" cy="17197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7150" y="2466975"/>
            <a:ext cx="6742113" cy="487363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latinLnBrk="0" hangingPunct="0">
              <a:spcBef>
                <a:spcPct val="25000"/>
              </a:spcBef>
            </a:pPr>
            <a:endParaRPr kumimoji="0" lang="ko-KR" altLang="ko-KR" sz="1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82" name="TextBox 4"/>
          <p:cNvSpPr txBox="1">
            <a:spLocks noChangeArrowheads="1"/>
          </p:cNvSpPr>
          <p:nvPr/>
        </p:nvSpPr>
        <p:spPr bwMode="auto">
          <a:xfrm>
            <a:off x="1412875" y="3368675"/>
            <a:ext cx="51847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ko-KR" altLang="en-US" sz="240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New ERP 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사용자를 위한</a:t>
            </a:r>
            <a:endParaRPr lang="en-US" altLang="ko-KR" sz="2400" dirty="0"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ko-KR" sz="3600" dirty="0">
                <a:latin typeface="맑은 고딕" pitchFamily="50" charset="-127"/>
                <a:ea typeface="맑은 고딕" pitchFamily="50" charset="-127"/>
              </a:rPr>
              <a:t>Go-Live Kit</a:t>
            </a:r>
            <a:endParaRPr lang="ko-KR" altLang="en-US" sz="36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fld id="{E1C3F683-9318-474D-8498-21E2A7A8D4ED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latinLnBrk="0" hangingPunct="1"/>
              <a:t>1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1225" name="Group 2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345419"/>
              </p:ext>
            </p:extLst>
          </p:nvPr>
        </p:nvGraphicFramePr>
        <p:xfrm>
          <a:off x="201168" y="1042416"/>
          <a:ext cx="5894690" cy="8593557"/>
        </p:xfrm>
        <a:graphic>
          <a:graphicData uri="http://schemas.openxmlformats.org/drawingml/2006/table">
            <a:tbl>
              <a:tblPr/>
              <a:tblGrid>
                <a:gridCol w="5894690"/>
              </a:tblGrid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I.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CEO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메시지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II.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로그온 방법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시접별 로그온 방법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2.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ERP 시스템에 로그온 하기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(EP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를 통한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접속 방법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algn="l" latinLnBrk="0" hangingPunct="1"/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ERP 시스템에 로그온 하기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(SAP GUI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를 통한 직접 접속 방법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ko-KR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4.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전사포털을 사용하기 위한 사전 환경 세팅</a:t>
                      </a:r>
                      <a:endParaRPr lang="ko-KR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III.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비밀번호 관리</a:t>
                      </a:r>
                      <a:endParaRPr kumimoji="1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시스템의 비밀번호에 대하여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비밀번호 잠금현상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algn="l" latinLnBrk="0" hangingPunct="1"/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EP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비밀번호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Self Service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4.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비밀번호 변경방법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Ⅳ</a:t>
                      </a:r>
                      <a:r>
                        <a:rPr kumimoji="1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종합상황실 운영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종합상황실 조직구성도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2.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장애 발생시 처리 방법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3.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종합상황실 연락처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Ⅴ. ERP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Go-Live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첫날을 위한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Tips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1. SAP GUI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설치 및 접근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2. SAP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설치 여부를 확인하는 방법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3. Server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방법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4. Client,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비밀번호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5. ERP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 화면 구성 요소 명칭 및 기능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algn="l" eaLnBrk="1" hangingPunct="1"/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6.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현재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시스템 화면의 트랜잭션 코드 확인 방법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algn="l" eaLnBrk="1" hangingPunct="1"/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7.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SAP R/3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메뉴의 하위메뉴인 “트랜잭션” 메뉴에 트랜잭션 코드 보이게 설정하기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algn="l" eaLnBrk="1" hangingPunct="1"/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8.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트랜잭션 수행중에 처리되지 않고 계속 모래시계가 떠 있을 경우 조치 방법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9. ERP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시스템에서 사용하는 명령어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6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10.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권한 오류 화면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(Authorization Error)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Capture/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파일저장 요령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부록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영역별 주요 트랜잭션 코드</a:t>
                      </a:r>
                    </a:p>
                  </a:txBody>
                  <a:tcPr marT="45724" marB="45724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28" name="Rectangle 64"/>
          <p:cNvSpPr>
            <a:spLocks noChangeArrowheads="1"/>
          </p:cNvSpPr>
          <p:nvPr/>
        </p:nvSpPr>
        <p:spPr bwMode="auto">
          <a:xfrm>
            <a:off x="0" y="136525"/>
            <a:ext cx="6858000" cy="261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29" name="Text Box 141"/>
          <p:cNvSpPr txBox="1">
            <a:spLocks noChangeArrowheads="1"/>
          </p:cNvSpPr>
          <p:nvPr/>
        </p:nvSpPr>
        <p:spPr bwMode="auto">
          <a:xfrm>
            <a:off x="2813050" y="632520"/>
            <a:ext cx="11779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000" dirty="0">
                <a:latin typeface="맑은 고딕" pitchFamily="50" charset="-127"/>
                <a:ea typeface="맑은 고딕" pitchFamily="50" charset="-127"/>
              </a:rPr>
              <a:t>목 차 </a:t>
            </a:r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fld id="{81C6F576-F894-43D6-B6C2-2C5BBCB4D6AE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latinLnBrk="0" hangingPunct="1"/>
              <a:t>2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25" name="Text Box 301"/>
          <p:cNvSpPr txBox="1">
            <a:spLocks noChangeArrowheads="1"/>
          </p:cNvSpPr>
          <p:nvPr/>
        </p:nvSpPr>
        <p:spPr bwMode="auto">
          <a:xfrm>
            <a:off x="0" y="76200"/>
            <a:ext cx="167640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Ⅰ. CEO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메시지</a:t>
            </a:r>
          </a:p>
        </p:txBody>
      </p:sp>
      <p:sp>
        <p:nvSpPr>
          <p:cNvPr id="9" name="Text Box 299"/>
          <p:cNvSpPr txBox="1">
            <a:spLocks noChangeArrowheads="1"/>
          </p:cNvSpPr>
          <p:nvPr/>
        </p:nvSpPr>
        <p:spPr bwMode="auto">
          <a:xfrm>
            <a:off x="476672" y="704528"/>
            <a:ext cx="6086475" cy="888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40000"/>
              </a:lnSpc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지금 우리는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지난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년간 사용하던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오라클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ERP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를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SAP ERP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로 새롭게 구축하여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NSIS OPEN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앞두고 있습니다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지난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월에 시작하여 약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개월 동안 흘린 땀방울이 밀알이 되어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GLOBAL TOP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으로 가기 위한 혁신적 도구로서의 역할을 충분히 해낼 것으로 믿습니다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무엇인가를 새롭게 시작한다는 것은 항상 설레는 동시에 두려운 일이기도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특히나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시스템은 전사 업무프로세스를 바꾸는 것으로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혁신의 폭이 큰 만큼 우리가 잘 적응할 수 있을까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과연 우리에게 적합한 것일까 하는 두려움이 생길 것입니다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그러나 우리는 이미 혁신활동을 통해서 수많은 도전 속에 많은 성과를 거뒀습니다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>
              <a:lnSpc>
                <a:spcPct val="140000"/>
              </a:lnSpc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그리고 그간 축적된 혁신 역량이 있기에 새로운 도전이 두렵지 않지만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새롭게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출발하는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시스템이 변화무쌍한 경영환경에서 성공적으로 항해할 수 있도록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우리 모두가 용기와 인내를 가지고 준비해야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꼼꼼하게 점검하는 동시에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스스로 역량을 강화해야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그래서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이미 시스템 사용자교육을 완료하였고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또 이와 같이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Go-Live Kit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도 공유하는 것입니다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algn="l">
              <a:lnSpc>
                <a:spcPct val="140000"/>
              </a:lnSpc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Go-Live Kit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의 목적은 ‘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차적인 문제는 스스로 해결해나간다’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는 것에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무조건적으로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NSIS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TFT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 의지하다 보면 스스로 걸을 수 없게 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간단한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문제는 스스로 해결하면서 차츰 문제해결능력을 강화해야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그래야만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일 오픈 이후 빠른 시일내에 안정화를 시킬 수 있을 것입니다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이에는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직위고하를 막론하고 예외가 있어서는 안됩니다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리더 분들은 먼저 솔선수범하여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Go-Live Kit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을 적극 활용하는 모범을 보이고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정보시스템에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능숙한 실무자 여러분들은 신 시스템에서도 마찬가지로 능숙한 모습을 보여주시기 바랍니다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세계적인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경영석학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짐 콜린스는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「성공하는 기업들의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가지 습관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(Build to last)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」이라는 책에서 시간을 알려주기보다 시계를 만드는 것이 중요하다고 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한번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시간을 알려주기보다는 스스로 시간을 알 수 있도록 시계를 만들어야 한다는 뜻입니다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Kit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 우리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세방전지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임직원 여러분들에게 작지만 견고한 시계가 되기를 기대해봅니다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Kit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의 활발한 사용을 재삼 당부 드립니다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lnSpc>
                <a:spcPct val="140000"/>
              </a:lnSpc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 Box 300"/>
          <p:cNvSpPr txBox="1">
            <a:spLocks noChangeArrowheads="1"/>
          </p:cNvSpPr>
          <p:nvPr/>
        </p:nvSpPr>
        <p:spPr bwMode="auto">
          <a:xfrm>
            <a:off x="4293096" y="9008864"/>
            <a:ext cx="150393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대표이사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임동준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fld id="{1BE9846C-FF1D-45B8-AC54-759F1F307E01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latinLnBrk="0" hangingPunct="1"/>
              <a:t>3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78534" name="Group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757601"/>
              </p:ext>
            </p:extLst>
          </p:nvPr>
        </p:nvGraphicFramePr>
        <p:xfrm>
          <a:off x="569913" y="1217613"/>
          <a:ext cx="6145212" cy="1506538"/>
        </p:xfrm>
        <a:graphic>
          <a:graphicData uri="http://schemas.openxmlformats.org/drawingml/2006/table">
            <a:tbl>
              <a:tblPr/>
              <a:tblGrid>
                <a:gridCol w="903287"/>
                <a:gridCol w="2419350"/>
                <a:gridCol w="2822575"/>
              </a:tblGrid>
              <a:tr h="4594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분</a:t>
                      </a:r>
                    </a:p>
                  </a:txBody>
                  <a:tcPr marL="90000" marR="90000" marT="46814" marB="46814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테스트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 기간 중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(1/2 ∼ 3/29)</a:t>
                      </a:r>
                    </a:p>
                  </a:txBody>
                  <a:tcPr marL="90000" marR="90000" marT="46814" marB="46814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Go-Live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(4/1 ∼)</a:t>
                      </a:r>
                    </a:p>
                  </a:txBody>
                  <a:tcPr marL="90000" marR="90000" marT="46814" marB="46814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</a:tr>
              <a:tr h="276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</a:t>
                      </a:r>
                    </a:p>
                  </a:txBody>
                  <a:tcPr marL="90000" marR="90000" marT="46814" marB="46814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테스트 시스템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– 550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운영시스템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– 100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marL="90000" marR="90000" marT="46814" marB="46814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9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비밀번호</a:t>
                      </a:r>
                    </a:p>
                  </a:txBody>
                  <a:tcPr marL="90000" marR="90000" marT="46814" marB="46814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초기화 상태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initpass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로그온 후 변경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초기화 상태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initpass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로그온 후 변경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70" name="Text Box 28"/>
          <p:cNvSpPr txBox="1">
            <a:spLocks noChangeArrowheads="1"/>
          </p:cNvSpPr>
          <p:nvPr/>
        </p:nvSpPr>
        <p:spPr bwMode="auto">
          <a:xfrm>
            <a:off x="-44450" y="7620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1.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시점별 로그온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8557" name="Rectangle 29"/>
          <p:cNvSpPr>
            <a:spLocks noChangeArrowheads="1"/>
          </p:cNvSpPr>
          <p:nvPr/>
        </p:nvSpPr>
        <p:spPr bwMode="auto">
          <a:xfrm>
            <a:off x="26988" y="3114350"/>
            <a:ext cx="6688137" cy="5004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556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☞ Client</a:t>
            </a:r>
            <a:r>
              <a:rPr lang="ko-KR" altLang="en-US" sz="1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와 시스템을 확인하자</a:t>
            </a:r>
            <a:r>
              <a:rPr lang="en-US" altLang="ko-KR" sz="1200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!!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테스트 및 교육 기간 중 사용하던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테스트 시스템의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Client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인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550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번과 운영시스템의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Client 100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은 별도의 시스템 입니다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NSIS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 정식 오픈되는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4/1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이후에는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번으로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Logon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을 하여 사용해야만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6700" indent="-2667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        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☞ 시스템 사용자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ID 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개인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ID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5560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ko-KR" altLang="en-US" sz="1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☞ 비밀번호 관리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비밀번호의 경우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Go Live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시작 시점에 초기화 되기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때문에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오픈 후 각자의 비밀번호를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새로 지정하는 절차를 거쳐야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관리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990600" lvl="1" indent="-171450" algn="l" eaLnBrk="0" latinLnBrk="0">
              <a:spcBef>
                <a:spcPct val="20000"/>
              </a:spcBef>
              <a:spcAft>
                <a:spcPct val="20000"/>
              </a:spcAft>
              <a:buFontTx/>
              <a:buChar char="-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세방전지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NSIS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시스템에서는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일마다 필수적으로 비밀번호 변경을 실시해야 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990600" lvl="1" indent="-171450" algn="l" eaLnBrk="0" latinLnBrk="0">
              <a:spcBef>
                <a:spcPct val="20000"/>
              </a:spcBef>
              <a:spcAft>
                <a:spcPct val="20000"/>
              </a:spcAft>
              <a:buFontTx/>
              <a:buChar char="-"/>
              <a:defRPr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회 연속 비밀번호 입력오류 등의 사유로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ID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잠금 현상이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발생할 경우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세방전지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NSIS Enterprise Portal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에 직접 접속하여 비밀번호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Reset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처리를 해야 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990600" lvl="1" indent="-171450" algn="l" eaLnBrk="0" latinLnBrk="0">
              <a:spcBef>
                <a:spcPct val="20000"/>
              </a:spcBef>
              <a:spcAft>
                <a:spcPct val="20000"/>
              </a:spcAft>
              <a:buFontTx/>
              <a:buChar char="-"/>
              <a:defRPr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비밀번호 규칙은 영문자와 숫자 조합으로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자 이상 으로 되야 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78558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92851"/>
              </p:ext>
            </p:extLst>
          </p:nvPr>
        </p:nvGraphicFramePr>
        <p:xfrm>
          <a:off x="576263" y="4591050"/>
          <a:ext cx="6138862" cy="1029145"/>
        </p:xfrm>
        <a:graphic>
          <a:graphicData uri="http://schemas.openxmlformats.org/drawingml/2006/table">
            <a:tbl>
              <a:tblPr/>
              <a:tblGrid>
                <a:gridCol w="1019175"/>
                <a:gridCol w="5119687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분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  징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</a:tr>
              <a:tr h="561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인당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개의 고유한 사용자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사용함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로그인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 자신의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100+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사번”이며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사번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01234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향후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10001234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변경함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BDC2DA3E-32C6-4D73-8569-9A570C689895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4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4" name="Rectangle 43"/>
          <p:cNvSpPr>
            <a:spLocks noChangeArrowheads="1"/>
          </p:cNvSpPr>
          <p:nvPr/>
        </p:nvSpPr>
        <p:spPr bwMode="auto">
          <a:xfrm>
            <a:off x="-7938" y="1144588"/>
            <a:ext cx="6750051" cy="1680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로그온 하기 전 반드시 자신의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 설치 되었는지 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Server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등록이 되어 있는지 확인을 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설치 유무 확인 방법 및 설치 방법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Server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등록 방법은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en-US" altLang="ko-KR" sz="1200" b="0" i="1" u="sng" dirty="0">
                <a:solidFill>
                  <a:srgbClr val="FF3300"/>
                </a:solidFill>
                <a:latin typeface="맑은 고딕" pitchFamily="50" charset="-127"/>
                <a:ea typeface="맑은 고딕" pitchFamily="50" charset="-127"/>
              </a:rPr>
              <a:t>Ⅴ. Go-Live </a:t>
            </a:r>
            <a:r>
              <a:rPr lang="ko-KR" altLang="en-US" sz="1200" b="0" i="1" u="sng" dirty="0">
                <a:solidFill>
                  <a:srgbClr val="FF3300"/>
                </a:solidFill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200" b="0" i="1" u="sng" dirty="0">
                <a:solidFill>
                  <a:srgbClr val="FF3300"/>
                </a:solidFill>
                <a:latin typeface="맑은 고딕" pitchFamily="50" charset="-127"/>
                <a:ea typeface="맑은 고딕" pitchFamily="50" charset="-127"/>
              </a:rPr>
              <a:t>Tips (</a:t>
            </a:r>
            <a:r>
              <a:rPr lang="en-US" altLang="ko-KR" sz="1200" b="0" i="1" u="sng" dirty="0" smtClean="0">
                <a:solidFill>
                  <a:srgbClr val="FF3300"/>
                </a:solidFill>
                <a:latin typeface="맑은 고딕" pitchFamily="50" charset="-127"/>
                <a:ea typeface="맑은 고딕" pitchFamily="50" charset="-127"/>
              </a:rPr>
              <a:t>p16∼18)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을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참조하시기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바랍니다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전사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포털에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접속합니다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주소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200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ep.sgnsis.com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id :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사번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/ pw :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최초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접속 시 </a:t>
            </a:r>
            <a:r>
              <a:rPr lang="en-US" altLang="ko-KR" sz="1200" b="0" dirty="0" err="1">
                <a:latin typeface="맑은 고딕" pitchFamily="50" charset="-127"/>
                <a:ea typeface="맑은 고딕" pitchFamily="50" charset="-127"/>
              </a:rPr>
              <a:t>initpass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7182" name="Rectangle 53"/>
          <p:cNvSpPr>
            <a:spLocks noChangeArrowheads="1"/>
          </p:cNvSpPr>
          <p:nvPr/>
        </p:nvSpPr>
        <p:spPr bwMode="auto">
          <a:xfrm>
            <a:off x="-7938" y="7559675"/>
            <a:ext cx="6750051" cy="84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 typeface="굴림" pitchFamily="50" charset="-127"/>
              <a:buAutoNum type="arabicParenR" startAt="4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포털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접속후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SAPGUI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메뉴를 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자동으로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통해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 접속됩니다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</a:p>
        </p:txBody>
      </p:sp>
      <p:sp>
        <p:nvSpPr>
          <p:cNvPr id="3078" name="Text Box 84"/>
          <p:cNvSpPr txBox="1">
            <a:spLocks noChangeArrowheads="1"/>
          </p:cNvSpPr>
          <p:nvPr/>
        </p:nvSpPr>
        <p:spPr bwMode="auto">
          <a:xfrm>
            <a:off x="-44450" y="7620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2.  </a:t>
            </a:r>
            <a:r>
              <a:rPr lang="ko-KR" altLang="ko-KR" sz="1400" dirty="0">
                <a:latin typeface="맑은 고딕" pitchFamily="50" charset="-127"/>
                <a:ea typeface="맑은 고딕" pitchFamily="50" charset="-127"/>
              </a:rPr>
              <a:t>ERP 시스템에 로그온 </a:t>
            </a:r>
            <a:r>
              <a:rPr lang="ko-KR" altLang="ko-KR" sz="1400" dirty="0" smtClean="0">
                <a:latin typeface="맑은 고딕" pitchFamily="50" charset="-127"/>
                <a:ea typeface="맑은 고딕" pitchFamily="50" charset="-127"/>
              </a:rPr>
              <a:t>하기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EP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를 통한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접속 방법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2998788"/>
            <a:ext cx="5026025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108"/>
          <p:cNvSpPr>
            <a:spLocks noChangeArrowheads="1"/>
          </p:cNvSpPr>
          <p:nvPr/>
        </p:nvSpPr>
        <p:spPr bwMode="auto">
          <a:xfrm>
            <a:off x="709613" y="6430963"/>
            <a:ext cx="4951412" cy="738187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457200" indent="-457200" algn="l"/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참고</a:t>
            </a:r>
          </a:p>
          <a:p>
            <a:pPr marL="457200" indent="-457200" algn="l"/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</a:pPr>
            <a:r>
              <a:rPr lang="ko-KR" altLang="en-US" sz="900" dirty="0" err="1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err="1">
                <a:latin typeface="맑은 고딕" pitchFamily="50" charset="-127"/>
                <a:ea typeface="맑은 고딕" pitchFamily="50" charset="-127"/>
              </a:rPr>
              <a:t>전사포털과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접속계정은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동일합니다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457200" indent="-457200" algn="l">
              <a:lnSpc>
                <a:spcPct val="120000"/>
              </a:lnSpc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로그인 매뉴얼 참조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81" name="Picture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8320088"/>
            <a:ext cx="6611937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16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>
            <a:fillRect/>
          </a:stretch>
        </p:blipFill>
        <p:spPr bwMode="auto">
          <a:xfrm>
            <a:off x="548680" y="6512917"/>
            <a:ext cx="4637521" cy="255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992" y="2936776"/>
            <a:ext cx="3019827" cy="282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atinLnBrk="0" hangingPunct="1"/>
            <a:fld id="{754F13B1-5240-4C91-84C6-A24A592F5B6E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latinLnBrk="0" hangingPunct="1"/>
              <a:t>5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4" name="Rectangle 43"/>
          <p:cNvSpPr>
            <a:spLocks noChangeArrowheads="1"/>
          </p:cNvSpPr>
          <p:nvPr/>
        </p:nvSpPr>
        <p:spPr bwMode="auto">
          <a:xfrm>
            <a:off x="-7938" y="1144588"/>
            <a:ext cx="6750051" cy="153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해당 화면은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EP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를 사용하지 않은 유저의 접속 방식이며 로그온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하기 전 반드시 자신의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 설치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되었는지와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Server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등록이 되어 있는지 확인을 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설치 유무 확인 방법 및 설치 방법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Server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등록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방법도 이문서를  참조하시기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바랍니다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로그온 하기 위해서는 먼저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본인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의 바탕화면에 있는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[SAP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Logon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아이콘을 더블클릭 한 후 아래와 같은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Logon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윈도우가 나타나면 왼쪽의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내역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박스에서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[ERP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운영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을 선택한 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윈도우 상단의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로그온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버튼을 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7175" name="Rectangle 44"/>
          <p:cNvSpPr>
            <a:spLocks noChangeArrowheads="1"/>
          </p:cNvSpPr>
          <p:nvPr/>
        </p:nvSpPr>
        <p:spPr bwMode="auto">
          <a:xfrm>
            <a:off x="3429000" y="3205758"/>
            <a:ext cx="495101" cy="2047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6" name="Rectangle 45"/>
          <p:cNvSpPr>
            <a:spLocks noChangeArrowheads="1"/>
          </p:cNvSpPr>
          <p:nvPr/>
        </p:nvSpPr>
        <p:spPr bwMode="auto">
          <a:xfrm>
            <a:off x="3573016" y="4088903"/>
            <a:ext cx="1295847" cy="18206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177" name="Picture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256" b="31831"/>
          <a:stretch>
            <a:fillRect/>
          </a:stretch>
        </p:blipFill>
        <p:spPr bwMode="auto">
          <a:xfrm>
            <a:off x="731838" y="2959100"/>
            <a:ext cx="2378075" cy="1584325"/>
          </a:xfrm>
          <a:prstGeom prst="rect">
            <a:avLst/>
          </a:prstGeom>
          <a:noFill/>
          <a:ln w="19050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8" name="Freeform 47"/>
          <p:cNvSpPr>
            <a:spLocks/>
          </p:cNvSpPr>
          <p:nvPr/>
        </p:nvSpPr>
        <p:spPr bwMode="auto">
          <a:xfrm>
            <a:off x="1838325" y="2978150"/>
            <a:ext cx="1524000" cy="693738"/>
          </a:xfrm>
          <a:custGeom>
            <a:avLst/>
            <a:gdLst>
              <a:gd name="T0" fmla="*/ 2147483647 w 960"/>
              <a:gd name="T1" fmla="*/ 0 h 439"/>
              <a:gd name="T2" fmla="*/ 0 w 960"/>
              <a:gd name="T3" fmla="*/ 2147483647 h 43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60" h="439">
                <a:moveTo>
                  <a:pt x="960" y="0"/>
                </a:moveTo>
                <a:lnTo>
                  <a:pt x="0" y="439"/>
                </a:lnTo>
              </a:path>
            </a:pathLst>
          </a:cu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latinLnBrk="0"/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9" name="Freeform 48"/>
          <p:cNvSpPr>
            <a:spLocks/>
          </p:cNvSpPr>
          <p:nvPr/>
        </p:nvSpPr>
        <p:spPr bwMode="auto">
          <a:xfrm>
            <a:off x="1812925" y="4346575"/>
            <a:ext cx="1549400" cy="1327150"/>
          </a:xfrm>
          <a:custGeom>
            <a:avLst/>
            <a:gdLst>
              <a:gd name="T0" fmla="*/ 0 w 976"/>
              <a:gd name="T1" fmla="*/ 0 h 836"/>
              <a:gd name="T2" fmla="*/ 2147483647 w 976"/>
              <a:gd name="T3" fmla="*/ 2147483647 h 83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76" h="836">
                <a:moveTo>
                  <a:pt x="0" y="0"/>
                </a:moveTo>
                <a:lnTo>
                  <a:pt x="976" y="836"/>
                </a:lnTo>
              </a:path>
            </a:pathLst>
          </a:cu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latinLnBrk="0"/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181" name="AutoShape 50"/>
          <p:cNvCxnSpPr>
            <a:cxnSpLocks noChangeShapeType="1"/>
            <a:stCxn id="7176" idx="3"/>
            <a:endCxn id="7175" idx="2"/>
          </p:cNvCxnSpPr>
          <p:nvPr/>
        </p:nvCxnSpPr>
        <p:spPr bwMode="auto">
          <a:xfrm flipH="1" flipV="1">
            <a:off x="3676551" y="3410546"/>
            <a:ext cx="1192312" cy="769391"/>
          </a:xfrm>
          <a:prstGeom prst="bentConnector4">
            <a:avLst>
              <a:gd name="adj1" fmla="val -19173"/>
              <a:gd name="adj2" fmla="val 55916"/>
            </a:avLst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82" name="Rectangle 53"/>
          <p:cNvSpPr>
            <a:spLocks noChangeArrowheads="1"/>
          </p:cNvSpPr>
          <p:nvPr/>
        </p:nvSpPr>
        <p:spPr bwMode="auto">
          <a:xfrm>
            <a:off x="-7938" y="5889625"/>
            <a:ext cx="67500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굴림" pitchFamily="50" charset="-127"/>
              <a:buAutoNum type="arabicParenR" startAt="4"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아래와 같이 시스템 로그온 화면이 나오면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각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필드 별로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아래와 같이 입력한 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화면 상단의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Toolbar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에서     아이콘을 클릭하거나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키보드에서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[Enter]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누릅니다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7183" name="Picture 54"/>
          <p:cNvPicPr preferRelativeResize="0">
            <a:picLocks noChangeArrowheads="1"/>
          </p:cNvPicPr>
          <p:nvPr/>
        </p:nvPicPr>
        <p:blipFill>
          <a:blip r:embed="rId5">
            <a:clrChange>
              <a:clrFrom>
                <a:srgbClr val="726E6D"/>
              </a:clrFrom>
              <a:clrTo>
                <a:srgbClr val="726E6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347" y="6133465"/>
            <a:ext cx="163513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279679" name="Group 1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210025"/>
              </p:ext>
            </p:extLst>
          </p:nvPr>
        </p:nvGraphicFramePr>
        <p:xfrm>
          <a:off x="3038475" y="7300912"/>
          <a:ext cx="2620963" cy="1538288"/>
        </p:xfrm>
        <a:graphic>
          <a:graphicData uri="http://schemas.openxmlformats.org/drawingml/2006/table">
            <a:tbl>
              <a:tblPr/>
              <a:tblGrid>
                <a:gridCol w="892175"/>
                <a:gridCol w="1728788"/>
              </a:tblGrid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필드명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Open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후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</a:tr>
              <a:tr h="265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5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User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본인이 부여 받은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5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Password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initpass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635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Language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공란으로 두거나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입력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204" name="AutoShape 81"/>
          <p:cNvSpPr>
            <a:spLocks/>
          </p:cNvSpPr>
          <p:nvPr/>
        </p:nvSpPr>
        <p:spPr bwMode="auto">
          <a:xfrm>
            <a:off x="2519778" y="7461870"/>
            <a:ext cx="538162" cy="1128713"/>
          </a:xfrm>
          <a:prstGeom prst="rightBrace">
            <a:avLst>
              <a:gd name="adj1" fmla="val 37034"/>
              <a:gd name="adj2" fmla="val 50000"/>
            </a:avLst>
          </a:prstGeom>
          <a:noFill/>
          <a:ln w="19050">
            <a:solidFill>
              <a:srgbClr val="8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05" name="Text Box 82"/>
          <p:cNvSpPr txBox="1">
            <a:spLocks noChangeArrowheads="1"/>
          </p:cNvSpPr>
          <p:nvPr/>
        </p:nvSpPr>
        <p:spPr bwMode="auto">
          <a:xfrm>
            <a:off x="3573463" y="4695825"/>
            <a:ext cx="1550987" cy="4572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algn="l" latinLnBrk="0" hangingPunct="1">
              <a:spcBef>
                <a:spcPct val="50000"/>
              </a:spcBef>
            </a:pPr>
            <a:r>
              <a:rPr lang="en-US" altLang="ko-KR" sz="800" dirty="0">
                <a:latin typeface="맑은 고딕" pitchFamily="50" charset="-127"/>
                <a:ea typeface="맑은 고딕" pitchFamily="50" charset="-127"/>
              </a:rPr>
              <a:t>※ “ERP </a:t>
            </a:r>
            <a:r>
              <a:rPr lang="ko-KR" altLang="en-US" sz="800" dirty="0">
                <a:latin typeface="맑은 고딕" pitchFamily="50" charset="-127"/>
                <a:ea typeface="맑은 고딕" pitchFamily="50" charset="-127"/>
              </a:rPr>
              <a:t>운영”이라는 항목이 있지 않으면 </a:t>
            </a:r>
            <a:r>
              <a:rPr lang="en-US" altLang="ko-KR" sz="800" dirty="0">
                <a:latin typeface="맑은 고딕" pitchFamily="50" charset="-127"/>
                <a:ea typeface="맑은 고딕" pitchFamily="50" charset="-127"/>
              </a:rPr>
              <a:t>Server </a:t>
            </a:r>
            <a:r>
              <a:rPr lang="ko-KR" altLang="en-US" sz="800" dirty="0">
                <a:latin typeface="맑은 고딕" pitchFamily="50" charset="-127"/>
                <a:ea typeface="맑은 고딕" pitchFamily="50" charset="-127"/>
              </a:rPr>
              <a:t>등록이 </a:t>
            </a:r>
            <a:br>
              <a:rPr lang="ko-KR" altLang="en-US" sz="800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800" dirty="0">
                <a:latin typeface="맑은 고딕" pitchFamily="50" charset="-127"/>
                <a:ea typeface="맑은 고딕" pitchFamily="50" charset="-127"/>
              </a:rPr>
              <a:t>되어 있지 않은 것임</a:t>
            </a:r>
          </a:p>
        </p:txBody>
      </p:sp>
      <p:cxnSp>
        <p:nvCxnSpPr>
          <p:cNvPr id="7206" name="AutoShape 83"/>
          <p:cNvCxnSpPr>
            <a:cxnSpLocks noChangeShapeType="1"/>
            <a:stCxn id="7176" idx="1"/>
            <a:endCxn id="7205" idx="1"/>
          </p:cNvCxnSpPr>
          <p:nvPr/>
        </p:nvCxnSpPr>
        <p:spPr bwMode="auto">
          <a:xfrm rot="10800000" flipH="1" flipV="1">
            <a:off x="3573015" y="4179937"/>
            <a:ext cx="447" cy="744488"/>
          </a:xfrm>
          <a:prstGeom prst="bentConnector3">
            <a:avLst>
              <a:gd name="adj1" fmla="val -51140940"/>
            </a:avLst>
          </a:prstGeom>
          <a:noFill/>
          <a:ln w="28575">
            <a:solidFill>
              <a:srgbClr val="0000CC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207" name="Text Box 84"/>
          <p:cNvSpPr txBox="1">
            <a:spLocks noChangeArrowheads="1"/>
          </p:cNvSpPr>
          <p:nvPr/>
        </p:nvSpPr>
        <p:spPr bwMode="auto">
          <a:xfrm>
            <a:off x="-44450" y="7620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3.  </a:t>
            </a:r>
            <a:r>
              <a:rPr lang="ko-KR" altLang="ko-KR" sz="1400" dirty="0">
                <a:latin typeface="맑은 고딕" pitchFamily="50" charset="-127"/>
                <a:ea typeface="맑은 고딕" pitchFamily="50" charset="-127"/>
              </a:rPr>
              <a:t>ERP 시스템에 로그온 </a:t>
            </a:r>
            <a:r>
              <a:rPr lang="ko-KR" altLang="ko-KR" sz="1400" dirty="0" smtClean="0">
                <a:latin typeface="맑은 고딕" pitchFamily="50" charset="-127"/>
                <a:ea typeface="맑은 고딕" pitchFamily="50" charset="-127"/>
              </a:rPr>
              <a:t>하기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(SAP GUI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를 통한 직접 접속 방법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08" name="Line 128"/>
          <p:cNvSpPr>
            <a:spLocks noChangeShapeType="1"/>
          </p:cNvSpPr>
          <p:nvPr/>
        </p:nvSpPr>
        <p:spPr bwMode="auto">
          <a:xfrm flipH="1" flipV="1">
            <a:off x="895350" y="6896100"/>
            <a:ext cx="1535113" cy="9779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latinLnBrk="0"/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09" name="Oval 129"/>
          <p:cNvSpPr>
            <a:spLocks noChangeArrowheads="1"/>
          </p:cNvSpPr>
          <p:nvPr/>
        </p:nvSpPr>
        <p:spPr bwMode="auto">
          <a:xfrm>
            <a:off x="714356" y="6745799"/>
            <a:ext cx="259766" cy="367873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9" t="10577" r="14327" b="4744"/>
          <a:stretch/>
        </p:blipFill>
        <p:spPr bwMode="auto">
          <a:xfrm>
            <a:off x="1400076" y="3787006"/>
            <a:ext cx="576064" cy="52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0" name="Oval 49"/>
          <p:cNvSpPr>
            <a:spLocks noChangeArrowheads="1"/>
          </p:cNvSpPr>
          <p:nvPr/>
        </p:nvSpPr>
        <p:spPr bwMode="auto">
          <a:xfrm>
            <a:off x="1325563" y="3659188"/>
            <a:ext cx="719137" cy="71437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0" latinLnBrk="0"/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36" y="6891338"/>
            <a:ext cx="4149328" cy="270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02A961DA-D76D-4497-8EBC-FB2D4E5FC47D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6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80671" name="Group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819124"/>
              </p:ext>
            </p:extLst>
          </p:nvPr>
        </p:nvGraphicFramePr>
        <p:xfrm>
          <a:off x="576263" y="776288"/>
          <a:ext cx="6138862" cy="1560488"/>
        </p:xfrm>
        <a:graphic>
          <a:graphicData uri="http://schemas.openxmlformats.org/drawingml/2006/table">
            <a:tbl>
              <a:tblPr/>
              <a:tblGrid>
                <a:gridCol w="1255712"/>
                <a:gridCol w="4883150"/>
              </a:tblGrid>
              <a:tr h="274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필드명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필 드 값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</a:tr>
              <a:tr h="5179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본인이 부여 받은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개인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100+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자신의 사번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비밀번호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[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최초 로그온 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]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initpass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[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 번째 로그온부터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]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자신이 변경한 비밀번호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언어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공란으로 두거나 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KO”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입력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13" name="AutoShape 97"/>
          <p:cNvSpPr>
            <a:spLocks noChangeArrowheads="1"/>
          </p:cNvSpPr>
          <p:nvPr/>
        </p:nvSpPr>
        <p:spPr bwMode="auto">
          <a:xfrm>
            <a:off x="576263" y="2792413"/>
            <a:ext cx="6124575" cy="1295400"/>
          </a:xfrm>
          <a:prstGeom prst="foldedCorner">
            <a:avLst>
              <a:gd name="adj" fmla="val 125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14" name="Rectangle 98"/>
          <p:cNvSpPr>
            <a:spLocks noChangeArrowheads="1"/>
          </p:cNvSpPr>
          <p:nvPr/>
        </p:nvSpPr>
        <p:spPr bwMode="auto">
          <a:xfrm>
            <a:off x="549275" y="2857500"/>
            <a:ext cx="1760538" cy="27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잠깐 짚고 넘어갈까요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?</a:t>
            </a:r>
          </a:p>
        </p:txBody>
      </p:sp>
      <p:sp>
        <p:nvSpPr>
          <p:cNvPr id="8215" name="Rectangle 102"/>
          <p:cNvSpPr>
            <a:spLocks noChangeArrowheads="1"/>
          </p:cNvSpPr>
          <p:nvPr/>
        </p:nvSpPr>
        <p:spPr bwMode="auto">
          <a:xfrm>
            <a:off x="596900" y="3116263"/>
            <a:ext cx="6003925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latinLnBrk="0"/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SAP R/3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시스템에 비밀번호를 연속해서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입력할 경우에는 </a:t>
            </a:r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[SAP Logon]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윈도우가 자동으로 닫히게 때문에 처음부터 다시 시작해야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합니다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또한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연속해서 비밀번호를 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입력할 경우에는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User ID Lock(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ID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잠금 현상</a:t>
            </a:r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)”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이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발생하며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이 때에는 세방전지 </a:t>
            </a:r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NSIS Enterprise Portal </a:t>
            </a:r>
            <a:r>
              <a:rPr lang="ko-KR" altLang="en-US" b="0" dirty="0">
                <a:latin typeface="맑은 고딕" pitchFamily="50" charset="-127"/>
                <a:ea typeface="맑은 고딕" pitchFamily="50" charset="-127"/>
              </a:rPr>
              <a:t>에 직접 접속하여 비밀번호 </a:t>
            </a:r>
            <a:r>
              <a:rPr lang="en-US" altLang="ko-KR" b="0" dirty="0">
                <a:latin typeface="맑은 고딕" pitchFamily="50" charset="-127"/>
                <a:ea typeface="맑은 고딕" pitchFamily="50" charset="-127"/>
              </a:rPr>
              <a:t>Reset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처리를 한 후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다시 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Logon </a:t>
            </a:r>
            <a:r>
              <a:rPr lang="ko-KR" altLang="en-US" b="0" dirty="0" smtClean="0">
                <a:latin typeface="맑은 고딕" pitchFamily="50" charset="-127"/>
                <a:ea typeface="맑은 고딕" pitchFamily="50" charset="-127"/>
              </a:rPr>
              <a:t>을 시도해야 합니다</a:t>
            </a:r>
            <a:r>
              <a:rPr lang="en-US" altLang="ko-KR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16" name="Rectangle 104"/>
          <p:cNvSpPr>
            <a:spLocks noChangeArrowheads="1"/>
          </p:cNvSpPr>
          <p:nvPr/>
        </p:nvSpPr>
        <p:spPr bwMode="auto">
          <a:xfrm>
            <a:off x="9525" y="4192588"/>
            <a:ext cx="67325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굴림" pitchFamily="50" charset="-127"/>
              <a:buAutoNum type="arabicParenR" startAt="5"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 최초 로그온 할 경우에는 아래와 같이 비밀번호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(Password)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변경하라는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POP-UP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창이 뜨게 되는데 여기에 신규 비밀번호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(8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자리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영문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숫자 한 개 이상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입력하고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다시 한번 비밀번호를 반복 입력 한 후      아이콘을 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8217" name="Rectangle 105"/>
          <p:cNvSpPr>
            <a:spLocks noChangeArrowheads="1"/>
          </p:cNvSpPr>
          <p:nvPr/>
        </p:nvSpPr>
        <p:spPr bwMode="auto">
          <a:xfrm>
            <a:off x="23813" y="6446838"/>
            <a:ext cx="67183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굴림" pitchFamily="50" charset="-127"/>
              <a:buAutoNum type="arabicParenR" startAt="6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저작권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POP-UP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창에서 하단의     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를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누르면 아래의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R/3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시스템의 기본 화면이 나오게 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8218" name="Picture 1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46355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1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" t="2411" r="668" b="2666"/>
          <a:stretch>
            <a:fillRect/>
          </a:stretch>
        </p:blipFill>
        <p:spPr bwMode="auto">
          <a:xfrm>
            <a:off x="741363" y="5060950"/>
            <a:ext cx="2787650" cy="1187450"/>
          </a:xfrm>
          <a:prstGeom prst="rect">
            <a:avLst/>
          </a:prstGeom>
          <a:noFill/>
          <a:ln w="19050">
            <a:solidFill>
              <a:srgbClr val="4D4D4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20" name="Rectangle 108"/>
          <p:cNvSpPr>
            <a:spLocks noChangeArrowheads="1"/>
          </p:cNvSpPr>
          <p:nvPr/>
        </p:nvSpPr>
        <p:spPr bwMode="auto">
          <a:xfrm>
            <a:off x="3717925" y="5048250"/>
            <a:ext cx="2846388" cy="11938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457200" indent="-457200" algn="l" eaLnBrk="0" latinLnBrk="0"/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비밀번호 생성지침</a:t>
            </a:r>
          </a:p>
          <a:p>
            <a:pPr marL="457200" indent="-457200" algn="l" eaLnBrk="0" latinLnBrk="0"/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 eaLnBrk="0" latinLnBrk="0">
              <a:lnSpc>
                <a:spcPct val="120000"/>
              </a:lnSpc>
            </a:pP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비밀번호는 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최소 </a:t>
            </a:r>
            <a:r>
              <a:rPr lang="en-US" altLang="ko-KR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자 이상으루 구성</a:t>
            </a:r>
            <a:endParaRPr lang="ko-KR" altLang="en-US" sz="9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 eaLnBrk="0" latinLnBrk="0">
              <a:lnSpc>
                <a:spcPct val="120000"/>
              </a:lnSpc>
            </a:pP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반드시 숫자</a:t>
            </a: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</a:t>
            </a: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영문 </a:t>
            </a: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개를 포함해야 함</a:t>
            </a:r>
          </a:p>
          <a:p>
            <a:pPr marL="457200" indent="-457200" algn="l" eaLnBrk="0" latinLnBrk="0">
              <a:lnSpc>
                <a:spcPct val="120000"/>
              </a:lnSpc>
            </a:pP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대소문자는 구분하지 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않음</a:t>
            </a:r>
            <a:endParaRPr lang="en-US" altLang="ko-KR" sz="90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 eaLnBrk="0" latinLnBrk="0">
              <a:lnSpc>
                <a:spcPct val="120000"/>
              </a:lnSpc>
            </a:pPr>
            <a:r>
              <a:rPr lang="en-US" altLang="ko-KR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최근 사용한 </a:t>
            </a:r>
            <a:r>
              <a:rPr lang="en-US" altLang="ko-KR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개의 비밀번호와 다르게 구성</a:t>
            </a:r>
            <a:endParaRPr lang="ko-KR" altLang="en-US" sz="9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 eaLnBrk="0" latinLnBrk="0">
              <a:lnSpc>
                <a:spcPct val="120000"/>
              </a:lnSpc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900" dirty="0">
                <a:latin typeface="맑은 고딕" pitchFamily="50" charset="-127"/>
                <a:ea typeface="맑은 고딕" pitchFamily="50" charset="-127"/>
              </a:rPr>
              <a:t>비밀번호 유효기간 </a:t>
            </a: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21" name="Rectangle 109"/>
          <p:cNvSpPr>
            <a:spLocks noChangeArrowheads="1"/>
          </p:cNvSpPr>
          <p:nvPr/>
        </p:nvSpPr>
        <p:spPr bwMode="auto">
          <a:xfrm>
            <a:off x="2781300" y="5407025"/>
            <a:ext cx="609600" cy="4079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22" name="Line 110"/>
          <p:cNvSpPr>
            <a:spLocks noChangeShapeType="1"/>
          </p:cNvSpPr>
          <p:nvPr/>
        </p:nvSpPr>
        <p:spPr bwMode="auto">
          <a:xfrm flipH="1">
            <a:off x="1182688" y="5627688"/>
            <a:ext cx="1581150" cy="485775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223" name="Picture 1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738" y="6519863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25" name="AutoShape 113"/>
          <p:cNvSpPr>
            <a:spLocks noChangeArrowheads="1"/>
          </p:cNvSpPr>
          <p:nvPr/>
        </p:nvSpPr>
        <p:spPr bwMode="auto">
          <a:xfrm>
            <a:off x="2106613" y="8001000"/>
            <a:ext cx="1622425" cy="577850"/>
          </a:xfrm>
          <a:prstGeom prst="wedgeRoundRectCallout">
            <a:avLst>
              <a:gd name="adj1" fmla="val -43639"/>
              <a:gd name="adj2" fmla="val 85991"/>
              <a:gd name="adj3" fmla="val 16667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latinLnBrk="0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R/3</a:t>
            </a:r>
          </a:p>
          <a:p>
            <a:pPr eaLnBrk="0" latinLnBrk="0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Standard Menu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44E99F-3EAD-4967-93A1-5D59E97F0EDE}" type="slidenum">
              <a:rPr lang="en-US" altLang="ko-KR" smtClean="0"/>
              <a:pPr>
                <a:defRPr/>
              </a:pPr>
              <a:t>7</a:t>
            </a:fld>
            <a:endParaRPr lang="en-US" altLang="ko-KR" dirty="0"/>
          </a:p>
        </p:txBody>
      </p:sp>
      <p:sp>
        <p:nvSpPr>
          <p:cNvPr id="3" name="Text Box 84"/>
          <p:cNvSpPr txBox="1">
            <a:spLocks noChangeArrowheads="1"/>
          </p:cNvSpPr>
          <p:nvPr/>
        </p:nvSpPr>
        <p:spPr bwMode="auto">
          <a:xfrm>
            <a:off x="-44450" y="7620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   4.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전사포털을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사용하기 위한 사전 환경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세팅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43"/>
          <p:cNvSpPr>
            <a:spLocks noChangeArrowheads="1"/>
          </p:cNvSpPr>
          <p:nvPr/>
        </p:nvSpPr>
        <p:spPr bwMode="auto">
          <a:xfrm>
            <a:off x="-7938" y="1144588"/>
            <a:ext cx="6750051" cy="105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90550" indent="-228600" algn="l" eaLnBrk="0" latinLnBrk="0"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호환성보기 설정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인터넷익스플로어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도구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호환성 보기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설정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.sgnsis.com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입력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추가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버튼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2144688"/>
            <a:ext cx="3809995" cy="285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02038"/>
            <a:ext cx="3061603" cy="284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화살표 연결선 8"/>
          <p:cNvCxnSpPr/>
          <p:nvPr/>
        </p:nvCxnSpPr>
        <p:spPr>
          <a:xfrm>
            <a:off x="2622745" y="3944888"/>
            <a:ext cx="1310311" cy="54150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4221088" y="488504"/>
            <a:ext cx="2088232" cy="118238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27755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44E99F-3EAD-4967-93A1-5D59E97F0EDE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  <p:sp>
        <p:nvSpPr>
          <p:cNvPr id="8" name="Rectangle 43"/>
          <p:cNvSpPr>
            <a:spLocks noChangeArrowheads="1"/>
          </p:cNvSpPr>
          <p:nvPr/>
        </p:nvSpPr>
        <p:spPr bwMode="auto">
          <a:xfrm>
            <a:off x="-7938" y="892559"/>
            <a:ext cx="6750051" cy="18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보안 설정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세팅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SAP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GUI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보안세팅을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사용안함으로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설정한다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SAP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GUI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실행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SAP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GUI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창 왼쪽 상단 아이콘 클릭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컨텍스트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메뉴에서 옵션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선택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SAP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GUI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옵션 창에서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보안세팅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선택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보안모듈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상태를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사용안함으로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세팅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476672" y="2720752"/>
            <a:ext cx="6048672" cy="5688632"/>
            <a:chOff x="630238" y="823913"/>
            <a:chExt cx="5961062" cy="5484812"/>
          </a:xfrm>
        </p:grpSpPr>
        <p:pic>
          <p:nvPicPr>
            <p:cNvPr id="26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38" y="823913"/>
              <a:ext cx="5961062" cy="5484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7" name="그룹 26"/>
            <p:cNvGrpSpPr/>
            <p:nvPr/>
          </p:nvGrpSpPr>
          <p:grpSpPr>
            <a:xfrm>
              <a:off x="728663" y="963613"/>
              <a:ext cx="4706937" cy="5087937"/>
              <a:chOff x="728663" y="963613"/>
              <a:chExt cx="4706937" cy="5087937"/>
            </a:xfrm>
          </p:grpSpPr>
          <p:pic>
            <p:nvPicPr>
              <p:cNvPr id="2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0750" y="2924175"/>
                <a:ext cx="4514850" cy="3127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9" name="그룹 28"/>
              <p:cNvGrpSpPr/>
              <p:nvPr/>
            </p:nvGrpSpPr>
            <p:grpSpPr>
              <a:xfrm>
                <a:off x="728663" y="963613"/>
                <a:ext cx="4600575" cy="3186112"/>
                <a:chOff x="728663" y="963613"/>
                <a:chExt cx="4600575" cy="3186112"/>
              </a:xfrm>
            </p:grpSpPr>
            <p:sp>
              <p:nvSpPr>
                <p:cNvPr id="30" name="직사각형 29"/>
                <p:cNvSpPr/>
                <p:nvPr/>
              </p:nvSpPr>
              <p:spPr>
                <a:xfrm>
                  <a:off x="728663" y="1916113"/>
                  <a:ext cx="504825" cy="504825"/>
                </a:xfrm>
                <a:prstGeom prst="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92075" indent="-92075" algn="ctr">
                    <a:buFont typeface="Arial" pitchFamily="34" charset="0"/>
                    <a:buChar char="•"/>
                    <a:defRPr/>
                  </a:pPr>
                  <a:endParaRPr lang="ko-KR" altLang="en-US" sz="12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직사각형 30"/>
                <p:cNvSpPr/>
                <p:nvPr/>
              </p:nvSpPr>
              <p:spPr>
                <a:xfrm>
                  <a:off x="1839913" y="963613"/>
                  <a:ext cx="288925" cy="217487"/>
                </a:xfrm>
                <a:prstGeom prst="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92075" indent="-92075" algn="ctr">
                    <a:buFont typeface="Arial" pitchFamily="34" charset="0"/>
                    <a:buChar char="•"/>
                    <a:defRPr/>
                  </a:pPr>
                  <a:endParaRPr lang="ko-KR" altLang="en-US" sz="12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2" name="직사각형 31"/>
                <p:cNvSpPr/>
                <p:nvPr/>
              </p:nvSpPr>
              <p:spPr>
                <a:xfrm>
                  <a:off x="1136650" y="3933825"/>
                  <a:ext cx="576263" cy="215900"/>
                </a:xfrm>
                <a:prstGeom prst="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92075" indent="-92075" algn="ctr">
                    <a:buFont typeface="Arial" pitchFamily="34" charset="0"/>
                    <a:buChar char="•"/>
                    <a:defRPr/>
                  </a:pPr>
                  <a:endParaRPr lang="ko-KR" altLang="en-US" sz="12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3" name="직사각형 32"/>
                <p:cNvSpPr/>
                <p:nvPr/>
              </p:nvSpPr>
              <p:spPr>
                <a:xfrm>
                  <a:off x="4321175" y="3395663"/>
                  <a:ext cx="1008063" cy="433387"/>
                </a:xfrm>
                <a:prstGeom prst="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92075" indent="-92075" algn="ctr">
                    <a:buFont typeface="Arial" pitchFamily="34" charset="0"/>
                    <a:buChar char="•"/>
                    <a:defRPr/>
                  </a:pPr>
                  <a:endParaRPr lang="ko-KR" altLang="en-US" sz="1200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4" name="직선 화살표 연결선 33"/>
                <p:cNvCxnSpPr/>
                <p:nvPr/>
              </p:nvCxnSpPr>
              <p:spPr>
                <a:xfrm flipV="1">
                  <a:off x="1281113" y="1268413"/>
                  <a:ext cx="576262" cy="576262"/>
                </a:xfrm>
                <a:prstGeom prst="straightConnector1">
                  <a:avLst/>
                </a:prstGeom>
                <a:ln w="254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직선 화살표 연결선 34"/>
                <p:cNvCxnSpPr/>
                <p:nvPr/>
              </p:nvCxnSpPr>
              <p:spPr>
                <a:xfrm>
                  <a:off x="2000250" y="1196975"/>
                  <a:ext cx="0" cy="792163"/>
                </a:xfrm>
                <a:prstGeom prst="straightConnector1">
                  <a:avLst/>
                </a:prstGeom>
                <a:ln w="254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직선 화살표 연결선 35"/>
                <p:cNvCxnSpPr/>
                <p:nvPr/>
              </p:nvCxnSpPr>
              <p:spPr>
                <a:xfrm flipH="1">
                  <a:off x="1568450" y="2276475"/>
                  <a:ext cx="431800" cy="1584325"/>
                </a:xfrm>
                <a:prstGeom prst="straightConnector1">
                  <a:avLst/>
                </a:prstGeom>
                <a:ln w="254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직선 화살표 연결선 36"/>
                <p:cNvCxnSpPr/>
                <p:nvPr/>
              </p:nvCxnSpPr>
              <p:spPr>
                <a:xfrm flipV="1">
                  <a:off x="1784350" y="3716338"/>
                  <a:ext cx="2447925" cy="360362"/>
                </a:xfrm>
                <a:prstGeom prst="straightConnector1">
                  <a:avLst/>
                </a:prstGeom>
                <a:ln w="254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8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8848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44E99F-3EAD-4967-93A1-5D59E97F0EDE}" type="slidenum">
              <a:rPr lang="en-US" altLang="ko-KR" smtClean="0"/>
              <a:pPr>
                <a:defRPr/>
              </a:pPr>
              <a:t>9</a:t>
            </a:fld>
            <a:endParaRPr lang="en-US" altLang="ko-KR" dirty="0"/>
          </a:p>
        </p:txBody>
      </p:sp>
      <p:sp>
        <p:nvSpPr>
          <p:cNvPr id="3" name="Text Box 84"/>
          <p:cNvSpPr txBox="1">
            <a:spLocks noChangeArrowheads="1"/>
          </p:cNvSpPr>
          <p:nvPr/>
        </p:nvSpPr>
        <p:spPr bwMode="auto">
          <a:xfrm>
            <a:off x="-44450" y="7620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전사포털과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그룹웨어간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SSO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를 위한 필수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세팅</a:t>
            </a:r>
            <a:endParaRPr lang="ko-KR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43"/>
          <p:cNvSpPr>
            <a:spLocks noChangeArrowheads="1"/>
          </p:cNvSpPr>
          <p:nvPr/>
        </p:nvSpPr>
        <p:spPr bwMode="auto">
          <a:xfrm>
            <a:off x="-7938" y="1144588"/>
            <a:ext cx="6750051" cy="18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개인정보 설정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인터넷익스플로어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도구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인터넷 옵션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개인정보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탭으로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이동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설정의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고급 버튼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marL="533400" indent="-171450" algn="l" eaLnBrk="0" latinLnBrk="0">
              <a:spcBef>
                <a:spcPct val="20000"/>
              </a:spcBef>
              <a:spcAft>
                <a:spcPct val="20000"/>
              </a:spcAft>
              <a:buFontTx/>
              <a:buChar char="-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자동으로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쿠키 처리 안함을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체크한 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확인 버튼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533400" indent="-171450" algn="l" eaLnBrk="0" latinLnBrk="0">
              <a:spcBef>
                <a:spcPct val="20000"/>
              </a:spcBef>
              <a:spcAft>
                <a:spcPct val="20000"/>
              </a:spcAft>
              <a:buFontTx/>
              <a:buChar char="-"/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그룹웨어의 비밀번호 변경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09" y="3008783"/>
            <a:ext cx="4187707" cy="4307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59" y="5696422"/>
            <a:ext cx="3845853" cy="24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직선 화살표 연결선 6"/>
          <p:cNvCxnSpPr/>
          <p:nvPr/>
        </p:nvCxnSpPr>
        <p:spPr>
          <a:xfrm>
            <a:off x="2896260" y="5553547"/>
            <a:ext cx="449188" cy="60109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0" y="76200"/>
            <a:ext cx="16145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로그온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방법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9464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3763144"/>
            <a:ext cx="5825504" cy="3452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2200839D-52D2-48CF-830F-5A4C2BDE19FA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10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19" name="Text Box 33"/>
          <p:cNvSpPr txBox="1">
            <a:spLocks noChangeArrowheads="1"/>
          </p:cNvSpPr>
          <p:nvPr/>
        </p:nvSpPr>
        <p:spPr bwMode="auto">
          <a:xfrm>
            <a:off x="0" y="76200"/>
            <a:ext cx="1819275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Ⅲ.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비밀번호 관리</a:t>
            </a:r>
          </a:p>
        </p:txBody>
      </p:sp>
      <p:sp>
        <p:nvSpPr>
          <p:cNvPr id="9220" name="Text Box 34"/>
          <p:cNvSpPr txBox="1">
            <a:spLocks noChangeArrowheads="1"/>
          </p:cNvSpPr>
          <p:nvPr/>
        </p:nvSpPr>
        <p:spPr bwMode="auto">
          <a:xfrm>
            <a:off x="0" y="758825"/>
            <a:ext cx="68580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1.  ERP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시스템의 비밀번호에 대하여</a:t>
            </a:r>
          </a:p>
        </p:txBody>
      </p:sp>
      <p:sp>
        <p:nvSpPr>
          <p:cNvPr id="9221" name="Rectangle 35"/>
          <p:cNvSpPr>
            <a:spLocks noChangeArrowheads="1"/>
          </p:cNvSpPr>
          <p:nvPr/>
        </p:nvSpPr>
        <p:spPr bwMode="auto">
          <a:xfrm>
            <a:off x="0" y="1136650"/>
            <a:ext cx="67421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 부여 받은 사용자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ID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및 초기 비밀번호로 시스템에 최초 로그온 하면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강제적으로 자신이 사용하기를 원하는 비밀번호를 입력하라는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POP-UP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창이 나타납니다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이때에는 새로운 비밀번호를 입력해야 하는데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비밀번호는 앞 페이지의 비밀번호 생성 지침에 따라 만들어야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지침에 대하여 잘 기억하시기 바랍니다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37"/>
          <p:cNvSpPr>
            <a:spLocks noChangeArrowheads="1"/>
          </p:cNvSpPr>
          <p:nvPr/>
        </p:nvSpPr>
        <p:spPr bwMode="auto">
          <a:xfrm>
            <a:off x="0" y="3051175"/>
            <a:ext cx="6742113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시스템에서 비밀번호를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이상 잘못 입력하면 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User ID Lock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현상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잠금 현상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)”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 발생하여 더 이상 시스템을 사용할 수 없으며 아래와 같이 비밀번호가 잠겼다는 메시지가 나타납니다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잠금 현상이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발생하면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세방전지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NSIS Enterprise Portal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직접 접속하여 비밀번호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Reset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처리를 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해제 후 다시 사용할 때는 초기 접속과 동일한 절차에 따라 비밀번호를 다시 생성하게 됨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Text Box 38"/>
          <p:cNvSpPr txBox="1">
            <a:spLocks noChangeArrowheads="1"/>
          </p:cNvSpPr>
          <p:nvPr/>
        </p:nvSpPr>
        <p:spPr bwMode="auto">
          <a:xfrm>
            <a:off x="0" y="2611438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2.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비밀번호 잠금 현상</a:t>
            </a:r>
          </a:p>
        </p:txBody>
      </p:sp>
      <p:sp>
        <p:nvSpPr>
          <p:cNvPr id="9225" name="AutoShape 41"/>
          <p:cNvSpPr>
            <a:spLocks noChangeArrowheads="1"/>
          </p:cNvSpPr>
          <p:nvPr/>
        </p:nvSpPr>
        <p:spPr bwMode="auto">
          <a:xfrm>
            <a:off x="3651250" y="5595938"/>
            <a:ext cx="2457450" cy="1081087"/>
          </a:xfrm>
          <a:prstGeom prst="wedgeRoundRectCallout">
            <a:avLst>
              <a:gd name="adj1" fmla="val -39019"/>
              <a:gd name="adj2" fmla="val 70704"/>
              <a:gd name="adj3" fmla="val 16667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eaLnBrk="0" latinLnBrk="0"/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잠금 현상은 시스템</a:t>
            </a:r>
          </a:p>
          <a:p>
            <a:pPr algn="l" eaLnBrk="0" latinLnBrk="0"/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보안을 위한 설정임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그러므로 사용자는 비밀번호를 잊지</a:t>
            </a:r>
          </a:p>
          <a:p>
            <a:pPr algn="l" eaLnBrk="0" latinLnBrk="0"/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않도록 주의해야 함</a:t>
            </a:r>
          </a:p>
        </p:txBody>
      </p:sp>
      <p:pic>
        <p:nvPicPr>
          <p:cNvPr id="9226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0" t="71623" r="53802" b="17871"/>
          <a:stretch>
            <a:fillRect/>
          </a:stretch>
        </p:blipFill>
        <p:spPr bwMode="auto">
          <a:xfrm>
            <a:off x="2054225" y="5902325"/>
            <a:ext cx="960438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7" name="Rectangle 43"/>
          <p:cNvSpPr>
            <a:spLocks noChangeArrowheads="1"/>
          </p:cNvSpPr>
          <p:nvPr/>
        </p:nvSpPr>
        <p:spPr bwMode="auto">
          <a:xfrm>
            <a:off x="476672" y="7002834"/>
            <a:ext cx="3576638" cy="2127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241EC0B9-9CB9-4986-AC7E-7AF79EE1C8F1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11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99" name="Text Box 33"/>
          <p:cNvSpPr txBox="1">
            <a:spLocks noChangeArrowheads="1"/>
          </p:cNvSpPr>
          <p:nvPr/>
        </p:nvSpPr>
        <p:spPr bwMode="auto">
          <a:xfrm>
            <a:off x="0" y="76200"/>
            <a:ext cx="1819275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Ⅲ.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비밀번호 관리</a:t>
            </a:r>
          </a:p>
        </p:txBody>
      </p:sp>
      <p:sp>
        <p:nvSpPr>
          <p:cNvPr id="4100" name="Text Box 34"/>
          <p:cNvSpPr txBox="1">
            <a:spLocks noChangeArrowheads="1"/>
          </p:cNvSpPr>
          <p:nvPr/>
        </p:nvSpPr>
        <p:spPr bwMode="auto">
          <a:xfrm>
            <a:off x="0" y="758825"/>
            <a:ext cx="68580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비밀번호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Self Service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37"/>
          <p:cNvSpPr>
            <a:spLocks noChangeArrowheads="1"/>
          </p:cNvSpPr>
          <p:nvPr/>
        </p:nvSpPr>
        <p:spPr bwMode="auto">
          <a:xfrm>
            <a:off x="57150" y="1112838"/>
            <a:ext cx="6742113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비밀번호를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이상 잘못 입력하면 아이디가 잠김으로 시스템에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로그인을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할 수가 없습니다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잠금 현상이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발생하면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전사포털을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통해 본인 스스로 비밀번호를 초기화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할 수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Tx/>
              <a:buAutoNum type="arabicParenR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포털 로그인 페이지에서 비밀번호 초기화 버튼을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누른 후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ID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와 그룹웨어 메일주소를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입력한 뒤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보내기 버튼을 누릅니다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2" name="Rectangular Callout 13"/>
          <p:cNvSpPr>
            <a:spLocks noChangeArrowheads="1"/>
          </p:cNvSpPr>
          <p:nvPr/>
        </p:nvSpPr>
        <p:spPr bwMode="auto">
          <a:xfrm>
            <a:off x="2798763" y="3157538"/>
            <a:ext cx="2160587" cy="355600"/>
          </a:xfrm>
          <a:prstGeom prst="wedgeRectCallout">
            <a:avLst>
              <a:gd name="adj1" fmla="val -48171"/>
              <a:gd name="adj2" fmla="val 133046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회 아닌가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?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김수연</a:t>
            </a:r>
          </a:p>
        </p:txBody>
      </p:sp>
      <p:grpSp>
        <p:nvGrpSpPr>
          <p:cNvPr id="4103" name="그룹 2"/>
          <p:cNvGrpSpPr>
            <a:grpSpLocks/>
          </p:cNvGrpSpPr>
          <p:nvPr/>
        </p:nvGrpSpPr>
        <p:grpSpPr bwMode="auto">
          <a:xfrm>
            <a:off x="574675" y="3081338"/>
            <a:ext cx="5910263" cy="5070475"/>
            <a:chOff x="536577" y="1463675"/>
            <a:chExt cx="5910262" cy="5071801"/>
          </a:xfrm>
        </p:grpSpPr>
        <p:pic>
          <p:nvPicPr>
            <p:cNvPr id="20" name="Picture 1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36577" y="1463675"/>
              <a:ext cx="5910262" cy="3742716"/>
            </a:xfrm>
            <a:prstGeom prst="rect">
              <a:avLst/>
            </a:prstGeom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959" y="3866888"/>
              <a:ext cx="3384550" cy="266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06" name="그룹 1"/>
            <p:cNvGrpSpPr>
              <a:grpSpLocks/>
            </p:cNvGrpSpPr>
            <p:nvPr/>
          </p:nvGrpSpPr>
          <p:grpSpPr bwMode="auto">
            <a:xfrm>
              <a:off x="1398519" y="4647357"/>
              <a:ext cx="4198937" cy="1601787"/>
              <a:chOff x="1585913" y="7670694"/>
              <a:chExt cx="4198937" cy="1601787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4795908" y="7670781"/>
                <a:ext cx="989012" cy="257242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cxnSp>
            <p:nvCxnSpPr>
              <p:cNvPr id="23" name="직선 화살표 연결선 22"/>
              <p:cNvCxnSpPr/>
              <p:nvPr/>
            </p:nvCxnSpPr>
            <p:spPr>
              <a:xfrm flipH="1">
                <a:off x="3800545" y="7810518"/>
                <a:ext cx="995363" cy="404919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직사각형 23"/>
              <p:cNvSpPr/>
              <p:nvPr/>
            </p:nvSpPr>
            <p:spPr>
              <a:xfrm>
                <a:off x="1585984" y="7959782"/>
                <a:ext cx="2214561" cy="576414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cxnSp>
            <p:nvCxnSpPr>
              <p:cNvPr id="25" name="직선 화살표 연결선 24"/>
              <p:cNvCxnSpPr>
                <a:stCxn id="24" idx="2"/>
              </p:cNvCxnSpPr>
              <p:nvPr/>
            </p:nvCxnSpPr>
            <p:spPr>
              <a:xfrm>
                <a:off x="2692471" y="8536195"/>
                <a:ext cx="630238" cy="431913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직사각형 25"/>
              <p:cNvSpPr/>
              <p:nvPr/>
            </p:nvSpPr>
            <p:spPr>
              <a:xfrm>
                <a:off x="2994096" y="9017333"/>
                <a:ext cx="989013" cy="255655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</p:grpSp>
      </p:grpSp>
      <p:sp>
        <p:nvSpPr>
          <p:cNvPr id="8" name="TextBox 7"/>
          <p:cNvSpPr txBox="1"/>
          <p:nvPr/>
        </p:nvSpPr>
        <p:spPr>
          <a:xfrm>
            <a:off x="692696" y="8147774"/>
            <a:ext cx="318397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     ID: 8</a:t>
            </a:r>
            <a:r>
              <a:rPr lang="ko-KR" altLang="en-US" sz="1050" b="0" dirty="0" smtClean="0">
                <a:latin typeface="맑은 고딕" pitchFamily="50" charset="-127"/>
                <a:ea typeface="맑은 고딕" pitchFamily="50" charset="-127"/>
              </a:rPr>
              <a:t>자리 사번 </a:t>
            </a:r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l"/>
            <a:r>
              <a:rPr lang="en-US" altLang="ko-KR" sz="105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    E-mail </a:t>
            </a:r>
            <a:r>
              <a:rPr lang="ko-KR" altLang="en-US" sz="1050" b="0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050" b="0" dirty="0" smtClean="0">
                <a:latin typeface="맑은 고딕" pitchFamily="50" charset="-127"/>
                <a:ea typeface="맑은 고딕" pitchFamily="50" charset="-127"/>
              </a:rPr>
              <a:t>) : pcs@gbttery.com</a:t>
            </a:r>
            <a:endParaRPr lang="ko-KR" altLang="en-US" sz="1050" b="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141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8A2298B1-178D-4B76-B483-4D3A82FFBF2F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12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23" name="Text Box 33"/>
          <p:cNvSpPr txBox="1">
            <a:spLocks noChangeArrowheads="1"/>
          </p:cNvSpPr>
          <p:nvPr/>
        </p:nvSpPr>
        <p:spPr bwMode="auto">
          <a:xfrm>
            <a:off x="0" y="76200"/>
            <a:ext cx="1819275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Ⅲ.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비밀번호 관리</a:t>
            </a:r>
          </a:p>
        </p:txBody>
      </p:sp>
      <p:sp>
        <p:nvSpPr>
          <p:cNvPr id="5124" name="Text Box 34"/>
          <p:cNvSpPr txBox="1">
            <a:spLocks noChangeArrowheads="1"/>
          </p:cNvSpPr>
          <p:nvPr/>
        </p:nvSpPr>
        <p:spPr bwMode="auto">
          <a:xfrm>
            <a:off x="0" y="758825"/>
            <a:ext cx="68580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비밀번호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Self Service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계속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37"/>
          <p:cNvSpPr>
            <a:spLocks noChangeArrowheads="1"/>
          </p:cNvSpPr>
          <p:nvPr/>
        </p:nvSpPr>
        <p:spPr bwMode="auto">
          <a:xfrm>
            <a:off x="57150" y="1112838"/>
            <a:ext cx="6742113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4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자신의 그룹웨어 메일계정으로 전송된 메일을 확인합니다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628650" indent="-2667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4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초기화 메일에는 아래와 같이 임의의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난수로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설정된 초기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비밀번호가 전송이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되며 메일내의 비밀번호 초기화 버튼을 클릭하게 되면 해당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비밀번호로 초기화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spcBef>
                <a:spcPct val="20000"/>
              </a:spcBef>
              <a:spcAft>
                <a:spcPct val="20000"/>
              </a:spcAft>
              <a:defRPr/>
            </a:pP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59055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6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해당 초기비밀번호로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혹은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EP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로그인 페이지를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통해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접속을 하면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아래와 같이 신규 비밀번호를 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세팅하는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화면으로 이동이 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</a:t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해당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페이지에서 신규 비밀번호를 </a:t>
            </a: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세팅하신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로그인 하시면 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126" name="그룹 26"/>
          <p:cNvGrpSpPr>
            <a:grpSpLocks/>
          </p:cNvGrpSpPr>
          <p:nvPr/>
        </p:nvGrpSpPr>
        <p:grpSpPr bwMode="auto">
          <a:xfrm>
            <a:off x="485775" y="1952604"/>
            <a:ext cx="5848350" cy="2916238"/>
            <a:chOff x="488950" y="1304925"/>
            <a:chExt cx="6394450" cy="3743325"/>
          </a:xfrm>
        </p:grpSpPr>
        <p:pic>
          <p:nvPicPr>
            <p:cNvPr id="28" name="Picture 1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88950" y="1304925"/>
              <a:ext cx="4136259" cy="3743325"/>
            </a:xfrm>
            <a:prstGeom prst="rect">
              <a:avLst/>
            </a:prstGeom>
            <a:noFill/>
            <a:ln>
              <a:noFill/>
            </a:ln>
            <a:effectLst>
              <a:prstShdw prst="shdw17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1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/>
          </p:blipFill>
          <p:spPr bwMode="auto">
            <a:xfrm>
              <a:off x="4305833" y="2566285"/>
              <a:ext cx="2577567" cy="1654643"/>
            </a:xfrm>
            <a:prstGeom prst="rect">
              <a:avLst/>
            </a:prstGeom>
            <a:noFill/>
            <a:ln>
              <a:noFill/>
            </a:ln>
            <a:effectLst>
              <a:prstShdw prst="shdw17">
                <a:schemeClr val="accent1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직사각형 29"/>
            <p:cNvSpPr/>
            <p:nvPr/>
          </p:nvSpPr>
          <p:spPr>
            <a:xfrm>
              <a:off x="6064133" y="3687041"/>
              <a:ext cx="642222" cy="256755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3470808" y="3338152"/>
              <a:ext cx="1050256" cy="118624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2250" y="6176963"/>
            <a:ext cx="3608388" cy="23241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108"/>
          <p:cNvSpPr>
            <a:spLocks noChangeArrowheads="1"/>
          </p:cNvSpPr>
          <p:nvPr/>
        </p:nvSpPr>
        <p:spPr bwMode="auto">
          <a:xfrm>
            <a:off x="1233488" y="8675688"/>
            <a:ext cx="4260850" cy="738187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457200" indent="-457200" algn="l"/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주의</a:t>
            </a:r>
          </a:p>
          <a:p>
            <a:pPr marL="457200" indent="-457200" algn="l"/>
            <a:endParaRPr lang="ko-KR" altLang="en-US" sz="10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7200" indent="-457200" algn="l">
              <a:lnSpc>
                <a:spcPct val="120000"/>
              </a:lnSpc>
            </a:pP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신규 비밀번호 </a:t>
            </a:r>
            <a:r>
              <a:rPr lang="ko-KR" altLang="en-US" sz="900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세팅시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최근 </a:t>
            </a:r>
            <a:r>
              <a:rPr lang="en-US" altLang="ko-KR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회동안</a:t>
            </a:r>
            <a:r>
              <a:rPr lang="ko-KR" altLang="en-US" sz="9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사용한 비밀번호는 </a:t>
            </a:r>
            <a:r>
              <a:rPr lang="ko-KR" altLang="en-US" sz="900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세팅하실</a:t>
            </a:r>
            <a:r>
              <a:rPr lang="ko-KR" altLang="en-US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수 없습니다</a:t>
            </a:r>
            <a:r>
              <a:rPr lang="en-US" altLang="ko-KR" sz="9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3" name="직사각형 12"/>
          <p:cNvSpPr/>
          <p:nvPr/>
        </p:nvSpPr>
        <p:spPr bwMode="auto">
          <a:xfrm>
            <a:off x="2492896" y="3455752"/>
            <a:ext cx="720080" cy="1616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가는각진제목체" pitchFamily="18" charset="-127"/>
              <a:ea typeface="가는각진제목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863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51" y="5304631"/>
            <a:ext cx="4631349" cy="27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6240768"/>
            <a:ext cx="4162425" cy="112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40" y="1647602"/>
            <a:ext cx="5212919" cy="3089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18C4C552-C58E-4C48-A24E-4992DC1B6E9B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13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0" y="76200"/>
            <a:ext cx="1819275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Ⅲ.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비밀번호 관리</a:t>
            </a:r>
          </a:p>
        </p:txBody>
      </p:sp>
      <p:sp>
        <p:nvSpPr>
          <p:cNvPr id="10245" name="Text Box 14"/>
          <p:cNvSpPr txBox="1">
            <a:spLocks noChangeArrowheads="1"/>
          </p:cNvSpPr>
          <p:nvPr/>
        </p:nvSpPr>
        <p:spPr bwMode="auto">
          <a:xfrm>
            <a:off x="0" y="774700"/>
            <a:ext cx="68580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4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비밀번호 변경방법</a:t>
            </a:r>
          </a:p>
        </p:txBody>
      </p:sp>
      <p:sp>
        <p:nvSpPr>
          <p:cNvPr id="10246" name="Rectangle 15"/>
          <p:cNvSpPr>
            <a:spLocks noChangeArrowheads="1"/>
          </p:cNvSpPr>
          <p:nvPr/>
        </p:nvSpPr>
        <p:spPr bwMode="auto">
          <a:xfrm>
            <a:off x="-26988" y="1289050"/>
            <a:ext cx="6769101" cy="27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로그온 화면에서 모든 항목을 입력한 후           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아이콘을 클릭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49" name="Rectangle 18"/>
          <p:cNvSpPr>
            <a:spLocks noChangeArrowheads="1"/>
          </p:cNvSpPr>
          <p:nvPr/>
        </p:nvSpPr>
        <p:spPr bwMode="auto">
          <a:xfrm>
            <a:off x="1226071" y="2581275"/>
            <a:ext cx="1266825" cy="85955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0" name="Rectangle 19"/>
          <p:cNvSpPr>
            <a:spLocks noChangeArrowheads="1"/>
          </p:cNvSpPr>
          <p:nvPr/>
        </p:nvSpPr>
        <p:spPr bwMode="auto">
          <a:xfrm>
            <a:off x="484832" y="2320578"/>
            <a:ext cx="900113" cy="1841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1" name="Rectangle 21"/>
          <p:cNvSpPr>
            <a:spLocks noChangeArrowheads="1"/>
          </p:cNvSpPr>
          <p:nvPr/>
        </p:nvSpPr>
        <p:spPr bwMode="auto">
          <a:xfrm>
            <a:off x="-9525" y="4783138"/>
            <a:ext cx="6751638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 typeface="굴림" pitchFamily="50" charset="-127"/>
              <a:buAutoNum type="arabicParenR" startAt="2"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비밀번호 입력 창이 열리면 설정하고 싶은 비밀번호를 ‘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신규비밀번호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’와 ‘비밀번호 반복”란 에 동일하게 입력하고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Enter)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아이콘을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클릭</a:t>
            </a:r>
          </a:p>
        </p:txBody>
      </p:sp>
      <p:pic>
        <p:nvPicPr>
          <p:cNvPr id="10253" name="Picture 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114" y="5052786"/>
            <a:ext cx="17145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Rectangle 24"/>
          <p:cNvSpPr>
            <a:spLocks noChangeArrowheads="1"/>
          </p:cNvSpPr>
          <p:nvPr/>
        </p:nvSpPr>
        <p:spPr bwMode="auto">
          <a:xfrm>
            <a:off x="3058499" y="6454775"/>
            <a:ext cx="2314717" cy="34131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5" name="Rectangle 25"/>
          <p:cNvSpPr>
            <a:spLocks noChangeArrowheads="1"/>
          </p:cNvSpPr>
          <p:nvPr/>
        </p:nvSpPr>
        <p:spPr bwMode="auto">
          <a:xfrm>
            <a:off x="5137150" y="7166769"/>
            <a:ext cx="184150" cy="19208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56" name="Picture 27"/>
          <p:cNvPicPr preferRelativeResize="0"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" t="82147" r="1192" b="1306"/>
          <a:stretch>
            <a:fillRect/>
          </a:stretch>
        </p:blipFill>
        <p:spPr bwMode="auto">
          <a:xfrm>
            <a:off x="744538" y="8839200"/>
            <a:ext cx="4848225" cy="482600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2652" name="Rectangle 28"/>
          <p:cNvSpPr>
            <a:spLocks noChangeArrowheads="1"/>
          </p:cNvSpPr>
          <p:nvPr/>
        </p:nvSpPr>
        <p:spPr bwMode="auto">
          <a:xfrm>
            <a:off x="-26988" y="8121650"/>
            <a:ext cx="6769101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3"/>
              <a:defRPr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화면 아래쪽 상태 바에서 “비밀번호를 변경했습니다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.”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라는 메시지를 확인 할 수 있음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6195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변경된 비밀변호의 의무사용 기간은 없으며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수시로 변경 가능합니다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8" name="Rectangle 29"/>
          <p:cNvSpPr>
            <a:spLocks noChangeArrowheads="1"/>
          </p:cNvSpPr>
          <p:nvPr/>
        </p:nvSpPr>
        <p:spPr bwMode="auto">
          <a:xfrm>
            <a:off x="833438" y="9059863"/>
            <a:ext cx="1652587" cy="21431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9" name="Freeform 30"/>
          <p:cNvSpPr>
            <a:spLocks/>
          </p:cNvSpPr>
          <p:nvPr/>
        </p:nvSpPr>
        <p:spPr bwMode="auto">
          <a:xfrm>
            <a:off x="1384945" y="2412653"/>
            <a:ext cx="672455" cy="261610"/>
          </a:xfrm>
          <a:custGeom>
            <a:avLst/>
            <a:gdLst>
              <a:gd name="T0" fmla="*/ 0 w 518"/>
              <a:gd name="T1" fmla="*/ 0 h 317"/>
              <a:gd name="T2" fmla="*/ 2147483647 w 518"/>
              <a:gd name="T3" fmla="*/ 0 h 317"/>
              <a:gd name="T4" fmla="*/ 2147483647 w 518"/>
              <a:gd name="T5" fmla="*/ 2147483647 h 31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18" h="317">
                <a:moveTo>
                  <a:pt x="0" y="0"/>
                </a:moveTo>
                <a:lnTo>
                  <a:pt x="518" y="0"/>
                </a:lnTo>
                <a:lnTo>
                  <a:pt x="518" y="317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62" y="1330812"/>
            <a:ext cx="628332" cy="20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10255" idx="1"/>
            <a:endCxn id="10254" idx="2"/>
          </p:cNvCxnSpPr>
          <p:nvPr/>
        </p:nvCxnSpPr>
        <p:spPr bwMode="auto">
          <a:xfrm rot="10800000">
            <a:off x="4215858" y="6796089"/>
            <a:ext cx="921292" cy="466725"/>
          </a:xfrm>
          <a:prstGeom prst="bentConnector2">
            <a:avLst/>
          </a:prstGeom>
          <a:noFill/>
          <a:ln w="28575" cap="flat" cmpd="sng">
            <a:solidFill>
              <a:srgbClr val="FF0000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76F30068-AA0F-4E62-84A4-EC0CC6949FBF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14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67" name="Text Box 20"/>
          <p:cNvSpPr txBox="1">
            <a:spLocks noChangeArrowheads="1"/>
          </p:cNvSpPr>
          <p:nvPr/>
        </p:nvSpPr>
        <p:spPr bwMode="auto">
          <a:xfrm>
            <a:off x="0" y="76200"/>
            <a:ext cx="2025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Ⅳ.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종합상황실</a:t>
            </a:r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68" name="Text Box 21"/>
          <p:cNvSpPr txBox="1">
            <a:spLocks noChangeArrowheads="1"/>
          </p:cNvSpPr>
          <p:nvPr/>
        </p:nvSpPr>
        <p:spPr bwMode="auto">
          <a:xfrm>
            <a:off x="0" y="777875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1.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종합 상황실 조직 구성도</a:t>
            </a:r>
          </a:p>
        </p:txBody>
      </p:sp>
      <p:sp>
        <p:nvSpPr>
          <p:cNvPr id="11269" name="Rectangle 22"/>
          <p:cNvSpPr>
            <a:spLocks noChangeArrowheads="1"/>
          </p:cNvSpPr>
          <p:nvPr/>
        </p:nvSpPr>
        <p:spPr bwMode="auto">
          <a:xfrm>
            <a:off x="44450" y="1136650"/>
            <a:ext cx="6697663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 eaLnBrk="0" latinLnBrk="0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Tx/>
              <a:buAutoNum type="arabicParenR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새로운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시스템의 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Go Live”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이후 일정 기간 동안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시스템의 안정적인 운용을 위하여 종합상황실이 운영됩니다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68470" y="2326840"/>
            <a:ext cx="8092053" cy="6666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635DA369-FB29-471F-B929-63164A292111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15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291" name="Text Box 33"/>
          <p:cNvSpPr txBox="1">
            <a:spLocks noChangeArrowheads="1"/>
          </p:cNvSpPr>
          <p:nvPr/>
        </p:nvSpPr>
        <p:spPr bwMode="auto">
          <a:xfrm>
            <a:off x="0" y="76200"/>
            <a:ext cx="2025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Ⅳ.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종합상황실</a:t>
            </a:r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292" name="Rectangle 35"/>
          <p:cNvSpPr>
            <a:spLocks noChangeArrowheads="1"/>
          </p:cNvSpPr>
          <p:nvPr/>
        </p:nvSpPr>
        <p:spPr bwMode="auto">
          <a:xfrm>
            <a:off x="9525" y="1074788"/>
            <a:ext cx="6732588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8650" indent="-266700" algn="l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/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문의 및 신고 유형별 연락 체계</a:t>
            </a:r>
          </a:p>
        </p:txBody>
      </p:sp>
      <p:grpSp>
        <p:nvGrpSpPr>
          <p:cNvPr id="71" name="그룹 70"/>
          <p:cNvGrpSpPr/>
          <p:nvPr/>
        </p:nvGrpSpPr>
        <p:grpSpPr>
          <a:xfrm>
            <a:off x="30163" y="5167090"/>
            <a:ext cx="6711950" cy="4394422"/>
            <a:chOff x="30163" y="5095653"/>
            <a:chExt cx="6711950" cy="4394422"/>
          </a:xfrm>
        </p:grpSpPr>
        <p:pic>
          <p:nvPicPr>
            <p:cNvPr id="12306" name="Picture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931" y="6033121"/>
              <a:ext cx="5773397" cy="3456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4758" name="Rectangle 86"/>
            <p:cNvSpPr>
              <a:spLocks noChangeArrowheads="1"/>
            </p:cNvSpPr>
            <p:nvPr/>
          </p:nvSpPr>
          <p:spPr bwMode="auto">
            <a:xfrm>
              <a:off x="30163" y="5095653"/>
              <a:ext cx="6711950" cy="904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628650" indent="-266700" algn="l" eaLnBrk="0" latinLnBrk="0">
                <a:lnSpc>
                  <a:spcPct val="110000"/>
                </a:lnSpc>
                <a:spcBef>
                  <a:spcPct val="20000"/>
                </a:spcBef>
                <a:spcAft>
                  <a:spcPct val="20000"/>
                </a:spcAft>
                <a:buFont typeface="+mj-lt"/>
                <a:buAutoNum type="arabicParenR" startAt="2"/>
                <a:defRPr/>
              </a:pP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권한 없음 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메시지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다음과 </a:t>
              </a: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같이 상태바에 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“트랜잭션 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xxx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을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를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) 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사용할 수 있는 권한이 없습니다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.”</a:t>
              </a: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라는 메시지가 뜨면 권한이 없다는 것을 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의미함 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상기 권한 변경 요청 프로세스를 통해 처리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en-US" altLang="ko-KR" sz="1200" b="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295" name="Rectangle 89"/>
            <p:cNvSpPr>
              <a:spLocks noChangeArrowheads="1"/>
            </p:cNvSpPr>
            <p:nvPr/>
          </p:nvSpPr>
          <p:spPr bwMode="auto">
            <a:xfrm>
              <a:off x="764703" y="9273480"/>
              <a:ext cx="2268215" cy="175419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296" name="Text Box 90"/>
            <p:cNvSpPr txBox="1">
              <a:spLocks noChangeArrowheads="1"/>
            </p:cNvSpPr>
            <p:nvPr/>
          </p:nvSpPr>
          <p:spPr bwMode="auto">
            <a:xfrm>
              <a:off x="2569850" y="8697913"/>
              <a:ext cx="1554475" cy="4001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altLang="ko-KR" sz="1000" b="0" dirty="0">
                  <a:latin typeface="맑은 고딕" pitchFamily="50" charset="-127"/>
                  <a:ea typeface="맑은 고딕" pitchFamily="50" charset="-127"/>
                </a:rPr>
                <a:t>※ </a:t>
              </a:r>
              <a:r>
                <a:rPr lang="ko-KR" altLang="en-US" sz="1000" b="0" dirty="0">
                  <a:latin typeface="맑은 고딕" pitchFamily="50" charset="-127"/>
                  <a:ea typeface="맑은 고딕" pitchFamily="50" charset="-127"/>
                </a:rPr>
                <a:t>권한이 </a:t>
              </a:r>
              <a:r>
                <a:rPr lang="ko-KR" altLang="en-US" sz="1000" b="0" dirty="0" smtClean="0">
                  <a:latin typeface="맑은 고딕" pitchFamily="50" charset="-127"/>
                  <a:ea typeface="맑은 고딕" pitchFamily="50" charset="-127"/>
                </a:rPr>
                <a:t>없다는 메시지</a:t>
              </a:r>
              <a:endParaRPr lang="ko-KR" altLang="en-US" sz="1000" b="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2297" name="AutoShape 91"/>
            <p:cNvCxnSpPr>
              <a:cxnSpLocks noChangeShapeType="1"/>
              <a:stCxn id="12295" idx="3"/>
              <a:endCxn id="12296" idx="2"/>
            </p:cNvCxnSpPr>
            <p:nvPr/>
          </p:nvCxnSpPr>
          <p:spPr bwMode="auto">
            <a:xfrm flipV="1">
              <a:off x="3032918" y="9098023"/>
              <a:ext cx="314170" cy="263167"/>
            </a:xfrm>
            <a:prstGeom prst="bentConnector2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298" name="Text Box 92"/>
            <p:cNvSpPr txBox="1">
              <a:spLocks noChangeArrowheads="1"/>
            </p:cNvSpPr>
            <p:nvPr/>
          </p:nvSpPr>
          <p:spPr bwMode="auto">
            <a:xfrm>
              <a:off x="4830763" y="6248400"/>
              <a:ext cx="11493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algn="ctr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100" b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endParaRPr lang="ko-KR" altLang="ko-KR" sz="2400" b="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299" name="Rectangle 93"/>
            <p:cNvSpPr>
              <a:spLocks noChangeArrowheads="1"/>
            </p:cNvSpPr>
            <p:nvPr/>
          </p:nvSpPr>
          <p:spPr bwMode="auto">
            <a:xfrm>
              <a:off x="4106610" y="7905328"/>
              <a:ext cx="1991225" cy="7127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144463" indent="-144463" algn="l">
                <a:defRPr/>
              </a:pPr>
              <a:r>
                <a:rPr lang="en-US" altLang="ko-KR" sz="1000" b="0" dirty="0">
                  <a:latin typeface="맑은 고딕" pitchFamily="50" charset="-127"/>
                  <a:ea typeface="맑은 고딕" pitchFamily="50" charset="-127"/>
                </a:rPr>
                <a:t>※ </a:t>
              </a:r>
              <a:r>
                <a:rPr lang="ko-KR" altLang="en-US" sz="1000" b="0" dirty="0">
                  <a:latin typeface="맑은 고딕" pitchFamily="50" charset="-127"/>
                  <a:ea typeface="맑은 고딕" pitchFamily="50" charset="-127"/>
                </a:rPr>
                <a:t>권한 없음 </a:t>
              </a:r>
              <a:r>
                <a:rPr lang="ko-KR" altLang="en-US" sz="1000" b="0" dirty="0" smtClean="0">
                  <a:latin typeface="맑은 고딕" pitchFamily="50" charset="-127"/>
                  <a:ea typeface="맑은 고딕" pitchFamily="50" charset="-127"/>
                </a:rPr>
                <a:t>메시지가 나올 경우</a:t>
              </a:r>
              <a:r>
                <a:rPr lang="en-US" altLang="ko-KR" sz="1000" b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00" b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1000" b="0" dirty="0" smtClean="0">
                  <a:latin typeface="맑은 고딕" pitchFamily="50" charset="-127"/>
                  <a:ea typeface="맑은 고딕" pitchFamily="50" charset="-127"/>
                </a:rPr>
                <a:t>(Go-Live </a:t>
              </a:r>
              <a:r>
                <a:rPr lang="ko-KR" altLang="en-US" sz="1000" b="0" dirty="0" smtClean="0">
                  <a:latin typeface="맑은 고딕" pitchFamily="50" charset="-127"/>
                  <a:ea typeface="맑은 고딕" pitchFamily="50" charset="-127"/>
                </a:rPr>
                <a:t>첫 날을 위한 </a:t>
              </a:r>
              <a:r>
                <a:rPr lang="en-US" altLang="ko-KR" sz="1000" b="0" dirty="0" smtClean="0">
                  <a:latin typeface="맑은 고딕" pitchFamily="50" charset="-127"/>
                  <a:ea typeface="맑은 고딕" pitchFamily="50" charset="-127"/>
                </a:rPr>
                <a:t>Tips</a:t>
              </a:r>
              <a:r>
                <a:rPr lang="en-US" altLang="ko-KR" sz="1000" b="0" dirty="0"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cxnSp>
          <p:nvCxnSpPr>
            <p:cNvPr id="12300" name="AutoShape 94"/>
            <p:cNvCxnSpPr>
              <a:cxnSpLocks noChangeShapeType="1"/>
              <a:stCxn id="12296" idx="3"/>
              <a:endCxn id="12299" idx="2"/>
            </p:cNvCxnSpPr>
            <p:nvPr/>
          </p:nvCxnSpPr>
          <p:spPr bwMode="auto">
            <a:xfrm flipV="1">
              <a:off x="4124325" y="8618116"/>
              <a:ext cx="977898" cy="279852"/>
            </a:xfrm>
            <a:prstGeom prst="bentConnector2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57" name="그룹 56"/>
          <p:cNvGrpSpPr/>
          <p:nvPr/>
        </p:nvGrpSpPr>
        <p:grpSpPr>
          <a:xfrm>
            <a:off x="422857" y="1472908"/>
            <a:ext cx="6167467" cy="3552100"/>
            <a:chOff x="422857" y="1183184"/>
            <a:chExt cx="6167467" cy="3935412"/>
          </a:xfrm>
        </p:grpSpPr>
        <p:sp>
          <p:nvSpPr>
            <p:cNvPr id="16" name="Rectangle 569" descr="Light upward diagonal"/>
            <p:cNvSpPr>
              <a:spLocks noChangeArrowheads="1"/>
            </p:cNvSpPr>
            <p:nvPr/>
          </p:nvSpPr>
          <p:spPr bwMode="auto">
            <a:xfrm>
              <a:off x="4850637" y="4788413"/>
              <a:ext cx="1739687" cy="330183"/>
            </a:xfrm>
            <a:prstGeom prst="rect">
              <a:avLst/>
            </a:prstGeom>
            <a:pattFill prst="ltUpDiag">
              <a:fgClr>
                <a:srgbClr val="969696"/>
              </a:fgClr>
              <a:bgClr>
                <a:srgbClr val="FFFFFF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Rectangle 567" descr="Light upward diagonal"/>
            <p:cNvSpPr>
              <a:spLocks noChangeArrowheads="1"/>
            </p:cNvSpPr>
            <p:nvPr/>
          </p:nvSpPr>
          <p:spPr bwMode="auto">
            <a:xfrm>
              <a:off x="4850637" y="2491202"/>
              <a:ext cx="1739687" cy="2262569"/>
            </a:xfrm>
            <a:prstGeom prst="rect">
              <a:avLst/>
            </a:prstGeom>
            <a:pattFill prst="ltUpDiag">
              <a:fgClr>
                <a:srgbClr val="969696"/>
              </a:fgClr>
              <a:bgClr>
                <a:srgbClr val="FFFFFF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8" name="Rectangle 565" descr="Light upward diagonal"/>
            <p:cNvSpPr>
              <a:spLocks noChangeArrowheads="1"/>
            </p:cNvSpPr>
            <p:nvPr/>
          </p:nvSpPr>
          <p:spPr bwMode="auto">
            <a:xfrm>
              <a:off x="4850637" y="1454327"/>
              <a:ext cx="1739687" cy="993598"/>
            </a:xfrm>
            <a:prstGeom prst="rect">
              <a:avLst/>
            </a:prstGeom>
            <a:pattFill prst="ltUpDiag">
              <a:fgClr>
                <a:srgbClr val="969696"/>
              </a:fgClr>
              <a:bgClr>
                <a:srgbClr val="FFFFFF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9" name="Line 506"/>
            <p:cNvSpPr>
              <a:spLocks noChangeShapeType="1"/>
            </p:cNvSpPr>
            <p:nvPr/>
          </p:nvSpPr>
          <p:spPr bwMode="auto">
            <a:xfrm>
              <a:off x="452346" y="1411606"/>
              <a:ext cx="112587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0" name="Line 508"/>
            <p:cNvSpPr>
              <a:spLocks noChangeShapeType="1"/>
            </p:cNvSpPr>
            <p:nvPr/>
          </p:nvSpPr>
          <p:spPr bwMode="auto">
            <a:xfrm>
              <a:off x="2557960" y="1411606"/>
              <a:ext cx="112587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1" name="Rectangle 509"/>
            <p:cNvSpPr>
              <a:spLocks noChangeArrowheads="1"/>
            </p:cNvSpPr>
            <p:nvPr/>
          </p:nvSpPr>
          <p:spPr bwMode="auto">
            <a:xfrm>
              <a:off x="618254" y="1183184"/>
              <a:ext cx="794054" cy="2595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36000" tIns="36000" rIns="36000" bIns="36000">
              <a:spAutoFit/>
            </a:bodyPr>
            <a:lstStyle/>
            <a:p>
              <a:pPr eaLnBrk="0" latinLnBrk="0" hangingPunct="0"/>
              <a:r>
                <a:rPr lang="ko-KR" altLang="en-US" sz="105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현업 사용자</a:t>
              </a:r>
              <a:endParaRPr lang="en-US" sz="105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2" name="Rectangle 511"/>
            <p:cNvSpPr>
              <a:spLocks noChangeArrowheads="1"/>
            </p:cNvSpPr>
            <p:nvPr/>
          </p:nvSpPr>
          <p:spPr bwMode="auto">
            <a:xfrm>
              <a:off x="2747913" y="1183184"/>
              <a:ext cx="745964" cy="2595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36000" tIns="36000" rIns="36000" bIns="36000">
              <a:spAutoFit/>
            </a:bodyPr>
            <a:lstStyle/>
            <a:p>
              <a:pPr eaLnBrk="0" latinLnBrk="0" hangingPunct="0"/>
              <a:r>
                <a:rPr lang="ko-KR" altLang="en-US" sz="1050" b="1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현장지원반</a:t>
              </a:r>
              <a:endParaRPr lang="ko-KR" altLang="ko-KR" sz="105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Rectangle 512"/>
            <p:cNvSpPr>
              <a:spLocks noChangeArrowheads="1"/>
            </p:cNvSpPr>
            <p:nvPr/>
          </p:nvSpPr>
          <p:spPr bwMode="auto">
            <a:xfrm>
              <a:off x="424561" y="1501960"/>
              <a:ext cx="1181440" cy="3810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사용법 문의</a:t>
              </a:r>
            </a:p>
          </p:txBody>
        </p:sp>
        <p:sp>
          <p:nvSpPr>
            <p:cNvPr id="24" name="Rectangle 514"/>
            <p:cNvSpPr>
              <a:spLocks noChangeArrowheads="1"/>
            </p:cNvSpPr>
            <p:nvPr/>
          </p:nvSpPr>
          <p:spPr bwMode="auto">
            <a:xfrm>
              <a:off x="2557960" y="1501960"/>
              <a:ext cx="1125871" cy="3810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답변 조치</a:t>
              </a:r>
              <a:endPara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5" name="AutoShape 515"/>
            <p:cNvCxnSpPr>
              <a:cxnSpLocks noChangeShapeType="1"/>
              <a:stCxn id="23" idx="3"/>
              <a:endCxn id="24" idx="1"/>
            </p:cNvCxnSpPr>
            <p:nvPr/>
          </p:nvCxnSpPr>
          <p:spPr bwMode="auto">
            <a:xfrm>
              <a:off x="1606001" y="1692492"/>
              <a:ext cx="951959" cy="0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6" name="Rectangle 517"/>
            <p:cNvSpPr>
              <a:spLocks noChangeArrowheads="1"/>
            </p:cNvSpPr>
            <p:nvPr/>
          </p:nvSpPr>
          <p:spPr bwMode="auto">
            <a:xfrm>
              <a:off x="422858" y="1980455"/>
              <a:ext cx="1184847" cy="3810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기능 장애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b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불편 신고</a:t>
              </a:r>
            </a:p>
          </p:txBody>
        </p:sp>
        <p:sp>
          <p:nvSpPr>
            <p:cNvPr id="27" name="Rectangle 519"/>
            <p:cNvSpPr>
              <a:spLocks noChangeArrowheads="1"/>
            </p:cNvSpPr>
            <p:nvPr/>
          </p:nvSpPr>
          <p:spPr bwMode="auto">
            <a:xfrm>
              <a:off x="2556336" y="1980455"/>
              <a:ext cx="1129119" cy="3810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설명 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/ 1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차 조치</a:t>
              </a:r>
            </a:p>
          </p:txBody>
        </p:sp>
        <p:cxnSp>
          <p:nvCxnSpPr>
            <p:cNvPr id="28" name="AutoShape 520"/>
            <p:cNvCxnSpPr>
              <a:cxnSpLocks noChangeShapeType="1"/>
              <a:stCxn id="26" idx="3"/>
              <a:endCxn id="27" idx="1"/>
            </p:cNvCxnSpPr>
            <p:nvPr/>
          </p:nvCxnSpPr>
          <p:spPr bwMode="auto">
            <a:xfrm>
              <a:off x="1607705" y="2170987"/>
              <a:ext cx="948631" cy="0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9" name="Rectangle 522"/>
            <p:cNvSpPr>
              <a:spLocks noChangeArrowheads="1"/>
            </p:cNvSpPr>
            <p:nvPr/>
          </p:nvSpPr>
          <p:spPr bwMode="auto">
            <a:xfrm>
              <a:off x="4952398" y="1980455"/>
              <a:ext cx="1129119" cy="381064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2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차 조치</a:t>
              </a:r>
            </a:p>
          </p:txBody>
        </p:sp>
        <p:cxnSp>
          <p:nvCxnSpPr>
            <p:cNvPr id="30" name="AutoShape 523"/>
            <p:cNvCxnSpPr>
              <a:cxnSpLocks noChangeShapeType="1"/>
              <a:stCxn id="27" idx="3"/>
              <a:endCxn id="29" idx="1"/>
            </p:cNvCxnSpPr>
            <p:nvPr/>
          </p:nvCxnSpPr>
          <p:spPr bwMode="auto">
            <a:xfrm>
              <a:off x="3685455" y="2170987"/>
              <a:ext cx="1266943" cy="0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1" name="Rectangle 524"/>
            <p:cNvSpPr>
              <a:spLocks noChangeArrowheads="1"/>
            </p:cNvSpPr>
            <p:nvPr/>
          </p:nvSpPr>
          <p:spPr bwMode="auto">
            <a:xfrm>
              <a:off x="422858" y="3260908"/>
              <a:ext cx="1184847" cy="3810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Infra 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장애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b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불편 신고</a:t>
              </a:r>
            </a:p>
          </p:txBody>
        </p:sp>
        <p:cxnSp>
          <p:nvCxnSpPr>
            <p:cNvPr id="32" name="AutoShape 526"/>
            <p:cNvCxnSpPr>
              <a:cxnSpLocks noChangeShapeType="1"/>
              <a:stCxn id="31" idx="3"/>
              <a:endCxn id="33" idx="1"/>
            </p:cNvCxnSpPr>
            <p:nvPr/>
          </p:nvCxnSpPr>
          <p:spPr bwMode="auto">
            <a:xfrm flipV="1">
              <a:off x="1607705" y="3434119"/>
              <a:ext cx="3344693" cy="17321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3" name="Rectangle 528"/>
            <p:cNvSpPr>
              <a:spLocks noChangeArrowheads="1"/>
            </p:cNvSpPr>
            <p:nvPr/>
          </p:nvSpPr>
          <p:spPr bwMode="auto">
            <a:xfrm>
              <a:off x="4952398" y="3308541"/>
              <a:ext cx="1129119" cy="2511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검토 후 조치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4" name="Rectangle 529"/>
            <p:cNvSpPr>
              <a:spLocks noChangeArrowheads="1"/>
            </p:cNvSpPr>
            <p:nvPr/>
          </p:nvSpPr>
          <p:spPr bwMode="auto">
            <a:xfrm>
              <a:off x="4952398" y="4375743"/>
              <a:ext cx="1129119" cy="2511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접수 및 조치</a:t>
              </a:r>
            </a:p>
          </p:txBody>
        </p:sp>
        <p:sp>
          <p:nvSpPr>
            <p:cNvPr id="35" name="Rectangle 530"/>
            <p:cNvSpPr>
              <a:spLocks noChangeArrowheads="1"/>
            </p:cNvSpPr>
            <p:nvPr/>
          </p:nvSpPr>
          <p:spPr bwMode="auto">
            <a:xfrm>
              <a:off x="4952398" y="4821972"/>
              <a:ext cx="1129119" cy="2511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답변 </a:t>
              </a: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/ 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공지</a:t>
              </a:r>
            </a:p>
          </p:txBody>
        </p:sp>
        <p:sp>
          <p:nvSpPr>
            <p:cNvPr id="36" name="Rectangle 531"/>
            <p:cNvSpPr>
              <a:spLocks noChangeArrowheads="1"/>
            </p:cNvSpPr>
            <p:nvPr/>
          </p:nvSpPr>
          <p:spPr bwMode="auto">
            <a:xfrm>
              <a:off x="422857" y="4286973"/>
              <a:ext cx="1184848" cy="42869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개인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ID 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신규 생성</a:t>
              </a:r>
              <a:endPara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기타 안내</a:t>
              </a:r>
            </a:p>
          </p:txBody>
        </p:sp>
        <p:sp>
          <p:nvSpPr>
            <p:cNvPr id="37" name="Rectangle 532"/>
            <p:cNvSpPr>
              <a:spLocks noChangeArrowheads="1"/>
            </p:cNvSpPr>
            <p:nvPr/>
          </p:nvSpPr>
          <p:spPr bwMode="auto">
            <a:xfrm>
              <a:off x="422857" y="4813312"/>
              <a:ext cx="1184848" cy="25115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제반 문의 사항</a:t>
              </a:r>
            </a:p>
          </p:txBody>
        </p:sp>
        <p:sp>
          <p:nvSpPr>
            <p:cNvPr id="38" name="Rectangle 537"/>
            <p:cNvSpPr>
              <a:spLocks noChangeArrowheads="1"/>
            </p:cNvSpPr>
            <p:nvPr/>
          </p:nvSpPr>
          <p:spPr bwMode="auto">
            <a:xfrm>
              <a:off x="422858" y="2569147"/>
              <a:ext cx="1184847" cy="25115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권한 변경 문의</a:t>
              </a:r>
            </a:p>
          </p:txBody>
        </p:sp>
        <p:sp>
          <p:nvSpPr>
            <p:cNvPr id="39" name="Rectangle 543"/>
            <p:cNvSpPr>
              <a:spLocks noChangeArrowheads="1"/>
            </p:cNvSpPr>
            <p:nvPr/>
          </p:nvSpPr>
          <p:spPr bwMode="auto">
            <a:xfrm>
              <a:off x="422857" y="3829628"/>
              <a:ext cx="1184848" cy="39730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ID Lock </a:t>
              </a:r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신고</a:t>
              </a:r>
              <a:endPara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비밀번호 분실</a:t>
              </a:r>
              <a:endParaRPr lang="ko-KR" altLang="en-US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Line 559"/>
            <p:cNvSpPr>
              <a:spLocks noChangeShapeType="1"/>
            </p:cNvSpPr>
            <p:nvPr/>
          </p:nvSpPr>
          <p:spPr bwMode="auto">
            <a:xfrm flipV="1">
              <a:off x="956636" y="4091779"/>
              <a:ext cx="117290" cy="0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Line 560"/>
            <p:cNvSpPr>
              <a:spLocks noChangeShapeType="1"/>
            </p:cNvSpPr>
            <p:nvPr/>
          </p:nvSpPr>
          <p:spPr bwMode="auto">
            <a:xfrm>
              <a:off x="1606001" y="4501321"/>
              <a:ext cx="3369129" cy="9954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3" name="Rectangle 542"/>
            <p:cNvSpPr>
              <a:spLocks noChangeArrowheads="1"/>
            </p:cNvSpPr>
            <p:nvPr/>
          </p:nvSpPr>
          <p:spPr bwMode="auto">
            <a:xfrm>
              <a:off x="2006686" y="3902701"/>
              <a:ext cx="997673" cy="2511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확인 후 해제</a:t>
              </a:r>
            </a:p>
          </p:txBody>
        </p:sp>
        <p:sp>
          <p:nvSpPr>
            <p:cNvPr id="44" name="Rectangle 573"/>
            <p:cNvSpPr>
              <a:spLocks noChangeArrowheads="1"/>
            </p:cNvSpPr>
            <p:nvPr/>
          </p:nvSpPr>
          <p:spPr bwMode="auto">
            <a:xfrm rot="5400000">
              <a:off x="6093630" y="1801479"/>
              <a:ext cx="679686" cy="299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>
              <a:spAutoFit/>
            </a:bodyPr>
            <a:lstStyle/>
            <a:p>
              <a:pPr eaLnBrk="0" latinLnBrk="0" hangingPunct="0"/>
              <a:r>
                <a:rPr lang="en-US" altLang="ko-KR" sz="10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Module</a:t>
              </a:r>
              <a:endParaRPr lang="en-US" sz="10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5" name="Rectangle 575"/>
            <p:cNvSpPr>
              <a:spLocks noChangeArrowheads="1"/>
            </p:cNvSpPr>
            <p:nvPr/>
          </p:nvSpPr>
          <p:spPr bwMode="auto">
            <a:xfrm rot="5400000">
              <a:off x="5708151" y="3472839"/>
              <a:ext cx="1323986" cy="299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2000" tIns="72000" rIns="72000" bIns="72000">
              <a:spAutoFit/>
            </a:bodyPr>
            <a:lstStyle/>
            <a:p>
              <a:pPr eaLnBrk="0" latinLnBrk="0" hangingPunct="0"/>
              <a:r>
                <a:rPr lang="en-US" sz="10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BC / Infra</a:t>
              </a:r>
            </a:p>
          </p:txBody>
        </p:sp>
        <p:sp>
          <p:nvSpPr>
            <p:cNvPr id="46" name="Line 579"/>
            <p:cNvSpPr>
              <a:spLocks noChangeShapeType="1"/>
            </p:cNvSpPr>
            <p:nvPr/>
          </p:nvSpPr>
          <p:spPr bwMode="auto">
            <a:xfrm>
              <a:off x="5157545" y="1411606"/>
              <a:ext cx="112587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7" name="Rectangle 580"/>
            <p:cNvSpPr>
              <a:spLocks noChangeArrowheads="1"/>
            </p:cNvSpPr>
            <p:nvPr/>
          </p:nvSpPr>
          <p:spPr bwMode="auto">
            <a:xfrm>
              <a:off x="5411618" y="1183184"/>
              <a:ext cx="617724" cy="2595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36000" tIns="36000" rIns="36000" bIns="36000">
              <a:spAutoFit/>
            </a:bodyPr>
            <a:lstStyle/>
            <a:p>
              <a:pPr eaLnBrk="0" latinLnBrk="0" hangingPunct="0"/>
              <a:r>
                <a:rPr lang="en-US" altLang="ko-KR" sz="105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TFT </a:t>
              </a:r>
              <a:r>
                <a:rPr lang="ko-KR" altLang="en-US" sz="105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본사</a:t>
              </a:r>
              <a:endParaRPr lang="en-US" altLang="ko-KR" sz="105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9" name="Rectangle 585"/>
            <p:cNvSpPr>
              <a:spLocks noChangeArrowheads="1"/>
            </p:cNvSpPr>
            <p:nvPr/>
          </p:nvSpPr>
          <p:spPr bwMode="auto">
            <a:xfrm>
              <a:off x="4952398" y="2566982"/>
              <a:ext cx="1129119" cy="2511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답변</a:t>
              </a:r>
            </a:p>
          </p:txBody>
        </p:sp>
        <p:sp>
          <p:nvSpPr>
            <p:cNvPr id="50" name="Rectangle 586"/>
            <p:cNvSpPr>
              <a:spLocks noChangeArrowheads="1"/>
            </p:cNvSpPr>
            <p:nvPr/>
          </p:nvSpPr>
          <p:spPr bwMode="auto">
            <a:xfrm>
              <a:off x="422857" y="2900413"/>
              <a:ext cx="1184848" cy="25115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ctr"/>
              <a:r>
                <a:rPr lang="ko-KR" altLang="en-US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권한 변경 요청</a:t>
              </a:r>
            </a:p>
          </p:txBody>
        </p:sp>
        <p:sp>
          <p:nvSpPr>
            <p:cNvPr id="51" name="Rectangle 587"/>
            <p:cNvSpPr>
              <a:spLocks noChangeArrowheads="1"/>
            </p:cNvSpPr>
            <p:nvPr/>
          </p:nvSpPr>
          <p:spPr bwMode="auto">
            <a:xfrm>
              <a:off x="4952398" y="2898248"/>
              <a:ext cx="1129119" cy="2511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77777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77777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검토 후 조치</a:t>
              </a:r>
            </a:p>
          </p:txBody>
        </p:sp>
        <p:sp>
          <p:nvSpPr>
            <p:cNvPr id="52" name="AutoShape 588"/>
            <p:cNvSpPr>
              <a:spLocks noChangeArrowheads="1"/>
            </p:cNvSpPr>
            <p:nvPr/>
          </p:nvSpPr>
          <p:spPr bwMode="auto">
            <a:xfrm>
              <a:off x="2542533" y="2869796"/>
              <a:ext cx="1156724" cy="287963"/>
            </a:xfrm>
            <a:prstGeom prst="diamond">
              <a:avLst/>
            </a:prstGeom>
            <a:solidFill>
              <a:srgbClr val="FFFFFF"/>
            </a:solidFill>
            <a:ln w="12700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TFT 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팀장</a:t>
              </a:r>
              <a:endParaRPr kumimoji="0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3" name="Line 590"/>
            <p:cNvSpPr>
              <a:spLocks noChangeShapeType="1"/>
            </p:cNvSpPr>
            <p:nvPr/>
          </p:nvSpPr>
          <p:spPr bwMode="auto">
            <a:xfrm flipV="1">
              <a:off x="1519572" y="3013777"/>
              <a:ext cx="1050278" cy="10048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4" name="Line 591"/>
            <p:cNvSpPr>
              <a:spLocks noChangeShapeType="1"/>
            </p:cNvSpPr>
            <p:nvPr/>
          </p:nvSpPr>
          <p:spPr bwMode="auto">
            <a:xfrm flipV="1">
              <a:off x="3698969" y="3024908"/>
              <a:ext cx="1151668" cy="1083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5" name="Line 592"/>
            <p:cNvSpPr>
              <a:spLocks noChangeShapeType="1"/>
            </p:cNvSpPr>
            <p:nvPr/>
          </p:nvSpPr>
          <p:spPr bwMode="auto">
            <a:xfrm>
              <a:off x="1528233" y="2701220"/>
              <a:ext cx="3436073" cy="0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6" name="Line 593"/>
            <p:cNvSpPr>
              <a:spLocks noChangeShapeType="1"/>
            </p:cNvSpPr>
            <p:nvPr/>
          </p:nvSpPr>
          <p:spPr bwMode="auto">
            <a:xfrm>
              <a:off x="1539059" y="4957294"/>
              <a:ext cx="3436073" cy="0"/>
            </a:xfrm>
            <a:prstGeom prst="line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2000" tIns="72000" rIns="72000" bIns="72000" anchor="ctr"/>
            <a:lstStyle/>
            <a:p>
              <a:pPr eaLnBrk="0" latinLnBrk="0" hangingPunct="0"/>
              <a:endParaRPr kumimoji="0" lang="ko-KR" altLang="en-US" sz="7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1" name="AutoShape 526"/>
            <p:cNvCxnSpPr>
              <a:cxnSpLocks noChangeShapeType="1"/>
              <a:stCxn id="39" idx="3"/>
              <a:endCxn id="43" idx="1"/>
            </p:cNvCxnSpPr>
            <p:nvPr/>
          </p:nvCxnSpPr>
          <p:spPr bwMode="auto">
            <a:xfrm flipV="1">
              <a:off x="1607705" y="4028279"/>
              <a:ext cx="398981" cy="1"/>
            </a:xfrm>
            <a:prstGeom prst="straightConnector1">
              <a:avLst/>
            </a:prstGeom>
            <a:noFill/>
            <a:ln w="28575">
              <a:solidFill>
                <a:srgbClr val="777777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58" name="Text Box 24"/>
          <p:cNvSpPr txBox="1">
            <a:spLocks noChangeArrowheads="1"/>
          </p:cNvSpPr>
          <p:nvPr/>
        </p:nvSpPr>
        <p:spPr bwMode="auto">
          <a:xfrm>
            <a:off x="26988" y="648457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2.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장애 발생시 처리 방법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E589CF09-2A7B-4921-8FF4-F31CD80CB82D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16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0" y="76200"/>
            <a:ext cx="2025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Ⅳ.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종합상황실</a:t>
            </a:r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127000" y="722313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종합상황실 연락처 </a:t>
            </a:r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31750" y="1074738"/>
            <a:ext cx="68580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공통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56" name="Rectangle 277"/>
          <p:cNvSpPr>
            <a:spLocks noChangeArrowheads="1"/>
          </p:cNvSpPr>
          <p:nvPr/>
        </p:nvSpPr>
        <p:spPr bwMode="auto">
          <a:xfrm>
            <a:off x="26988" y="3931237"/>
            <a:ext cx="68580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2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본사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TFT - PMO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1" name="Group 5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22792"/>
              </p:ext>
            </p:extLst>
          </p:nvPr>
        </p:nvGraphicFramePr>
        <p:xfrm>
          <a:off x="730251" y="1371576"/>
          <a:ext cx="5842022" cy="2429299"/>
        </p:xfrm>
        <a:graphic>
          <a:graphicData uri="http://schemas.openxmlformats.org/drawingml/2006/table">
            <a:tbl>
              <a:tblPr/>
              <a:tblGrid>
                <a:gridCol w="898663"/>
                <a:gridCol w="1027449"/>
                <a:gridCol w="1091134"/>
                <a:gridCol w="1140666"/>
                <a:gridCol w="1684110"/>
              </a:tblGrid>
              <a:tr h="2986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분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위치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담당자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내선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핸드폰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9860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PC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장애 및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LAN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심태현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02-3451-6179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010-4110-0468  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6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조준형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062-601-6124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010-6482-4419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6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강정수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055-279-9715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010-7105-1818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606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Legacy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Notes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서근환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marR="0" lvl="0" indent="-92075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010-9667-2604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6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WMS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정찬수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marR="0" lvl="0" indent="-92075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10-7321-0797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박창수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010-9509-5456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6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안화수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7313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010-2996-8301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Group 108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863055"/>
              </p:ext>
            </p:extLst>
          </p:nvPr>
        </p:nvGraphicFramePr>
        <p:xfrm>
          <a:off x="730250" y="4229661"/>
          <a:ext cx="5842024" cy="2160000"/>
        </p:xfrm>
        <a:graphic>
          <a:graphicData uri="http://schemas.openxmlformats.org/drawingml/2006/table">
            <a:tbl>
              <a:tblPr/>
              <a:tblGrid>
                <a:gridCol w="714164"/>
                <a:gridCol w="454625"/>
                <a:gridCol w="714412"/>
                <a:gridCol w="519572"/>
                <a:gridCol w="649465"/>
                <a:gridCol w="1169037"/>
                <a:gridCol w="1620749"/>
              </a:tblGrid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모듈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위치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이름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핸드폰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Role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60000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PMO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본사</a:t>
                      </a:r>
                      <a:endParaRPr lang="en-US" altLang="ko-KR" sz="10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서정로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팀장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0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010-8501-2636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세방전지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본사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배근효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팀장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010-8873-5709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세방전지</a:t>
                      </a:r>
                      <a:endParaRPr lang="ko-KR" altLang="en-US" sz="10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horzOverflow="overflow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본사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정주영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전무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010-9089-8346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ACCENTURE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본사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조형일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010-8240-4246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ACCENTURE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본사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김수연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부장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010-5354-9753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ACCENTURE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ectangle 277"/>
          <p:cNvSpPr>
            <a:spLocks noChangeArrowheads="1"/>
          </p:cNvSpPr>
          <p:nvPr/>
        </p:nvSpPr>
        <p:spPr bwMode="auto">
          <a:xfrm>
            <a:off x="26988" y="6429323"/>
            <a:ext cx="68580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3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본사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TFT – Module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4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294195"/>
              </p:ext>
            </p:extLst>
          </p:nvPr>
        </p:nvGraphicFramePr>
        <p:xfrm>
          <a:off x="723901" y="6727746"/>
          <a:ext cx="5848373" cy="2520000"/>
        </p:xfrm>
        <a:graphic>
          <a:graphicData uri="http://schemas.openxmlformats.org/drawingml/2006/table">
            <a:tbl>
              <a:tblPr/>
              <a:tblGrid>
                <a:gridCol w="937961"/>
                <a:gridCol w="927157"/>
                <a:gridCol w="463591"/>
                <a:gridCol w="425632"/>
                <a:gridCol w="425632"/>
                <a:gridCol w="973988"/>
                <a:gridCol w="973988"/>
                <a:gridCol w="720424"/>
              </a:tblGrid>
              <a:tr h="360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Role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이름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직책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위치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핸드폰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비고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60000">
                <a:tc rowSpan="6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 </a:t>
                      </a:r>
                      <a:b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재무회계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김찬호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010-8621-7748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우광민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010-3490-6213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유승철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010-8979-9817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정민정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010-5733-0605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정윤준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010-3064-9701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이영민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010-3853-4639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개발리더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524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E589CF09-2A7B-4921-8FF4-F31CD80CB82D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17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0" y="76200"/>
            <a:ext cx="2025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Ⅳ.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종합상황실</a:t>
            </a:r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277"/>
          <p:cNvSpPr>
            <a:spLocks noChangeArrowheads="1"/>
          </p:cNvSpPr>
          <p:nvPr/>
        </p:nvSpPr>
        <p:spPr bwMode="auto">
          <a:xfrm>
            <a:off x="26988" y="811371"/>
            <a:ext cx="68580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3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본사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TFT – Module (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계속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057230"/>
              </p:ext>
            </p:extLst>
          </p:nvPr>
        </p:nvGraphicFramePr>
        <p:xfrm>
          <a:off x="723901" y="1107967"/>
          <a:ext cx="5848373" cy="7862652"/>
        </p:xfrm>
        <a:graphic>
          <a:graphicData uri="http://schemas.openxmlformats.org/drawingml/2006/table">
            <a:tbl>
              <a:tblPr/>
              <a:tblGrid>
                <a:gridCol w="937961"/>
                <a:gridCol w="927157"/>
                <a:gridCol w="463591"/>
                <a:gridCol w="425632"/>
                <a:gridCol w="425632"/>
                <a:gridCol w="973988"/>
                <a:gridCol w="973988"/>
                <a:gridCol w="720424"/>
              </a:tblGrid>
              <a:tr h="28080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Role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이름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직책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위치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핸드폰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비고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80809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TR</a:t>
                      </a:r>
                      <a:b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자금관리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정희철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010-6319-9092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정윤준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010-3064-9701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이영민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010-3853-4639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개발리더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</a:t>
                      </a:r>
                      <a:b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관리회계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안준호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이사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010-8733-7410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정윤정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011-204-1740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김종환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010-6321-6261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SD</a:t>
                      </a:r>
                      <a:b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02-3451-6223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010-6381-5345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서지현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010-8729-2396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전승열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011-9740-2711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 (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유민아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010-5162-7080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rowSpan="4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</a:t>
                      </a:r>
                      <a:b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이기주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02-3451-6163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010-8550-9090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정진성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010-8700-1242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정명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010-7758-6880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altLang="ko-KR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김종석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010-3414-6345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 (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표준화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임형진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010-3505-9126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rowSpan="4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HR</a:t>
                      </a:r>
                      <a:b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임희수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02-3469-0407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010-2287-8797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Link 2 People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김지훈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010-6348-0186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정성귀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과장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010-5253-8763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Link 2 People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김강운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010-8962-2676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EP &amp; BASIS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이형석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010-2025-2203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Asiana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IDT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한태경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010-9039-3015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김동영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사원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010-4548-1121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Interface</a:t>
                      </a:r>
                      <a:b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(EAI)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INSPIEN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이미경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부장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010-3643-6639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김동영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010-4548-1121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ASEG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나용성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부장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011-9284-2884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Firm Banking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GOODSENCMS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신현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010-2880-5832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809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무전표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779" marR="5779" marT="577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이창우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010-8922-6067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3900" y="9251417"/>
            <a:ext cx="3705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0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0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수출</a:t>
            </a:r>
            <a:r>
              <a:rPr lang="en-US" altLang="ko-KR" sz="10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수입은 </a:t>
            </a:r>
            <a:r>
              <a:rPr lang="en-US" altLang="ko-KR" sz="10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EDI/</a:t>
            </a:r>
            <a:r>
              <a:rPr lang="ko-KR" altLang="en-US" sz="10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관세환급 포함</a:t>
            </a:r>
            <a:endParaRPr lang="ko-KR" altLang="en-US" sz="1000" b="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680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E589CF09-2A7B-4921-8FF4-F31CD80CB82D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18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0" y="76200"/>
            <a:ext cx="2025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Ⅳ.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종합상황실</a:t>
            </a:r>
            <a:r>
              <a:rPr lang="en-US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en-US" sz="1600" dirty="0" err="1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543398"/>
              </p:ext>
            </p:extLst>
          </p:nvPr>
        </p:nvGraphicFramePr>
        <p:xfrm>
          <a:off x="723900" y="1336814"/>
          <a:ext cx="5848375" cy="8328675"/>
        </p:xfrm>
        <a:graphic>
          <a:graphicData uri="http://schemas.openxmlformats.org/drawingml/2006/table">
            <a:tbl>
              <a:tblPr/>
              <a:tblGrid>
                <a:gridCol w="910844"/>
                <a:gridCol w="884853"/>
                <a:gridCol w="555376"/>
                <a:gridCol w="619458"/>
                <a:gridCol w="983368"/>
                <a:gridCol w="983368"/>
                <a:gridCol w="911108"/>
              </a:tblGrid>
              <a:tr h="30184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Role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이름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위치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내선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핸드폰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비고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01841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재무회계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김영환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(6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010-6284-4687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자금관리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TR)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이주학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(6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010-8939-5633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관리회계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윤지원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010-4039-4585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algn="ctr" rtl="0" fontAlgn="t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010-9968-6634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SD)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유병훈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010-3689-7698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박준용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010-3205-3936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5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백종화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062-601-6161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010-2281-0877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백현진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062-601-6164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010-4442-0921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노행운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016-627-8476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임형진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010-3505-9126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엄정욱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011-836-7617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062-601-6142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010-3629-9462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조현용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010-3308-2611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325">
                <a:tc vMerge="1">
                  <a:txBody>
                    <a:bodyPr/>
                    <a:lstStyle/>
                    <a:p>
                      <a:pPr algn="ctr" rtl="0" fontAlgn="t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신효선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010-9131-9366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IT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표준화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임상훈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062-601-6284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010-8621-0414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010-9928-1570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4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정호근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055-279-9765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010-5499-2592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김영오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055-279-9902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010-8488-6432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이치영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010-2529-2167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김대원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010-4277-7879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055-279-9954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010-4541-6353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정동수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010-2585-8251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표준화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이동한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055-279-9851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010-9705-4730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HR)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허준창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055-279-9722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010-3825-5022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영업관리</a:t>
                      </a: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SD)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세방전지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안양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031-436-3233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010-7144-8416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8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ACCENTURE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이현정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안양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010-8920-7170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컨설턴트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Rectangle 277"/>
          <p:cNvSpPr>
            <a:spLocks noChangeArrowheads="1"/>
          </p:cNvSpPr>
          <p:nvPr/>
        </p:nvSpPr>
        <p:spPr bwMode="auto">
          <a:xfrm>
            <a:off x="26988" y="811371"/>
            <a:ext cx="685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4"/>
            </a:pPr>
            <a:r>
              <a:rPr lang="ko-KR" altLang="en-US" sz="1200" b="0" dirty="0" err="1" smtClean="0">
                <a:latin typeface="맑은 고딕" pitchFamily="50" charset="-127"/>
                <a:ea typeface="맑은 고딕" pitchFamily="50" charset="-127"/>
              </a:rPr>
              <a:t>현장지원반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현업 팀원들의 장애 문의에 대한 접수 및 문제 해결</a:t>
            </a:r>
          </a:p>
        </p:txBody>
      </p:sp>
    </p:spTree>
    <p:extLst>
      <p:ext uri="{BB962C8B-B14F-4D97-AF65-F5344CB8AC3E}">
        <p14:creationId xmlns:p14="http://schemas.microsoft.com/office/powerpoint/2010/main" val="202205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86E4F953-06D6-496E-9EEE-AB446324E5C8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19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387" name="Text Box 190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16388" name="Text Box 191"/>
          <p:cNvSpPr txBox="1">
            <a:spLocks noChangeArrowheads="1"/>
          </p:cNvSpPr>
          <p:nvPr/>
        </p:nvSpPr>
        <p:spPr bwMode="auto">
          <a:xfrm>
            <a:off x="127000" y="7239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1.  SAP GUI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설치 및 접근</a:t>
            </a:r>
          </a:p>
        </p:txBody>
      </p:sp>
      <p:sp>
        <p:nvSpPr>
          <p:cNvPr id="16389" name="Rectangle 193"/>
          <p:cNvSpPr>
            <a:spLocks noChangeArrowheads="1"/>
          </p:cNvSpPr>
          <p:nvPr/>
        </p:nvSpPr>
        <p:spPr bwMode="auto">
          <a:xfrm>
            <a:off x="0" y="1016000"/>
            <a:ext cx="6742113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6700" algn="l" eaLnBrk="0" latinLnBrk="0">
              <a:spcBef>
                <a:spcPct val="20000"/>
              </a:spcBef>
              <a:spcAft>
                <a:spcPct val="20000"/>
              </a:spcAft>
              <a:tabLst>
                <a:tab pos="1435100" algn="l"/>
              </a:tabLst>
            </a:pP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세방전지의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모든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 사용자는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2013.3.29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일까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지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가동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전에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개인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프로그램이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설치되어 있어야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 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시스템의 사용자 중에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개인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설치되어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있지 않으신 분들은 아래의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File Server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접속하시어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매뉴얼에 따라 설치하시기 바랍니다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6700" algn="l" eaLnBrk="0" latinLnBrk="0">
              <a:spcBef>
                <a:spcPct val="20000"/>
              </a:spcBef>
              <a:spcAft>
                <a:spcPct val="20000"/>
              </a:spcAft>
              <a:tabLst>
                <a:tab pos="1435100" algn="l"/>
              </a:tabLst>
            </a:pP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혹시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설치 방법에 대한 문의사항이 있으시면 아래의 연락처로 문의하시기 바랍니다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290165" name="Group 3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557747"/>
              </p:ext>
            </p:extLst>
          </p:nvPr>
        </p:nvGraphicFramePr>
        <p:xfrm>
          <a:off x="332656" y="2400995"/>
          <a:ext cx="6318969" cy="2743355"/>
        </p:xfrm>
        <a:graphic>
          <a:graphicData uri="http://schemas.openxmlformats.org/drawingml/2006/table">
            <a:tbl>
              <a:tblPr/>
              <a:tblGrid>
                <a:gridCol w="1264900"/>
                <a:gridCol w="5054069"/>
              </a:tblGrid>
              <a:tr h="274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분</a:t>
                      </a: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 GUI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프로그램 저장 위치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(File Server)</a:t>
                      </a: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274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&lt;File Server(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)&gt;\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코웍환경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\Program\0.SAP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프로그램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\ERP SAP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&lt;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광주공장 </a:t>
                      </a:r>
                      <a:r>
                        <a:rPr kumimoji="1" lang="en-GB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File Server&gt;\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코웍환경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\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\99. </a:t>
                      </a:r>
                      <a:r>
                        <a:rPr kumimoji="1" lang="en-GB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Utility\ERP SAP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\\61.81.240.13\pop\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회사업무프로그램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\SAP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프로그램</a:t>
                      </a: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기타지역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 배포된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CD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</a:t>
                      </a: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5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 GUI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설치 </a:t>
                      </a:r>
                      <a:b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문의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*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PB PC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장애 담당자 동일함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25" marB="45725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34" name="Text Box 242"/>
          <p:cNvSpPr txBox="1">
            <a:spLocks noChangeArrowheads="1"/>
          </p:cNvSpPr>
          <p:nvPr/>
        </p:nvSpPr>
        <p:spPr bwMode="auto">
          <a:xfrm>
            <a:off x="171450" y="52197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2.  SAP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설치 여부를 확인하는 방법</a:t>
            </a:r>
          </a:p>
        </p:txBody>
      </p:sp>
      <p:sp>
        <p:nvSpPr>
          <p:cNvPr id="16435" name="Rectangle 243"/>
          <p:cNvSpPr>
            <a:spLocks noChangeArrowheads="1"/>
          </p:cNvSpPr>
          <p:nvPr/>
        </p:nvSpPr>
        <p:spPr bwMode="auto">
          <a:xfrm>
            <a:off x="38100" y="5552629"/>
            <a:ext cx="6419850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PC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바탕화면에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[SAP Logon]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단축 아이콘이 있으면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 설치된 경우임</a:t>
            </a:r>
          </a:p>
        </p:txBody>
      </p:sp>
      <p:pic>
        <p:nvPicPr>
          <p:cNvPr id="16436" name="Picture 244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34" t="21115" r="38634" b="71935"/>
          <a:stretch>
            <a:fillRect/>
          </a:stretch>
        </p:blipFill>
        <p:spPr bwMode="auto">
          <a:xfrm>
            <a:off x="984250" y="5828854"/>
            <a:ext cx="890588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984250" y="6960742"/>
            <a:ext cx="1894657" cy="2313434"/>
            <a:chOff x="1995488" y="3192462"/>
            <a:chExt cx="3829051" cy="4892700"/>
          </a:xfrm>
        </p:grpSpPr>
        <p:pic>
          <p:nvPicPr>
            <p:cNvPr id="3174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5488" y="7723212"/>
              <a:ext cx="3829050" cy="36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46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8126"/>
            <a:stretch/>
          </p:blipFill>
          <p:spPr bwMode="auto">
            <a:xfrm>
              <a:off x="1995489" y="3192462"/>
              <a:ext cx="3829050" cy="461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Rectangle 243"/>
          <p:cNvSpPr>
            <a:spLocks noChangeArrowheads="1"/>
          </p:cNvSpPr>
          <p:nvPr/>
        </p:nvSpPr>
        <p:spPr bwMode="auto">
          <a:xfrm>
            <a:off x="38100" y="6370191"/>
            <a:ext cx="6419850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2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윈도우 작업 표시줄 왼쪽의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시작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버튼을 눌러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[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모든 프로그램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메뉴에 아래와 같이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[SAP Fronted] &gt; [SAP Logon]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메뉴가 보이면 제대로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SAP GUI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가 설치된 경우임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194877"/>
              </p:ext>
            </p:extLst>
          </p:nvPr>
        </p:nvGraphicFramePr>
        <p:xfrm>
          <a:off x="2097360" y="3944888"/>
          <a:ext cx="4067944" cy="876300"/>
        </p:xfrm>
        <a:graphic>
          <a:graphicData uri="http://schemas.openxmlformats.org/drawingml/2006/table">
            <a:tbl>
              <a:tblPr/>
              <a:tblGrid>
                <a:gridCol w="1187624"/>
                <a:gridCol w="1008112"/>
                <a:gridCol w="1872208"/>
              </a:tblGrid>
              <a:tr h="219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담당자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핸드폰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서울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심태현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016-269-7435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lang="en-US" altLang="ko-KR" sz="12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조준형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019-605-0726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차원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강정수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016-326-4692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27"/>
          <a:stretch/>
        </p:blipFill>
        <p:spPr bwMode="auto">
          <a:xfrm>
            <a:off x="911394" y="1640632"/>
            <a:ext cx="2836023" cy="1656184"/>
          </a:xfrm>
          <a:prstGeom prst="rect">
            <a:avLst/>
          </a:prstGeom>
          <a:noFill/>
          <a:ln w="254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41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1CAC0ED9-9708-4D17-ADC2-40FBEA1DD7E4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20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17412" name="Text Box 63"/>
          <p:cNvSpPr txBox="1">
            <a:spLocks noChangeArrowheads="1"/>
          </p:cNvSpPr>
          <p:nvPr/>
        </p:nvSpPr>
        <p:spPr bwMode="auto">
          <a:xfrm>
            <a:off x="171450" y="7493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 Server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등록 방법</a:t>
            </a:r>
          </a:p>
        </p:txBody>
      </p:sp>
      <p:sp>
        <p:nvSpPr>
          <p:cNvPr id="17413" name="Rectangle 64"/>
          <p:cNvSpPr>
            <a:spLocks noChangeArrowheads="1"/>
          </p:cNvSpPr>
          <p:nvPr/>
        </p:nvSpPr>
        <p:spPr bwMode="auto">
          <a:xfrm>
            <a:off x="38100" y="1196671"/>
            <a:ext cx="6858000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SAP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실행 후  내역에 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운영” 이라는 항목이 없으면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Sever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등록이 안되어 있는 것임 </a:t>
            </a:r>
          </a:p>
        </p:txBody>
      </p:sp>
      <p:sp>
        <p:nvSpPr>
          <p:cNvPr id="17415" name="Rectangle 66"/>
          <p:cNvSpPr>
            <a:spLocks noChangeArrowheads="1"/>
          </p:cNvSpPr>
          <p:nvPr/>
        </p:nvSpPr>
        <p:spPr bwMode="auto">
          <a:xfrm>
            <a:off x="1315094" y="2506979"/>
            <a:ext cx="1584325" cy="13620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19" name="Rectangle 70"/>
          <p:cNvSpPr>
            <a:spLocks noChangeArrowheads="1"/>
          </p:cNvSpPr>
          <p:nvPr/>
        </p:nvSpPr>
        <p:spPr bwMode="auto">
          <a:xfrm>
            <a:off x="377" y="3898124"/>
            <a:ext cx="6858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69900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2)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아래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절차에 따라 그룹 로그온을 설정한다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pic>
        <p:nvPicPr>
          <p:cNvPr id="17420" name="Picture 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91" t="21115" r="38689" b="71007"/>
          <a:stretch>
            <a:fillRect/>
          </a:stretch>
        </p:blipFill>
        <p:spPr bwMode="auto">
          <a:xfrm>
            <a:off x="911394" y="4448745"/>
            <a:ext cx="792163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21" name="Text Box 72"/>
          <p:cNvSpPr txBox="1">
            <a:spLocks noChangeArrowheads="1"/>
          </p:cNvSpPr>
          <p:nvPr/>
        </p:nvSpPr>
        <p:spPr bwMode="auto">
          <a:xfrm>
            <a:off x="3862388" y="4448745"/>
            <a:ext cx="2071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1450" indent="-1714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>
              <a:spcAft>
                <a:spcPct val="50000"/>
              </a:spcAft>
              <a:buFont typeface="Wingdings" pitchFamily="2" charset="2"/>
              <a:buChar char="§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SAP Logon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아이콘을 클릭하여 실행한다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7423" name="Text Box 74"/>
          <p:cNvSpPr txBox="1">
            <a:spLocks noChangeArrowheads="1"/>
          </p:cNvSpPr>
          <p:nvPr/>
        </p:nvSpPr>
        <p:spPr bwMode="auto">
          <a:xfrm>
            <a:off x="3862388" y="5205568"/>
            <a:ext cx="30607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1450" indent="-1714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latinLnBrk="0" hangingPunct="1">
              <a:spcAft>
                <a:spcPct val="50000"/>
              </a:spcAft>
              <a:buFont typeface="Wingdings" pitchFamily="2" charset="2"/>
              <a:buChar char="§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신규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’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버튼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   )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을 클릭한다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31" y="5222466"/>
            <a:ext cx="2634738" cy="24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66"/>
          <p:cNvSpPr>
            <a:spLocks noChangeAspect="1" noChangeArrowheads="1"/>
          </p:cNvSpPr>
          <p:nvPr/>
        </p:nvSpPr>
        <p:spPr bwMode="auto">
          <a:xfrm>
            <a:off x="1806660" y="5429965"/>
            <a:ext cx="206571" cy="19362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142" y="5266276"/>
            <a:ext cx="170000" cy="1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4E243E4E-3341-4D58-8C6F-BC5C9AD7554E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21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18439" name="Text Box 19"/>
          <p:cNvSpPr txBox="1">
            <a:spLocks noChangeArrowheads="1"/>
          </p:cNvSpPr>
          <p:nvPr/>
        </p:nvSpPr>
        <p:spPr bwMode="auto">
          <a:xfrm>
            <a:off x="3789040" y="628415"/>
            <a:ext cx="2749550" cy="292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42875" indent="-142875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다음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(N)’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40" name="Text Box 20"/>
          <p:cNvSpPr txBox="1">
            <a:spLocks noChangeArrowheads="1"/>
          </p:cNvSpPr>
          <p:nvPr/>
        </p:nvSpPr>
        <p:spPr bwMode="auto">
          <a:xfrm>
            <a:off x="4360863" y="2835458"/>
            <a:ext cx="2381250" cy="16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42875" indent="-142875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“ERP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운영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”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입력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“R3P”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입력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“61.81.244.154”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입력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그룹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서버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’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항목을 클릭하면 시스템이 값을 읽어옴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‘SB_PRD’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선택</a:t>
            </a:r>
            <a:endParaRPr lang="en-US" altLang="ko-KR" sz="1200" b="0" dirty="0" smtClean="0">
              <a:latin typeface="맑은 고딕" pitchFamily="50" charset="-127"/>
              <a:ea typeface="맑은 고딕" pitchFamily="50" charset="-127"/>
            </a:endParaRPr>
          </a:p>
          <a:p>
            <a:pPr algn="l" eaLnBrk="1" hangingPunct="1">
              <a:lnSpc>
                <a:spcPct val="120000"/>
              </a:lnSpc>
              <a:buFontTx/>
              <a:buChar char="•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(F)’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ko-KR" altLang="en-US" sz="12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42" name="Text Box 22"/>
          <p:cNvSpPr txBox="1">
            <a:spLocks noChangeArrowheads="1"/>
          </p:cNvSpPr>
          <p:nvPr/>
        </p:nvSpPr>
        <p:spPr bwMode="auto">
          <a:xfrm>
            <a:off x="3784600" y="6098347"/>
            <a:ext cx="306070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42875" indent="-142875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>
              <a:lnSpc>
                <a:spcPct val="150000"/>
              </a:lnSpc>
              <a:buFontTx/>
              <a:buChar char="•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“ERP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운영” 을 선택한다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 eaLnBrk="1" hangingPunct="1">
              <a:lnSpc>
                <a:spcPct val="150000"/>
              </a:lnSpc>
              <a:buFontTx/>
              <a:buChar char="•"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“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로그온” 버튼을 클릭하여 로그온 한다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628415"/>
            <a:ext cx="2459862" cy="2012261"/>
          </a:xfrm>
          <a:prstGeom prst="rect">
            <a:avLst/>
          </a:prstGeom>
          <a:noFill/>
          <a:ln w="254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Rectangle 66"/>
          <p:cNvSpPr>
            <a:spLocks noChangeArrowheads="1"/>
          </p:cNvSpPr>
          <p:nvPr/>
        </p:nvSpPr>
        <p:spPr bwMode="auto">
          <a:xfrm>
            <a:off x="2103471" y="2467702"/>
            <a:ext cx="382949" cy="18636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2835458"/>
            <a:ext cx="3758645" cy="3074714"/>
          </a:xfrm>
          <a:prstGeom prst="rect">
            <a:avLst/>
          </a:prstGeom>
          <a:noFill/>
          <a:ln w="254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Rectangle 66"/>
          <p:cNvSpPr>
            <a:spLocks noChangeArrowheads="1"/>
          </p:cNvSpPr>
          <p:nvPr/>
        </p:nvSpPr>
        <p:spPr bwMode="auto">
          <a:xfrm>
            <a:off x="2065996" y="3951694"/>
            <a:ext cx="1867060" cy="51831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66"/>
          <p:cNvSpPr>
            <a:spLocks noChangeArrowheads="1"/>
          </p:cNvSpPr>
          <p:nvPr/>
        </p:nvSpPr>
        <p:spPr bwMode="auto">
          <a:xfrm>
            <a:off x="2055813" y="4542020"/>
            <a:ext cx="1867060" cy="14220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66"/>
          <p:cNvSpPr>
            <a:spLocks noChangeArrowheads="1"/>
          </p:cNvSpPr>
          <p:nvPr/>
        </p:nvSpPr>
        <p:spPr bwMode="auto">
          <a:xfrm>
            <a:off x="3573016" y="5694148"/>
            <a:ext cx="401303" cy="18705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6098347"/>
            <a:ext cx="3392487" cy="3176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66"/>
          <p:cNvSpPr>
            <a:spLocks noChangeArrowheads="1"/>
          </p:cNvSpPr>
          <p:nvPr/>
        </p:nvSpPr>
        <p:spPr bwMode="auto">
          <a:xfrm>
            <a:off x="837420" y="7260234"/>
            <a:ext cx="1867060" cy="14220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Rectangle 66"/>
          <p:cNvSpPr>
            <a:spLocks noChangeArrowheads="1"/>
          </p:cNvSpPr>
          <p:nvPr/>
        </p:nvSpPr>
        <p:spPr bwMode="auto">
          <a:xfrm>
            <a:off x="472232" y="6423298"/>
            <a:ext cx="527223" cy="18705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1038" y="1600200"/>
            <a:ext cx="3556000" cy="3594100"/>
            <a:chOff x="681038" y="1600200"/>
            <a:chExt cx="3556000" cy="3594100"/>
          </a:xfrm>
        </p:grpSpPr>
        <p:pic>
          <p:nvPicPr>
            <p:cNvPr id="20486" name="Picture 32"/>
            <p:cNvPicPr preferRelativeResize="0"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2" t="348" r="703" b="1175"/>
            <a:stretch>
              <a:fillRect/>
            </a:stretch>
          </p:blipFill>
          <p:spPr bwMode="auto">
            <a:xfrm>
              <a:off x="681038" y="1600200"/>
              <a:ext cx="3556000" cy="3594100"/>
            </a:xfrm>
            <a:prstGeom prst="rect">
              <a:avLst/>
            </a:prstGeom>
            <a:noFill/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23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4431" y="3357249"/>
              <a:ext cx="66675" cy="142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16DB396B-7E2F-46B0-A2B3-32388B36FAAC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22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0484" name="Text Box 30"/>
          <p:cNvSpPr txBox="1">
            <a:spLocks noChangeArrowheads="1"/>
          </p:cNvSpPr>
          <p:nvPr/>
        </p:nvSpPr>
        <p:spPr bwMode="auto">
          <a:xfrm>
            <a:off x="12700" y="70485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4.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Client,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ID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및 비밀번호</a:t>
            </a:r>
          </a:p>
        </p:txBody>
      </p:sp>
      <p:sp>
        <p:nvSpPr>
          <p:cNvPr id="20485" name="Rectangle 31"/>
          <p:cNvSpPr>
            <a:spLocks noChangeArrowheads="1"/>
          </p:cNvSpPr>
          <p:nvPr/>
        </p:nvSpPr>
        <p:spPr bwMode="auto">
          <a:xfrm>
            <a:off x="12700" y="1047750"/>
            <a:ext cx="6729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6700" indent="-266700" algn="l" eaLnBrk="0" latinLnBrk="0"/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        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 로그온 하기 위한 화면에서 필수적으로 입력해야 하는 중요 정보인</a:t>
            </a:r>
          </a:p>
          <a:p>
            <a:pPr marL="266700" indent="-266700" algn="l" eaLnBrk="0" latinLnBrk="0"/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Client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번호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User ID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및 비밀번호에 대한 사항입니다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0487" name="Rectangle 33"/>
          <p:cNvSpPr>
            <a:spLocks noChangeArrowheads="1"/>
          </p:cNvSpPr>
          <p:nvPr/>
        </p:nvSpPr>
        <p:spPr bwMode="auto">
          <a:xfrm>
            <a:off x="765175" y="3300413"/>
            <a:ext cx="1584325" cy="2111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88" name="Rectangle 34"/>
          <p:cNvSpPr>
            <a:spLocks noChangeArrowheads="1"/>
          </p:cNvSpPr>
          <p:nvPr/>
        </p:nvSpPr>
        <p:spPr bwMode="auto">
          <a:xfrm>
            <a:off x="765175" y="3738563"/>
            <a:ext cx="2189163" cy="1809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89" name="Rectangle 35"/>
          <p:cNvSpPr>
            <a:spLocks noChangeArrowheads="1"/>
          </p:cNvSpPr>
          <p:nvPr/>
        </p:nvSpPr>
        <p:spPr bwMode="auto">
          <a:xfrm>
            <a:off x="765175" y="3957638"/>
            <a:ext cx="1922463" cy="18256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90" name="Rectangle 36"/>
          <p:cNvSpPr>
            <a:spLocks noChangeArrowheads="1"/>
          </p:cNvSpPr>
          <p:nvPr/>
        </p:nvSpPr>
        <p:spPr bwMode="auto">
          <a:xfrm>
            <a:off x="765175" y="4595813"/>
            <a:ext cx="1517650" cy="1809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91" name="Oval 37"/>
          <p:cNvSpPr>
            <a:spLocks noChangeArrowheads="1"/>
          </p:cNvSpPr>
          <p:nvPr/>
        </p:nvSpPr>
        <p:spPr bwMode="auto">
          <a:xfrm>
            <a:off x="677863" y="3190875"/>
            <a:ext cx="169862" cy="16827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576" tIns="18288" rIns="36576" bIns="18288" anchor="ctr"/>
          <a:lstStyle/>
          <a:p>
            <a:r>
              <a:rPr lang="en-US" altLang="ko-KR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92" name="Oval 38"/>
          <p:cNvSpPr>
            <a:spLocks noChangeArrowheads="1"/>
          </p:cNvSpPr>
          <p:nvPr/>
        </p:nvSpPr>
        <p:spPr bwMode="auto">
          <a:xfrm>
            <a:off x="677863" y="3603625"/>
            <a:ext cx="174625" cy="179388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288" tIns="9144" rIns="18288" bIns="9144" anchor="ctr"/>
          <a:lstStyle/>
          <a:p>
            <a:r>
              <a:rPr lang="en-US" altLang="ko-KR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93" name="Oval 39"/>
          <p:cNvSpPr>
            <a:spLocks noChangeArrowheads="1"/>
          </p:cNvSpPr>
          <p:nvPr/>
        </p:nvSpPr>
        <p:spPr bwMode="auto">
          <a:xfrm>
            <a:off x="682625" y="4098925"/>
            <a:ext cx="169863" cy="16827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" tIns="9144" rIns="9144" bIns="9144" anchor="ctr"/>
          <a:lstStyle/>
          <a:p>
            <a:r>
              <a:rPr lang="en-US" altLang="ko-KR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94" name="Oval 40"/>
          <p:cNvSpPr>
            <a:spLocks noChangeArrowheads="1"/>
          </p:cNvSpPr>
          <p:nvPr/>
        </p:nvSpPr>
        <p:spPr bwMode="auto">
          <a:xfrm>
            <a:off x="682625" y="4467225"/>
            <a:ext cx="169863" cy="16827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" tIns="9144" rIns="9144" bIns="9144" anchor="ctr"/>
          <a:lstStyle/>
          <a:p>
            <a:r>
              <a:rPr lang="en-US" altLang="ko-KR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95" name="Rectangle 41"/>
          <p:cNvSpPr>
            <a:spLocks noChangeArrowheads="1"/>
          </p:cNvSpPr>
          <p:nvPr/>
        </p:nvSpPr>
        <p:spPr bwMode="auto">
          <a:xfrm>
            <a:off x="3517900" y="2928938"/>
            <a:ext cx="2970213" cy="430212"/>
          </a:xfrm>
          <a:prstGeom prst="rect">
            <a:avLst/>
          </a:prstGeom>
          <a:solidFill>
            <a:schemeClr val="bg1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sz="1000" b="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이후 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: 100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번</a:t>
            </a:r>
          </a:p>
        </p:txBody>
      </p:sp>
      <p:sp>
        <p:nvSpPr>
          <p:cNvPr id="20496" name="Rectangle 42"/>
          <p:cNvSpPr>
            <a:spLocks noChangeArrowheads="1"/>
          </p:cNvSpPr>
          <p:nvPr/>
        </p:nvSpPr>
        <p:spPr bwMode="auto">
          <a:xfrm>
            <a:off x="3517900" y="3427413"/>
            <a:ext cx="2970213" cy="430212"/>
          </a:xfrm>
          <a:prstGeom prst="rect">
            <a:avLst/>
          </a:prstGeom>
          <a:solidFill>
            <a:schemeClr val="bg1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ID]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는 자신에게 부여된 </a:t>
            </a:r>
            <a:r>
              <a:rPr lang="en-US" altLang="ko-KR" sz="1000" b="0" dirty="0" smtClean="0">
                <a:latin typeface="맑은 고딕" pitchFamily="50" charset="-127"/>
                <a:ea typeface="맑은 고딕" pitchFamily="50" charset="-127"/>
              </a:rPr>
              <a:t>ID</a:t>
            </a:r>
          </a:p>
          <a:p>
            <a:r>
              <a:rPr lang="en-US" altLang="ko-KR" sz="1000" b="0" dirty="0" smtClean="0">
                <a:latin typeface="맑은 고딕" pitchFamily="50" charset="-127"/>
                <a:ea typeface="맑은 고딕" pitchFamily="50" charset="-127"/>
              </a:rPr>
              <a:t>(8</a:t>
            </a:r>
            <a:r>
              <a:rPr lang="ko-KR" altLang="en-US" sz="1000" b="0" dirty="0" err="1" smtClean="0">
                <a:latin typeface="맑은 고딕" pitchFamily="50" charset="-127"/>
                <a:ea typeface="맑은 고딕" pitchFamily="50" charset="-127"/>
              </a:rPr>
              <a:t>자리사번</a:t>
            </a:r>
            <a:r>
              <a:rPr lang="en-US" altLang="ko-KR" sz="1000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b="0" dirty="0" smtClean="0">
                <a:latin typeface="맑은 고딕" pitchFamily="50" charset="-127"/>
                <a:ea typeface="맑은 고딕" pitchFamily="50" charset="-127"/>
              </a:rPr>
              <a:t>를 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입력합니다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0497" name="Rectangle 43"/>
          <p:cNvSpPr>
            <a:spLocks noChangeArrowheads="1"/>
          </p:cNvSpPr>
          <p:nvPr/>
        </p:nvSpPr>
        <p:spPr bwMode="auto">
          <a:xfrm>
            <a:off x="3517900" y="3922713"/>
            <a:ext cx="2970213" cy="430212"/>
          </a:xfrm>
          <a:prstGeom prst="rect">
            <a:avLst/>
          </a:prstGeom>
          <a:solidFill>
            <a:schemeClr val="bg1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95250" indent="-95250" algn="l">
              <a:buFontTx/>
              <a:buChar char="•"/>
            </a:pP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시스템 최초 로그온 시 비밀번호</a:t>
            </a:r>
            <a:r>
              <a:rPr lang="en-US" altLang="ko-KR" sz="1000" b="0" dirty="0" smtClean="0">
                <a:latin typeface="맑은 고딕" pitchFamily="50" charset="-127"/>
                <a:ea typeface="맑은 고딕" pitchFamily="50" charset="-127"/>
              </a:rPr>
              <a:t>]:</a:t>
            </a:r>
            <a:r>
              <a:rPr lang="en-US" altLang="ko-KR" sz="1000" b="0" dirty="0" err="1" smtClean="0">
                <a:latin typeface="맑은 고딕" pitchFamily="50" charset="-127"/>
                <a:ea typeface="맑은 고딕" pitchFamily="50" charset="-127"/>
              </a:rPr>
              <a:t>initpass</a:t>
            </a:r>
            <a:endParaRPr lang="en-US" altLang="ko-KR" sz="1000" b="0" dirty="0">
              <a:latin typeface="맑은 고딕" pitchFamily="50" charset="-127"/>
              <a:ea typeface="맑은 고딕" pitchFamily="50" charset="-127"/>
            </a:endParaRPr>
          </a:p>
          <a:p>
            <a:pPr marL="95250" indent="-95250" algn="l">
              <a:buFontTx/>
              <a:buChar char="•"/>
            </a:pP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두번 째 로그온 시 비밀번호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]: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본인이 변경한 번호</a:t>
            </a:r>
          </a:p>
        </p:txBody>
      </p:sp>
      <p:sp>
        <p:nvSpPr>
          <p:cNvPr id="20498" name="Rectangle 44"/>
          <p:cNvSpPr>
            <a:spLocks noChangeArrowheads="1"/>
          </p:cNvSpPr>
          <p:nvPr/>
        </p:nvSpPr>
        <p:spPr bwMode="auto">
          <a:xfrm>
            <a:off x="3517900" y="4418013"/>
            <a:ext cx="2970213" cy="603250"/>
          </a:xfrm>
          <a:prstGeom prst="rect">
            <a:avLst/>
          </a:prstGeom>
          <a:solidFill>
            <a:schemeClr val="bg1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언어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]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는 “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KO”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로 입력 또는 공란으로 둔다</a:t>
            </a:r>
          </a:p>
          <a:p>
            <a:pPr algn="l"/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공란으로 두면 자동으로 시스템 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Language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는</a:t>
            </a:r>
          </a:p>
          <a:p>
            <a:pPr algn="l"/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KO” 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즉 “한글”</a:t>
            </a:r>
            <a:r>
              <a:rPr lang="ko-KR" altLang="en-US" sz="1000" b="0" dirty="0" err="1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ko-KR" altLang="en-US" sz="1000" b="0" dirty="0">
                <a:latin typeface="맑은 고딕" pitchFamily="50" charset="-127"/>
                <a:ea typeface="맑은 고딕" pitchFamily="50" charset="-127"/>
              </a:rPr>
              <a:t> 인식</a:t>
            </a:r>
            <a:r>
              <a:rPr lang="en-US" altLang="ko-KR" sz="1000" b="0" dirty="0">
                <a:latin typeface="맑은 고딕" pitchFamily="50" charset="-127"/>
                <a:ea typeface="맑은 고딕" pitchFamily="50" charset="-127"/>
              </a:rPr>
              <a:t>]</a:t>
            </a:r>
          </a:p>
        </p:txBody>
      </p:sp>
      <p:sp>
        <p:nvSpPr>
          <p:cNvPr id="20499" name="Freeform 46"/>
          <p:cNvSpPr>
            <a:spLocks/>
          </p:cNvSpPr>
          <p:nvPr/>
        </p:nvSpPr>
        <p:spPr bwMode="auto">
          <a:xfrm>
            <a:off x="1785938" y="3081338"/>
            <a:ext cx="1731962" cy="261937"/>
          </a:xfrm>
          <a:custGeom>
            <a:avLst/>
            <a:gdLst>
              <a:gd name="T0" fmla="*/ 2147483647 w 1227"/>
              <a:gd name="T1" fmla="*/ 0 h 135"/>
              <a:gd name="T2" fmla="*/ 0 w 1227"/>
              <a:gd name="T3" fmla="*/ 0 h 135"/>
              <a:gd name="T4" fmla="*/ 0 w 1227"/>
              <a:gd name="T5" fmla="*/ 2147483647 h 1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27" h="135">
                <a:moveTo>
                  <a:pt x="1227" y="0"/>
                </a:moveTo>
                <a:lnTo>
                  <a:pt x="0" y="0"/>
                </a:lnTo>
                <a:lnTo>
                  <a:pt x="0" y="135"/>
                </a:lnTo>
              </a:path>
            </a:pathLst>
          </a:custGeom>
          <a:noFill/>
          <a:ln w="19050" cap="flat" cmpd="sng">
            <a:solidFill>
              <a:schemeClr val="bg2"/>
            </a:solidFill>
            <a:prstDash val="sysDot"/>
            <a:round/>
            <a:headEnd type="oval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00" name="Freeform 51"/>
          <p:cNvSpPr>
            <a:spLocks/>
          </p:cNvSpPr>
          <p:nvPr/>
        </p:nvSpPr>
        <p:spPr bwMode="auto">
          <a:xfrm>
            <a:off x="2738438" y="3552825"/>
            <a:ext cx="768350" cy="261938"/>
          </a:xfrm>
          <a:custGeom>
            <a:avLst/>
            <a:gdLst>
              <a:gd name="T0" fmla="*/ 2147483647 w 1227"/>
              <a:gd name="T1" fmla="*/ 0 h 135"/>
              <a:gd name="T2" fmla="*/ 0 w 1227"/>
              <a:gd name="T3" fmla="*/ 0 h 135"/>
              <a:gd name="T4" fmla="*/ 0 w 1227"/>
              <a:gd name="T5" fmla="*/ 2147483647 h 1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27" h="135">
                <a:moveTo>
                  <a:pt x="1227" y="0"/>
                </a:moveTo>
                <a:lnTo>
                  <a:pt x="0" y="0"/>
                </a:lnTo>
                <a:lnTo>
                  <a:pt x="0" y="135"/>
                </a:lnTo>
              </a:path>
            </a:pathLst>
          </a:custGeom>
          <a:noFill/>
          <a:ln w="19050" cap="flat" cmpd="sng">
            <a:solidFill>
              <a:schemeClr val="bg2"/>
            </a:solidFill>
            <a:prstDash val="sysDot"/>
            <a:round/>
            <a:headEnd type="oval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01" name="Line 52"/>
          <p:cNvSpPr>
            <a:spLocks noChangeShapeType="1"/>
          </p:cNvSpPr>
          <p:nvPr/>
        </p:nvSpPr>
        <p:spPr bwMode="auto">
          <a:xfrm flipH="1">
            <a:off x="2700338" y="4064000"/>
            <a:ext cx="801687" cy="0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 type="oval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02" name="Line 53"/>
          <p:cNvSpPr>
            <a:spLocks noChangeShapeType="1"/>
          </p:cNvSpPr>
          <p:nvPr/>
        </p:nvSpPr>
        <p:spPr bwMode="auto">
          <a:xfrm flipH="1">
            <a:off x="2281238" y="4679950"/>
            <a:ext cx="1201737" cy="0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 type="oval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03" name="Rectangle 54"/>
          <p:cNvSpPr>
            <a:spLocks noChangeArrowheads="1"/>
          </p:cNvSpPr>
          <p:nvPr/>
        </p:nvSpPr>
        <p:spPr bwMode="auto">
          <a:xfrm>
            <a:off x="11113" y="5313363"/>
            <a:ext cx="68580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AutoNum type="arabicParenR"/>
              <a:tabLst>
                <a:tab pos="544513" algn="l"/>
              </a:tabLs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Client</a:t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Client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시스템에서 독립된 마스터를 보유한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조직적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최상의 단위를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의미합니다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당사의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Client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의 경우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Go Live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 “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100”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시스템이 가동되기 전에는 사용자 교육용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연습용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등 여러 개의         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Client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함께 사용하지만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 가동 후 즉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Go-Live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이후에 사용하게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되는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실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Client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번호는 </a:t>
            </a:r>
            <a:r>
              <a:rPr lang="en-US" altLang="ko-KR" sz="1200" b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번입니다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따라서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 가동 전까지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여러분들은 용도에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맞는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Client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번호를 잘 확인하셔야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295128" name="Group 2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16185"/>
              </p:ext>
            </p:extLst>
          </p:nvPr>
        </p:nvGraphicFramePr>
        <p:xfrm>
          <a:off x="663575" y="7056438"/>
          <a:ext cx="5934075" cy="2160416"/>
        </p:xfrm>
        <a:graphic>
          <a:graphicData uri="http://schemas.openxmlformats.org/drawingml/2006/table">
            <a:tbl>
              <a:tblPr/>
              <a:tblGrid>
                <a:gridCol w="749300"/>
                <a:gridCol w="1584325"/>
                <a:gridCol w="936625"/>
                <a:gridCol w="1439863"/>
                <a:gridCol w="1223962"/>
              </a:tblGrid>
              <a:tr h="496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System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90000" marR="90000" marT="46797" marB="46797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번호</a:t>
                      </a:r>
                    </a:p>
                  </a:txBody>
                  <a:tcPr marL="90000" marR="90000" marT="46797" marB="46797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Logon ID</a:t>
                      </a:r>
                    </a:p>
                  </a:txBody>
                  <a:tcPr marL="90000" marR="90000" marT="46797" marB="46797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</a:t>
                      </a:r>
                    </a:p>
                  </a:txBody>
                  <a:tcPr marL="90000" marR="90000" marT="46797" marB="46797" anchor="ctr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5728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교육용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(R3Q)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교육용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550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교육용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8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 테스트용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520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일반 사용자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Logon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금지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(R3P)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Go Live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이후 사용하는 실 시스템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Client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ID 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4/1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이후</a:t>
                      </a:r>
                    </a:p>
                  </a:txBody>
                  <a:tcPr marT="45717" marB="45717" horzOverflow="overflow">
                    <a:lnL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27" y="2000672"/>
            <a:ext cx="5748411" cy="334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40AAD7BA-2F0A-4771-BDEF-2719E48FA1F5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23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1508" name="Text Box 54"/>
          <p:cNvSpPr txBox="1">
            <a:spLocks noChangeArrowheads="1"/>
          </p:cNvSpPr>
          <p:nvPr/>
        </p:nvSpPr>
        <p:spPr bwMode="auto">
          <a:xfrm>
            <a:off x="114300" y="70485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5.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시스템 화면 구성 요소 명칭 및 기능</a:t>
            </a:r>
          </a:p>
        </p:txBody>
      </p:sp>
      <p:sp>
        <p:nvSpPr>
          <p:cNvPr id="21509" name="Rectangle 55"/>
          <p:cNvSpPr>
            <a:spLocks noChangeArrowheads="1"/>
          </p:cNvSpPr>
          <p:nvPr/>
        </p:nvSpPr>
        <p:spPr bwMode="auto">
          <a:xfrm>
            <a:off x="26988" y="1208088"/>
            <a:ext cx="6858000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인터페이스를 지칭할 때는 아래와 같이 정의된 일관적인 용어를 사용합니다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1510" name="Rectangle 56"/>
          <p:cNvSpPr>
            <a:spLocks noChangeArrowheads="1"/>
          </p:cNvSpPr>
          <p:nvPr/>
        </p:nvSpPr>
        <p:spPr bwMode="auto">
          <a:xfrm>
            <a:off x="26988" y="5487988"/>
            <a:ext cx="68580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2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Tool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Bar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와 단축 아이콘은 다음과 같습니다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3826446" y="1833411"/>
            <a:ext cx="1008112" cy="272415"/>
          </a:xfrm>
          <a:prstGeom prst="wedgeRoundRectCallout">
            <a:avLst>
              <a:gd name="adj1" fmla="val -77523"/>
              <a:gd name="adj2" fmla="val 31032"/>
              <a:gd name="adj3" fmla="val 16667"/>
            </a:avLst>
          </a:prstGeom>
          <a:solidFill>
            <a:srgbClr val="FFC000"/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메뉴바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3792141" y="1943436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</a:rPr>
              <a:t>2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579635" y="2029247"/>
            <a:ext cx="2963665" cy="144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620688" y="2209287"/>
            <a:ext cx="3569321" cy="180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6" name="Rounded Rectangular Callout 15"/>
          <p:cNvSpPr/>
          <p:nvPr/>
        </p:nvSpPr>
        <p:spPr bwMode="auto">
          <a:xfrm>
            <a:off x="4581128" y="2249586"/>
            <a:ext cx="1872208" cy="442674"/>
          </a:xfrm>
          <a:prstGeom prst="wedgeRoundRectCallout">
            <a:avLst>
              <a:gd name="adj1" fmla="val -70401"/>
              <a:gd name="adj2" fmla="val -33519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Toolbar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(Toolbar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의 아이콘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4546823" y="2195580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</a:rPr>
              <a:t>3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899195" y="2246432"/>
            <a:ext cx="828000" cy="108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21" name="Rounded Rectangular Callout 20"/>
          <p:cNvSpPr/>
          <p:nvPr/>
        </p:nvSpPr>
        <p:spPr bwMode="auto">
          <a:xfrm>
            <a:off x="1680710" y="1565074"/>
            <a:ext cx="1316241" cy="272415"/>
          </a:xfrm>
          <a:prstGeom prst="wedgeRoundRectCallout">
            <a:avLst>
              <a:gd name="adj1" fmla="val -67130"/>
              <a:gd name="adj2" fmla="val 212850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Command Field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594415" y="1565074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</a:rPr>
              <a:t>1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631327" y="2442245"/>
            <a:ext cx="2293617" cy="144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24" name="Rounded Rectangular Callout 23"/>
          <p:cNvSpPr/>
          <p:nvPr/>
        </p:nvSpPr>
        <p:spPr bwMode="auto">
          <a:xfrm>
            <a:off x="4215112" y="2751236"/>
            <a:ext cx="1872208" cy="272415"/>
          </a:xfrm>
          <a:prstGeom prst="wedgeRoundRectCallout">
            <a:avLst>
              <a:gd name="adj1" fmla="val -120768"/>
              <a:gd name="adj2" fmla="val -134380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화면 이름 </a:t>
            </a: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Screen Title)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4180807" y="2697230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</a:rPr>
              <a:t>4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700808" y="3728864"/>
            <a:ext cx="626518" cy="180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28" name="Rounded Rectangular Callout 27"/>
          <p:cNvSpPr/>
          <p:nvPr/>
        </p:nvSpPr>
        <p:spPr bwMode="auto">
          <a:xfrm>
            <a:off x="3841354" y="3153298"/>
            <a:ext cx="1872208" cy="272415"/>
          </a:xfrm>
          <a:prstGeom prst="wedgeRoundRectCallout">
            <a:avLst>
              <a:gd name="adj1" fmla="val -99400"/>
              <a:gd name="adj2" fmla="val -207806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어플리케이션 </a:t>
            </a: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Toolbar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07049" y="3099292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</a:rPr>
              <a:t>5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1561093" y="2662306"/>
            <a:ext cx="282644" cy="108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31" name="Rounded Rectangular Callout 30"/>
          <p:cNvSpPr/>
          <p:nvPr/>
        </p:nvSpPr>
        <p:spPr bwMode="auto">
          <a:xfrm>
            <a:off x="868035" y="3933262"/>
            <a:ext cx="834380" cy="272415"/>
          </a:xfrm>
          <a:prstGeom prst="wedgeRoundRectCallout">
            <a:avLst>
              <a:gd name="adj1" fmla="val -74286"/>
              <a:gd name="adj2" fmla="val -256757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해더정보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833730" y="3879256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</a:rPr>
              <a:t>7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Left Bracket 4"/>
          <p:cNvSpPr/>
          <p:nvPr/>
        </p:nvSpPr>
        <p:spPr bwMode="auto">
          <a:xfrm>
            <a:off x="620688" y="2864768"/>
            <a:ext cx="45719" cy="540000"/>
          </a:xfrm>
          <a:prstGeom prst="leftBracke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34" name="Rounded Rectangular Callout 33"/>
          <p:cNvSpPr/>
          <p:nvPr/>
        </p:nvSpPr>
        <p:spPr bwMode="auto">
          <a:xfrm>
            <a:off x="2162571" y="4464561"/>
            <a:ext cx="834380" cy="272415"/>
          </a:xfrm>
          <a:prstGeom prst="wedgeRoundRectCallout">
            <a:avLst>
              <a:gd name="adj1" fmla="val -74286"/>
              <a:gd name="adj2" fmla="val -256757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필드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128266" y="4410555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2780928" y="3492869"/>
            <a:ext cx="412574" cy="163987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38" name="Rounded Rectangular Callout 37"/>
          <p:cNvSpPr/>
          <p:nvPr/>
        </p:nvSpPr>
        <p:spPr bwMode="auto">
          <a:xfrm>
            <a:off x="3163864" y="4246338"/>
            <a:ext cx="834380" cy="272415"/>
          </a:xfrm>
          <a:prstGeom prst="wedgeRoundRectCallout">
            <a:avLst>
              <a:gd name="adj1" fmla="val -74286"/>
              <a:gd name="adj2" fmla="val -256757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탭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129559" y="4192332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620688" y="5149053"/>
            <a:ext cx="5616600" cy="163987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41" name="Rounded Rectangular Callout 40"/>
          <p:cNvSpPr/>
          <p:nvPr/>
        </p:nvSpPr>
        <p:spPr bwMode="auto">
          <a:xfrm>
            <a:off x="4316836" y="4577204"/>
            <a:ext cx="1128388" cy="272415"/>
          </a:xfrm>
          <a:prstGeom prst="wedgeRoundRectCallout">
            <a:avLst>
              <a:gd name="adj1" fmla="val -61729"/>
              <a:gd name="adj2" fmla="val 166320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Status Bar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4282531" y="4523198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80"/>
          <a:stretch/>
        </p:blipFill>
        <p:spPr bwMode="auto">
          <a:xfrm>
            <a:off x="188640" y="7095648"/>
            <a:ext cx="6483052" cy="948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/>
          <p:cNvSpPr/>
          <p:nvPr/>
        </p:nvSpPr>
        <p:spPr bwMode="auto">
          <a:xfrm>
            <a:off x="303733" y="7314522"/>
            <a:ext cx="247279" cy="20678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8" name="Straight Arrow Connector 7"/>
          <p:cNvCxnSpPr>
            <a:stCxn id="6" idx="0"/>
            <a:endCxn id="9" idx="2"/>
          </p:cNvCxnSpPr>
          <p:nvPr/>
        </p:nvCxnSpPr>
        <p:spPr bwMode="auto">
          <a:xfrm flipV="1">
            <a:off x="427373" y="6924100"/>
            <a:ext cx="351059" cy="390422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251848" y="6770212"/>
            <a:ext cx="105316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 smtClean="0">
                <a:latin typeface="맑은 고딕" pitchFamily="50" charset="-127"/>
                <a:ea typeface="맑은 고딕" pitchFamily="50" charset="-127"/>
              </a:rPr>
              <a:t>Enter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와 같은 역할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0" name="Straight Arrow Connector 49"/>
          <p:cNvCxnSpPr>
            <a:stCxn id="49" idx="0"/>
            <a:endCxn id="51" idx="2"/>
          </p:cNvCxnSpPr>
          <p:nvPr/>
        </p:nvCxnSpPr>
        <p:spPr bwMode="auto">
          <a:xfrm flipH="1" flipV="1">
            <a:off x="1287557" y="6558585"/>
            <a:ext cx="384044" cy="782131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1" name="TextBox 50"/>
          <p:cNvSpPr txBox="1"/>
          <p:nvPr/>
        </p:nvSpPr>
        <p:spPr>
          <a:xfrm>
            <a:off x="1124843" y="6404697"/>
            <a:ext cx="32542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저장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6" name="Straight Arrow Connector 55"/>
          <p:cNvCxnSpPr>
            <a:stCxn id="55" idx="0"/>
            <a:endCxn id="57" idx="2"/>
          </p:cNvCxnSpPr>
          <p:nvPr/>
        </p:nvCxnSpPr>
        <p:spPr bwMode="auto">
          <a:xfrm flipH="1" flipV="1">
            <a:off x="1463476" y="6244159"/>
            <a:ext cx="427124" cy="1097148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7" name="TextBox 56"/>
          <p:cNvSpPr txBox="1"/>
          <p:nvPr/>
        </p:nvSpPr>
        <p:spPr>
          <a:xfrm>
            <a:off x="811337" y="6090271"/>
            <a:ext cx="1304278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방금전으로 돌아가기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5" name="Straight Arrow Connector 64"/>
          <p:cNvCxnSpPr>
            <a:stCxn id="64" idx="0"/>
            <a:endCxn id="66" idx="2"/>
          </p:cNvCxnSpPr>
          <p:nvPr/>
        </p:nvCxnSpPr>
        <p:spPr bwMode="auto">
          <a:xfrm flipV="1">
            <a:off x="2031158" y="6596265"/>
            <a:ext cx="9786" cy="749009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6" name="TextBox 65"/>
          <p:cNvSpPr txBox="1"/>
          <p:nvPr/>
        </p:nvSpPr>
        <p:spPr>
          <a:xfrm>
            <a:off x="1599601" y="6288488"/>
            <a:ext cx="88268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상위 트랜잭션으로 가기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1" name="Straight Arrow Connector 70"/>
          <p:cNvCxnSpPr>
            <a:stCxn id="70" idx="0"/>
            <a:endCxn id="72" idx="2"/>
          </p:cNvCxnSpPr>
          <p:nvPr/>
        </p:nvCxnSpPr>
        <p:spPr bwMode="auto">
          <a:xfrm flipV="1">
            <a:off x="2166760" y="6792733"/>
            <a:ext cx="71838" cy="550364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2" name="TextBox 71"/>
          <p:cNvSpPr txBox="1"/>
          <p:nvPr/>
        </p:nvSpPr>
        <p:spPr>
          <a:xfrm>
            <a:off x="2044590" y="6638845"/>
            <a:ext cx="38801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취소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645" y="7312423"/>
            <a:ext cx="691559" cy="18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Oval 48"/>
          <p:cNvSpPr/>
          <p:nvPr/>
        </p:nvSpPr>
        <p:spPr bwMode="auto">
          <a:xfrm>
            <a:off x="1599601" y="7340716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55" name="Oval 54"/>
          <p:cNvSpPr/>
          <p:nvPr/>
        </p:nvSpPr>
        <p:spPr bwMode="auto">
          <a:xfrm>
            <a:off x="1818600" y="7341307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64" name="Oval 63"/>
          <p:cNvSpPr/>
          <p:nvPr/>
        </p:nvSpPr>
        <p:spPr bwMode="auto">
          <a:xfrm>
            <a:off x="1959158" y="7345274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70" name="Oval 69"/>
          <p:cNvSpPr/>
          <p:nvPr/>
        </p:nvSpPr>
        <p:spPr bwMode="auto">
          <a:xfrm>
            <a:off x="2094760" y="7343097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84" name="Straight Arrow Connector 83"/>
          <p:cNvCxnSpPr>
            <a:stCxn id="86" idx="0"/>
            <a:endCxn id="85" idx="2"/>
          </p:cNvCxnSpPr>
          <p:nvPr/>
        </p:nvCxnSpPr>
        <p:spPr bwMode="auto">
          <a:xfrm flipV="1">
            <a:off x="2360606" y="6949650"/>
            <a:ext cx="221487" cy="393447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5" name="TextBox 84"/>
          <p:cNvSpPr txBox="1"/>
          <p:nvPr/>
        </p:nvSpPr>
        <p:spPr>
          <a:xfrm>
            <a:off x="2388085" y="6795762"/>
            <a:ext cx="38801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인쇄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6" name="Oval 85"/>
          <p:cNvSpPr/>
          <p:nvPr/>
        </p:nvSpPr>
        <p:spPr bwMode="auto">
          <a:xfrm>
            <a:off x="2288606" y="7343097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88" name="Straight Arrow Connector 87"/>
          <p:cNvCxnSpPr>
            <a:stCxn id="90" idx="0"/>
            <a:endCxn id="89" idx="2"/>
          </p:cNvCxnSpPr>
          <p:nvPr/>
        </p:nvCxnSpPr>
        <p:spPr bwMode="auto">
          <a:xfrm flipV="1">
            <a:off x="2595795" y="6321103"/>
            <a:ext cx="615162" cy="1022291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9" name="TextBox 88"/>
          <p:cNvSpPr txBox="1"/>
          <p:nvPr/>
        </p:nvSpPr>
        <p:spPr>
          <a:xfrm>
            <a:off x="2264869" y="6013326"/>
            <a:ext cx="18921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찾기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t-code, t-code text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를 알면 찾을 수 있음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0" name="Oval 89"/>
          <p:cNvSpPr/>
          <p:nvPr/>
        </p:nvSpPr>
        <p:spPr bwMode="auto">
          <a:xfrm>
            <a:off x="2451795" y="7343394"/>
            <a:ext cx="288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95" name="Straight Arrow Connector 94"/>
          <p:cNvCxnSpPr>
            <a:stCxn id="97" idx="0"/>
            <a:endCxn id="96" idx="2"/>
          </p:cNvCxnSpPr>
          <p:nvPr/>
        </p:nvCxnSpPr>
        <p:spPr bwMode="auto">
          <a:xfrm flipV="1">
            <a:off x="3074369" y="6574985"/>
            <a:ext cx="664500" cy="763678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6" name="TextBox 95"/>
          <p:cNvSpPr txBox="1"/>
          <p:nvPr/>
        </p:nvSpPr>
        <p:spPr>
          <a:xfrm>
            <a:off x="3141404" y="6421097"/>
            <a:ext cx="119492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Page Up/Down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7" name="Oval 96"/>
          <p:cNvSpPr/>
          <p:nvPr/>
        </p:nvSpPr>
        <p:spPr bwMode="auto">
          <a:xfrm>
            <a:off x="2786369" y="7338663"/>
            <a:ext cx="576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04" name="Straight Arrow Connector 103"/>
          <p:cNvCxnSpPr>
            <a:stCxn id="106" idx="0"/>
            <a:endCxn id="105" idx="2"/>
          </p:cNvCxnSpPr>
          <p:nvPr/>
        </p:nvCxnSpPr>
        <p:spPr bwMode="auto">
          <a:xfrm flipV="1">
            <a:off x="3465248" y="6770212"/>
            <a:ext cx="736772" cy="568451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5" name="TextBox 104"/>
          <p:cNvSpPr txBox="1"/>
          <p:nvPr/>
        </p:nvSpPr>
        <p:spPr>
          <a:xfrm>
            <a:off x="3604555" y="6616324"/>
            <a:ext cx="119492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새로운 창 열기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Oval 105"/>
          <p:cNvSpPr/>
          <p:nvPr/>
        </p:nvSpPr>
        <p:spPr bwMode="auto">
          <a:xfrm>
            <a:off x="3393248" y="7338663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10" name="Straight Arrow Connector 109"/>
          <p:cNvCxnSpPr>
            <a:stCxn id="112" idx="0"/>
            <a:endCxn id="111" idx="2"/>
          </p:cNvCxnSpPr>
          <p:nvPr/>
        </p:nvCxnSpPr>
        <p:spPr bwMode="auto">
          <a:xfrm flipV="1">
            <a:off x="3640374" y="7008237"/>
            <a:ext cx="1209718" cy="330426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1" name="TextBox 110"/>
          <p:cNvSpPr txBox="1"/>
          <p:nvPr/>
        </p:nvSpPr>
        <p:spPr>
          <a:xfrm>
            <a:off x="4252627" y="6854349"/>
            <a:ext cx="119492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smtClean="0">
                <a:latin typeface="맑은 고딕" pitchFamily="50" charset="-127"/>
                <a:ea typeface="맑은 고딕" pitchFamily="50" charset="-127"/>
              </a:rPr>
              <a:t>바로가기 생성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" name="Oval 111"/>
          <p:cNvSpPr/>
          <p:nvPr/>
        </p:nvSpPr>
        <p:spPr bwMode="auto">
          <a:xfrm>
            <a:off x="3568374" y="7338663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15" name="Straight Arrow Connector 114"/>
          <p:cNvCxnSpPr>
            <a:stCxn id="117" idx="4"/>
            <a:endCxn id="116" idx="0"/>
          </p:cNvCxnSpPr>
          <p:nvPr/>
        </p:nvCxnSpPr>
        <p:spPr bwMode="auto">
          <a:xfrm>
            <a:off x="3828778" y="7489274"/>
            <a:ext cx="295215" cy="117566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6" name="TextBox 115"/>
          <p:cNvSpPr txBox="1"/>
          <p:nvPr/>
        </p:nvSpPr>
        <p:spPr>
          <a:xfrm>
            <a:off x="3864549" y="7606840"/>
            <a:ext cx="518888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도움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말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7" name="Oval 116"/>
          <p:cNvSpPr/>
          <p:nvPr/>
        </p:nvSpPr>
        <p:spPr bwMode="auto">
          <a:xfrm>
            <a:off x="3756778" y="7345274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23" name="Straight Arrow Connector 122"/>
          <p:cNvCxnSpPr>
            <a:stCxn id="125" idx="6"/>
            <a:endCxn id="124" idx="1"/>
          </p:cNvCxnSpPr>
          <p:nvPr/>
        </p:nvCxnSpPr>
        <p:spPr bwMode="auto">
          <a:xfrm>
            <a:off x="4061381" y="7394747"/>
            <a:ext cx="543486" cy="22527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4" name="TextBox 123"/>
          <p:cNvSpPr txBox="1"/>
          <p:nvPr/>
        </p:nvSpPr>
        <p:spPr>
          <a:xfrm>
            <a:off x="4604867" y="7263385"/>
            <a:ext cx="105871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화면배색 등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사용자 고유 설정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5" name="Oval 124"/>
          <p:cNvSpPr/>
          <p:nvPr/>
        </p:nvSpPr>
        <p:spPr bwMode="auto">
          <a:xfrm>
            <a:off x="3917381" y="7322747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32" name="Straight Arrow Connector 131"/>
          <p:cNvCxnSpPr>
            <a:stCxn id="134" idx="4"/>
            <a:endCxn id="133" idx="0"/>
          </p:cNvCxnSpPr>
          <p:nvPr/>
        </p:nvCxnSpPr>
        <p:spPr bwMode="auto">
          <a:xfrm flipH="1">
            <a:off x="688346" y="7923778"/>
            <a:ext cx="122991" cy="506171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3" name="TextBox 132"/>
          <p:cNvSpPr txBox="1"/>
          <p:nvPr/>
        </p:nvSpPr>
        <p:spPr>
          <a:xfrm>
            <a:off x="251848" y="8429949"/>
            <a:ext cx="872995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자체에서 수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송신이 가능한 메일 기능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4" name="Oval 133"/>
          <p:cNvSpPr/>
          <p:nvPr/>
        </p:nvSpPr>
        <p:spPr bwMode="auto">
          <a:xfrm>
            <a:off x="739337" y="7779778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41" name="Straight Arrow Connector 140"/>
          <p:cNvCxnSpPr>
            <a:stCxn id="143" idx="4"/>
            <a:endCxn id="142" idx="0"/>
          </p:cNvCxnSpPr>
          <p:nvPr/>
        </p:nvCxnSpPr>
        <p:spPr bwMode="auto">
          <a:xfrm flipH="1">
            <a:off x="1505916" y="7930845"/>
            <a:ext cx="118910" cy="401595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2" name="TextBox 141"/>
          <p:cNvSpPr txBox="1"/>
          <p:nvPr/>
        </p:nvSpPr>
        <p:spPr>
          <a:xfrm>
            <a:off x="1199084" y="8332440"/>
            <a:ext cx="61366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원하는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t-code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의 즐겨찾기 추가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6" name="Straight Arrow Connector 145"/>
          <p:cNvCxnSpPr>
            <a:stCxn id="148" idx="4"/>
            <a:endCxn id="147" idx="0"/>
          </p:cNvCxnSpPr>
          <p:nvPr/>
        </p:nvCxnSpPr>
        <p:spPr bwMode="auto">
          <a:xfrm>
            <a:off x="1775140" y="7930844"/>
            <a:ext cx="161285" cy="1260756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7" name="TextBox 146"/>
          <p:cNvSpPr txBox="1"/>
          <p:nvPr/>
        </p:nvSpPr>
        <p:spPr>
          <a:xfrm>
            <a:off x="1460904" y="9191600"/>
            <a:ext cx="951042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즐겨찾기 삭제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979" y="7722467"/>
            <a:ext cx="592201" cy="27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" name="Oval 142"/>
          <p:cNvSpPr/>
          <p:nvPr/>
        </p:nvSpPr>
        <p:spPr bwMode="auto">
          <a:xfrm>
            <a:off x="1552826" y="7786845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48" name="Oval 147"/>
          <p:cNvSpPr/>
          <p:nvPr/>
        </p:nvSpPr>
        <p:spPr bwMode="auto">
          <a:xfrm>
            <a:off x="1703140" y="7786844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52" name="Straight Arrow Connector 151"/>
          <p:cNvCxnSpPr>
            <a:stCxn id="154" idx="4"/>
            <a:endCxn id="153" idx="0"/>
          </p:cNvCxnSpPr>
          <p:nvPr/>
        </p:nvCxnSpPr>
        <p:spPr bwMode="auto">
          <a:xfrm>
            <a:off x="1940261" y="7930844"/>
            <a:ext cx="855693" cy="545612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3" name="TextBox 152"/>
          <p:cNvSpPr txBox="1"/>
          <p:nvPr/>
        </p:nvSpPr>
        <p:spPr>
          <a:xfrm>
            <a:off x="2160575" y="8476456"/>
            <a:ext cx="1270757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즐겨찾기 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연필모양은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편집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수정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의 의미로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SAP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전반에 사용됨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Oval 153"/>
          <p:cNvSpPr/>
          <p:nvPr/>
        </p:nvSpPr>
        <p:spPr bwMode="auto">
          <a:xfrm>
            <a:off x="1868261" y="7786844"/>
            <a:ext cx="144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cxnSp>
        <p:nvCxnSpPr>
          <p:cNvPr id="166" name="Straight Arrow Connector 165"/>
          <p:cNvCxnSpPr>
            <a:stCxn id="168" idx="4"/>
            <a:endCxn id="167" idx="0"/>
          </p:cNvCxnSpPr>
          <p:nvPr/>
        </p:nvCxnSpPr>
        <p:spPr bwMode="auto">
          <a:xfrm>
            <a:off x="2711284" y="7930844"/>
            <a:ext cx="1830718" cy="60581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7" name="TextBox 166"/>
          <p:cNvSpPr txBox="1"/>
          <p:nvPr/>
        </p:nvSpPr>
        <p:spPr>
          <a:xfrm>
            <a:off x="3708456" y="8536654"/>
            <a:ext cx="166709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권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관리 화면으로 연결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권한 관리자만 실행권한 보유</a:t>
            </a:r>
            <a:endParaRPr lang="en-GB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8" name="Oval 167"/>
          <p:cNvSpPr/>
          <p:nvPr/>
        </p:nvSpPr>
        <p:spPr bwMode="auto">
          <a:xfrm>
            <a:off x="2423284" y="7786844"/>
            <a:ext cx="576000" cy="1440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72" name="Rectangle 171"/>
          <p:cNvSpPr/>
          <p:nvPr/>
        </p:nvSpPr>
        <p:spPr bwMode="auto">
          <a:xfrm>
            <a:off x="621492" y="2620260"/>
            <a:ext cx="2293617" cy="2160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GB" sz="1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73" name="Rounded Rectangular Callout 172"/>
          <p:cNvSpPr/>
          <p:nvPr/>
        </p:nvSpPr>
        <p:spPr bwMode="auto">
          <a:xfrm>
            <a:off x="2167161" y="3062790"/>
            <a:ext cx="738449" cy="272415"/>
          </a:xfrm>
          <a:prstGeom prst="wedgeRoundRectCallout">
            <a:avLst>
              <a:gd name="adj1" fmla="val -90113"/>
              <a:gd name="adj2" fmla="val -171442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버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튼</a:t>
            </a:r>
            <a:endParaRPr kumimoji="1" lang="en-GB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" name="Oval 173"/>
          <p:cNvSpPr/>
          <p:nvPr/>
        </p:nvSpPr>
        <p:spPr bwMode="auto">
          <a:xfrm>
            <a:off x="2132856" y="3008784"/>
            <a:ext cx="216000" cy="21639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endParaRPr kumimoji="1" lang="en-GB" sz="1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1DE6FE84-18E7-49C2-8890-EF194570717A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24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2532" name="Text Box 8"/>
          <p:cNvSpPr txBox="1">
            <a:spLocks noChangeArrowheads="1"/>
          </p:cNvSpPr>
          <p:nvPr/>
        </p:nvSpPr>
        <p:spPr bwMode="auto">
          <a:xfrm>
            <a:off x="0" y="722313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6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시스템 화면의 트랜잭션 코드 확인 방법</a:t>
            </a:r>
          </a:p>
        </p:txBody>
      </p:sp>
      <p:sp>
        <p:nvSpPr>
          <p:cNvPr id="22533" name="Rectangle 9"/>
          <p:cNvSpPr>
            <a:spLocks noChangeArrowheads="1"/>
          </p:cNvSpPr>
          <p:nvPr/>
        </p:nvSpPr>
        <p:spPr bwMode="auto">
          <a:xfrm>
            <a:off x="26988" y="1119188"/>
            <a:ext cx="685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작업중인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 화면의 트랜잭션 코드를 확인하려면 화면상단의 메뉴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바에서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&gt; 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메뉴를 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2534" name="Rectangle 10"/>
          <p:cNvSpPr>
            <a:spLocks noChangeArrowheads="1"/>
          </p:cNvSpPr>
          <p:nvPr/>
        </p:nvSpPr>
        <p:spPr bwMode="auto">
          <a:xfrm>
            <a:off x="26988" y="5336685"/>
            <a:ext cx="685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2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시스템상태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윈도우에서 트랜잭션 코드를 다음과 같이 확인할 수 있습니다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        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트랜잭션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코드 및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본인이 접속한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Client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번호 및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User ID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등도 확인할 수 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196976" y="5965335"/>
            <a:ext cx="3622674" cy="3286266"/>
            <a:chOff x="1196976" y="5457056"/>
            <a:chExt cx="4464272" cy="4049712"/>
          </a:xfrm>
        </p:grpSpPr>
        <p:pic>
          <p:nvPicPr>
            <p:cNvPr id="3481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6565" y="5457056"/>
              <a:ext cx="4454683" cy="4049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7" name="AutoShape 13"/>
            <p:cNvSpPr>
              <a:spLocks noChangeArrowheads="1"/>
            </p:cNvSpPr>
            <p:nvPr/>
          </p:nvSpPr>
          <p:spPr bwMode="auto">
            <a:xfrm>
              <a:off x="2743200" y="6392863"/>
              <a:ext cx="1622425" cy="363537"/>
            </a:xfrm>
            <a:prstGeom prst="wedgeRoundRectCallout">
              <a:avLst>
                <a:gd name="adj1" fmla="val -32977"/>
                <a:gd name="adj2" fmla="val 97598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트랜잭션 코드</a:t>
              </a:r>
            </a:p>
          </p:txBody>
        </p:sp>
        <p:sp>
          <p:nvSpPr>
            <p:cNvPr id="22538" name="AutoShape 14"/>
            <p:cNvSpPr>
              <a:spLocks noChangeArrowheads="1"/>
            </p:cNvSpPr>
            <p:nvPr/>
          </p:nvSpPr>
          <p:spPr bwMode="auto">
            <a:xfrm>
              <a:off x="1482577" y="8115690"/>
              <a:ext cx="2125811" cy="1085462"/>
            </a:xfrm>
            <a:prstGeom prst="wedgeRoundRectCallout">
              <a:avLst>
                <a:gd name="adj1" fmla="val 100374"/>
                <a:gd name="adj2" fmla="val 61333"/>
                <a:gd name="adj3" fmla="val 16667"/>
              </a:avLst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en-US" altLang="ko-KR" sz="1200" b="0" dirty="0">
                  <a:latin typeface="맑은 고딕" pitchFamily="50" charset="-127"/>
                  <a:ea typeface="맑은 고딕" pitchFamily="50" charset="-127"/>
                </a:rPr>
                <a:t>[</a:t>
              </a: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시스템상태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] 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창을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닫기 위해서는 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[</a:t>
              </a: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입력</a:t>
              </a:r>
              <a:r>
                <a:rPr lang="en-US" altLang="ko-KR" sz="1200" b="0" dirty="0" smtClean="0">
                  <a:latin typeface="맑은 고딕" pitchFamily="50" charset="-127"/>
                  <a:ea typeface="맑은 고딕" pitchFamily="50" charset="-127"/>
                </a:rPr>
                <a:t>] </a:t>
              </a:r>
              <a:r>
                <a:rPr lang="ko-KR" altLang="en-US" sz="1200" b="0" dirty="0" smtClean="0">
                  <a:latin typeface="맑은 고딕" pitchFamily="50" charset="-127"/>
                  <a:ea typeface="맑은 고딕" pitchFamily="50" charset="-127"/>
                </a:rPr>
                <a:t>아이콘을 </a:t>
              </a: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클릭</a:t>
              </a:r>
            </a:p>
          </p:txBody>
        </p:sp>
        <p:sp>
          <p:nvSpPr>
            <p:cNvPr id="22539" name="Rectangle 15"/>
            <p:cNvSpPr>
              <a:spLocks noChangeArrowheads="1"/>
            </p:cNvSpPr>
            <p:nvPr/>
          </p:nvSpPr>
          <p:spPr bwMode="auto">
            <a:xfrm>
              <a:off x="1196976" y="6907213"/>
              <a:ext cx="2051570" cy="14287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540" name="Rectangle 16"/>
          <p:cNvSpPr>
            <a:spLocks noChangeArrowheads="1"/>
          </p:cNvSpPr>
          <p:nvPr/>
        </p:nvSpPr>
        <p:spPr bwMode="auto">
          <a:xfrm>
            <a:off x="3319463" y="4246563"/>
            <a:ext cx="1693862" cy="26035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9" t="33667" r="31875" b="11000"/>
          <a:stretch/>
        </p:blipFill>
        <p:spPr bwMode="auto">
          <a:xfrm>
            <a:off x="584585" y="1671838"/>
            <a:ext cx="5398578" cy="32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636043" y="3512841"/>
            <a:ext cx="1225005" cy="1676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2277913" y="9677400"/>
            <a:ext cx="2735263" cy="228600"/>
          </a:xfrm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DAD7E00A-AC1E-4652-AA7D-0A29673C8AF6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25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3556" name="Text Box 11"/>
          <p:cNvSpPr txBox="1">
            <a:spLocks noChangeArrowheads="1"/>
          </p:cNvSpPr>
          <p:nvPr/>
        </p:nvSpPr>
        <p:spPr bwMode="auto">
          <a:xfrm>
            <a:off x="0" y="741363"/>
            <a:ext cx="625633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tabLst>
                <a:tab pos="492125" algn="l"/>
              </a:tabLs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SAP R/3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메뉴의 하위메뉴인 “트랜잭션” 메뉴에 트랜잭션 코드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보이게 설정하기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557" name="Rectangle 12"/>
          <p:cNvSpPr>
            <a:spLocks noChangeArrowheads="1"/>
          </p:cNvSpPr>
          <p:nvPr/>
        </p:nvSpPr>
        <p:spPr bwMode="auto">
          <a:xfrm>
            <a:off x="26988" y="1312863"/>
            <a:ext cx="6858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SAP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R/3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화면의 메뉴바에서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추가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&gt;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설정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메뉴를 선택합니다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3558" name="Rectangle 13"/>
          <p:cNvSpPr>
            <a:spLocks noChangeArrowheads="1"/>
          </p:cNvSpPr>
          <p:nvPr/>
        </p:nvSpPr>
        <p:spPr bwMode="auto">
          <a:xfrm>
            <a:off x="26988" y="3669656"/>
            <a:ext cx="685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2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Pop-Up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창으로 나타나는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 err="1">
                <a:latin typeface="맑은 고딕" pitchFamily="50" charset="-127"/>
                <a:ea typeface="맑은 고딕" pitchFamily="50" charset="-127"/>
              </a:rPr>
              <a:t>세팅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윈도우에서 맨 마지막 체크박스인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기술이름 조회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를 클릭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선택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한 후에  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아이콘을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23559" name="Rectangle 14"/>
          <p:cNvSpPr>
            <a:spLocks noChangeArrowheads="1"/>
          </p:cNvSpPr>
          <p:nvPr/>
        </p:nvSpPr>
        <p:spPr bwMode="auto">
          <a:xfrm>
            <a:off x="23813" y="6274220"/>
            <a:ext cx="685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3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설정이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끝난 후에 확인해 보면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트랜잭션 코드 뒤에 트랜잭션 명이 함께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제시되는        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것을 알 수 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949599" y="1655205"/>
            <a:ext cx="3081382" cy="1949108"/>
            <a:chOff x="949598" y="1570039"/>
            <a:chExt cx="4072355" cy="2575942"/>
          </a:xfrm>
        </p:grpSpPr>
        <p:pic>
          <p:nvPicPr>
            <p:cNvPr id="3584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56" t="22602" r="34791" b="19556"/>
            <a:stretch/>
          </p:blipFill>
          <p:spPr bwMode="auto">
            <a:xfrm>
              <a:off x="949598" y="1570039"/>
              <a:ext cx="4072355" cy="2575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1" name="AutoShape 16"/>
            <p:cNvSpPr>
              <a:spLocks noChangeArrowheads="1"/>
            </p:cNvSpPr>
            <p:nvPr/>
          </p:nvSpPr>
          <p:spPr bwMode="auto">
            <a:xfrm>
              <a:off x="2022637" y="3041650"/>
              <a:ext cx="2822659" cy="358775"/>
            </a:xfrm>
            <a:prstGeom prst="wedgeRoundRectCallout">
              <a:avLst>
                <a:gd name="adj1" fmla="val -57489"/>
                <a:gd name="adj2" fmla="val -40750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ko-KR" altLang="en-US" sz="1200" dirty="0" smtClean="0">
                  <a:latin typeface="맑은 고딕" pitchFamily="50" charset="-127"/>
                  <a:ea typeface="맑은 고딕" pitchFamily="50" charset="-127"/>
                </a:rPr>
                <a:t>트랜잭션만 제시된 경우</a:t>
              </a:r>
              <a:endParaRPr lang="ko-KR" altLang="en-US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562" name="Rectangle 17"/>
            <p:cNvSpPr>
              <a:spLocks noChangeArrowheads="1"/>
            </p:cNvSpPr>
            <p:nvPr/>
          </p:nvSpPr>
          <p:spPr bwMode="auto">
            <a:xfrm>
              <a:off x="2176289" y="2178546"/>
              <a:ext cx="1204913" cy="345744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2356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449" y="4008120"/>
            <a:ext cx="18289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그룹 22"/>
          <p:cNvGrpSpPr/>
          <p:nvPr/>
        </p:nvGrpSpPr>
        <p:grpSpPr>
          <a:xfrm>
            <a:off x="965262" y="6801228"/>
            <a:ext cx="3895886" cy="2434929"/>
            <a:chOff x="1037832" y="7270599"/>
            <a:chExt cx="3895886" cy="2434929"/>
          </a:xfrm>
        </p:grpSpPr>
        <p:pic>
          <p:nvPicPr>
            <p:cNvPr id="35844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7832" y="7270599"/>
              <a:ext cx="3895886" cy="243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9" name="Rectangle 24"/>
            <p:cNvSpPr>
              <a:spLocks noChangeArrowheads="1"/>
            </p:cNvSpPr>
            <p:nvPr/>
          </p:nvSpPr>
          <p:spPr bwMode="auto">
            <a:xfrm>
              <a:off x="1714500" y="8575674"/>
              <a:ext cx="202332" cy="92075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570" name="Rectangle 25"/>
            <p:cNvSpPr>
              <a:spLocks noChangeArrowheads="1"/>
            </p:cNvSpPr>
            <p:nvPr/>
          </p:nvSpPr>
          <p:spPr bwMode="auto">
            <a:xfrm>
              <a:off x="1863725" y="8815268"/>
              <a:ext cx="647700" cy="110927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571" name="AutoShape 26"/>
            <p:cNvSpPr>
              <a:spLocks noChangeArrowheads="1"/>
            </p:cNvSpPr>
            <p:nvPr/>
          </p:nvSpPr>
          <p:spPr bwMode="auto">
            <a:xfrm>
              <a:off x="2170113" y="7915275"/>
              <a:ext cx="1512887" cy="215900"/>
            </a:xfrm>
            <a:prstGeom prst="wedgeRoundRectCallout">
              <a:avLst>
                <a:gd name="adj1" fmla="val -72037"/>
                <a:gd name="adj2" fmla="val 228677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트랜잭션 코드</a:t>
              </a:r>
            </a:p>
          </p:txBody>
        </p:sp>
        <p:sp>
          <p:nvSpPr>
            <p:cNvPr id="23572" name="AutoShape 27"/>
            <p:cNvSpPr>
              <a:spLocks noChangeArrowheads="1"/>
            </p:cNvSpPr>
            <p:nvPr/>
          </p:nvSpPr>
          <p:spPr bwMode="auto">
            <a:xfrm>
              <a:off x="2665413" y="8556625"/>
              <a:ext cx="1512887" cy="215900"/>
            </a:xfrm>
            <a:prstGeom prst="wedgeRoundRectCallout">
              <a:avLst>
                <a:gd name="adj1" fmla="val -72769"/>
                <a:gd name="adj2" fmla="val 58825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트랜잭션 명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949597" y="4196664"/>
            <a:ext cx="2947715" cy="2012213"/>
            <a:chOff x="949597" y="4764824"/>
            <a:chExt cx="2947715" cy="2012213"/>
          </a:xfrm>
        </p:grpSpPr>
        <p:pic>
          <p:nvPicPr>
            <p:cNvPr id="35843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9597" y="4764824"/>
              <a:ext cx="2947715" cy="2012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5" name="Oval 20"/>
            <p:cNvSpPr>
              <a:spLocks noChangeArrowheads="1"/>
            </p:cNvSpPr>
            <p:nvPr/>
          </p:nvSpPr>
          <p:spPr bwMode="auto">
            <a:xfrm>
              <a:off x="1045716" y="6173291"/>
              <a:ext cx="252000" cy="2520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566" name="AutoShape 21"/>
            <p:cNvSpPr>
              <a:spLocks noChangeArrowheads="1"/>
            </p:cNvSpPr>
            <p:nvPr/>
          </p:nvSpPr>
          <p:spPr bwMode="auto">
            <a:xfrm>
              <a:off x="1633537" y="5953125"/>
              <a:ext cx="720725" cy="261937"/>
            </a:xfrm>
            <a:prstGeom prst="wedgeRoundRectCallout">
              <a:avLst>
                <a:gd name="adj1" fmla="val -98458"/>
                <a:gd name="adj2" fmla="val 62120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클  </a:t>
              </a:r>
              <a:r>
                <a:rPr lang="ko-KR" altLang="en-US" sz="1200" dirty="0" err="1">
                  <a:latin typeface="맑은 고딕" pitchFamily="50" charset="-127"/>
                  <a:ea typeface="맑은 고딕" pitchFamily="50" charset="-127"/>
                </a:rPr>
                <a:t>릭</a:t>
              </a:r>
              <a:endParaRPr lang="ko-KR" altLang="en-US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" name="Elbow Connector 2"/>
            <p:cNvCxnSpPr>
              <a:stCxn id="23565" idx="4"/>
            </p:cNvCxnSpPr>
            <p:nvPr/>
          </p:nvCxnSpPr>
          <p:spPr bwMode="auto">
            <a:xfrm rot="16200000" flipH="1">
              <a:off x="1974564" y="5622443"/>
              <a:ext cx="142124" cy="1747820"/>
            </a:xfrm>
            <a:prstGeom prst="bentConnector2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4" t="22536" r="34931" b="21112"/>
          <a:stretch/>
        </p:blipFill>
        <p:spPr bwMode="auto">
          <a:xfrm>
            <a:off x="257927" y="3571876"/>
            <a:ext cx="6243720" cy="386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B3AEFE3D-A68F-4A23-8434-05198ED5E012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26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4580" name="Text Box 20"/>
          <p:cNvSpPr txBox="1">
            <a:spLocks noChangeArrowheads="1"/>
          </p:cNvSpPr>
          <p:nvPr/>
        </p:nvSpPr>
        <p:spPr bwMode="auto">
          <a:xfrm>
            <a:off x="0" y="723900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8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트랜잭션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수행중에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처리되지 않고 계속 모래시계가 떠 있을 경우 조치 방법</a:t>
            </a:r>
          </a:p>
        </p:txBody>
      </p:sp>
      <p:sp>
        <p:nvSpPr>
          <p:cNvPr id="24582" name="Rectangle 22"/>
          <p:cNvSpPr>
            <a:spLocks noChangeArrowheads="1"/>
          </p:cNvSpPr>
          <p:nvPr/>
        </p:nvSpPr>
        <p:spPr bwMode="auto">
          <a:xfrm>
            <a:off x="44450" y="1104900"/>
            <a:ext cx="66706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58775" algn="l" eaLnBrk="0" latinLnBrk="0"/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시스템에서 업무 즉 트랜잭션을 수행하는 중에 처리되지 않고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계속해서 모래시계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    )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떠 있을 경우가 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이런 경우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어떤 작업이 실행되기를 기다리지 않고 빨리 중지하고자 할 때가 있을 것입니다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 때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만약 정상적으로 시스템을 종료하지 않고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의 전원을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Off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하는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등의 강제적 방법으로 시스템을 종료시키면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 영향을 미쳐 결국에는 시스템이 비정상적으로 동작하는 원인이 될 수 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따라서 이런 경우에는 반드시 정상적인 경로를 통해 시스템을 종료해야만 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24583" name="Rectangle 23"/>
          <p:cNvSpPr>
            <a:spLocks noChangeArrowheads="1"/>
          </p:cNvSpPr>
          <p:nvPr/>
        </p:nvSpPr>
        <p:spPr bwMode="auto">
          <a:xfrm>
            <a:off x="26988" y="2598738"/>
            <a:ext cx="685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25475" indent="-176213" algn="l" eaLnBrk="0" latinLnBrk="0">
              <a:spcBef>
                <a:spcPct val="20000"/>
              </a:spcBef>
              <a:spcAft>
                <a:spcPct val="20000"/>
              </a:spcAf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어떤 작업이 실행되기를 기다리자 않고 빨리 중지하고 할 때에는 창 왼쪽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상단의             아이콘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클릭하면 나타나는 메뉴 중에서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닫기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메뉴를 클릭하여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트랜잭션을        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먼저 종료한 후 로그오프 절차에 따라 시스템을 종료하면 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24584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883" y="2847976"/>
            <a:ext cx="191382" cy="17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6" name="Rectangle 27"/>
          <p:cNvSpPr>
            <a:spLocks noChangeArrowheads="1"/>
          </p:cNvSpPr>
          <p:nvPr/>
        </p:nvSpPr>
        <p:spPr bwMode="auto">
          <a:xfrm>
            <a:off x="340477" y="4692650"/>
            <a:ext cx="1360331" cy="260350"/>
          </a:xfrm>
          <a:prstGeom prst="rect">
            <a:avLst/>
          </a:prstGeom>
          <a:noFill/>
          <a:ln w="3810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587" name="AutoShape 26"/>
          <p:cNvSpPr>
            <a:spLocks noChangeArrowheads="1"/>
          </p:cNvSpPr>
          <p:nvPr/>
        </p:nvSpPr>
        <p:spPr bwMode="auto">
          <a:xfrm>
            <a:off x="2133600" y="5273676"/>
            <a:ext cx="720725" cy="363537"/>
          </a:xfrm>
          <a:prstGeom prst="wedgeRoundRectCallout">
            <a:avLst>
              <a:gd name="adj1" fmla="val -99120"/>
              <a:gd name="adj2" fmla="val -162662"/>
              <a:gd name="adj3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클릭</a:t>
            </a:r>
          </a:p>
        </p:txBody>
      </p:sp>
      <p:sp>
        <p:nvSpPr>
          <p:cNvPr id="24588" name="Oval 28"/>
          <p:cNvSpPr>
            <a:spLocks noChangeArrowheads="1"/>
          </p:cNvSpPr>
          <p:nvPr/>
        </p:nvSpPr>
        <p:spPr bwMode="auto">
          <a:xfrm>
            <a:off x="257927" y="3609976"/>
            <a:ext cx="259766" cy="367873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" name="Picture 21" descr="BD04899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716" y="1162050"/>
            <a:ext cx="171450" cy="173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43" name="Picture 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55" y="2489423"/>
            <a:ext cx="32099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78C0EDB6-48E1-4E1E-BB7A-87ABE84B900B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27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5604" name="Text Box 11"/>
          <p:cNvSpPr txBox="1">
            <a:spLocks noChangeArrowheads="1"/>
          </p:cNvSpPr>
          <p:nvPr/>
        </p:nvSpPr>
        <p:spPr bwMode="auto">
          <a:xfrm>
            <a:off x="0" y="722313"/>
            <a:ext cx="6858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9.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시스템에서 사용하는 명령어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auto">
          <a:xfrm>
            <a:off x="404813" y="1193800"/>
            <a:ext cx="6408737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524000" algn="l" eaLnBrk="0" latinLnBrk="0">
              <a:lnSpc>
                <a:spcPct val="120000"/>
              </a:lnSpc>
              <a:tabLst>
                <a:tab pos="1530350" algn="l"/>
              </a:tabLst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시스템에서 자주 사용하는 명령어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(Command)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한번 짚어 </a:t>
            </a:r>
            <a:b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	볼까요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?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공통적인 것은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Command Field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명령어를 입력한 후에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b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	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키보드의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[Enter]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누르면 실행이 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25606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2686494"/>
              </p:ext>
            </p:extLst>
          </p:nvPr>
        </p:nvGraphicFramePr>
        <p:xfrm>
          <a:off x="765175" y="1408981"/>
          <a:ext cx="1057275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11" r:id="rId4" imgW="4582562" imgH="1941968" progId="">
                  <p:embed/>
                </p:oleObj>
              </mc:Choice>
              <mc:Fallback>
                <p:oleObj r:id="rId4" imgW="4582562" imgH="1941968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175" y="1408981"/>
                        <a:ext cx="1057275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8" name="Rectangle 15"/>
          <p:cNvSpPr>
            <a:spLocks noChangeArrowheads="1"/>
          </p:cNvSpPr>
          <p:nvPr/>
        </p:nvSpPr>
        <p:spPr bwMode="auto">
          <a:xfrm>
            <a:off x="1556792" y="2865958"/>
            <a:ext cx="1727200" cy="2635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609" name="AutoShape 16"/>
          <p:cNvSpPr>
            <a:spLocks noChangeArrowheads="1"/>
          </p:cNvSpPr>
          <p:nvPr/>
        </p:nvSpPr>
        <p:spPr bwMode="auto">
          <a:xfrm>
            <a:off x="3052762" y="3304108"/>
            <a:ext cx="2032421" cy="712788"/>
          </a:xfrm>
          <a:prstGeom prst="wedgeRoundRectCallout">
            <a:avLst>
              <a:gd name="adj1" fmla="val -61620"/>
              <a:gd name="adj2" fmla="val -72051"/>
              <a:gd name="adj3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Command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필드에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명령어 입력 후에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Enter]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아이콘 클릭</a:t>
            </a:r>
          </a:p>
        </p:txBody>
      </p:sp>
      <p:sp>
        <p:nvSpPr>
          <p:cNvPr id="25610" name="Oval 17"/>
          <p:cNvSpPr>
            <a:spLocks noChangeArrowheads="1"/>
          </p:cNvSpPr>
          <p:nvPr/>
        </p:nvSpPr>
        <p:spPr bwMode="auto">
          <a:xfrm>
            <a:off x="1239838" y="2854846"/>
            <a:ext cx="242887" cy="2667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00110" name="Group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850032"/>
              </p:ext>
            </p:extLst>
          </p:nvPr>
        </p:nvGraphicFramePr>
        <p:xfrm>
          <a:off x="476672" y="4875846"/>
          <a:ext cx="6026150" cy="2597434"/>
        </p:xfrm>
        <a:graphic>
          <a:graphicData uri="http://schemas.openxmlformats.org/drawingml/2006/table">
            <a:tbl>
              <a:tblPr/>
              <a:tblGrid>
                <a:gridCol w="841375"/>
                <a:gridCol w="1727200"/>
                <a:gridCol w="3457575"/>
              </a:tblGrid>
              <a:tr h="2743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명령어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기능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사용방법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4938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/n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화면 접근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Command Field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/n +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코드”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입력한 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키보드에서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[Enter]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누른다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79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/i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세션 종료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Command Field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/I”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입력한 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키보드에서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[Enter]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누르면 열려있는 세션이 종료한다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3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/nSU53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권한 오류</a:t>
                      </a:r>
                    </a:p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메시지 조회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Command Field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/nsu53”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입력한 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키보드에서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[Enter]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누르면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사용자 권한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(Authorization)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대한 구체적인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Error Message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조회할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b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상세한 내용은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p.25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45729" marB="45729" horzOverflow="overflow">
                    <a:lnL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44450" y="7861997"/>
            <a:ext cx="667067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58775" algn="l" eaLnBrk="0" latinLnBrk="0"/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세방전지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NSIS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시스템은 전체 업무 영역에 걸쳐 수 많은 트랜잭션이 탑재되어 있으며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개별 사용자에게 주어진 시스템 권한에 따라 접근 가능한 트랜잭션이 정해져 있습니다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업무 처리를 위해서는 트랜잭션 코드를 집적 입력하거나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메뉴 트리를 따라 해당 트랜잭션을 검색해야 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58775" algn="l" eaLnBrk="0" latinLnBrk="0"/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  <a:p>
            <a:pPr marL="358775" algn="l" eaLnBrk="0" latinLnBrk="0"/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본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Go-Live Kit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부록에는 각 업무 영역별로 자주 사용되는 트랜잭션 코드 리스트를 제공하고 있으니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업무에 참고하시기 바랍니다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9EAAC222-2D01-4DC8-9D46-835BF6B74E17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28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6628" name="Text Box 36"/>
          <p:cNvSpPr txBox="1">
            <a:spLocks noChangeArrowheads="1"/>
          </p:cNvSpPr>
          <p:nvPr/>
        </p:nvSpPr>
        <p:spPr bwMode="auto">
          <a:xfrm>
            <a:off x="0" y="731838"/>
            <a:ext cx="679608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10.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사용자권한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오류 화면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(Authorization Error)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화면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Capture /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파일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저장 요령</a:t>
            </a:r>
          </a:p>
        </p:txBody>
      </p:sp>
      <p:sp>
        <p:nvSpPr>
          <p:cNvPr id="26629" name="Rectangle 37"/>
          <p:cNvSpPr>
            <a:spLocks noChangeArrowheads="1"/>
          </p:cNvSpPr>
          <p:nvPr/>
        </p:nvSpPr>
        <p:spPr bwMode="auto">
          <a:xfrm>
            <a:off x="-71438" y="1079500"/>
            <a:ext cx="68580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AutoNum type="arabicParenR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시스템에서 트랜잭션 처리 도중에 아래와 같이 권한에 대한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Error Message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나타날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수 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257115" y="1535300"/>
            <a:ext cx="6343770" cy="3964856"/>
            <a:chOff x="257115" y="1856656"/>
            <a:chExt cx="6343770" cy="3964856"/>
          </a:xfrm>
        </p:grpSpPr>
        <p:pic>
          <p:nvPicPr>
            <p:cNvPr id="26647" name="Picture 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115" y="1856656"/>
              <a:ext cx="6343770" cy="3964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31" name="Rectangle 39"/>
            <p:cNvSpPr>
              <a:spLocks noChangeArrowheads="1"/>
            </p:cNvSpPr>
            <p:nvPr/>
          </p:nvSpPr>
          <p:spPr bwMode="auto">
            <a:xfrm>
              <a:off x="404664" y="5562600"/>
              <a:ext cx="2447925" cy="2159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632" name="AutoShape 40"/>
            <p:cNvSpPr>
              <a:spLocks noChangeArrowheads="1"/>
            </p:cNvSpPr>
            <p:nvPr/>
          </p:nvSpPr>
          <p:spPr bwMode="auto">
            <a:xfrm>
              <a:off x="2492896" y="4736976"/>
              <a:ext cx="2016125" cy="646112"/>
            </a:xfrm>
            <a:prstGeom prst="wedgeRoundRectCallout">
              <a:avLst>
                <a:gd name="adj1" fmla="val -36773"/>
                <a:gd name="adj2" fmla="val 79728"/>
                <a:gd name="adj3" fmla="val 16667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r>
                <a:rPr lang="ko-KR" altLang="en-US" sz="1200" b="0" dirty="0">
                  <a:latin typeface="맑은 고딕" pitchFamily="50" charset="-127"/>
                  <a:ea typeface="맑은 고딕" pitchFamily="50" charset="-127"/>
                </a:rPr>
                <a:t>사용자 권한 오류</a:t>
              </a:r>
            </a:p>
            <a:p>
              <a:pPr>
                <a:defRPr/>
              </a:pPr>
              <a:r>
                <a:rPr lang="en-US" altLang="ko-KR" sz="1200" b="0" dirty="0">
                  <a:latin typeface="맑은 고딕" pitchFamily="50" charset="-127"/>
                  <a:ea typeface="맑은 고딕" pitchFamily="50" charset="-127"/>
                </a:rPr>
                <a:t>(Authorization Error Message)</a:t>
              </a:r>
            </a:p>
          </p:txBody>
        </p:sp>
      </p:grpSp>
      <p:sp>
        <p:nvSpPr>
          <p:cNvPr id="26633" name="Rectangle 41"/>
          <p:cNvSpPr>
            <a:spLocks noChangeArrowheads="1"/>
          </p:cNvSpPr>
          <p:nvPr/>
        </p:nvSpPr>
        <p:spPr bwMode="auto">
          <a:xfrm>
            <a:off x="-61913" y="5675086"/>
            <a:ext cx="685800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2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이러한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트랜잭션 접근 권한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Error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대한 문제해결 요청을 종합상황실에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문의하기 전에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사용자 권한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Error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메시지에 대한 상세 정보를 제공하는 화면을 여러분의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저장할 필요가 있습니다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그러기 위해서는 아래와 같이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Command Field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에 “</a:t>
            </a:r>
            <a:r>
              <a:rPr lang="en-US" altLang="ko-KR" sz="1200" u="sng" dirty="0">
                <a:latin typeface="맑은 고딕" pitchFamily="50" charset="-127"/>
                <a:ea typeface="맑은 고딕" pitchFamily="50" charset="-127"/>
              </a:rPr>
              <a:t>/nsu53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”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이라고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먼저 입력한 후에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,  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아이콘을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pic>
        <p:nvPicPr>
          <p:cNvPr id="26634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6299912"/>
            <a:ext cx="162992" cy="164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458390" y="6598308"/>
            <a:ext cx="5941219" cy="2740025"/>
            <a:chOff x="458390" y="6656364"/>
            <a:chExt cx="5941219" cy="2740025"/>
          </a:xfrm>
        </p:grpSpPr>
        <p:pic>
          <p:nvPicPr>
            <p:cNvPr id="26649" name="Picture 2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r="24302" b="44143"/>
            <a:stretch/>
          </p:blipFill>
          <p:spPr bwMode="auto">
            <a:xfrm>
              <a:off x="458390" y="6656364"/>
              <a:ext cx="5941219" cy="2740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36" name="Rectangle 44"/>
            <p:cNvSpPr>
              <a:spLocks noChangeArrowheads="1"/>
            </p:cNvSpPr>
            <p:nvPr/>
          </p:nvSpPr>
          <p:spPr bwMode="auto">
            <a:xfrm>
              <a:off x="1012081" y="7048824"/>
              <a:ext cx="1192783" cy="182562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l" eaLnBrk="0" latinLnBrk="0" hangingPunct="0"/>
              <a:endParaRPr kumimoji="0" lang="en-US" altLang="ko-KR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637" name="Oval 45"/>
            <p:cNvSpPr>
              <a:spLocks noChangeArrowheads="1"/>
            </p:cNvSpPr>
            <p:nvPr/>
          </p:nvSpPr>
          <p:spPr bwMode="auto">
            <a:xfrm>
              <a:off x="725716" y="7028186"/>
              <a:ext cx="216000" cy="2159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756D91D6-A64F-4435-BFDA-BAAC48269083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29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-26988" y="76200"/>
            <a:ext cx="6283326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Ⅴ. ERP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시스템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Go-Live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첫날을 위한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Tips</a:t>
            </a:r>
          </a:p>
        </p:txBody>
      </p:sp>
      <p:sp>
        <p:nvSpPr>
          <p:cNvPr id="27652" name="Rectangle 3"/>
          <p:cNvSpPr>
            <a:spLocks noChangeArrowheads="1"/>
          </p:cNvSpPr>
          <p:nvPr/>
        </p:nvSpPr>
        <p:spPr bwMode="auto">
          <a:xfrm>
            <a:off x="-44450" y="647700"/>
            <a:ext cx="6858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3"/>
            </a:pP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사용자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권한 관련 상세 정보를 조회할 수 있는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[Display Authorization Data]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화면이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       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아래 왼쪽상단과 같은 화면이 나타나며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여기서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텍스트 뷰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아이콘을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클릭하면       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오른쪽 하단 화면이 나타나는데 이 화면을 여러분의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에 파일 형태로 저장해야 합니다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.            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사용자 권한 관련 상세한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Error Message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를 저장하기 위해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메뉴바에서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시스템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&gt;            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리스트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&gt; 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&gt; 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로컬파일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메뉴를 선택합니다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7659" name="Rectangle 10"/>
          <p:cNvSpPr>
            <a:spLocks noChangeArrowheads="1"/>
          </p:cNvSpPr>
          <p:nvPr/>
        </p:nvSpPr>
        <p:spPr bwMode="auto">
          <a:xfrm>
            <a:off x="-36513" y="5487194"/>
            <a:ext cx="68580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98500" indent="-228600" algn="l" eaLnBrk="0" latinLnBrk="0">
              <a:spcBef>
                <a:spcPct val="20000"/>
              </a:spcBef>
              <a:spcAft>
                <a:spcPct val="20000"/>
              </a:spcAft>
              <a:buFont typeface="+mj-lt"/>
              <a:buAutoNum type="arabicParenR" startAt="4"/>
            </a:pP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파일에 리스트 저장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…]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이라는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POP-UP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창이 나오면 여기서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번째 버튼인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             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[Rich Text Format (RTF)]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을 선택 한 후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    </a:t>
            </a:r>
            <a:r>
              <a:rPr lang="ko-KR" altLang="en-US" sz="1200" b="0" dirty="0" smtClean="0">
                <a:latin typeface="맑은 고딕" pitchFamily="50" charset="-127"/>
                <a:ea typeface="맑은 고딕" pitchFamily="50" charset="-127"/>
              </a:rPr>
              <a:t>아이콘을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클릭합니다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0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다음 절차는 일반 파일저장 절차와 동일함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latin typeface="맑은 고딕" pitchFamily="50" charset="-127"/>
                <a:ea typeface="맑은 고딕" pitchFamily="50" charset="-127"/>
              </a:rPr>
              <a:t>파일경로는 알기 쉬운 곳으로 지정하세요</a:t>
            </a:r>
            <a:r>
              <a:rPr lang="en-US" altLang="ko-KR" sz="1200" b="0" dirty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27660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558" y="5731104"/>
            <a:ext cx="174396" cy="17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그룹 17"/>
          <p:cNvGrpSpPr/>
          <p:nvPr/>
        </p:nvGrpSpPr>
        <p:grpSpPr>
          <a:xfrm>
            <a:off x="458192" y="1655136"/>
            <a:ext cx="5313958" cy="3669037"/>
            <a:chOff x="458192" y="1885950"/>
            <a:chExt cx="5777930" cy="3989388"/>
          </a:xfrm>
        </p:grpSpPr>
        <p:pic>
          <p:nvPicPr>
            <p:cNvPr id="3789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192" y="1885950"/>
              <a:ext cx="5076427" cy="3172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1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87" t="22482" r="34648" b="19556"/>
            <a:stretch/>
          </p:blipFill>
          <p:spPr bwMode="auto">
            <a:xfrm>
              <a:off x="1852222" y="3106861"/>
              <a:ext cx="4383900" cy="27684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5" name="Rectangle 6"/>
            <p:cNvSpPr>
              <a:spLocks noChangeArrowheads="1"/>
            </p:cNvSpPr>
            <p:nvPr/>
          </p:nvSpPr>
          <p:spPr bwMode="auto">
            <a:xfrm>
              <a:off x="923925" y="2332038"/>
              <a:ext cx="200860" cy="2844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656" name="Rectangle 7"/>
            <p:cNvSpPr>
              <a:spLocks noChangeArrowheads="1"/>
            </p:cNvSpPr>
            <p:nvPr/>
          </p:nvSpPr>
          <p:spPr bwMode="auto">
            <a:xfrm>
              <a:off x="1725788" y="2558087"/>
              <a:ext cx="387097" cy="284452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657" name="AutoShape 8"/>
            <p:cNvSpPr>
              <a:spLocks noChangeArrowheads="1"/>
            </p:cNvSpPr>
            <p:nvPr/>
          </p:nvSpPr>
          <p:spPr bwMode="auto">
            <a:xfrm>
              <a:off x="2600325" y="2533650"/>
              <a:ext cx="792163" cy="287338"/>
            </a:xfrm>
            <a:prstGeom prst="wedgeRoundRectCallout">
              <a:avLst>
                <a:gd name="adj1" fmla="val -120139"/>
                <a:gd name="adj2" fmla="val 16852"/>
                <a:gd name="adj3" fmla="val 16667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클릭</a:t>
              </a:r>
            </a:p>
          </p:txBody>
        </p:sp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3819571" y="4346550"/>
              <a:ext cx="782865" cy="284452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469608" y="6190411"/>
            <a:ext cx="4615576" cy="2958598"/>
            <a:chOff x="469608" y="6604769"/>
            <a:chExt cx="4615576" cy="2958598"/>
          </a:xfrm>
        </p:grpSpPr>
        <p:pic>
          <p:nvPicPr>
            <p:cNvPr id="37893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608" y="6604769"/>
              <a:ext cx="4615576" cy="2884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2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6969" y="6896794"/>
              <a:ext cx="2114550" cy="259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61" name="Rectangle 12"/>
            <p:cNvSpPr>
              <a:spLocks noChangeArrowheads="1"/>
            </p:cNvSpPr>
            <p:nvPr/>
          </p:nvSpPr>
          <p:spPr bwMode="auto">
            <a:xfrm>
              <a:off x="2591659" y="8459808"/>
              <a:ext cx="921479" cy="261610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662" name="Oval 13"/>
            <p:cNvSpPr>
              <a:spLocks noChangeArrowheads="1"/>
            </p:cNvSpPr>
            <p:nvPr/>
          </p:nvSpPr>
          <p:spPr bwMode="auto">
            <a:xfrm>
              <a:off x="4029076" y="9195494"/>
              <a:ext cx="252000" cy="367873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ko-KR" altLang="en-US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663" name="Line 14"/>
            <p:cNvSpPr>
              <a:spLocks noChangeShapeType="1"/>
            </p:cNvSpPr>
            <p:nvPr/>
          </p:nvSpPr>
          <p:spPr bwMode="auto">
            <a:xfrm>
              <a:off x="3520282" y="8669338"/>
              <a:ext cx="550068" cy="55882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GB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225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fld id="{756D91D6-A64F-4435-BFDA-BAAC48269083}" type="slidenum">
              <a:rPr lang="en-US" altLang="ko-KR" sz="1000" b="0" smtClean="0">
                <a:latin typeface="맑은 고딕" pitchFamily="50" charset="-127"/>
                <a:ea typeface="맑은 고딕" pitchFamily="50" charset="-127"/>
              </a:rPr>
              <a:pPr eaLnBrk="1" hangingPunct="1"/>
              <a:t>30</a:t>
            </a:fld>
            <a:endParaRPr lang="en-US" altLang="ko-KR" sz="10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287337" y="1640632"/>
            <a:ext cx="628332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latinLnBrk="1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부록</a:t>
            </a:r>
            <a:endParaRPr lang="en-US" altLang="ko-KR" sz="2800" dirty="0"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endParaRPr lang="en-US" altLang="ko-KR" sz="2800" dirty="0" smtClean="0"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업무 영역별 주요 트랜잭션 코드</a:t>
            </a:r>
            <a:endParaRPr lang="en-US" altLang="ko-KR" sz="2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664953" y="3728864"/>
            <a:ext cx="3528094" cy="3918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재무회계  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FI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자금관리  </a:t>
            </a:r>
            <a:r>
              <a:rPr lang="en-US" altLang="ko-KR" sz="2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TR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관리회계  </a:t>
            </a:r>
            <a:r>
              <a:rPr lang="en-US" altLang="ko-KR" sz="2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영업관리  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SD/TE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생산관리  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PP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구매자재  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MM/SRM/TI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표준화     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ST</a:t>
            </a:r>
          </a:p>
          <a:p>
            <a:pPr algn="l">
              <a:lnSpc>
                <a:spcPct val="140000"/>
              </a:lnSpc>
              <a:buFontTx/>
              <a:buChar char="•"/>
            </a:pPr>
            <a:r>
              <a:rPr lang="ko-KR" altLang="en-US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인사관리  </a:t>
            </a:r>
            <a:r>
              <a:rPr lang="en-US" altLang="ko-KR" sz="20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HR</a:t>
            </a:r>
          </a:p>
          <a:p>
            <a:pPr marL="0" indent="0" algn="l">
              <a:lnSpc>
                <a:spcPct val="140000"/>
              </a:lnSpc>
            </a:pPr>
            <a:endParaRPr lang="en-US" altLang="ko-KR" sz="20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480503"/>
              </p:ext>
            </p:extLst>
          </p:nvPr>
        </p:nvGraphicFramePr>
        <p:xfrm>
          <a:off x="188613" y="1352601"/>
          <a:ext cx="3168949" cy="8208924"/>
        </p:xfrm>
        <a:graphic>
          <a:graphicData uri="http://schemas.openxmlformats.org/drawingml/2006/table">
            <a:tbl>
              <a:tblPr/>
              <a:tblGrid>
                <a:gridCol w="628008"/>
                <a:gridCol w="1665585"/>
                <a:gridCol w="875356"/>
              </a:tblGrid>
              <a:tr h="2807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2719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재무기준정보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계정과목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계정과목 생성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보류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FS00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변경사항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FS04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재무제표버전 관리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OB58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4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변경사항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보류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보류 해제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구매처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FK01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FK02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FK03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변경사항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FK04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보류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보류 해제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FK05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436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고정자산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4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4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4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 탐색기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AW01N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43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고정자산 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개별처리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자산마스터레코드변경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7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0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자산대체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ABUMN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자산매각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ABAON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자산폐기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ABAVN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644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자산거래내역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AB03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644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자산거래 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AB08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일괄처리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자산리스트 호출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AR01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작업리스트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AR30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작업리스트 편집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AR31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일괄변경 규칙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OA02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재무 회계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FI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621591"/>
              </p:ext>
            </p:extLst>
          </p:nvPr>
        </p:nvGraphicFramePr>
        <p:xfrm>
          <a:off x="3573462" y="1352592"/>
          <a:ext cx="3095897" cy="8208920"/>
        </p:xfrm>
        <a:graphic>
          <a:graphicData uri="http://schemas.openxmlformats.org/drawingml/2006/table">
            <a:tbl>
              <a:tblPr/>
              <a:tblGrid>
                <a:gridCol w="613531"/>
                <a:gridCol w="1485919"/>
                <a:gridCol w="996447"/>
              </a:tblGrid>
              <a:tr h="29276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11299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전표일반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6919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승인정표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송장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대변메모 생성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FB75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승인전표전기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특별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 전표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외화평가 전기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F-05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반제전표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반제전표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F-30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0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구매처 반제전표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F-51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입금조회 및 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ZTRR0010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승인전표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승인전표 변경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승인전표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승인전표 출력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ZFIR0100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결산조정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LIST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출력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회계전표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역분개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통합관리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국내출장비 임시전표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030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전표처리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임시전표 일괄 생성 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0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승인전표 일괄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030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마스터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ACACTREE01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9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마스터 편집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ACACTREE02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4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전기내역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8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ACACPSDOCITEMS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총계정 원장관리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861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GL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 마스터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FS00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손익센터 마스터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KE53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 잔액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FAGLB03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 개별항목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FAGLL03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AR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잔액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FD10N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개별항목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FBL5N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손익센터별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채권조회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S_AC0_52000887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구매처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FK03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구매처 잔액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FK10N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61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구매처 개별항목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FBL1N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23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손익센터별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채무조회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S_AC0_52000888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292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62765"/>
              </p:ext>
            </p:extLst>
          </p:nvPr>
        </p:nvGraphicFramePr>
        <p:xfrm>
          <a:off x="188614" y="1352600"/>
          <a:ext cx="3132138" cy="8182941"/>
        </p:xfrm>
        <a:graphic>
          <a:graphicData uri="http://schemas.openxmlformats.org/drawingml/2006/table">
            <a:tbl>
              <a:tblPr/>
              <a:tblGrid>
                <a:gridCol w="620713"/>
                <a:gridCol w="1646237"/>
                <a:gridCol w="865188"/>
              </a:tblGrid>
              <a:tr h="28857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3352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 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세금계산서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매출전자세금계산서 발행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매출전자세금계산서 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ZSBDTIAR02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매입전자세금계산서 발행 요청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ZSBDTIAP01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매입전자세금계산서 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ZSBDTIAP02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전자세금계산서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미발행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LIST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rowSpan="1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마감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 총괄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전자세금계산서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e-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세로 대사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ZSBCOMPNTS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2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부가가치세 신고 양식 출력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 부가가치세 합계표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공제받지 못할 매입세액 명세서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감가상각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고정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자산 취득명세서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신용카드매입자료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수출실적명세서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Upload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ZFIR0190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수출실적명세서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 신고내역 조회 및 파일생성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세무기준일 기간통제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ZFI0110T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52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홈택스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전자신고 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ZFI0170T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미지급 부가세 전기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FB41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결산관리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월마감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rowSpan="1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월마감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전기기간 개시 및 마감 </a:t>
                      </a:r>
                    </a:p>
                  </a:txBody>
                  <a:tcPr marL="3600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FAGL_EHP4_T001B_COFI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정산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건별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KO88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정산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KO8G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감가상각 실행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AFAB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감가상각 로그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AFBP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인식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ACACACT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전기 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역분개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ACACREVERS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전표 회계에 전송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8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ACACTRANSFER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외화환산 평가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FAGL_FCV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대손충당금 산정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대손충당금 전기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 자동반제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F.13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6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미착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미불 대체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F.19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재무 회계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FI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460160"/>
              </p:ext>
            </p:extLst>
          </p:nvPr>
        </p:nvGraphicFramePr>
        <p:xfrm>
          <a:off x="3573462" y="1352601"/>
          <a:ext cx="3095897" cy="5219347"/>
        </p:xfrm>
        <a:graphic>
          <a:graphicData uri="http://schemas.openxmlformats.org/drawingml/2006/table">
            <a:tbl>
              <a:tblPr/>
              <a:tblGrid>
                <a:gridCol w="613531"/>
                <a:gridCol w="1485919"/>
                <a:gridCol w="996447"/>
              </a:tblGrid>
              <a:tr h="27288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2083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결산관리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년마감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40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고정자산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마감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회계연도 변경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AJRW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년마감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AJAB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08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년마감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OAAQ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98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차기이월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총계정원장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차기이월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FAGLGVTR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9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채무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차기이월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F.07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5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기간손익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차기이월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ACACCARRYFORWARD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98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재무리포트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408">
                <a:tc rowSpan="1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리포트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재고값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잔고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MB5L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시산표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한국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ZFIR0280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총계 및 계정잔액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S_ALR_87012301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재무제표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S_ALR_87012284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계정과목표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S_ALR_87012326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채권 미결항목 만기일 분석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S_ALR_87012168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채무 미결항목 만기일 분석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S_ALR_87012078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채권채무 조회서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ZFIR0090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Aging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리포트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제조원가명세서 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ZFIR0260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코스트센터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실제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차이 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S_ALR_87013611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오더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실제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차이 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S_ALR_87012993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오더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실제 개별항목 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KOB1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4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자산대장 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AR02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54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자금관리 </a:t>
            </a:r>
            <a:r>
              <a:rPr lang="en-US" altLang="ko-KR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TR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617016"/>
              </p:ext>
            </p:extLst>
          </p:nvPr>
        </p:nvGraphicFramePr>
        <p:xfrm>
          <a:off x="188640" y="1352600"/>
          <a:ext cx="3168354" cy="67589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8072"/>
                <a:gridCol w="1656184"/>
                <a:gridCol w="864098"/>
              </a:tblGrid>
              <a:tr h="504056">
                <a:tc gridSpan="2"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트랙잭션</a:t>
                      </a:r>
                      <a:r>
                        <a:rPr lang="ko-KR" altLang="en-US" sz="900" b="1" u="none" strike="noStrike" dirty="0">
                          <a:effectLst/>
                        </a:rPr>
                        <a:t> 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T-code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97851">
                <a:tc rowSpan="8"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마스터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환율 유지보수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OB08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금리 유지보수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OB83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주가 유지보수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FW17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은행키 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FI03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거래은행 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FI12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비지니스 파트너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BP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FD03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구매처 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FK03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rowSpan="3"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자금수지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자금수지 집계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ZTRR0090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자금수지 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ZTRR0110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외화자금실적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ZTRR0120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rowSpan="2"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일일시재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계정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계좌 잔액대사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ZTRR0050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일일자금보고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ZTRR0080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rowSpan="8"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GL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계정조회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FS00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전표조회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FB03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전표출력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ZFIR0100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전표취소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ZFIR0040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GL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개별조회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FBL3N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개별조회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FBL5N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구매처 개별조회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FBL1N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회계권한 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ZFI0190V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610661"/>
              </p:ext>
            </p:extLst>
          </p:nvPr>
        </p:nvGraphicFramePr>
        <p:xfrm>
          <a:off x="3573462" y="1352606"/>
          <a:ext cx="3095897" cy="67589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7626"/>
                <a:gridCol w="1440160"/>
                <a:gridCol w="1008111"/>
              </a:tblGrid>
              <a:tr h="5040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</a:rPr>
                        <a:t>트랜잭션 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T-code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9785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</a:rPr>
                        <a:t>입금관리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입금 관리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 smtClean="0">
                          <a:effectLst/>
                        </a:rPr>
                        <a:t>ZTRR0010</a:t>
                      </a:r>
                      <a:r>
                        <a:rPr lang="ko-KR" altLang="en-US" sz="900" u="none" strike="noStrike" dirty="0">
                          <a:effectLst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타발송금명세조회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 smtClean="0">
                          <a:effectLst/>
                        </a:rPr>
                        <a:t>ZTRR0080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받을어음 관리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ZTRR0020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</a:rPr>
                        <a:t>출금관리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지급요청조회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F8BT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외화송금 정보관리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ZTRE0010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구매처 지급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F110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구매처 지급제안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F110S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자금 지급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F111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>
                          <a:effectLst/>
                        </a:rPr>
                        <a:t>FBS </a:t>
                      </a:r>
                      <a:r>
                        <a:rPr lang="ko-KR" altLang="en-US" sz="900" u="none" strike="noStrike">
                          <a:effectLst/>
                        </a:rPr>
                        <a:t>지급처리 전송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ZTRR0030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만기출금 반제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F-51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지급요청 취소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F8BW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운용</a:t>
                      </a:r>
                      <a:r>
                        <a:rPr lang="en-US" altLang="ko-KR" sz="900" u="none" strike="noStrike">
                          <a:effectLst/>
                        </a:rPr>
                        <a:t>/</a:t>
                      </a:r>
                      <a:r>
                        <a:rPr lang="ko-KR" altLang="en-US" sz="900" u="none" strike="noStrike">
                          <a:effectLst/>
                        </a:rPr>
                        <a:t>조달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상품등록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FTR_CREATE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상품변경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FTR_EDIT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회계전기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TBB1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</a:rPr>
                        <a:t>이자결산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TBB4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평가값 입력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S_ALR_87008531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평가전기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TPM1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외환손익 고정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TPM18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취소전기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TPM10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거래분개장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TPM20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8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</a:rPr>
                        <a:t>거래 조회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TM00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353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 회계 </a:t>
            </a:r>
            <a:r>
              <a:rPr lang="en-US" altLang="ko-KR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689620"/>
              </p:ext>
            </p:extLst>
          </p:nvPr>
        </p:nvGraphicFramePr>
        <p:xfrm>
          <a:off x="188912" y="1343722"/>
          <a:ext cx="3168651" cy="8219087"/>
        </p:xfrm>
        <a:graphic>
          <a:graphicData uri="http://schemas.openxmlformats.org/drawingml/2006/table">
            <a:tbl>
              <a:tblPr/>
              <a:tblGrid>
                <a:gridCol w="627949"/>
                <a:gridCol w="1665428"/>
                <a:gridCol w="875274"/>
              </a:tblGrid>
              <a:tr h="49497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182728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마스터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데이터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원가요소 체크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ZCOR0090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코스트센터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KS03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액티비티유형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KL03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통계주요지표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KK03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내부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오더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KO03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손익센터</a:t>
                      </a:r>
                      <a:r>
                        <a:rPr lang="ko-KR" alt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KE53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effectLst/>
                          <a:latin typeface="맑은 고딕"/>
                        </a:rPr>
                        <a:t>특성값</a:t>
                      </a:r>
                      <a:r>
                        <a:rPr lang="en-US" altLang="ko-KR" sz="900" b="0" i="0" u="none" strike="noStrike" dirty="0"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PA</a:t>
                      </a:r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) </a:t>
                      </a:r>
                      <a:r>
                        <a:rPr lang="ko-KR" altLang="en-US" sz="900" b="0" i="0" u="none" strike="noStrike" dirty="0" smtClean="0">
                          <a:effectLst/>
                          <a:latin typeface="맑은 고딕"/>
                        </a:rPr>
                        <a:t>변경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KES1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rowSpan="1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표준원가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 및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투입계획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KP06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경비계획 업로드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+mn-lt"/>
                        </a:rPr>
                        <a:t>ZCOC0010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3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계획량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가격 변경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KP26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3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LTP transfer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KSPP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3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계획량 조정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KPSI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계획</a:t>
                      </a:r>
                      <a:r>
                        <a:rPr lang="ko-KR" alt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SKF </a:t>
                      </a:r>
                      <a:r>
                        <a:rPr lang="ko-KR" alt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입력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KP46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계획분할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KSS4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표준임률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KSPI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코스트센터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액티비티가격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KSBT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자재별 재료비단가 조회 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ZCOR0020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0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표준원가용 재료비 추정단가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Update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ZCOC0040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 원가요소 배부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KSVB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 원가요소 배부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KSUB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 원가 계획 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CK11N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0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제품별 표준대비 실제원가차이 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ZCOR0050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견적원가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effectLst/>
                          <a:latin typeface="맑은 고딕"/>
                        </a:rPr>
                        <a:t>납 단가계산</a:t>
                      </a:r>
                      <a:r>
                        <a:rPr lang="en-US" altLang="ko-KR" sz="900" b="0" i="0" u="none" strike="noStrike"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>
                          <a:effectLst/>
                          <a:latin typeface="맑은 고딕"/>
                        </a:rPr>
                        <a:t>기획실</a:t>
                      </a:r>
                      <a:r>
                        <a:rPr lang="en-US" altLang="ko-KR" sz="900" b="0" i="0" u="none" strike="noStrike"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ZCOE0161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effectLst/>
                          <a:latin typeface="맑은 고딕"/>
                        </a:rPr>
                        <a:t>견적원가 조회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ZCOR0080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33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시제품원가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시제품원가추정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CK11N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3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시제품원가추정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CK13N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339">
                <a:tc rowSpan="1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실제원가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i="0" u="none" strike="noStrike">
                          <a:effectLst/>
                          <a:latin typeface="맑은 고딕"/>
                        </a:rPr>
                        <a:t>기간마감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OKP1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i="0" u="none" strike="noStrike" dirty="0" err="1" smtClean="0">
                          <a:effectLst/>
                          <a:latin typeface="맑은 고딕"/>
                        </a:rPr>
                        <a:t>생산오더별</a:t>
                      </a:r>
                      <a:r>
                        <a:rPr lang="ko-KR" altLang="en-US" sz="900" b="0" i="0" u="none" strike="noStrike" dirty="0" smtClean="0">
                          <a:effectLst/>
                          <a:latin typeface="맑은 고딕"/>
                        </a:rPr>
                        <a:t> 비용 </a:t>
                      </a:r>
                      <a:r>
                        <a:rPr lang="ko-KR" altLang="en-US" sz="900" b="0" i="0" u="none" strike="noStrike" dirty="0">
                          <a:effectLst/>
                          <a:latin typeface="맑은 고딕"/>
                        </a:rPr>
                        <a:t>배부 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ZCOE0180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i="0" u="none" strike="noStrike" dirty="0" smtClean="0">
                          <a:effectLst/>
                          <a:latin typeface="맑은 고딕"/>
                        </a:rPr>
                        <a:t>배부기준</a:t>
                      </a:r>
                      <a:r>
                        <a:rPr lang="en-US" altLang="ko-KR" sz="900" b="0" i="0" u="none" strike="noStrike" dirty="0" smtClean="0">
                          <a:effectLst/>
                          <a:latin typeface="맑은 고딕"/>
                        </a:rPr>
                        <a:t>(SKF) </a:t>
                      </a:r>
                      <a:r>
                        <a:rPr lang="ko-KR" altLang="en-US" sz="900" b="0" i="0" u="none" strike="noStrike" dirty="0" smtClean="0">
                          <a:effectLst/>
                          <a:latin typeface="맑은 고딕"/>
                        </a:rPr>
                        <a:t>입력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KB31N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제조간접비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-1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 원가요소 배부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KSV5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제조간접비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-2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 원가요소 배부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KSU5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비용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배부전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후 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ZCOR0030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실제분할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KSS2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실제임률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KSII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코스트센터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액티비티가격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KSBT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실제 가격으로 재평가 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MFN1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재공품계산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KKAO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차이계산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KKS1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생산오더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정산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CO88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실제 원가계산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원장 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CKMLCP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0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ZCOR0050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Group 8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195968"/>
              </p:ext>
            </p:extLst>
          </p:nvPr>
        </p:nvGraphicFramePr>
        <p:xfrm>
          <a:off x="3573463" y="1352564"/>
          <a:ext cx="3095626" cy="8249739"/>
        </p:xfrm>
        <a:graphic>
          <a:graphicData uri="http://schemas.openxmlformats.org/drawingml/2006/table">
            <a:tbl>
              <a:tblPr/>
              <a:tblGrid>
                <a:gridCol w="590712"/>
                <a:gridCol w="1497073"/>
                <a:gridCol w="1007841"/>
              </a:tblGrid>
              <a:tr h="50409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43054"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실제원가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계속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원가계산 실행 편집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CKMLCP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가격 분석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CKM3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값흐름 모니터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CKMVFM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FI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전표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:G/L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계정 전기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FB50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97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실적매출원가 손익센터 대체 기표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(FI)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ZCOE0220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97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제품별 표준대비 실제원가차이 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ZCOR0050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제품별 원가차이 상세리포트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ZCOR0060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재고수불부 집계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ZCOE0100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재고수불부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Report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ZCOE0101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경상비예산관리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경상비예산 통제기준 설정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ZCOE0010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경비계획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UPLOAD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ZCOC0011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경상비예산 조정 입력 및 실행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ZCOE0020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경상비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예실대비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조회리포트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ZCOR0010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투자예산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투자오더별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예산업로드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ZCOC0030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기초예산 변경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KO22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기초예산 조회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KO23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증액처리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KO24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증액조회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KO25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감액처리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KO26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감액조회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KO27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투자오더별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예실조회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리포트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ZCOR0100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손익관리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i="0" u="none" strike="noStrike" dirty="0">
                          <a:effectLst/>
                          <a:latin typeface="맑은 고딕"/>
                        </a:rPr>
                        <a:t>기간마감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OKP1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매출원가 재평가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effectLst/>
                          <a:latin typeface="맑은 고딕"/>
                        </a:rPr>
                        <a:t>KE27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9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매출원가재평가 후 단수차이 기표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(PA)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ZCOE0170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배부기준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(SKF)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입력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KB31N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9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판관비이하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조직간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-1</a:t>
                      </a:r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차원가요소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KSV5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9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판관비이하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조직간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배부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-2</a:t>
                      </a:r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차원가요소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KSU5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판관비이하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특성별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배부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KEU5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하향식 배부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Top-Down)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맑은 고딕"/>
                        </a:rPr>
                        <a:t>KE28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7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 smtClean="0">
                          <a:effectLst/>
                          <a:latin typeface="맑은 고딕"/>
                        </a:rPr>
                        <a:t>PA </a:t>
                      </a:r>
                      <a:r>
                        <a:rPr lang="ko-KR" altLang="en-US" sz="900" b="0" i="0" u="none" strike="noStrike" dirty="0" smtClean="0">
                          <a:effectLst/>
                          <a:latin typeface="맑은 고딕"/>
                        </a:rPr>
                        <a:t>리포트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smtClean="0">
                          <a:effectLst/>
                          <a:latin typeface="맑은 고딕"/>
                        </a:rPr>
                        <a:t>KE30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160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개별항목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KE24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89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영업 관리 </a:t>
            </a:r>
            <a:r>
              <a:rPr lang="en-US" altLang="ko-KR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SD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094293"/>
              </p:ext>
            </p:extLst>
          </p:nvPr>
        </p:nvGraphicFramePr>
        <p:xfrm>
          <a:off x="188912" y="992559"/>
          <a:ext cx="3168651" cy="8575394"/>
        </p:xfrm>
        <a:graphic>
          <a:graphicData uri="http://schemas.openxmlformats.org/drawingml/2006/table">
            <a:tbl>
              <a:tblPr/>
              <a:tblGrid>
                <a:gridCol w="627949"/>
                <a:gridCol w="1665428"/>
                <a:gridCol w="875274"/>
              </a:tblGrid>
              <a:tr h="358910">
                <a:tc gridSpan="3">
                  <a:txBody>
                    <a:bodyPr/>
                    <a:lstStyle/>
                    <a:p>
                      <a:pPr marL="95250" marR="0" lvl="0" indent="-952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charset="-127"/>
                      </a:endParaRPr>
                    </a:p>
                  </a:txBody>
                  <a:tcPr marL="76200" marR="76200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784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29439">
                <a:tc rowSpan="12">
                  <a:txBody>
                    <a:bodyPr/>
                    <a:lstStyle/>
                    <a:p>
                      <a:pPr marL="1588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마스터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XD01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관리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ZSDE0540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연량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관리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ZSDR0150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가격 생성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VK11/12/13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Transfer Price Report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Price Condition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ZSDR0090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Transfer Price Report - Display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ZSDR0081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 설치비 등록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ZSD0070T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VC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CU60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Pallet Type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무게 등록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ZSD0130T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Pallet Master Data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고객여신변경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FD32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오더 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오더 생성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VA01/02/03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오더 생성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(VC)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ZVA01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7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연량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납가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일괄 반영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ZSDR0170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7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오더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7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 Monitoring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ZSDR0360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S/O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대비 생산 실적 현황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ZSDR0570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Proforma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Invoice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VC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현황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여신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release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VKM3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0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계획 설정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ZSDE0280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rowSpan="1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재고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관리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 개요</a:t>
                      </a:r>
                    </a:p>
                  </a:txBody>
                  <a:tcPr marL="3600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MMBE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0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 재고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0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운송 중 재고 조회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위탁 재고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MB58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문서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On Hand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78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Consignment Stock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History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ZSDR0490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저장위치별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ZSDR0380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43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입고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일자별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 현황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입고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일자별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 현황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Report-Detail View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자재별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 현황 비교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8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52869"/>
              </p:ext>
            </p:extLst>
          </p:nvPr>
        </p:nvGraphicFramePr>
        <p:xfrm>
          <a:off x="3573463" y="1352550"/>
          <a:ext cx="3095626" cy="8208963"/>
        </p:xfrm>
        <a:graphic>
          <a:graphicData uri="http://schemas.openxmlformats.org/drawingml/2006/table">
            <a:tbl>
              <a:tblPr/>
              <a:tblGrid>
                <a:gridCol w="590712"/>
                <a:gridCol w="1497073"/>
                <a:gridCol w="1007841"/>
              </a:tblGrid>
              <a:tr h="48881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308806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 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오더 참조로 납품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ZVL01N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오더 참조로 납품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VL01N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구매오더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참조로 납품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VL10B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 취소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VL09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 오더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ME21N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입고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MIGO_GR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대체요청 지시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ZSDR0160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예약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MB21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자재출고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MB1A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대체 전기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MB1B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설치 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 설치 요청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 설치 변경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 설치 마감 작업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납품 설치 현황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ZSDR0071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rowSpan="1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출하 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 처리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VL02N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배송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수송 지시 생성 취소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운송 정보 비교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ZSDR0270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Packing List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ZSDR0100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Packing List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Simulation -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ZSDR0061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Packing List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Simulation –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ZSDR0062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Packing List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Simulation -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ZSDR0063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배송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수송 입출고 확정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ZSDR0200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광양 창고 바코드 이동 등록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ZSDE0210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광양 창고 바코드 이동 등록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ZSDE0211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8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Container Stuffing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ZSDE0250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355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영업 관리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SD/TE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241408"/>
              </p:ext>
            </p:extLst>
          </p:nvPr>
        </p:nvGraphicFramePr>
        <p:xfrm>
          <a:off x="188912" y="879900"/>
          <a:ext cx="3168651" cy="8662709"/>
        </p:xfrm>
        <a:graphic>
          <a:graphicData uri="http://schemas.openxmlformats.org/drawingml/2006/table">
            <a:tbl>
              <a:tblPr/>
              <a:tblGrid>
                <a:gridCol w="627949"/>
                <a:gridCol w="1665428"/>
                <a:gridCol w="875274"/>
              </a:tblGrid>
              <a:tr h="472700">
                <a:tc gridSpan="3">
                  <a:txBody>
                    <a:bodyPr/>
                    <a:lstStyle/>
                    <a:p>
                      <a:pPr marL="95250" marR="0" lvl="0" indent="-952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charset="-127"/>
                      </a:endParaRPr>
                    </a:p>
                  </a:txBody>
                  <a:tcPr marL="76200" marR="76200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165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364640"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 관리</a:t>
                      </a:r>
                    </a:p>
                  </a:txBody>
                  <a:tcPr marL="0" marR="0" marT="0" marB="0" anchor="ctr" horzOverflow="overflow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대금청구 문서 생성</a:t>
                      </a:r>
                    </a:p>
                  </a:txBody>
                  <a:tcPr marL="3600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VF01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월말 단가 일괄 조정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ZSDR0250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대금청구 예정리스트 유지보수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VF04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대금청구 문서 취소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VF11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보류된 대금청구문서 리스트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VFX3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업체별 할인내역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거래처별 여신 관리차트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ZSDR0240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거래처별 종합현황조회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ZSDR0230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불량 반품 명세서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ZSDR0450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거래 명세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거래 현황표</a:t>
                      </a:r>
                    </a:p>
                  </a:txBody>
                  <a:tcPr marL="3600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ZSDR0110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거래 명세서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ZSDR0140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불량반품명세서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 신고용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세금계산서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전자세금계산서 발행</a:t>
                      </a:r>
                    </a:p>
                  </a:txBody>
                  <a:tcPr marL="3600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13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 전자세금계산서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역발행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요청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ZSBDTIAP01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4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 전자세금계산서 관리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ZSBDTIAP02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4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매출세금계산서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ZSBDTIAR02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입금 관리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 전기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개별 항목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FBL5N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전표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FB03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회계전표출력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ZFIR0100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721787"/>
              </p:ext>
            </p:extLst>
          </p:nvPr>
        </p:nvGraphicFramePr>
        <p:xfrm>
          <a:off x="3573016" y="879908"/>
          <a:ext cx="3096072" cy="8666185"/>
        </p:xfrm>
        <a:graphic>
          <a:graphicData uri="http://schemas.openxmlformats.org/drawingml/2006/table">
            <a:tbl>
              <a:tblPr/>
              <a:tblGrid>
                <a:gridCol w="644265"/>
                <a:gridCol w="1443967"/>
                <a:gridCol w="1007840"/>
              </a:tblGrid>
              <a:tr h="472692">
                <a:tc gridSpan="3">
                  <a:txBody>
                    <a:bodyPr/>
                    <a:lstStyle/>
                    <a:p>
                      <a:pPr marL="95250" marR="0" lvl="0" indent="-952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charset="-127"/>
                      </a:endParaRPr>
                    </a:p>
                  </a:txBody>
                  <a:tcPr marL="76200" marR="76200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296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783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재무문서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수출재무문서생성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ZTER000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선적서류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면허용 선적서류 생성대상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Shipping Request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생성대상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네고용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선적서류 생성대상 조회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통관기준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ZTER2003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네고용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선적서류 생성대상 조회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(D/O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ZTER2051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Local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면허용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C/I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ZTER2052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수출통관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수출통관의뢰단위생성 대상리스트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통관의뢰단위 확정 대상리스트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ZTER410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83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통관생성 대상리스트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83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수출면장등록 대상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관세환급 확정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ZTER452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Consignment Issue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 대상리스트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보험생성 작업대상 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ZTER100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4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B/L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작업대상리스트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ZTER500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83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확정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ZTET505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B/L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ZTET506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입금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선수금 생성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ZTET651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입금의뢰 작업대상 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ZTER600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은행지정 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ZTER602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입금처리 작업대상리스트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ZTER620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실입금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대상현황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차입금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ZTER680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58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수출비용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 </a:t>
                      </a:r>
                      <a:r>
                        <a:rPr kumimoji="1" lang="en-US" altLang="ko-K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Nego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제비용 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ZTER715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ZTET705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ZTET706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96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생산관리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PP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275495"/>
              </p:ext>
            </p:extLst>
          </p:nvPr>
        </p:nvGraphicFramePr>
        <p:xfrm>
          <a:off x="184707" y="1337503"/>
          <a:ext cx="3172856" cy="82240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2005"/>
                <a:gridCol w="1656184"/>
                <a:gridCol w="864667"/>
              </a:tblGrid>
              <a:tr h="48896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2056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자재마스터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자재마스터 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자재마스터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리스트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MM60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CS03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다중 레벨 별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CS12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다중레벨 </a:t>
                      </a:r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CSK2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작업장</a:t>
                      </a:r>
                      <a:b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W/C)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CR01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CR02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CR03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작업장 정보시스템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CR60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공정</a:t>
                      </a:r>
                      <a:b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Routing)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CA01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CA02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CA03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76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라우팅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일괄 유지보수 및 구성부품 할당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ZPPE0010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CC01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CC02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CC03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생산버전</a:t>
                      </a:r>
                      <a:endParaRPr lang="ko-KR" altLang="en-US" sz="900" b="1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생산버전 일괄 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C223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장기계획</a:t>
                      </a:r>
                      <a:b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MS32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MS33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MD62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MD63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계획독립 소요량 엑셀 다운로드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MD79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업로드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ZPPC0060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MS01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장기계획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장기 백그라운드 작업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MSBT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List -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소요량 리스트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MS04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MPS, MRP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MPS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MPS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백그라운드 작업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MDBS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다중 레벨 단일품목계획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MD41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단일 품목 계획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오더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MD01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백그라운드 작업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MDBT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94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단일품목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다중레벨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429" marR="7429" marT="74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541259"/>
              </p:ext>
            </p:extLst>
          </p:nvPr>
        </p:nvGraphicFramePr>
        <p:xfrm>
          <a:off x="3573462" y="1316247"/>
          <a:ext cx="3095625" cy="82452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7626"/>
                <a:gridCol w="1800200"/>
                <a:gridCol w="647799"/>
              </a:tblGrid>
              <a:tr h="54040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193916"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MPS, MRP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단일 품목 계획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 오더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MD11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MD12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개별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MD13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MD16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 확정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MD19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01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주간 생산계획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DM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업로드 및 수량 조정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ZPPC0110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개별 전환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 전환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CO41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분할 전환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CO48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리스트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소요량 리스트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MD04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라인운영계획 일괄 업로드 및 조회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ZPPC0130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Capa. 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검증 리포트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ZPPR0010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01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반제품 생산계획수립 위한 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결과 다운로드 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일자별 형명별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ZPPR0020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 상세라인계획 결과 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ZPPC0120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rowSpan="21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MTS)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CO01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MTO)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CO08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CO02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계획오더 일괄 전환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CO41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릴리즈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CO05N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 처리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COHV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투입자재 변경 관리 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ZPP0090T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투입자재 변경 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ZPPR0030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생산실적 집계 리포트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ZPPR0060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판매오더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판매오더 리스트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S/O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대비 생산 실적 현황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ZSDR0570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 정보시스템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COOIS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 상세라인계획 결과 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ZPPC0120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01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 상세라인계획용 판매오더 및 생산오더리스트 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ZPPR0040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생산실적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ZPPI0010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POP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진행상태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ZPPI0020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39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부자재 불량실적 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ZPPI0030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01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생산지시</a:t>
                      </a:r>
                      <a:r>
                        <a:rPr lang="en-US" altLang="ko-KR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BOM/Routing/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</a:t>
                      </a:r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Class. I/F </a:t>
                      </a:r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ZPPI0050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88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생산실적처리 오류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ZPPI0060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41" marR="6341" marT="63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6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생산관리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PP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622577"/>
              </p:ext>
            </p:extLst>
          </p:nvPr>
        </p:nvGraphicFramePr>
        <p:xfrm>
          <a:off x="188913" y="1352600"/>
          <a:ext cx="3168650" cy="5469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7799"/>
                <a:gridCol w="1656184"/>
                <a:gridCol w="864667"/>
              </a:tblGrid>
              <a:tr h="50405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22569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의장사양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실행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ZPPI0070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로그 확인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ZPPR0120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실적 </a:t>
                      </a: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로그 확인 및 재처리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ZPPR0130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자재이동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출고입력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MB1A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이전전기 입력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MB1B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오더에 대한 입고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MB31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기타 입고 입력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MB1C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자재문서 취소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MBST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확정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타입 티켓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CO11N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CO13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CO14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백로그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처리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COGI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재고개요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재고개요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MMBE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전기일에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대한 재고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MB5B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 재고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체화품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재고현황 리포트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ZPPR0080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WIP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재고현황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ZPPR0140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[SD] On hand 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 리포트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ZSDR0430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[SD] </a:t>
                      </a:r>
                      <a:r>
                        <a:rPr lang="ko-KR" altLang="en-US" sz="900" u="none" strike="noStrike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저장위치별</a:t>
                      </a:r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 리포트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ZSDR0380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 재고 리스트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ZMMR0030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자재문서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자재문서 조회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5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자재문서 리스트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704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구매자재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MM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24142"/>
              </p:ext>
            </p:extLst>
          </p:nvPr>
        </p:nvGraphicFramePr>
        <p:xfrm>
          <a:off x="152400" y="790133"/>
          <a:ext cx="3132138" cy="8896356"/>
        </p:xfrm>
        <a:graphic>
          <a:graphicData uri="http://schemas.openxmlformats.org/drawingml/2006/table">
            <a:tbl>
              <a:tblPr/>
              <a:tblGrid>
                <a:gridCol w="620713"/>
                <a:gridCol w="1646237"/>
                <a:gridCol w="865188"/>
              </a:tblGrid>
              <a:tr h="347663">
                <a:tc gridSpan="3">
                  <a:txBody>
                    <a:bodyPr/>
                    <a:lstStyle/>
                    <a:p>
                      <a:pPr marL="95250" marR="0" lvl="0" indent="-952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charset="-127"/>
                      </a:endParaRPr>
                    </a:p>
                  </a:txBody>
                  <a:tcPr marL="76200" marR="76200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22250">
                <a:tc rowSpan="1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구매자재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기준정보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저장품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설비자재 자재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ZSTE0020M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자재마스터 전체내역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ZSTR0020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업체마스터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MK01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 리스트 조회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MKVZ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구매정보레코드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ME11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구매정보레코드 일괄업로드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ZMMC0010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자재별 구매정보레코드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ME1M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업체별 구매정보레코드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ME1L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자재별 계약조회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ME3M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업체별 계약조회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ME3L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소스리스트 유지보수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수입부대비용 조건등록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MEK1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구매요청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구매요청 생성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직접생성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ME51N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구매요청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ME5A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소요량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일반자재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생산오더별 소요량 산출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소요량 배치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결과조회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자재소요량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구매오더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구매요청 구매오더로 전환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ZMMR0150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구매오더 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ME21N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불량관리연계 자동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발주서 출력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ZMMR0020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자재별 구매오더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ME2M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업체별 구매오더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ME2L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구매입고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구매오더입고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(ASN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참조입고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MIGO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품질검사 결과 반영 및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업체별 기간별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내역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마감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425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물류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송장마감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내자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I/V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일괄정산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분할지급 검수 및 정산처리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위탁 및 파이프라인 정산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MRKO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코스트 센터별 실제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차이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S_ALR_87013611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2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 송장전표 생성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임가공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MIRO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차후차변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차후대변 처리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MIRO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 송장 취소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MR8M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내자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I/V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 내역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ZMMR0190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전자세금계산서 역발행요청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ZSBDTIAP01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 전사세금계산서 관리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ZSBDTIAP02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매입반제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GR/IR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 계정 유지보수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MR11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8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665165"/>
              </p:ext>
            </p:extLst>
          </p:nvPr>
        </p:nvGraphicFramePr>
        <p:xfrm>
          <a:off x="3429000" y="1121911"/>
          <a:ext cx="3286125" cy="8558216"/>
        </p:xfrm>
        <a:graphic>
          <a:graphicData uri="http://schemas.openxmlformats.org/drawingml/2006/table">
            <a:tbl>
              <a:tblPr/>
              <a:tblGrid>
                <a:gridCol w="627063"/>
                <a:gridCol w="1973262"/>
                <a:gridCol w="685800"/>
              </a:tblGrid>
              <a:tr h="2757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36808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입출고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예약 리스트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MB25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출고처리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MB1A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이전전기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MB1B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코드간대체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이동유형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933)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MIGO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출고증 출력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자재마감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창고별 수불마감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ZMMC0030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재고조회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수불관리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현재고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ZMMR0030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 개요 조회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MMBE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수불현황표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자재문서 리스트 조회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MB51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소요량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부대품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단일품목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다중레벨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부대품지정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생산오더별 부대품 소요량 리스트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기준정보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작업장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(W/C)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CR01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Routing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일괄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Upload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ZPPC0030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공정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(Routing)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CA01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생산버전 일괄생성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C223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생산실적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재고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소요량 리스트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MD04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계획오더일괄전환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CO41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생산오더대량처리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릴리즈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COHV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임가공 발주서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부대품 작업지시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ZMMR0040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 확정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입력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취소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CO15/CO13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생산오더대량처리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(TECO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COHV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effectLst/>
                          <a:latin typeface="+mn-lt"/>
                        </a:rPr>
                        <a:t>불완전 자재 이동 후처리</a:t>
                      </a:r>
                      <a:endParaRPr lang="ko-KR" altLang="en-US" sz="10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COGI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 정보시스템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COOIS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구매계획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 소요량 산출 프로그램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ZMMR0160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49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재고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소요량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MS04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재고실사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배치생성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MI31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배치입력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SM35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재고실사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download &amp; upload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ZMMR0210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재고실사 결과 차이 전기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ZMMR0230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AR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마감처리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고객송장 입력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FB70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전자세금계산서 발행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ZFIR0020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매출세금계산서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ZSBDTIAR02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입금관리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수금 후 정산작업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F-30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923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구매자재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MM/SRM/TI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548366"/>
              </p:ext>
            </p:extLst>
          </p:nvPr>
        </p:nvGraphicFramePr>
        <p:xfrm>
          <a:off x="188912" y="1352816"/>
          <a:ext cx="3168651" cy="5070930"/>
        </p:xfrm>
        <a:graphic>
          <a:graphicData uri="http://schemas.openxmlformats.org/drawingml/2006/table">
            <a:tbl>
              <a:tblPr/>
              <a:tblGrid>
                <a:gridCol w="627949"/>
                <a:gridCol w="1665428"/>
                <a:gridCol w="875274"/>
              </a:tblGrid>
              <a:tr h="28781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1602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구매담당자 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SRM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075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구매요청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구매요청 접수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구매요청 결과조회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RFx</a:t>
                      </a:r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견적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입찰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견적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입찰 결과조회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내정가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요청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내정가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확정</a:t>
                      </a: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단가계약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단가계약 관리</a:t>
                      </a: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단가계약 생성</a:t>
                      </a: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단가계약 갱신</a:t>
                      </a: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발주협업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구매발주 조회</a:t>
                      </a: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입고송장 조회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rowSpan="11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latin typeface="맑은 고딕" pitchFamily="50" charset="-127"/>
                          <a:ea typeface="맑은 고딕" pitchFamily="50" charset="-127"/>
                        </a:rPr>
                        <a:t>협력사</a:t>
                      </a:r>
                      <a:endParaRPr lang="en-US" altLang="ko-KR" sz="9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900" dirty="0" smtClean="0">
                          <a:latin typeface="맑은 고딕" pitchFamily="50" charset="-127"/>
                          <a:ea typeface="맑은 고딕" pitchFamily="50" charset="-127"/>
                        </a:rPr>
                        <a:t>평가</a:t>
                      </a:r>
                      <a:endParaRPr lang="ko-KR" altLang="en-US" sz="9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평가항목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평가시트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평가등급 기준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평가그룹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평가계획 수립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 수행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평가진행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평가결과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개선활동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협력사현황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조회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5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SQ Bid List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434213"/>
              </p:ext>
            </p:extLst>
          </p:nvPr>
        </p:nvGraphicFramePr>
        <p:xfrm>
          <a:off x="171798" y="7369759"/>
          <a:ext cx="3185765" cy="2191754"/>
        </p:xfrm>
        <a:graphic>
          <a:graphicData uri="http://schemas.openxmlformats.org/drawingml/2006/table">
            <a:tbl>
              <a:tblPr/>
              <a:tblGrid>
                <a:gridCol w="631341"/>
                <a:gridCol w="1674423"/>
                <a:gridCol w="880001"/>
              </a:tblGrid>
              <a:tr h="22538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2538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협력사 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SRM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033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RFx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응찰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견적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입찰 제출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39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발주협업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구매발주 확인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3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입하문서 생성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3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입하문서 관리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3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입고송장 조회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3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협력사 정보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현황정보 등록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개선활동 등록</a:t>
                      </a:r>
                    </a:p>
                  </a:txBody>
                  <a:tcPr marL="36000" marR="3600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3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평가결과 조회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포탈 메뉴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599116"/>
              </p:ext>
            </p:extLst>
          </p:nvPr>
        </p:nvGraphicFramePr>
        <p:xfrm>
          <a:off x="3573463" y="1104313"/>
          <a:ext cx="3095625" cy="8449698"/>
        </p:xfrm>
        <a:graphic>
          <a:graphicData uri="http://schemas.openxmlformats.org/drawingml/2006/table">
            <a:tbl>
              <a:tblPr/>
              <a:tblGrid>
                <a:gridCol w="613477"/>
                <a:gridCol w="1627046"/>
                <a:gridCol w="855102"/>
              </a:tblGrid>
              <a:tr h="253472">
                <a:tc gridSpan="3">
                  <a:txBody>
                    <a:bodyPr/>
                    <a:lstStyle/>
                    <a:p>
                      <a:pPr marL="95250" marR="0" lvl="0" indent="-952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굴림" charset="-127"/>
                      </a:endParaRPr>
                    </a:p>
                  </a:txBody>
                  <a:tcPr marL="76200" marR="76200" marT="0" marB="0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284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1602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수입시스템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16203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수입개설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요청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구매오더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ZTIT000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3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 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ZTIR007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3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ZTIT009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3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개설결과 등록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ZTIT007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선적관리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수입개설 참조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 B/L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ZTIT200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구매오더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참조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사후송금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 - B/L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ZTIR201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8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실입항일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입력 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 B/L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ZTIT206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2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리스트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– L/G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ZTER200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송장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물대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(B/L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ZTIT300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개설정보 참조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사전송금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ZTIR301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ZTIT305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ZTIT306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관세환급 확정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ZTER452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Consignment Issue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 대상리스트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ZTER460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수입통관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수입신고의뢰 대상 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ZTIT430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수입신고필증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대상 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ZTIT400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운송지시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ZTIR407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관세환급 확정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ZTIR401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실입금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대상현황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차입금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ZTER680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적하보험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부보 관리 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적하부보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대상현황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(B/L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ZTIR104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결제관리 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선적정보 기준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ZTIT800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(Local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신용장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ZTIR801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선적서류 도착통지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(EDI)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ZTDR200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ZTIT805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ZTIT806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수입물품 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입고관리 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입고 대상 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ZTIT500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ZTIT505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ZTIT506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로컬 사후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대상리스트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ZTIT700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ZTIT705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발행 대상 리스트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ZTIT720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521"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수입제비용 관리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협력사비용청구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대상리스트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(Trade One)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ZTIR9012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은행관련비용 처리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ZTIR911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보험관련비용 처리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ZTIR912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선적관련비용 처리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ZTIR913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통관관련비용 처리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ZTIR914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계산서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(FINBIL)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비용처리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ZTIR921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ZTIT905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전기취소 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ZTIT906</a:t>
                      </a: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181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>
              <a:defRPr sz="180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표준화 </a:t>
            </a:r>
            <a:r>
              <a:rPr lang="en-US" altLang="ko-KR" dirty="0"/>
              <a:t>ST</a:t>
            </a:r>
            <a:endParaRPr lang="ko-KR" altLang="en-US" dirty="0"/>
          </a:p>
        </p:txBody>
      </p:sp>
      <p:graphicFrame>
        <p:nvGraphicFramePr>
          <p:cNvPr id="5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327859"/>
              </p:ext>
            </p:extLst>
          </p:nvPr>
        </p:nvGraphicFramePr>
        <p:xfrm>
          <a:off x="188640" y="1352608"/>
          <a:ext cx="3168352" cy="8208911"/>
        </p:xfrm>
        <a:graphic>
          <a:graphicData uri="http://schemas.openxmlformats.org/drawingml/2006/table">
            <a:tbl>
              <a:tblPr/>
              <a:tblGrid>
                <a:gridCol w="517282"/>
                <a:gridCol w="2047575"/>
                <a:gridCol w="603495"/>
              </a:tblGrid>
              <a:tr h="48817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트랜잭션 이름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T-code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2B2"/>
                    </a:solidFill>
                  </a:tcPr>
                </a:tc>
              </a:tr>
              <a:tr h="367325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자재마스터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마스터 생성 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Copy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및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정보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ZSTE0020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자재마스터 변경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MM02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자재마스터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MM03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리스트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MM60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자재마스터 구성현황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Report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ZSTR0010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20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자재마스터 </a:t>
                      </a: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Full Information Report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ZSTR0020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분류 시스템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특성관리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CT04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특성 리스트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CT10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특성환경의 사용처리스트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CT12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클래스 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클래스 변경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클래스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클래스 리스트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(ALV)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CL6AN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Classification Data Uploading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ZSTC0030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Description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업데이트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ZSTC0040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분류 정보 관리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일반 및 의장특성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ZSTR0030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CS01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CS02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CS03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일괄 변경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CS20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전개레포트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ZPPR0010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일반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일괄 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ZPPC0010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Super 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일괄 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ZPPC0050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자재별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사용처 리스트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CS15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KMAT-FERT BOM 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링크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CS41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변경마스터 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 마스터 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CC01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 마스터 변경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CC02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 마스터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CC03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 실행 취소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CCUNDO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 정보시스템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CC07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20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PP: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엔지니어링 워크벤치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변경이력조회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CEWB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10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의장사양변경 이력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ZSTE0030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394722"/>
              </p:ext>
            </p:extLst>
          </p:nvPr>
        </p:nvGraphicFramePr>
        <p:xfrm>
          <a:off x="3573016" y="1352600"/>
          <a:ext cx="3096072" cy="4398458"/>
        </p:xfrm>
        <a:graphic>
          <a:graphicData uri="http://schemas.openxmlformats.org/drawingml/2006/table">
            <a:tbl>
              <a:tblPr/>
              <a:tblGrid>
                <a:gridCol w="500007"/>
                <a:gridCol w="2006337"/>
                <a:gridCol w="589728"/>
              </a:tblGrid>
              <a:tr h="50405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트랜잭션 이름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T-code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2B2"/>
                    </a:solidFill>
                  </a:tcPr>
                </a:tc>
              </a:tr>
              <a:tr h="210054"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VC </a:t>
                      </a:r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의장정보 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의장정보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TABLE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정보 조회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ZCU60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의장정보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TABLE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정보 유지보수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CU60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29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Pallet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BOM O.D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종속 자동 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ZSTC0090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구성 </a:t>
                      </a: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Profile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CU41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구성 </a:t>
                      </a: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Profile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변경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CU42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구성 </a:t>
                      </a: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Profile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CU43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Configuration Profile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일괄 생성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ZPPC0090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KMAT-FERT BOM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링크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CS41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KMAT-FERT BOM Link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자동 처리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ZSTC0080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대표 의장변형구성 일괄등록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ZSTC0060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MMBE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전표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출고전기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MB1A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이전전기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MB1B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 문서 취소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MBST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개발 </a:t>
                      </a:r>
                      <a:endParaRPr lang="en-US" altLang="ko-KR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비용관리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회계 문서 조회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FB03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0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경상비 예실대비 조회리포트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ZCOR0010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 추정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CK11N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45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008" y="695236"/>
            <a:ext cx="364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인사관리 </a:t>
            </a:r>
            <a:r>
              <a:rPr lang="en-US" altLang="ko-KR" sz="1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HR</a:t>
            </a:r>
            <a:endParaRPr lang="ko-KR" altLang="en-US" sz="18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805197"/>
              </p:ext>
            </p:extLst>
          </p:nvPr>
        </p:nvGraphicFramePr>
        <p:xfrm>
          <a:off x="188639" y="1352600"/>
          <a:ext cx="3168923" cy="8213858"/>
        </p:xfrm>
        <a:graphic>
          <a:graphicData uri="http://schemas.openxmlformats.org/drawingml/2006/table">
            <a:tbl>
              <a:tblPr/>
              <a:tblGrid>
                <a:gridCol w="628003"/>
                <a:gridCol w="1665571"/>
                <a:gridCol w="875349"/>
              </a:tblGrid>
              <a:tr h="48465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72922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조직 및 사원배치 생성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PPOCE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조직 및 사원배치 변경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PPOME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조직 및 사원배치 조회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PPOSE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rowSpan="1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인사행정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직위</a:t>
                      </a:r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직급</a:t>
                      </a:r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직책</a:t>
                      </a:r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근무지 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ZHRC0010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자격증 및 자격수당 기준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ZHRC0020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사원마스터 유지보수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smtClean="0">
                          <a:effectLst/>
                          <a:latin typeface="맑은 고딕"/>
                        </a:rPr>
                        <a:t>PA30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사원마스터 조회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smtClean="0">
                          <a:effectLst/>
                          <a:latin typeface="맑은 고딕"/>
                        </a:rPr>
                        <a:t>PA20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사원마스터 빠른입력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smtClean="0">
                          <a:effectLst/>
                          <a:latin typeface="맑은 고딕"/>
                        </a:rPr>
                        <a:t>PA70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발령품의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ZHRM0020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인사발령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smtClean="0">
                          <a:effectLst/>
                          <a:latin typeface="맑은 고딕"/>
                        </a:rPr>
                        <a:t>PA40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제증명서 발행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ZHRM0010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인원현황 및 인사기록부 조회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ZHRR0010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신원보증 미등록현황 </a:t>
                      </a:r>
                      <a:endParaRPr lang="en-US" altLang="ko-KR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ZHRR0210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신원보증 만기현황 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ZHRR0220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rowSpan="1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급여관리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상여지급기준 </a:t>
                      </a:r>
                      <a:endParaRPr lang="en-US" altLang="ko-KR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ZHRV0110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기능직수당 지급부서 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ZHRV0100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통신수당 지급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제외 부서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ZHRV0120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연구수당 지급부서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ZHRV0130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식수카드내역 공제 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ZHRR0100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수당</a:t>
                      </a:r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공제 </a:t>
                      </a:r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Upload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ZHRR0190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급여계산 시뮬레이션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PC00_M41_CALC_SIMU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급여계산 릴리스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PC00_M99_PA03_RELEA 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급여계산 시작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PC00_M41_CALC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급여계산 점검결과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PC00_M99_PA03_CHECK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급여계산 수정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PC00_M99_PA03_CORR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 계산 종료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PC00_M99_PA03_END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퇴직당월급여 시뮬레이션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PC00_M41_CALC_SIMU_R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322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퇴직당월급여 계산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PC00_M41_CALC_RETIRE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5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136262"/>
              </p:ext>
            </p:extLst>
          </p:nvPr>
        </p:nvGraphicFramePr>
        <p:xfrm>
          <a:off x="3573462" y="1352602"/>
          <a:ext cx="3095897" cy="8218996"/>
        </p:xfrm>
        <a:graphic>
          <a:graphicData uri="http://schemas.openxmlformats.org/drawingml/2006/table">
            <a:tbl>
              <a:tblPr/>
              <a:tblGrid>
                <a:gridCol w="613531"/>
                <a:gridCol w="1627189"/>
                <a:gridCol w="855177"/>
              </a:tblGrid>
              <a:tr h="48667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트랜잭션 이름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76200" marR="7620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274057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회계전기실행 수행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PC00_M99_CIPE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회계전기실행 편집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PCP0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1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회계전기완료 점검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PC00_M99_CIPC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163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인사행정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은행이체전송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PC00_M41_CDTA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1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휴가쿼터보상 생성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PC00_M41_LQC0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급여관리레코드 유지보수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PA03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 상태 유지보수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PU03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 계산 결과 삭제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PU01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1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임금유형리포터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PC00_M99_CWTR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급여결과조회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PC_PAYRESULT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개인별 급여내역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ZHRR0180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급여지급명세서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ZHRR0150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16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급여대장 </a:t>
                      </a:r>
                      <a:endParaRPr lang="en-US" altLang="ko-KR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PC00_M41_CLJN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근태관리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반조원 관리 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ZHRC0040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근태입력 허용유형 </a:t>
                      </a:r>
                      <a:endParaRPr lang="en-US" altLang="ko-KR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ZHRV0170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작업시간보고서 </a:t>
                      </a:r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현장관리자용</a:t>
                      </a:r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) 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ZHRM0050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일일근태입력현황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ZHRR0090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작업시간보고서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근태당당자용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ZHRM0060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1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i="0" u="none" strike="noStrike" smtClean="0">
                          <a:effectLst/>
                          <a:latin typeface="+mn-lt"/>
                        </a:rPr>
                        <a:t>일자별 근태시간 확인서 조회 및 출력 </a:t>
                      </a:r>
                      <a:endParaRPr lang="ko-KR" alt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effectLst/>
                          <a:latin typeface="+mn-lt"/>
                        </a:rPr>
                        <a:t>ZHRR0120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월급직 근태신청현황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ZHRR0060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출근카드 데이터 관리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ZHRM0040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근무시간현황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ZHRR0200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근태평가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PT60</a:t>
                      </a:r>
                      <a:endParaRPr lang="en-US" sz="900" b="0" i="0" u="none" strike="noStrike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복리후생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휴일교통비 신청현황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ZHRR0050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휴일교통비 생성 및 전표처리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ZHRM0030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경조사 신청관리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ZHRR0070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상조회 공제관리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ZHRR0080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57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학자금 신청관리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ZHRR0110</a:t>
                      </a:r>
                      <a:endParaRPr lang="en-US" sz="900" b="0" i="0" u="none" strike="noStrike" dirty="0"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826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6175</TotalTime>
  <Words>6918</Words>
  <Application>Microsoft Office PowerPoint</Application>
  <PresentationFormat>A4 Paper (210x297 mm)</PresentationFormat>
  <Paragraphs>2568</Paragraphs>
  <Slides>43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기본 디자인</vt:lpstr>
      <vt:lpstr>1_Office Theme</vt:lpstr>
      <vt:lpstr>비트맵 이미지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DSME PI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모듈별 T-code리스트 템플릿</dc:title>
  <dc:creator>PI CM</dc:creator>
  <cp:lastModifiedBy>hyonyong.cho</cp:lastModifiedBy>
  <cp:revision>539</cp:revision>
  <cp:lastPrinted>2013-03-22T07:17:09Z</cp:lastPrinted>
  <dcterms:created xsi:type="dcterms:W3CDTF">2004-06-28T08:56:33Z</dcterms:created>
  <dcterms:modified xsi:type="dcterms:W3CDTF">2013-03-26T02:32:02Z</dcterms:modified>
</cp:coreProperties>
</file>