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6"/>
  </p:notesMasterIdLst>
  <p:handoutMasterIdLst>
    <p:handoutMasterId r:id="rId27"/>
  </p:handoutMasterIdLst>
  <p:sldIdLst>
    <p:sldId id="374" r:id="rId3"/>
    <p:sldId id="375" r:id="rId4"/>
    <p:sldId id="450" r:id="rId5"/>
    <p:sldId id="460" r:id="rId6"/>
    <p:sldId id="392" r:id="rId7"/>
    <p:sldId id="394" r:id="rId8"/>
    <p:sldId id="396" r:id="rId9"/>
    <p:sldId id="459" r:id="rId10"/>
    <p:sldId id="451" r:id="rId11"/>
    <p:sldId id="452" r:id="rId12"/>
    <p:sldId id="453" r:id="rId13"/>
    <p:sldId id="461" r:id="rId14"/>
    <p:sldId id="462" r:id="rId15"/>
    <p:sldId id="454" r:id="rId16"/>
    <p:sldId id="455" r:id="rId17"/>
    <p:sldId id="456" r:id="rId18"/>
    <p:sldId id="458" r:id="rId19"/>
    <p:sldId id="463" r:id="rId20"/>
    <p:sldId id="464" r:id="rId21"/>
    <p:sldId id="465" r:id="rId22"/>
    <p:sldId id="466" r:id="rId23"/>
    <p:sldId id="467" r:id="rId24"/>
    <p:sldId id="468" r:id="rId2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103991"/>
    <a:srgbClr val="0083CD"/>
    <a:srgbClr val="FF0000"/>
    <a:srgbClr val="333333"/>
    <a:srgbClr val="EAEAEA"/>
    <a:srgbClr val="808080"/>
    <a:srgbClr val="000000"/>
    <a:srgbClr val="B2B2B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7" d="100"/>
          <a:sy n="117" d="100"/>
        </p:scale>
        <p:origin x="-1428" y="-102"/>
      </p:cViewPr>
      <p:guideLst>
        <p:guide orient="horz" pos="2160"/>
        <p:guide pos="37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xmlns="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9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70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4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8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41987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90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98500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4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50774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7678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5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73315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6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9487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50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1.xml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vmlDrawing" Target="../drawings/vmlDrawing9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3" name="비트맵 이미지" r:id="rId11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7" r:id="rId6"/>
    <p:sldLayoutId id="2147484628" r:id="rId7"/>
    <p:sldLayoutId id="2147484629" r:id="rId8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8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4" Type="http://schemas.openxmlformats.org/officeDocument/2006/relationships/oleObject" Target="../embeddings/Microsoft_Office_Excel_97-2003_____1.xls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45.png"/><Relationship Id="rId4" Type="http://schemas.openxmlformats.org/officeDocument/2006/relationships/oleObject" Target="../embeddings/Microsoft_Office_Excel_97-2003_____2.xls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2013.02.28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476625" y="2978399"/>
            <a:ext cx="6124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 PO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생성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65119028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2012.09.03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5059362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059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563336" y="1453277"/>
          <a:ext cx="8719456" cy="4892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486"/>
                <a:gridCol w="409785"/>
                <a:gridCol w="1502541"/>
                <a:gridCol w="341486"/>
                <a:gridCol w="478081"/>
                <a:gridCol w="1297647"/>
                <a:gridCol w="4348430"/>
              </a:tblGrid>
              <a:tr h="21639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전표타입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전표 유형 내역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내역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사용 구분 내역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NB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MRP,ROP 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구매요청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전조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/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카바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/BOX/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스티거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/MRP 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자재류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ERP 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시스템 자동생성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수동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 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생성하지 않음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rowSpan="3"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Z1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원부자재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상품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수입자재 요청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수입자재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납제외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자재→구매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구매그룹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플랜트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요청자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수입상품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로컬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LC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영업→구매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수입상품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자재→구매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로컬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LC,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623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BOM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미구성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부자재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저장품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소모품등</a:t>
                      </a:r>
                      <a:endParaRPr lang="en-US" altLang="ko-KR" sz="9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타부서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 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요청시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코드가 있는 원부자재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저장품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소모품 통합 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 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생성</a:t>
                      </a:r>
                      <a:endParaRPr lang="en-US" altLang="ko-KR" sz="9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생산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기술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품질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연구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지원등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→자재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Z2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설비자재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(MRO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포함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요청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설비부품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코드有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자재그룹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구매그룹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플랜트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err="1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요청자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G/L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계정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자동설정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en-US" altLang="ko-KR" sz="900" b="1" dirty="0" smtClean="0">
                        <a:solidFill>
                          <a:srgbClr val="FF0000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자재그룹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(130001~130024/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자동설정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ZE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ZE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투자성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설비제작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수입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F</a:t>
                      </a:r>
                      <a:endParaRPr lang="ko-KR" altLang="en-US" sz="900" b="1" dirty="0">
                        <a:solidFill>
                          <a:srgbClr val="FF0000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외자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시설투자</a:t>
                      </a:r>
                      <a:endParaRPr lang="en-US" altLang="ko-KR" sz="9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분할지급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자산화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(~99,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잔금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100%: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월합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자재그룹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추적번호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기존자산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NO),G/L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계정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내부오더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코스트센터</a:t>
                      </a:r>
                      <a:endParaRPr lang="en-US" altLang="ko-KR" sz="9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32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건별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5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추적번호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기존자산조회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):AS03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→코스트센터→검색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자산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NO:12000081)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코스트센터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사용공정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:30~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광주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,40~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창원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G/L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계정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(6421001~6421006/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자본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&amp;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수익지출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6351014/</a:t>
                      </a:r>
                      <a:r>
                        <a:rPr lang="ko-KR" altLang="en-US" sz="900" b="1" baseline="0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비용성지출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en-US" altLang="ko-KR" sz="9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*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건설가제비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건물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:6421001     *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건설가제비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공구기구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:6421005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*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건설가제비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구축물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:6421002   *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건설가제비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기계장치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:6421003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*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건설가제비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집기비품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:6421006 *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건설가제비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차량 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운반구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:6421004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dirty="0" err="1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내부오더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시설투자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endParaRPr lang="en-US" altLang="ko-KR" sz="9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*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예산조회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 ZCOR0100(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광주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:133~/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창원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:134~/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본사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:131~)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*</a:t>
                      </a:r>
                      <a:r>
                        <a:rPr lang="ko-KR" altLang="en-US" sz="900" b="1" baseline="0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내부오더조회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:KO03 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 </a:t>
                      </a:r>
                      <a:r>
                        <a:rPr lang="ko-KR" altLang="en-US" sz="900" b="1" baseline="0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오더유형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(Z650)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 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예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시작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:133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광주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),134(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창원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   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끝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:~00(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자산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),~99(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비용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   ~00(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자산화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G/L(6421001~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6421006)</a:t>
                      </a:r>
                      <a:endParaRPr lang="en-US" altLang="ko-KR" sz="900" b="1" baseline="0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baseline="0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   ~99(</a:t>
                      </a:r>
                      <a:r>
                        <a:rPr lang="ko-KR" altLang="en-US" sz="900" b="1" baseline="0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비용화</a:t>
                      </a:r>
                      <a:r>
                        <a:rPr lang="en-US" altLang="ko-KR" sz="900" b="1" baseline="0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r>
                        <a:rPr lang="ko-KR" altLang="en-US" sz="900" b="1" baseline="0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900" b="1" baseline="0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G/L(6351014:</a:t>
                      </a:r>
                      <a:r>
                        <a:rPr lang="ko-KR" altLang="en-US" sz="900" b="1" baseline="0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설비자재 품의</a:t>
                      </a:r>
                      <a:r>
                        <a:rPr lang="en-US" altLang="ko-KR" sz="900" b="1" baseline="0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rgbClr val="FF0000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ZF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6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ZS</a:t>
                      </a:r>
                      <a:endParaRPr lang="ko-KR" altLang="en-US" sz="9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algn="ctr" latinLnBrk="1"/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투자성</a:t>
                      </a:r>
                      <a:r>
                        <a:rPr lang="en-US" altLang="ko-KR" sz="900" b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설비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     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공사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내수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,SRM)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F</a:t>
                      </a:r>
                      <a:endParaRPr lang="ko-KR" altLang="en-US" sz="900" b="1" dirty="0">
                        <a:solidFill>
                          <a:srgbClr val="FF0000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내자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시설투자</a:t>
                      </a:r>
                      <a:endParaRPr lang="en-US" altLang="ko-KR" sz="9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분할지급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자산화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(~99,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잔금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100%: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월합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62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건별</a:t>
                      </a:r>
                      <a:endParaRPr lang="en-US" altLang="ko-KR" sz="9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월합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639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ZG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투자성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금형제작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(SRM)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F</a:t>
                      </a:r>
                      <a:endParaRPr lang="ko-KR" altLang="en-US" sz="900" b="1" dirty="0">
                        <a:solidFill>
                          <a:srgbClr val="FF0000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내자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시설투자</a:t>
                      </a:r>
                      <a:endParaRPr lang="en-US" altLang="ko-KR" sz="9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분할지급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: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자산화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(~99,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잔금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100%: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월합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3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건별</a:t>
                      </a:r>
                      <a:endParaRPr lang="en-US" altLang="ko-KR" sz="9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월합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1639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돋움체" pitchFamily="49" charset="-127"/>
                          <a:ea typeface="돋움체" pitchFamily="49" charset="-127"/>
                        </a:rPr>
                        <a:t>ZK</a:t>
                      </a:r>
                      <a:endParaRPr lang="ko-KR" altLang="en-US" sz="1000" b="1" dirty="0"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err="1" smtClean="0">
                          <a:latin typeface="돋움체" pitchFamily="49" charset="-127"/>
                          <a:ea typeface="돋움체" pitchFamily="49" charset="-127"/>
                        </a:rPr>
                        <a:t>비용성설비</a:t>
                      </a:r>
                      <a:r>
                        <a:rPr lang="en-US" altLang="ko-KR" sz="900" b="1" dirty="0" smtClean="0"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</a:p>
                    <a:p>
                      <a:pPr latinLnBrk="1"/>
                      <a:r>
                        <a:rPr lang="ko-KR" altLang="en-US" sz="900" b="1" dirty="0" err="1" smtClean="0">
                          <a:latin typeface="돋움체" pitchFamily="49" charset="-127"/>
                          <a:ea typeface="돋움체" pitchFamily="49" charset="-127"/>
                        </a:rPr>
                        <a:t>저장품자재</a:t>
                      </a:r>
                      <a:r>
                        <a:rPr lang="en-US" altLang="ko-KR" sz="900" b="1" dirty="0" smtClean="0">
                          <a:latin typeface="돋움체" pitchFamily="49" charset="-127"/>
                          <a:ea typeface="돋움체" pitchFamily="49" charset="-127"/>
                        </a:rPr>
                        <a:t>(SRM)</a:t>
                      </a:r>
                      <a:endParaRPr lang="ko-KR" altLang="en-US" sz="900" b="1" dirty="0"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K</a:t>
                      </a:r>
                      <a:endParaRPr lang="ko-KR" altLang="en-US" sz="900" b="1" dirty="0">
                        <a:solidFill>
                          <a:srgbClr val="0000FF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latin typeface="돋움체" pitchFamily="49" charset="-127"/>
                          <a:ea typeface="돋움체" pitchFamily="49" charset="-127"/>
                        </a:rPr>
                        <a:t>ZS</a:t>
                      </a:r>
                      <a:endParaRPr lang="ko-KR" altLang="en-US" sz="900" b="1" dirty="0"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설비부품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저장품등</a:t>
                      </a:r>
                      <a:endParaRPr lang="en-US" altLang="ko-KR" sz="9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코드無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_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텍스트구매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자재그룹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,G/L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계정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코스트센터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60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err="1" smtClean="0">
                          <a:latin typeface="돋움체" pitchFamily="49" charset="-127"/>
                          <a:ea typeface="돋움체" pitchFamily="49" charset="-127"/>
                        </a:rPr>
                        <a:t>월합</a:t>
                      </a:r>
                      <a:endParaRPr lang="ko-KR" altLang="en-US" sz="900" b="1" dirty="0"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코스트센터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사용공정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플랜트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구매그룹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요청자</a:t>
                      </a:r>
                      <a:endParaRPr lang="en-US" altLang="ko-KR" sz="9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자재그룹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(130001~130024/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수동지정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baseline="0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G/L(6351008: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설비자재정비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,6351999:</a:t>
                      </a:r>
                      <a:r>
                        <a:rPr lang="ko-KR" altLang="en-US" sz="900" b="1" baseline="0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저장품비기타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ZY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LP(Lead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Pay) 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요청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영업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영업→구매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버티컬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납 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공장 사용 금지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39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ZZ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Dropship</a:t>
                      </a:r>
                      <a:r>
                        <a:rPr lang="en-US" altLang="ko-KR" sz="9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요청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영업</a:t>
                      </a:r>
                      <a:r>
                        <a:rPr lang="en-US" altLang="ko-KR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영업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5059362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50593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563336" y="1386602"/>
          <a:ext cx="8799740" cy="495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486"/>
                <a:gridCol w="409785"/>
                <a:gridCol w="1771493"/>
                <a:gridCol w="498021"/>
                <a:gridCol w="1930854"/>
                <a:gridCol w="666751"/>
                <a:gridCol w="1857375"/>
                <a:gridCol w="1323975"/>
              </a:tblGrid>
              <a:tr h="41275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전표타입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전표 유형 내역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내역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baseline="0" dirty="0" smtClean="0">
                          <a:solidFill>
                            <a:schemeClr val="bg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 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</a:tr>
              <a:tr h="41275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NB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MRP,ROP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구매요청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전조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카바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,BOX,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스티거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,MRP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자동생성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</a:t>
                      </a: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PO(</a:t>
                      </a: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</a:t>
                      </a: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12750">
                <a:tc rowSpan="3"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Z1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원부자재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상품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수입자재 요청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수입 부자재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납제외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수동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1275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수입상품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로컬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LC(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격리판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철함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수동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영업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1275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BOM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미구성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부자재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저장품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소모품등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N/A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1275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Z2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설비자재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(MRO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포함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요청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설비부품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코드有</a:t>
                      </a:r>
                      <a:endParaRPr lang="ko-KR" altLang="en-US" sz="11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수동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시설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생산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&amp;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en-US" altLang="ko-KR" sz="1100" b="1" dirty="0" smtClean="0">
                        <a:solidFill>
                          <a:srgbClr val="FF0000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en-US" altLang="ko-KR" sz="1100" b="1" dirty="0" smtClean="0">
                        <a:solidFill>
                          <a:srgbClr val="FF0000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127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ZE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ZE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투자성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설비제작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수입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수입설비부품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&amp;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텍스트구매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수동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시설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4127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ZF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ZS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algn="ctr" latinLnBrk="1"/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투자성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설비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공사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내수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SRM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설비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공사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수동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시설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기술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4127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ZG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투자성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금형제작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금형제작</a:t>
                      </a:r>
                      <a:endParaRPr lang="ko-KR" altLang="en-US" sz="11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1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수동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시설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생산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&amp;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</a:t>
                      </a: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PO(</a:t>
                      </a: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</a:t>
                      </a: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41275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latin typeface="돋움체" pitchFamily="49" charset="-127"/>
                          <a:ea typeface="돋움체" pitchFamily="49" charset="-127"/>
                        </a:rPr>
                        <a:t>ZK</a:t>
                      </a:r>
                      <a:endParaRPr lang="ko-KR" altLang="en-US" sz="1000" b="1" dirty="0"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err="1" smtClean="0">
                          <a:latin typeface="돋움체" pitchFamily="49" charset="-127"/>
                          <a:ea typeface="돋움체" pitchFamily="49" charset="-127"/>
                        </a:rPr>
                        <a:t>비용성설비</a:t>
                      </a:r>
                      <a:r>
                        <a:rPr lang="en-US" altLang="ko-KR" sz="1100" b="1" dirty="0" smtClean="0"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err="1" smtClean="0">
                          <a:latin typeface="돋움체" pitchFamily="49" charset="-127"/>
                          <a:ea typeface="돋움체" pitchFamily="49" charset="-127"/>
                        </a:rPr>
                        <a:t>저장품자재</a:t>
                      </a:r>
                      <a:endParaRPr lang="ko-KR" altLang="en-US" sz="1100" b="1" dirty="0"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100" b="1" dirty="0"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 err="1" smtClean="0">
                          <a:latin typeface="돋움체" pitchFamily="49" charset="-127"/>
                          <a:ea typeface="돋움체" pitchFamily="49" charset="-127"/>
                        </a:rPr>
                        <a:t>비용성설비</a:t>
                      </a:r>
                      <a:r>
                        <a:rPr lang="en-US" altLang="ko-KR" sz="1100" b="1" dirty="0" smtClean="0"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err="1" smtClean="0">
                          <a:latin typeface="돋움체" pitchFamily="49" charset="-127"/>
                          <a:ea typeface="돋움체" pitchFamily="49" charset="-127"/>
                        </a:rPr>
                        <a:t>저장품자재</a:t>
                      </a:r>
                      <a:endParaRPr lang="ko-KR" altLang="en-US" sz="1100" b="1" dirty="0"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100" b="1" dirty="0"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수동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시설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생산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&amp;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기타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dirty="0"/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41275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ZY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LP(Lead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Pay)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요청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영업→구매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버티컬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납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수동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영업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→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1275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ZZ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Dropship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요청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영업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-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49685254"/>
              </p:ext>
            </p:extLst>
          </p:nvPr>
        </p:nvGraphicFramePr>
        <p:xfrm>
          <a:off x="508000" y="1443038"/>
          <a:ext cx="8856662" cy="3790994"/>
        </p:xfrm>
        <a:graphic>
          <a:graphicData uri="http://schemas.openxmlformats.org/drawingml/2006/table">
            <a:tbl>
              <a:tblPr/>
              <a:tblGrid>
                <a:gridCol w="1816100"/>
                <a:gridCol w="5100478"/>
                <a:gridCol w="1940084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823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구매오더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ME21N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구매오더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ME22N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구매오더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ME23N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구매오더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</a:t>
                      </a:r>
                      <a:r>
                        <a:rPr lang="en-US" altLang="ko-KR" sz="16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6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승인 </a:t>
                      </a:r>
                      <a:r>
                        <a:rPr lang="ko-KR" altLang="en-US" sz="1600" b="1" baseline="0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릴리즈</a:t>
                      </a:r>
                      <a:r>
                        <a:rPr lang="en-US" altLang="ko-KR" sz="16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(</a:t>
                      </a:r>
                      <a:r>
                        <a:rPr lang="ko-KR" altLang="en-US" sz="16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한정</a:t>
                      </a:r>
                      <a:r>
                        <a:rPr lang="en-US" altLang="ko-KR" sz="16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)-&gt;Notes</a:t>
                      </a:r>
                      <a:r>
                        <a:rPr lang="ko-KR" altLang="en-US" sz="16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로 대체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ME29N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</a:t>
                      </a:r>
                      <a:endParaRPr kumimoji="1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업체별 오더 조회</a:t>
                      </a: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ME2L</a:t>
                      </a:r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2355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5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3511550"/>
        </p:xfrm>
        <a:graphic>
          <a:graphicData uri="http://schemas.openxmlformats.org/drawingml/2006/table">
            <a:tbl>
              <a:tblPr/>
              <a:tblGrid>
                <a:gridCol w="712788"/>
                <a:gridCol w="1503362"/>
                <a:gridCol w="41132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4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29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5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500" b="1" dirty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74103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(BOM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미구성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원부자재중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미가동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ND)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타입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발주업체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검색참조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③구매조직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그룹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-&gt;PO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수입자재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수입상품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로컬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LC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는 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PR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를 생성하고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납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BOM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미구성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부자재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저장품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소모품등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를 생성한다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NO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는 반드시 거래명세서 기록 관리한다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 플랜트 지정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ME21N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33387" y="1571625"/>
            <a:ext cx="6586538" cy="4171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직사각형 57"/>
          <p:cNvSpPr/>
          <p:nvPr/>
        </p:nvSpPr>
        <p:spPr>
          <a:xfrm>
            <a:off x="2546190" y="1926770"/>
            <a:ext cx="1224136" cy="14005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/>
          <p:cNvSpPr/>
          <p:nvPr/>
        </p:nvSpPr>
        <p:spPr>
          <a:xfrm>
            <a:off x="450690" y="1850805"/>
            <a:ext cx="1035210" cy="2161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직사각형 59"/>
          <p:cNvSpPr/>
          <p:nvPr/>
        </p:nvSpPr>
        <p:spPr>
          <a:xfrm>
            <a:off x="603090" y="2952750"/>
            <a:ext cx="6197760" cy="3238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574514" y="2203230"/>
            <a:ext cx="1540035" cy="5209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타원 63"/>
          <p:cNvSpPr/>
          <p:nvPr/>
        </p:nvSpPr>
        <p:spPr>
          <a:xfrm>
            <a:off x="355879" y="28618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65" name="타원 64"/>
          <p:cNvSpPr/>
          <p:nvPr/>
        </p:nvSpPr>
        <p:spPr>
          <a:xfrm>
            <a:off x="298729" y="21569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66" name="타원 65"/>
          <p:cNvSpPr/>
          <p:nvPr/>
        </p:nvSpPr>
        <p:spPr>
          <a:xfrm>
            <a:off x="2289454" y="18331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67" name="타원 66"/>
          <p:cNvSpPr/>
          <p:nvPr/>
        </p:nvSpPr>
        <p:spPr>
          <a:xfrm>
            <a:off x="279679" y="17378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176839" y="1509714"/>
            <a:ext cx="1547812" cy="1045818"/>
          </a:xfrm>
          <a:prstGeom prst="rect">
            <a:avLst/>
          </a:prstGeom>
          <a:noFill/>
          <a:ln w="127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239000" y="3567113"/>
            <a:ext cx="2190750" cy="86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타원 15"/>
          <p:cNvSpPr/>
          <p:nvPr/>
        </p:nvSpPr>
        <p:spPr>
          <a:xfrm>
            <a:off x="7223404" y="34523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17" name="직사각형 16"/>
          <p:cNvSpPr/>
          <p:nvPr/>
        </p:nvSpPr>
        <p:spPr>
          <a:xfrm>
            <a:off x="8927940" y="3924300"/>
            <a:ext cx="568485" cy="171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8" name="구부러진 연결선 17"/>
          <p:cNvCxnSpPr/>
          <p:nvPr/>
        </p:nvCxnSpPr>
        <p:spPr>
          <a:xfrm flipV="1">
            <a:off x="3837214" y="1812471"/>
            <a:ext cx="1306286" cy="114301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PO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결재 상신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①결재선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②발주 내역 요약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③발주서 첨부 내역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자동첨부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PO</a:t>
                      </a:r>
                      <a:r>
                        <a:rPr lang="en-US" altLang="ko-KR" sz="11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i="0" u="none" strike="noStrike" baseline="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생성후</a:t>
                      </a:r>
                      <a:r>
                        <a:rPr lang="ko-KR" altLang="en-US" sz="11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NOTES</a:t>
                      </a:r>
                      <a:r>
                        <a:rPr lang="ko-KR" altLang="en-US" sz="1100" b="0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에서 결재 진행하여야 함</a:t>
                      </a:r>
                      <a:endParaRPr lang="ko-KR" altLang="en-US" sz="1100" b="0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→임시저장→결재선 지정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팀장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결재 승인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85789" y="1504950"/>
            <a:ext cx="5233986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205413" y="4895850"/>
            <a:ext cx="4262437" cy="87630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622140" y="2371725"/>
            <a:ext cx="1168560" cy="4191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641190" y="4210050"/>
            <a:ext cx="2235360" cy="6858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650715" y="5105400"/>
            <a:ext cx="511335" cy="4762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/>
          <p:cNvSpPr/>
          <p:nvPr/>
        </p:nvSpPr>
        <p:spPr>
          <a:xfrm>
            <a:off x="498754" y="21664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22" name="타원 21"/>
          <p:cNvSpPr/>
          <p:nvPr/>
        </p:nvSpPr>
        <p:spPr>
          <a:xfrm>
            <a:off x="432079" y="409054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3" name="타원 22"/>
          <p:cNvSpPr/>
          <p:nvPr/>
        </p:nvSpPr>
        <p:spPr>
          <a:xfrm>
            <a:off x="422554" y="50239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cxnSp>
        <p:nvCxnSpPr>
          <p:cNvPr id="13" name="구부러진 연결선 12"/>
          <p:cNvCxnSpPr>
            <a:stCxn id="20" idx="3"/>
          </p:cNvCxnSpPr>
          <p:nvPr/>
        </p:nvCxnSpPr>
        <p:spPr>
          <a:xfrm>
            <a:off x="1162050" y="5343525"/>
            <a:ext cx="4038600" cy="216354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 업체별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공급업체 검색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실행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공급업체별 구매문서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ME2L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14350" y="1714500"/>
            <a:ext cx="6572250" cy="3990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3917789" y="2310800"/>
            <a:ext cx="3102135" cy="30517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526890" y="2289710"/>
            <a:ext cx="235110" cy="2153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317779" y="2201626"/>
            <a:ext cx="216024" cy="137455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1" name="타원 20"/>
          <p:cNvSpPr/>
          <p:nvPr/>
        </p:nvSpPr>
        <p:spPr>
          <a:xfrm>
            <a:off x="3918229" y="2096851"/>
            <a:ext cx="216024" cy="137455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22" name="직사각형 21"/>
          <p:cNvSpPr/>
          <p:nvPr/>
        </p:nvSpPr>
        <p:spPr>
          <a:xfrm>
            <a:off x="1860389" y="2518310"/>
            <a:ext cx="511335" cy="2153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구부러진 연결선 9"/>
          <p:cNvCxnSpPr>
            <a:stCxn id="22" idx="3"/>
          </p:cNvCxnSpPr>
          <p:nvPr/>
        </p:nvCxnSpPr>
        <p:spPr>
          <a:xfrm flipV="1">
            <a:off x="2371724" y="2424793"/>
            <a:ext cx="1555297" cy="201200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 업체별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내역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레이아웃조정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업체별 미납수량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구매 요청문서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업체별 발주 수량 및 미납수량 확인가능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공급업체별 구매문서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j-ea"/>
                          <a:ea typeface="+mn-ea"/>
                          <a:cs typeface="+mn-cs"/>
                        </a:rPr>
                        <a:t>ME2L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공급업체별 구매문서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85775" y="1538288"/>
            <a:ext cx="8915400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95789" y="1471614"/>
            <a:ext cx="2003370" cy="1328736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2355690" y="2622330"/>
            <a:ext cx="235110" cy="22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타원 11"/>
          <p:cNvSpPr/>
          <p:nvPr/>
        </p:nvSpPr>
        <p:spPr>
          <a:xfrm>
            <a:off x="2394229" y="24046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3" name="직사각형 12"/>
          <p:cNvSpPr/>
          <p:nvPr/>
        </p:nvSpPr>
        <p:spPr>
          <a:xfrm>
            <a:off x="5772149" y="2974755"/>
            <a:ext cx="352425" cy="5780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타원 13"/>
          <p:cNvSpPr/>
          <p:nvPr/>
        </p:nvSpPr>
        <p:spPr>
          <a:xfrm>
            <a:off x="5861329" y="27856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14350" y="3633788"/>
            <a:ext cx="8896349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514349" y="4279680"/>
            <a:ext cx="1085851" cy="1780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260629" y="41857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cxnSp>
        <p:nvCxnSpPr>
          <p:cNvPr id="15" name="구부러진 연결선 14"/>
          <p:cNvCxnSpPr>
            <a:endCxn id="240643" idx="1"/>
          </p:cNvCxnSpPr>
          <p:nvPr/>
        </p:nvCxnSpPr>
        <p:spPr>
          <a:xfrm flipV="1">
            <a:off x="2628900" y="2135982"/>
            <a:ext cx="1766889" cy="476590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1819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1903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4-1.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소요량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반영후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Bach Job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 담당자는 작업편성 완료 기간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일자별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 계획 수량을 자재 담당자에게 통보하고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자재에서는 자재소요량 계획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(MRP)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수행한다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 계획 담당자는 자재에서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완료시까지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 계획은 변경 불가하고 자재에서는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전환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완료후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생산계획 담당자에게 통보한다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생산계획 담당자는 차주 계획 </a:t>
                      </a:r>
                      <a:r>
                        <a:rPr lang="ko-KR" altLang="en-US" sz="1000" b="1" dirty="0" err="1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변경시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변경일자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,W/O,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수량을 통보하고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자재에서는 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변경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삭제 </a:t>
                      </a:r>
                      <a:r>
                        <a:rPr lang="en-US" altLang="ko-KR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&amp; </a:t>
                      </a:r>
                      <a:r>
                        <a:rPr lang="ko-KR" altLang="en-US" sz="1000" b="1" dirty="0" smtClean="0">
                          <a:solidFill>
                            <a:srgbClr val="0000FF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추가를 실행한다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(MRP)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소요량 산출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ZMMR0140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가동으로 자재 소요량 산출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00049" y="1838325"/>
            <a:ext cx="2819401" cy="307657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333751" y="1828800"/>
            <a:ext cx="3105150" cy="305435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3451065" y="3079530"/>
            <a:ext cx="349410" cy="1875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488789" y="2917605"/>
            <a:ext cx="377985" cy="2351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3390900" y="3574830"/>
            <a:ext cx="1609724" cy="4542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8598" name="Picture 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43675" y="1828801"/>
            <a:ext cx="2886075" cy="306705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469739" y="3670080"/>
            <a:ext cx="1406685" cy="2923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6603840" y="3679605"/>
            <a:ext cx="2483010" cy="606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6603840" y="3241455"/>
            <a:ext cx="406560" cy="22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419099" y="5029200"/>
            <a:ext cx="2809875" cy="40005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mtClean="0">
                <a:solidFill>
                  <a:schemeClr val="tx1"/>
                </a:solidFill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</a:rPr>
              <a:t>단계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3362325" y="5010150"/>
            <a:ext cx="3019425" cy="40005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r>
              <a:rPr lang="ko-KR" altLang="en-US" dirty="0" smtClean="0">
                <a:solidFill>
                  <a:schemeClr val="tx1"/>
                </a:solidFill>
              </a:rPr>
              <a:t>단계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1200" dirty="0" smtClean="0">
                <a:solidFill>
                  <a:srgbClr val="0000FF"/>
                </a:solidFill>
              </a:rPr>
              <a:t>JIT </a:t>
            </a:r>
            <a:r>
              <a:rPr lang="ko-KR" altLang="en-US" sz="1200" dirty="0" smtClean="0">
                <a:solidFill>
                  <a:srgbClr val="0000FF"/>
                </a:solidFill>
              </a:rPr>
              <a:t>체크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6572250" y="4981575"/>
            <a:ext cx="2828925" cy="40005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dirty="0" smtClean="0">
                <a:solidFill>
                  <a:schemeClr val="tx1"/>
                </a:solidFill>
              </a:rPr>
              <a:t>3</a:t>
            </a:r>
            <a:r>
              <a:rPr lang="ko-KR" altLang="en-US" dirty="0" smtClean="0">
                <a:solidFill>
                  <a:schemeClr val="tx1"/>
                </a:solidFill>
              </a:rPr>
              <a:t>단계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dirty="0" smtClean="0">
                <a:solidFill>
                  <a:srgbClr val="0000FF"/>
                </a:solidFill>
              </a:rPr>
              <a:t>플랜트</a:t>
            </a:r>
            <a:r>
              <a:rPr lang="en-US" altLang="ko-KR" dirty="0" smtClean="0">
                <a:solidFill>
                  <a:srgbClr val="0000FF"/>
                </a:solidFill>
              </a:rPr>
              <a:t>,</a:t>
            </a:r>
            <a:r>
              <a:rPr lang="ko-KR" altLang="en-US" dirty="0" smtClean="0">
                <a:solidFill>
                  <a:srgbClr val="0000FF"/>
                </a:solidFill>
              </a:rPr>
              <a:t>작업기간</a:t>
            </a:r>
            <a:r>
              <a:rPr lang="en-US" altLang="ko-KR" dirty="0" smtClean="0">
                <a:solidFill>
                  <a:srgbClr val="0000FF"/>
                </a:solidFill>
              </a:rPr>
              <a:t>,</a:t>
            </a:r>
            <a:r>
              <a:rPr lang="ko-KR" altLang="en-US" dirty="0" err="1" smtClean="0">
                <a:solidFill>
                  <a:srgbClr val="0000FF"/>
                </a:solidFill>
              </a:rPr>
              <a:t>입고완료분</a:t>
            </a:r>
            <a:r>
              <a:rPr lang="ko-KR" altLang="en-US" dirty="0" smtClean="0">
                <a:solidFill>
                  <a:srgbClr val="0000FF"/>
                </a:solidFill>
              </a:rPr>
              <a:t> </a:t>
            </a:r>
            <a:r>
              <a:rPr lang="en-US" altLang="ko-KR" dirty="0" smtClean="0">
                <a:solidFill>
                  <a:srgbClr val="0000FF"/>
                </a:solidFill>
              </a:rPr>
              <a:t>V</a:t>
            </a:r>
            <a:r>
              <a:rPr lang="ko-KR" altLang="en-US" dirty="0" smtClean="0">
                <a:solidFill>
                  <a:srgbClr val="0000FF"/>
                </a:solidFill>
              </a:rPr>
              <a:t>확인</a:t>
            </a:r>
            <a:endParaRPr lang="ko-KR" altLang="en-US" sz="1200" dirty="0" smtClean="0">
              <a:solidFill>
                <a:srgbClr val="0000FF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613364" y="4279681"/>
            <a:ext cx="511335" cy="16849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4-2.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소요량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반영후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 결과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②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자재명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③소요량 ④업체 ⑤요청일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작업일자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자동생성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PD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타입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(MRP)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소요량 산출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ZMMR0140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가동으로 자재 소요량 산출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71476" y="1609724"/>
            <a:ext cx="9067799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5479890" y="2450879"/>
            <a:ext cx="1016160" cy="32164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8972550" y="2469929"/>
            <a:ext cx="438150" cy="32164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438150" y="2469929"/>
            <a:ext cx="419100" cy="32164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095750" y="2460404"/>
            <a:ext cx="438150" cy="32164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6505575" y="2441354"/>
            <a:ext cx="438150" cy="32164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9023629" y="226174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6</a:t>
            </a:r>
            <a:endParaRPr lang="ko-KR" altLang="en-US" sz="1000" b="1" dirty="0"/>
          </a:p>
        </p:txBody>
      </p:sp>
      <p:sp>
        <p:nvSpPr>
          <p:cNvPr id="17" name="타원 16"/>
          <p:cNvSpPr/>
          <p:nvPr/>
        </p:nvSpPr>
        <p:spPr>
          <a:xfrm>
            <a:off x="6604279" y="22331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18" name="타원 17"/>
          <p:cNvSpPr/>
          <p:nvPr/>
        </p:nvSpPr>
        <p:spPr>
          <a:xfrm>
            <a:off x="5670829" y="22522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19" name="타원 18"/>
          <p:cNvSpPr/>
          <p:nvPr/>
        </p:nvSpPr>
        <p:spPr>
          <a:xfrm>
            <a:off x="1584604" y="229984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0" name="타원 19"/>
          <p:cNvSpPr/>
          <p:nvPr/>
        </p:nvSpPr>
        <p:spPr>
          <a:xfrm>
            <a:off x="4184929" y="22712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21" name="타원 20"/>
          <p:cNvSpPr/>
          <p:nvPr/>
        </p:nvSpPr>
        <p:spPr>
          <a:xfrm>
            <a:off x="270154" y="23284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22" name="직사각형 21"/>
          <p:cNvSpPr/>
          <p:nvPr/>
        </p:nvSpPr>
        <p:spPr>
          <a:xfrm>
            <a:off x="1447800" y="2460404"/>
            <a:ext cx="438150" cy="32164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311263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4-3.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소요량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생산계획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POP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반영후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 결과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전환 가공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액셀로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전환 업체별로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구분하여 수동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구성자재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:PD)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중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JIT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자재를 제외하고는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자재 소요량을 기준으로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Z1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타입으로 바로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생성하고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(ZMMR0140),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JIT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전조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카바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스티커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,BOX) PR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생성하여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(ZMMR0150)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BOM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구성자재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:PD) (ZMMR0150)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모든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 ※) BOM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구성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자재중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납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수입자재는 제외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자재소요계획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(MRP) 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평가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소요량 산출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ZMMR0140</a:t>
                      </a:r>
                      <a:endParaRPr lang="ko-KR" altLang="en-US" sz="1000" b="1" dirty="0">
                        <a:solidFill>
                          <a:srgbClr val="0000FF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가동으로 자재 소요량 산출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19100" y="1557339"/>
            <a:ext cx="6591300" cy="1309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432015" y="2317530"/>
            <a:ext cx="235110" cy="22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304925" y="3005137"/>
            <a:ext cx="8210550" cy="2690467"/>
          </a:xfrm>
          <a:prstGeom prst="rect">
            <a:avLst/>
          </a:prstGeom>
          <a:noFill/>
          <a:ln w="1587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3" name="타원 12"/>
          <p:cNvSpPr/>
          <p:nvPr/>
        </p:nvSpPr>
        <p:spPr>
          <a:xfrm>
            <a:off x="3432454" y="21188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cxnSp>
        <p:nvCxnSpPr>
          <p:cNvPr id="17" name="구부러진 연결선 16"/>
          <p:cNvCxnSpPr/>
          <p:nvPr/>
        </p:nvCxnSpPr>
        <p:spPr>
          <a:xfrm rot="16200000" flipH="1">
            <a:off x="3522889" y="2690132"/>
            <a:ext cx="440872" cy="155122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863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5-1.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그룹별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실행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NB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자재마스터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광주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카바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스티커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,BOX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,BOM-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미구성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플랜트를 지정한다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작업편성일 기준으로 설정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구매그룹별 설정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(SRM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Flag)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납품요청일에는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생산작업 편성일을 지정요망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차주 계획은 금주 화요일 저녁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금주 수요일 오전까지 수행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구매그룹별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생산오더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전환시는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동시에 작업가능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전환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ZMMR0150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원부자재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6250" y="1719264"/>
            <a:ext cx="6448425" cy="337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2336640" y="2917605"/>
            <a:ext cx="330360" cy="2351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2327114" y="3127155"/>
            <a:ext cx="330361" cy="2065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2355689" y="3441480"/>
            <a:ext cx="1940086" cy="2351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622138" y="4289205"/>
            <a:ext cx="3302161" cy="1875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593564" y="4622580"/>
            <a:ext cx="854236" cy="22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327304" y="45382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31" name="타원 30"/>
          <p:cNvSpPr/>
          <p:nvPr/>
        </p:nvSpPr>
        <p:spPr>
          <a:xfrm>
            <a:off x="365404" y="41572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32" name="타원 31"/>
          <p:cNvSpPr/>
          <p:nvPr/>
        </p:nvSpPr>
        <p:spPr>
          <a:xfrm>
            <a:off x="2108479" y="34237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33" name="타원 32"/>
          <p:cNvSpPr/>
          <p:nvPr/>
        </p:nvSpPr>
        <p:spPr>
          <a:xfrm>
            <a:off x="2079904" y="30427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34" name="타원 33"/>
          <p:cNvSpPr/>
          <p:nvPr/>
        </p:nvSpPr>
        <p:spPr>
          <a:xfrm>
            <a:off x="2098954" y="27379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35" name="사각형 설명선 34"/>
          <p:cNvSpPr/>
          <p:nvPr/>
        </p:nvSpPr>
        <p:spPr>
          <a:xfrm>
            <a:off x="4000500" y="2543175"/>
            <a:ext cx="2409825" cy="447675"/>
          </a:xfrm>
          <a:prstGeom prst="wedgeRectCallout">
            <a:avLst>
              <a:gd name="adj1" fmla="val -37921"/>
              <a:gd name="adj2" fmla="val 14573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</a:rPr>
              <a:t>발주를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일자별</a:t>
            </a:r>
            <a:r>
              <a:rPr lang="en-US" altLang="ko-KR" sz="1000" dirty="0" smtClean="0">
                <a:solidFill>
                  <a:schemeClr val="tx1"/>
                </a:solidFill>
              </a:rPr>
              <a:t>/</a:t>
            </a:r>
            <a:r>
              <a:rPr lang="ko-KR" altLang="en-US" sz="1000" dirty="0" smtClean="0">
                <a:solidFill>
                  <a:schemeClr val="tx1"/>
                </a:solidFill>
              </a:rPr>
              <a:t>기간별로 </a:t>
            </a:r>
            <a:r>
              <a:rPr lang="en-US" altLang="ko-KR" sz="1000" dirty="0" smtClean="0">
                <a:solidFill>
                  <a:schemeClr val="tx1"/>
                </a:solidFill>
              </a:rPr>
              <a:t>PO </a:t>
            </a:r>
            <a:r>
              <a:rPr lang="ko-KR" altLang="en-US" sz="1000" dirty="0" smtClean="0">
                <a:solidFill>
                  <a:schemeClr val="tx1"/>
                </a:solidFill>
              </a:rPr>
              <a:t>전환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</a:rPr>
              <a:t>기간에 대한 </a:t>
            </a:r>
            <a:r>
              <a:rPr lang="en-US" altLang="ko-KR" sz="1000" dirty="0" smtClean="0">
                <a:solidFill>
                  <a:schemeClr val="tx1"/>
                </a:solidFill>
              </a:rPr>
              <a:t>PO NO</a:t>
            </a:r>
            <a:r>
              <a:rPr lang="ko-KR" altLang="en-US" sz="1000" dirty="0" smtClean="0">
                <a:solidFill>
                  <a:schemeClr val="tx1"/>
                </a:solidFill>
              </a:rPr>
              <a:t>는 </a:t>
            </a:r>
            <a:r>
              <a:rPr lang="en-US" altLang="ko-KR" sz="1000" dirty="0" smtClean="0">
                <a:solidFill>
                  <a:schemeClr val="tx1"/>
                </a:solidFill>
              </a:rPr>
              <a:t>1</a:t>
            </a:r>
            <a:r>
              <a:rPr lang="ko-KR" altLang="en-US" sz="1000" dirty="0" smtClean="0">
                <a:solidFill>
                  <a:schemeClr val="tx1"/>
                </a:solidFill>
              </a:rPr>
              <a:t>개로 생성됨</a:t>
            </a:r>
            <a:r>
              <a:rPr lang="en-US" altLang="ko-KR" sz="1000" dirty="0" smtClean="0">
                <a:solidFill>
                  <a:schemeClr val="tx1"/>
                </a:solidFill>
              </a:rPr>
              <a:t>)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6" name="사각형 설명선 35"/>
          <p:cNvSpPr/>
          <p:nvPr/>
        </p:nvSpPr>
        <p:spPr>
          <a:xfrm>
            <a:off x="4048126" y="5019675"/>
            <a:ext cx="2266950" cy="352425"/>
          </a:xfrm>
          <a:prstGeom prst="wedgeRectCallout">
            <a:avLst>
              <a:gd name="adj1" fmla="val -57368"/>
              <a:gd name="adj2" fmla="val -21453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</a:rPr>
              <a:t>구매그룹</a:t>
            </a:r>
            <a:r>
              <a:rPr lang="en-US" altLang="ko-KR" sz="1000" dirty="0" smtClean="0">
                <a:solidFill>
                  <a:schemeClr val="tx1"/>
                </a:solidFill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</a:rPr>
              <a:t>자재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담당별</a:t>
            </a:r>
            <a:r>
              <a:rPr lang="en-US" altLang="ko-KR" sz="1000" dirty="0" smtClean="0">
                <a:solidFill>
                  <a:schemeClr val="tx1"/>
                </a:solidFill>
              </a:rPr>
              <a:t>) PO</a:t>
            </a:r>
            <a:r>
              <a:rPr lang="ko-KR" altLang="en-US" sz="1000" dirty="0" smtClean="0">
                <a:solidFill>
                  <a:schemeClr val="tx1"/>
                </a:solidFill>
              </a:rPr>
              <a:t>전환 가능</a:t>
            </a:r>
          </a:p>
        </p:txBody>
      </p:sp>
      <p:graphicFrame>
        <p:nvGraphicFramePr>
          <p:cNvPr id="37" name="개체 36"/>
          <p:cNvGraphicFramePr>
            <a:graphicFrameLocks noChangeAspect="1"/>
          </p:cNvGraphicFramePr>
          <p:nvPr/>
        </p:nvGraphicFramePr>
        <p:xfrm>
          <a:off x="7630885" y="3996871"/>
          <a:ext cx="914400" cy="771525"/>
        </p:xfrm>
        <a:graphic>
          <a:graphicData uri="http://schemas.openxmlformats.org/presentationml/2006/ole">
            <p:oleObj spid="_x0000_s238596" name="Worksheet" showAsIcon="1" r:id="rId4" imgW="914400" imgH="771480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자동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EX, PD-NB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①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전환할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ITEM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선정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② 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로 전환 선택 ③ 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 NO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선정 ④ 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PO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내역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전환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ZMMR0150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원부자재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42925" y="1709739"/>
            <a:ext cx="8953500" cy="189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6203790" y="3028950"/>
            <a:ext cx="187485" cy="4000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사각형 설명선 25"/>
          <p:cNvSpPr/>
          <p:nvPr/>
        </p:nvSpPr>
        <p:spPr>
          <a:xfrm>
            <a:off x="5019675" y="1857375"/>
            <a:ext cx="2038350" cy="447675"/>
          </a:xfrm>
          <a:prstGeom prst="wedgeRectCallout">
            <a:avLst>
              <a:gd name="adj1" fmla="val -32308"/>
              <a:gd name="adj2" fmla="val 103178"/>
            </a:avLst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r>
              <a:rPr lang="ko-KR" altLang="en-US" sz="1000" dirty="0" smtClean="0">
                <a:solidFill>
                  <a:schemeClr val="tx1"/>
                </a:solidFill>
              </a:rPr>
              <a:t>원화 업체로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</a:rPr>
              <a:t> 업체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선정후</a:t>
            </a:r>
            <a:r>
              <a:rPr lang="ko-KR" altLang="en-US" sz="1000" dirty="0" smtClean="0">
                <a:solidFill>
                  <a:schemeClr val="tx1"/>
                </a:solidFill>
              </a:rPr>
              <a:t>  </a:t>
            </a:r>
            <a:r>
              <a:rPr lang="en-US" altLang="ko-KR" sz="1000" dirty="0" smtClean="0">
                <a:solidFill>
                  <a:schemeClr val="tx1"/>
                </a:solidFill>
              </a:rPr>
              <a:t>PO</a:t>
            </a:r>
            <a:r>
              <a:rPr lang="ko-KR" altLang="en-US" sz="1000" dirty="0" smtClean="0">
                <a:solidFill>
                  <a:schemeClr val="tx1"/>
                </a:solidFill>
              </a:rPr>
              <a:t>로 전환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5346539" y="2631855"/>
            <a:ext cx="873285" cy="4066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9239250" y="2447925"/>
            <a:ext cx="266700" cy="1038226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사각형 설명선 31"/>
          <p:cNvSpPr/>
          <p:nvPr/>
        </p:nvSpPr>
        <p:spPr>
          <a:xfrm>
            <a:off x="7439025" y="1495425"/>
            <a:ext cx="2038350" cy="371475"/>
          </a:xfrm>
          <a:prstGeom prst="wedgeRectCallout">
            <a:avLst>
              <a:gd name="adj1" fmla="val 40589"/>
              <a:gd name="adj2" fmla="val 207915"/>
            </a:avLst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EX </a:t>
            </a:r>
            <a:r>
              <a:rPr lang="ko-KR" altLang="en-US" sz="1000" dirty="0" smtClean="0">
                <a:solidFill>
                  <a:schemeClr val="tx1"/>
                </a:solidFill>
              </a:rPr>
              <a:t>자재 마스터 </a:t>
            </a:r>
            <a:r>
              <a:rPr lang="en-US" altLang="ko-KR" sz="1000" dirty="0" smtClean="0">
                <a:solidFill>
                  <a:schemeClr val="tx1"/>
                </a:solidFill>
              </a:rPr>
              <a:t>JIT </a:t>
            </a:r>
            <a:r>
              <a:rPr lang="ko-KR" altLang="en-US" sz="1000" dirty="0" smtClean="0">
                <a:solidFill>
                  <a:schemeClr val="tx1"/>
                </a:solidFill>
              </a:rPr>
              <a:t>자재</a:t>
            </a:r>
          </a:p>
        </p:txBody>
      </p:sp>
      <p:pic>
        <p:nvPicPr>
          <p:cNvPr id="239623" name="Picture 7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28650" y="4043363"/>
            <a:ext cx="2876550" cy="1505619"/>
          </a:xfrm>
          <a:prstGeom prst="rect">
            <a:avLst/>
          </a:prstGeom>
          <a:noFill/>
          <a:ln w="15875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239625" name="Picture 9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19589" y="4286250"/>
            <a:ext cx="938211" cy="1028700"/>
          </a:xfrm>
          <a:prstGeom prst="rect">
            <a:avLst/>
          </a:prstGeom>
          <a:noFill/>
          <a:ln w="1587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37" name="직사각형 36"/>
          <p:cNvSpPr/>
          <p:nvPr/>
        </p:nvSpPr>
        <p:spPr>
          <a:xfrm>
            <a:off x="564990" y="3041430"/>
            <a:ext cx="177960" cy="42567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타원 39"/>
          <p:cNvSpPr/>
          <p:nvPr/>
        </p:nvSpPr>
        <p:spPr>
          <a:xfrm>
            <a:off x="327304" y="309994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41" name="직사각형 40"/>
          <p:cNvSpPr/>
          <p:nvPr/>
        </p:nvSpPr>
        <p:spPr>
          <a:xfrm>
            <a:off x="1085850" y="4133850"/>
            <a:ext cx="323850" cy="2476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타원 45"/>
          <p:cNvSpPr/>
          <p:nvPr/>
        </p:nvSpPr>
        <p:spPr>
          <a:xfrm>
            <a:off x="1127404" y="393814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47" name="타원 46"/>
          <p:cNvSpPr/>
          <p:nvPr/>
        </p:nvSpPr>
        <p:spPr>
          <a:xfrm>
            <a:off x="4565929" y="40619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54" name="오른쪽 화살표 53"/>
          <p:cNvSpPr/>
          <p:nvPr/>
        </p:nvSpPr>
        <p:spPr>
          <a:xfrm>
            <a:off x="3705226" y="4524375"/>
            <a:ext cx="457200" cy="514350"/>
          </a:xfrm>
          <a:prstGeom prst="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9626" name="Picture 10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019799" y="3743326"/>
            <a:ext cx="3476626" cy="1904999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57" name="오른쪽 화살표 56"/>
          <p:cNvSpPr/>
          <p:nvPr/>
        </p:nvSpPr>
        <p:spPr>
          <a:xfrm>
            <a:off x="5448301" y="4486275"/>
            <a:ext cx="457200" cy="514350"/>
          </a:xfrm>
          <a:prstGeom prst="rightArrow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8" name="타원 57"/>
          <p:cNvSpPr/>
          <p:nvPr/>
        </p:nvSpPr>
        <p:spPr>
          <a:xfrm>
            <a:off x="6566179" y="35857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59" name="사각형 설명선 58"/>
          <p:cNvSpPr/>
          <p:nvPr/>
        </p:nvSpPr>
        <p:spPr>
          <a:xfrm>
            <a:off x="1793420" y="1581150"/>
            <a:ext cx="1533525" cy="314325"/>
          </a:xfrm>
          <a:prstGeom prst="wedgeRectCallout">
            <a:avLst>
              <a:gd name="adj1" fmla="val -54669"/>
              <a:gd name="adj2" fmla="val 129253"/>
            </a:avLst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r>
              <a:rPr lang="ko-KR" altLang="en-US" sz="1000" dirty="0" smtClean="0">
                <a:solidFill>
                  <a:schemeClr val="tx1"/>
                </a:solidFill>
              </a:rPr>
              <a:t>엑셀로 전환가능</a:t>
            </a:r>
          </a:p>
        </p:txBody>
      </p:sp>
      <p:sp>
        <p:nvSpPr>
          <p:cNvPr id="60" name="사각형 설명선 59"/>
          <p:cNvSpPr/>
          <p:nvPr/>
        </p:nvSpPr>
        <p:spPr>
          <a:xfrm>
            <a:off x="352426" y="1600200"/>
            <a:ext cx="1409699" cy="257175"/>
          </a:xfrm>
          <a:prstGeom prst="wedgeRectCallout">
            <a:avLst>
              <a:gd name="adj1" fmla="val -32623"/>
              <a:gd name="adj2" fmla="val 169501"/>
            </a:avLst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err="1" smtClean="0">
                <a:solidFill>
                  <a:schemeClr val="tx1"/>
                </a:solidFill>
              </a:rPr>
              <a:t>리플레쉬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cxnSp>
        <p:nvCxnSpPr>
          <p:cNvPr id="61" name="구부러진 연결선 60"/>
          <p:cNvCxnSpPr/>
          <p:nvPr/>
        </p:nvCxnSpPr>
        <p:spPr>
          <a:xfrm>
            <a:off x="759279" y="3445329"/>
            <a:ext cx="1283153" cy="598034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구부러진 연결선 63"/>
          <p:cNvCxnSpPr/>
          <p:nvPr/>
        </p:nvCxnSpPr>
        <p:spPr>
          <a:xfrm rot="10800000" flipV="1">
            <a:off x="5037365" y="3453493"/>
            <a:ext cx="1281793" cy="808263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자동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이원화 업체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PD-NB 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더블클릭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지정공급처 클릭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④지정된 업체를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저장한다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전환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ZMMR0150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원부자재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생성분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자동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14336" y="1585914"/>
            <a:ext cx="8996363" cy="1757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441165" y="2708055"/>
            <a:ext cx="216060" cy="5304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6746714" y="2590800"/>
            <a:ext cx="1235235" cy="6477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669764" y="2708055"/>
            <a:ext cx="473235" cy="20659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타원 21"/>
          <p:cNvSpPr/>
          <p:nvPr/>
        </p:nvSpPr>
        <p:spPr>
          <a:xfrm>
            <a:off x="251104" y="25951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7687" y="3400425"/>
            <a:ext cx="4481513" cy="2333625"/>
          </a:xfrm>
          <a:prstGeom prst="rect">
            <a:avLst/>
          </a:prstGeom>
          <a:noFill/>
          <a:ln w="1587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1012665" y="3422430"/>
            <a:ext cx="149385" cy="22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564989" y="5219699"/>
            <a:ext cx="2892585" cy="5238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40646" name="Picture 6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714751" y="4514849"/>
            <a:ext cx="5353050" cy="17240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36" name="직사각형 35"/>
          <p:cNvSpPr/>
          <p:nvPr/>
        </p:nvSpPr>
        <p:spPr>
          <a:xfrm>
            <a:off x="3924300" y="5429250"/>
            <a:ext cx="3848100" cy="1238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3908264" y="6000750"/>
            <a:ext cx="1444785" cy="1905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사각형 설명선 38"/>
          <p:cNvSpPr/>
          <p:nvPr/>
        </p:nvSpPr>
        <p:spPr>
          <a:xfrm>
            <a:off x="6638925" y="1895475"/>
            <a:ext cx="2038350" cy="447675"/>
          </a:xfrm>
          <a:prstGeom prst="wedgeRectCallout">
            <a:avLst>
              <a:gd name="adj1" fmla="val -32308"/>
              <a:gd name="adj2" fmla="val 103178"/>
            </a:avLst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2</a:t>
            </a:r>
            <a:r>
              <a:rPr lang="ko-KR" altLang="en-US" sz="1000" dirty="0" smtClean="0">
                <a:solidFill>
                  <a:schemeClr val="tx1"/>
                </a:solidFill>
              </a:rPr>
              <a:t>원화 업체로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</a:rPr>
              <a:t> 업체 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선정후</a:t>
            </a:r>
            <a:r>
              <a:rPr lang="ko-KR" altLang="en-US" sz="1000" dirty="0" smtClean="0">
                <a:solidFill>
                  <a:schemeClr val="tx1"/>
                </a:solidFill>
              </a:rPr>
              <a:t>  </a:t>
            </a:r>
            <a:r>
              <a:rPr lang="en-US" altLang="ko-KR" sz="1000" dirty="0" smtClean="0">
                <a:solidFill>
                  <a:schemeClr val="tx1"/>
                </a:solidFill>
              </a:rPr>
              <a:t>PO</a:t>
            </a:r>
            <a:r>
              <a:rPr lang="ko-KR" altLang="en-US" sz="1000" dirty="0" smtClean="0">
                <a:solidFill>
                  <a:schemeClr val="tx1"/>
                </a:solidFill>
              </a:rPr>
              <a:t>로 전환</a:t>
            </a:r>
          </a:p>
        </p:txBody>
      </p:sp>
      <p:sp>
        <p:nvSpPr>
          <p:cNvPr id="44" name="타원 43"/>
          <p:cNvSpPr/>
          <p:nvPr/>
        </p:nvSpPr>
        <p:spPr>
          <a:xfrm>
            <a:off x="860704" y="32713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46" name="타원 45"/>
          <p:cNvSpPr/>
          <p:nvPr/>
        </p:nvSpPr>
        <p:spPr>
          <a:xfrm>
            <a:off x="3708679" y="52906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47" name="타원 46"/>
          <p:cNvSpPr/>
          <p:nvPr/>
        </p:nvSpPr>
        <p:spPr>
          <a:xfrm>
            <a:off x="3737254" y="574789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cxnSp>
        <p:nvCxnSpPr>
          <p:cNvPr id="48" name="구부러진 연결선 47"/>
          <p:cNvCxnSpPr>
            <a:stCxn id="32" idx="3"/>
          </p:cNvCxnSpPr>
          <p:nvPr/>
        </p:nvCxnSpPr>
        <p:spPr>
          <a:xfrm>
            <a:off x="3457574" y="5481637"/>
            <a:ext cx="265340" cy="119063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구부러진 연결선 50"/>
          <p:cNvCxnSpPr/>
          <p:nvPr/>
        </p:nvCxnSpPr>
        <p:spPr>
          <a:xfrm rot="16200000" flipH="1">
            <a:off x="934811" y="3114675"/>
            <a:ext cx="481692" cy="114300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참조하여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설비자재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전표유형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(Z2)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 클릭한다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구매요청을 선택한다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미결품목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릴리즈품목만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전표유형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구매그룹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플랜트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실행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ME21N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참조한 구매오더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04949" y="1714500"/>
            <a:ext cx="6673487" cy="367378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871" y="2436360"/>
            <a:ext cx="971550" cy="1706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490149" y="3468696"/>
            <a:ext cx="473235" cy="14808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05784" y="2404618"/>
            <a:ext cx="235110" cy="1916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426316" y="2000252"/>
            <a:ext cx="916829" cy="17961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/>
          <p:cNvSpPr/>
          <p:nvPr/>
        </p:nvSpPr>
        <p:spPr>
          <a:xfrm>
            <a:off x="1121953" y="199096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17" name="타원 16"/>
          <p:cNvSpPr/>
          <p:nvPr/>
        </p:nvSpPr>
        <p:spPr>
          <a:xfrm>
            <a:off x="286482" y="3319017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18" name="타원 17"/>
          <p:cNvSpPr/>
          <p:nvPr/>
        </p:nvSpPr>
        <p:spPr>
          <a:xfrm>
            <a:off x="240218" y="2246774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pic>
        <p:nvPicPr>
          <p:cNvPr id="1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1284" y="1326698"/>
            <a:ext cx="1590675" cy="951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0" name="구부러진 연결선 19"/>
          <p:cNvCxnSpPr>
            <a:stCxn id="15" idx="3"/>
            <a:endCxn id="19" idx="1"/>
          </p:cNvCxnSpPr>
          <p:nvPr/>
        </p:nvCxnSpPr>
        <p:spPr>
          <a:xfrm flipV="1">
            <a:off x="2343145" y="1802268"/>
            <a:ext cx="3088139" cy="287792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8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233309" y="3618816"/>
            <a:ext cx="4261758" cy="2815606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5290457" y="4898565"/>
            <a:ext cx="2310493" cy="2286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7" name="구부러진 연결선 26"/>
          <p:cNvCxnSpPr>
            <a:endCxn id="24" idx="1"/>
          </p:cNvCxnSpPr>
          <p:nvPr/>
        </p:nvCxnSpPr>
        <p:spPr>
          <a:xfrm>
            <a:off x="2261507" y="2212521"/>
            <a:ext cx="3028950" cy="2800347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7"/>
          <p:cNvSpPr/>
          <p:nvPr/>
        </p:nvSpPr>
        <p:spPr>
          <a:xfrm>
            <a:off x="3094264" y="3380014"/>
            <a:ext cx="1494065" cy="489857"/>
          </a:xfrm>
          <a:prstGeom prst="rect">
            <a:avLst/>
          </a:prstGeom>
          <a:solidFill>
            <a:srgbClr val="FFFF00">
              <a:alpha val="51000"/>
            </a:srgb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b="1" dirty="0" smtClean="0">
                <a:solidFill>
                  <a:srgbClr val="0000FF"/>
                </a:solidFill>
              </a:rPr>
              <a:t>전표유형</a:t>
            </a:r>
            <a:r>
              <a:rPr lang="en-US" altLang="ko-KR" b="1" dirty="0" smtClean="0">
                <a:solidFill>
                  <a:srgbClr val="0000FF"/>
                </a:solidFill>
              </a:rPr>
              <a:t>(Z2)</a:t>
            </a:r>
            <a:r>
              <a:rPr lang="ko-KR" altLang="en-US" b="1" dirty="0" smtClean="0">
                <a:solidFill>
                  <a:srgbClr val="0000FF"/>
                </a:solidFill>
              </a:rPr>
              <a:t>이 동일하여야 함</a:t>
            </a:r>
            <a:endParaRPr lang="ko-KR" altLang="en-US" sz="1200" b="1" dirty="0" smtClean="0">
              <a:solidFill>
                <a:srgbClr val="0000FF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5108853" y="4712388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31" name="사각형 설명선 30"/>
          <p:cNvSpPr/>
          <p:nvPr/>
        </p:nvSpPr>
        <p:spPr>
          <a:xfrm>
            <a:off x="6359978" y="4106635"/>
            <a:ext cx="1257300" cy="244929"/>
          </a:xfrm>
          <a:prstGeom prst="wedgeRectCallout">
            <a:avLst>
              <a:gd name="adj1" fmla="val -97027"/>
              <a:gd name="adj2" fmla="val 130015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err="1" smtClean="0">
                <a:solidFill>
                  <a:schemeClr val="tx1"/>
                </a:solidFill>
              </a:rPr>
              <a:t>요청자</a:t>
            </a:r>
            <a:r>
              <a:rPr lang="ko-KR" altLang="en-US" sz="1000" dirty="0" smtClean="0">
                <a:solidFill>
                  <a:schemeClr val="tx1"/>
                </a:solidFill>
              </a:rPr>
              <a:t> 선택가능</a:t>
            </a:r>
          </a:p>
        </p:txBody>
      </p:sp>
      <p:sp>
        <p:nvSpPr>
          <p:cNvPr id="32" name="사각형 설명선 31"/>
          <p:cNvSpPr/>
          <p:nvPr/>
        </p:nvSpPr>
        <p:spPr>
          <a:xfrm>
            <a:off x="8161564" y="4904014"/>
            <a:ext cx="1371600" cy="244929"/>
          </a:xfrm>
          <a:prstGeom prst="wedgeRectCallout">
            <a:avLst>
              <a:gd name="adj1" fmla="val -235501"/>
              <a:gd name="adj2" fmla="val 340015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</a:rPr>
              <a:t>자재그룹별 선택</a:t>
            </a:r>
          </a:p>
        </p:txBody>
      </p:sp>
      <p:sp>
        <p:nvSpPr>
          <p:cNvPr id="33" name="직사각형 32"/>
          <p:cNvSpPr/>
          <p:nvPr/>
        </p:nvSpPr>
        <p:spPr>
          <a:xfrm>
            <a:off x="5263243" y="6144980"/>
            <a:ext cx="1480457" cy="11702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사각형 설명선 33"/>
          <p:cNvSpPr/>
          <p:nvPr/>
        </p:nvSpPr>
        <p:spPr>
          <a:xfrm>
            <a:off x="3382735" y="5513613"/>
            <a:ext cx="1371600" cy="244929"/>
          </a:xfrm>
          <a:prstGeom prst="wedgeRectCallout">
            <a:avLst>
              <a:gd name="adj1" fmla="val 91880"/>
              <a:gd name="adj2" fmla="val -86651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</a:rPr>
              <a:t>고정공급업체</a:t>
            </a:r>
          </a:p>
        </p:txBody>
      </p:sp>
      <p:sp>
        <p:nvSpPr>
          <p:cNvPr id="35" name="사각형 설명선 34"/>
          <p:cNvSpPr/>
          <p:nvPr/>
        </p:nvSpPr>
        <p:spPr>
          <a:xfrm>
            <a:off x="3986892" y="3954236"/>
            <a:ext cx="1197429" cy="244929"/>
          </a:xfrm>
          <a:prstGeom prst="wedgeRectCallout">
            <a:avLst>
              <a:gd name="adj1" fmla="val 61534"/>
              <a:gd name="adj2" fmla="val 263348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PR NO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5252358" y="4073979"/>
            <a:ext cx="617763" cy="1796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5208815" y="3671207"/>
            <a:ext cx="171449" cy="1904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/>
          <p:cNvSpPr/>
          <p:nvPr/>
        </p:nvSpPr>
        <p:spPr>
          <a:xfrm>
            <a:off x="5040818" y="60241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6</a:t>
            </a:r>
            <a:endParaRPr lang="ko-KR" altLang="en-US" sz="1000" b="1" dirty="0"/>
          </a:p>
        </p:txBody>
      </p:sp>
      <p:sp>
        <p:nvSpPr>
          <p:cNvPr id="39" name="타원 38"/>
          <p:cNvSpPr/>
          <p:nvPr/>
        </p:nvSpPr>
        <p:spPr>
          <a:xfrm>
            <a:off x="5849082" y="391773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40" name="타원 39"/>
          <p:cNvSpPr/>
          <p:nvPr/>
        </p:nvSpPr>
        <p:spPr>
          <a:xfrm>
            <a:off x="5097967" y="3501352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7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참조하여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설비자재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NO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첨부기능을 클릭한다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점검하여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애러를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체크한다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저장한다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NO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생성된다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MRO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자재는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MRO 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업체와 단가와 일치하여야 하며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상이할 경우 </a:t>
                      </a:r>
                      <a:r>
                        <a:rPr lang="ko-KR" altLang="en-US" sz="1000" b="1" i="0" u="none" strike="noStrike" dirty="0" err="1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애러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발생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(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구매파견에서는 </a:t>
                      </a:r>
                      <a:r>
                        <a:rPr lang="en-US" altLang="ko-KR" sz="1000" b="1" i="0" u="none" strike="noStrike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MRO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1" i="0" u="none" strike="noStrike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업체와 단가의 정합성 확인</a:t>
                      </a:r>
                      <a:r>
                        <a:rPr lang="en-US" altLang="ko-KR" sz="1000" b="1" i="0" u="none" strike="noStrike" baseline="0" dirty="0" smtClean="0">
                          <a:solidFill>
                            <a:srgbClr val="0000FF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ME21N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참조한 구매오더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98021" y="1730829"/>
            <a:ext cx="6498772" cy="3861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직사각형 49"/>
          <p:cNvSpPr/>
          <p:nvPr/>
        </p:nvSpPr>
        <p:spPr>
          <a:xfrm>
            <a:off x="645271" y="2574472"/>
            <a:ext cx="171157" cy="2052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직사각형 50"/>
          <p:cNvSpPr/>
          <p:nvPr/>
        </p:nvSpPr>
        <p:spPr>
          <a:xfrm>
            <a:off x="560906" y="2808516"/>
            <a:ext cx="533107" cy="1508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타원 51"/>
          <p:cNvSpPr/>
          <p:nvPr/>
        </p:nvSpPr>
        <p:spPr>
          <a:xfrm>
            <a:off x="417110" y="2457450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53" name="타원 52"/>
          <p:cNvSpPr/>
          <p:nvPr/>
        </p:nvSpPr>
        <p:spPr>
          <a:xfrm>
            <a:off x="1600931" y="1885949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54" name="타원 53"/>
          <p:cNvSpPr/>
          <p:nvPr/>
        </p:nvSpPr>
        <p:spPr>
          <a:xfrm>
            <a:off x="346354" y="276497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56" name="직사각형 55"/>
          <p:cNvSpPr/>
          <p:nvPr/>
        </p:nvSpPr>
        <p:spPr>
          <a:xfrm>
            <a:off x="1344679" y="1971909"/>
            <a:ext cx="190207" cy="2406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/>
          <p:cNvSpPr/>
          <p:nvPr/>
        </p:nvSpPr>
        <p:spPr>
          <a:xfrm>
            <a:off x="1322908" y="1639894"/>
            <a:ext cx="235110" cy="22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타원 60"/>
          <p:cNvSpPr/>
          <p:nvPr/>
        </p:nvSpPr>
        <p:spPr>
          <a:xfrm>
            <a:off x="1154618" y="1495659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6-3.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개요 설정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및 저장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레이아웃 창을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레이아웃 선택을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레이아웃 내역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==(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==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변경을 클릭하여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필요한것은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열설정을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클릭하여  하단 ◀좌측으로 이동하고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불필요한것은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표시된열을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클릭하여 ▶ 우측으로 이동시킨다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레이아웃을 저장한다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레이아웃을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변경시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고정확정업체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,PR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NO,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자재코드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,PR </a:t>
                      </a:r>
                      <a:r>
                        <a:rPr lang="ko-KR" altLang="en-US" sz="1000" b="1" baseline="0" dirty="0" err="1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요청자를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알 수 있다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.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ME21N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레이아웃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9921" y="1645786"/>
            <a:ext cx="1475014" cy="2487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492829" y="2181906"/>
            <a:ext cx="4601935" cy="3386137"/>
          </a:xfrm>
          <a:prstGeom prst="rect">
            <a:avLst/>
          </a:prstGeom>
          <a:noFill/>
          <a:ln w="1587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2487680" y="3310852"/>
            <a:ext cx="2704806" cy="3222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301135" y="2579914"/>
            <a:ext cx="527665" cy="1632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058929" y="2431830"/>
            <a:ext cx="235110" cy="22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타원 16"/>
          <p:cNvSpPr/>
          <p:nvPr/>
        </p:nvSpPr>
        <p:spPr>
          <a:xfrm>
            <a:off x="2275847" y="3144845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18" name="타원 17"/>
          <p:cNvSpPr/>
          <p:nvPr/>
        </p:nvSpPr>
        <p:spPr>
          <a:xfrm>
            <a:off x="1824089" y="2488980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19" name="타원 18"/>
          <p:cNvSpPr/>
          <p:nvPr/>
        </p:nvSpPr>
        <p:spPr>
          <a:xfrm>
            <a:off x="1018547" y="2257659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cxnSp>
        <p:nvCxnSpPr>
          <p:cNvPr id="20" name="구부러진 연결선 19"/>
          <p:cNvCxnSpPr>
            <a:stCxn id="14" idx="3"/>
          </p:cNvCxnSpPr>
          <p:nvPr/>
        </p:nvCxnSpPr>
        <p:spPr>
          <a:xfrm>
            <a:off x="1828800" y="2661557"/>
            <a:ext cx="653143" cy="204107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5765" name="Picture 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68100" y="3731761"/>
            <a:ext cx="3138487" cy="1863926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1298413" y="2732314"/>
            <a:ext cx="527665" cy="1251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298121" y="2852056"/>
            <a:ext cx="530679" cy="1279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구부러진 연결선 25"/>
          <p:cNvCxnSpPr>
            <a:stCxn id="23" idx="3"/>
            <a:endCxn id="245765" idx="0"/>
          </p:cNvCxnSpPr>
          <p:nvPr/>
        </p:nvCxnSpPr>
        <p:spPr>
          <a:xfrm>
            <a:off x="1826078" y="2794907"/>
            <a:ext cx="311266" cy="936854"/>
          </a:xfrm>
          <a:prstGeom prst="curvedConnector2">
            <a:avLst/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타원 32"/>
          <p:cNvSpPr/>
          <p:nvPr/>
        </p:nvSpPr>
        <p:spPr>
          <a:xfrm>
            <a:off x="1048483" y="288903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34" name="타원 33"/>
          <p:cNvSpPr/>
          <p:nvPr/>
        </p:nvSpPr>
        <p:spPr>
          <a:xfrm>
            <a:off x="1045761" y="2723023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35" name="직사각형 34"/>
          <p:cNvSpPr/>
          <p:nvPr/>
        </p:nvSpPr>
        <p:spPr>
          <a:xfrm>
            <a:off x="1932215" y="4482191"/>
            <a:ext cx="288472" cy="3020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6" name="구부러진 연결선 25"/>
          <p:cNvCxnSpPr>
            <a:stCxn id="24" idx="3"/>
          </p:cNvCxnSpPr>
          <p:nvPr/>
        </p:nvCxnSpPr>
        <p:spPr>
          <a:xfrm>
            <a:off x="1828800" y="2916010"/>
            <a:ext cx="318407" cy="774247"/>
          </a:xfrm>
          <a:prstGeom prst="curvedConnector2">
            <a:avLst/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204583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(PR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참조하여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전표타입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(Z1)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문서개요에서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세금코드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(AX)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송장수령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나머지공란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점검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NO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실행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공장 자재에서는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PR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구입요청하고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본사에서는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전환하여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PO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구매단위와 기본 단위가 상이함 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공장에서는 기본단위로 요청하고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본사에서는 구매단위로 구입한다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자재마스터에 설정됨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※) NB </a:t>
                      </a:r>
                      <a:r>
                        <a:rPr lang="ko-KR" altLang="en-US" sz="11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타입중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BOM </a:t>
                      </a:r>
                      <a:r>
                        <a:rPr lang="ko-KR" altLang="en-US" sz="11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누락분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추가 </a:t>
                      </a:r>
                      <a:r>
                        <a:rPr lang="ko-KR" altLang="en-US" sz="11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발생분에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대해서도 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Z1</a:t>
                      </a:r>
                      <a:r>
                        <a:rPr lang="en-US" altLang="ko-KR" sz="1100" b="1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1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전표타입으로 </a:t>
                      </a:r>
                      <a:r>
                        <a:rPr lang="en-US" altLang="ko-KR" sz="1100" b="1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PO </a:t>
                      </a:r>
                      <a:r>
                        <a:rPr lang="ko-KR" altLang="en-US" sz="1100" b="1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바로 생성한다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ko-KR" altLang="en-US" sz="1100" b="1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ME21N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참조한 구매오더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2708" y="1612118"/>
            <a:ext cx="6531428" cy="3988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개체 7"/>
          <p:cNvGraphicFramePr>
            <a:graphicFrameLocks noChangeAspect="1"/>
          </p:cNvGraphicFramePr>
          <p:nvPr/>
        </p:nvGraphicFramePr>
        <p:xfrm>
          <a:off x="8365671" y="2666093"/>
          <a:ext cx="827316" cy="771525"/>
        </p:xfrm>
        <a:graphic>
          <a:graphicData uri="http://schemas.openxmlformats.org/presentationml/2006/ole">
            <p:oleObj spid="_x0000_s246787" name="Worksheet" showAsIcon="1" r:id="rId4" imgW="914400" imgH="771480" progId="Excel.Sheet.8">
              <p:embed/>
            </p:oleObj>
          </a:graphicData>
        </a:graphic>
      </p:graphicFrame>
      <p:sp>
        <p:nvSpPr>
          <p:cNvPr id="10" name="직사각형 9"/>
          <p:cNvSpPr/>
          <p:nvPr/>
        </p:nvSpPr>
        <p:spPr>
          <a:xfrm>
            <a:off x="1480751" y="1699765"/>
            <a:ext cx="225585" cy="22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461700" y="2049236"/>
            <a:ext cx="235110" cy="1836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434487" y="2220686"/>
            <a:ext cx="1022963" cy="1714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207622" y="4516444"/>
            <a:ext cx="235110" cy="22564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525529" y="2246773"/>
            <a:ext cx="886892" cy="8148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1534886" y="4513723"/>
            <a:ext cx="498021" cy="4501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1410433" y="1520152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6</a:t>
            </a:r>
            <a:endParaRPr lang="ko-KR" altLang="en-US" sz="1000" b="1" dirty="0"/>
          </a:p>
        </p:txBody>
      </p:sp>
      <p:sp>
        <p:nvSpPr>
          <p:cNvPr id="20" name="타원 19"/>
          <p:cNvSpPr/>
          <p:nvPr/>
        </p:nvSpPr>
        <p:spPr>
          <a:xfrm>
            <a:off x="1717954" y="19093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21" name="타원 20"/>
          <p:cNvSpPr/>
          <p:nvPr/>
        </p:nvSpPr>
        <p:spPr>
          <a:xfrm>
            <a:off x="1298854" y="440486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22" name="타원 21"/>
          <p:cNvSpPr/>
          <p:nvPr/>
        </p:nvSpPr>
        <p:spPr>
          <a:xfrm>
            <a:off x="3979461" y="4459294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23" name="타원 22"/>
          <p:cNvSpPr/>
          <p:nvPr/>
        </p:nvSpPr>
        <p:spPr>
          <a:xfrm>
            <a:off x="330025" y="213791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24" name="타원 23"/>
          <p:cNvSpPr/>
          <p:nvPr/>
        </p:nvSpPr>
        <p:spPr>
          <a:xfrm>
            <a:off x="2433690" y="2151523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223822" y="3976007"/>
            <a:ext cx="2159084" cy="155121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cxnSp>
        <p:nvCxnSpPr>
          <p:cNvPr id="26" name="구부러진 연결선 25"/>
          <p:cNvCxnSpPr/>
          <p:nvPr/>
        </p:nvCxnSpPr>
        <p:spPr>
          <a:xfrm rot="10800000">
            <a:off x="1387932" y="3069773"/>
            <a:ext cx="5821133" cy="1885948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직사각형 38"/>
          <p:cNvSpPr/>
          <p:nvPr/>
        </p:nvSpPr>
        <p:spPr>
          <a:xfrm>
            <a:off x="7519307" y="3624943"/>
            <a:ext cx="1755322" cy="302078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PR(</a:t>
            </a:r>
            <a:r>
              <a:rPr lang="ko-KR" altLang="en-US" sz="1000" dirty="0" smtClean="0">
                <a:solidFill>
                  <a:schemeClr val="tx1"/>
                </a:solidFill>
              </a:rPr>
              <a:t>구매요청</a:t>
            </a:r>
            <a:r>
              <a:rPr lang="en-US" altLang="ko-KR" sz="1000" dirty="0" smtClean="0">
                <a:solidFill>
                  <a:schemeClr val="tx1"/>
                </a:solidFill>
              </a:rPr>
              <a:t>:</a:t>
            </a:r>
            <a:r>
              <a:rPr lang="ko-KR" altLang="en-US" sz="1000" dirty="0" smtClean="0">
                <a:solidFill>
                  <a:schemeClr val="tx1"/>
                </a:solidFill>
              </a:rPr>
              <a:t>자재 →구매</a:t>
            </a:r>
            <a:r>
              <a:rPr lang="en-US" altLang="ko-KR" sz="1000" dirty="0" smtClean="0">
                <a:solidFill>
                  <a:schemeClr val="tx1"/>
                </a:solidFill>
              </a:rPr>
              <a:t>)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7032904" y="3754446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7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863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6-5.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수입자재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LOCAL L/C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(PR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참조하여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전표유형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(Z1)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문서개요를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지급조건을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AL00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수정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점검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저장하고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PO NO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기록관리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로컬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L/C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철함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결리판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류에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대해서는 공장 자재에서 구매요청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(PR)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하고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본사에서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참조하여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생성 한다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15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마일 대금 전표 및 마감은 본사에서 진행한다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돋움체" pitchFamily="49" charset="-127"/>
                          <a:ea typeface="돋움체" pitchFamily="49" charset="-127"/>
                        </a:rPr>
                        <a:t>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ME21N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참조한 구매오더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09572" y="1651644"/>
            <a:ext cx="6685192" cy="3859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756974" y="3335538"/>
            <a:ext cx="2826816" cy="2392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7117014" y="4487666"/>
            <a:ext cx="57606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7909102" y="4775698"/>
            <a:ext cx="36004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6828982" y="3551562"/>
            <a:ext cx="2736304" cy="2160240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타원 14"/>
          <p:cNvSpPr/>
          <p:nvPr/>
        </p:nvSpPr>
        <p:spPr>
          <a:xfrm>
            <a:off x="8053118" y="4631682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sp>
        <p:nvSpPr>
          <p:cNvPr id="17" name="직사각형 16"/>
          <p:cNvSpPr/>
          <p:nvPr/>
        </p:nvSpPr>
        <p:spPr>
          <a:xfrm>
            <a:off x="1897247" y="2432932"/>
            <a:ext cx="432048" cy="118408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881645" y="2232492"/>
            <a:ext cx="828897" cy="1923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541858" y="2271265"/>
            <a:ext cx="984863" cy="10271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타원 26"/>
          <p:cNvSpPr/>
          <p:nvPr/>
        </p:nvSpPr>
        <p:spPr>
          <a:xfrm>
            <a:off x="1691231" y="2188577"/>
            <a:ext cx="151177" cy="13552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28" name="타원 27"/>
          <p:cNvSpPr/>
          <p:nvPr/>
        </p:nvSpPr>
        <p:spPr>
          <a:xfrm>
            <a:off x="403995" y="2166805"/>
            <a:ext cx="151177" cy="13552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18407" y="3791348"/>
            <a:ext cx="1371599" cy="1621574"/>
          </a:xfrm>
          <a:prstGeom prst="rect">
            <a:avLst/>
          </a:prstGeom>
          <a:noFill/>
          <a:ln w="15875">
            <a:solidFill>
              <a:srgbClr val="0000FF"/>
            </a:solidFill>
            <a:miter lim="800000"/>
            <a:headEnd/>
            <a:tailEnd/>
          </a:ln>
        </p:spPr>
      </p:pic>
      <p:cxnSp>
        <p:nvCxnSpPr>
          <p:cNvPr id="29" name="구부러진 연결선 28"/>
          <p:cNvCxnSpPr>
            <a:endCxn id="26" idx="2"/>
          </p:cNvCxnSpPr>
          <p:nvPr/>
        </p:nvCxnSpPr>
        <p:spPr>
          <a:xfrm rot="5400000" flipH="1" flipV="1">
            <a:off x="709004" y="3471109"/>
            <a:ext cx="498024" cy="152547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구부러진 연결선 31"/>
          <p:cNvCxnSpPr/>
          <p:nvPr/>
        </p:nvCxnSpPr>
        <p:spPr>
          <a:xfrm>
            <a:off x="2359479" y="2579914"/>
            <a:ext cx="4514850" cy="979715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직사각형 34"/>
          <p:cNvSpPr/>
          <p:nvPr/>
        </p:nvSpPr>
        <p:spPr>
          <a:xfrm>
            <a:off x="1502229" y="2062433"/>
            <a:ext cx="179614" cy="2154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1510393" y="1773961"/>
            <a:ext cx="201386" cy="2154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1502639" y="1608174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38" name="타원 37"/>
          <p:cNvSpPr/>
          <p:nvPr/>
        </p:nvSpPr>
        <p:spPr>
          <a:xfrm>
            <a:off x="1679532" y="1981011"/>
            <a:ext cx="216024" cy="144016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39" name="직사각형 38"/>
          <p:cNvSpPr/>
          <p:nvPr/>
        </p:nvSpPr>
        <p:spPr>
          <a:xfrm>
            <a:off x="334736" y="4482193"/>
            <a:ext cx="1298121" cy="522514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PR</a:t>
            </a:r>
          </a:p>
          <a:p>
            <a:pPr marL="92075" indent="-92075" algn="ctr"/>
            <a:r>
              <a:rPr lang="en-US" altLang="ko-KR" sz="1000" dirty="0" smtClean="0">
                <a:solidFill>
                  <a:schemeClr val="tx1"/>
                </a:solidFill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</a:rPr>
              <a:t>자재→구매</a:t>
            </a:r>
            <a:r>
              <a:rPr lang="en-US" altLang="ko-KR" sz="1000" dirty="0" smtClean="0">
                <a:solidFill>
                  <a:schemeClr val="tx1"/>
                </a:solidFill>
              </a:rPr>
              <a:t>)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7-1. 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조회 클릭하면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파업창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NO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기타문서를 클릭한다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조회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수정화면에서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생성화면으로 전환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(ME22N)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 문서개요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크릭시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설정 또는 해제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ME23N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63188" y="1636543"/>
            <a:ext cx="6368291" cy="3932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1326474" y="1954907"/>
            <a:ext cx="143097" cy="1678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580803" y="2221607"/>
            <a:ext cx="1648047" cy="91347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1413645" y="1788527"/>
            <a:ext cx="151177" cy="13552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sp>
        <p:nvSpPr>
          <p:cNvPr id="33" name="타원 32"/>
          <p:cNvSpPr/>
          <p:nvPr/>
        </p:nvSpPr>
        <p:spPr>
          <a:xfrm>
            <a:off x="1168717" y="2400847"/>
            <a:ext cx="151177" cy="13552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34" name="타원 33"/>
          <p:cNvSpPr/>
          <p:nvPr/>
        </p:nvSpPr>
        <p:spPr>
          <a:xfrm>
            <a:off x="1609588" y="2825391"/>
            <a:ext cx="151177" cy="13552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3</a:t>
            </a:r>
            <a:endParaRPr lang="ko-KR" altLang="en-US" sz="1000" b="1" dirty="0"/>
          </a:p>
        </p:txBody>
      </p:sp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54904" y="3575958"/>
            <a:ext cx="5680982" cy="1102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직사각형 43"/>
          <p:cNvSpPr/>
          <p:nvPr/>
        </p:nvSpPr>
        <p:spPr>
          <a:xfrm>
            <a:off x="4828953" y="3927021"/>
            <a:ext cx="134933" cy="1959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/>
          <p:cNvSpPr/>
          <p:nvPr/>
        </p:nvSpPr>
        <p:spPr>
          <a:xfrm>
            <a:off x="4637314" y="3927943"/>
            <a:ext cx="163287" cy="2031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타원 45"/>
          <p:cNvSpPr/>
          <p:nvPr/>
        </p:nvSpPr>
        <p:spPr>
          <a:xfrm>
            <a:off x="4831759" y="4161613"/>
            <a:ext cx="151177" cy="13552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5</a:t>
            </a:r>
            <a:endParaRPr lang="ko-KR" altLang="en-US" sz="1000" b="1" dirty="0"/>
          </a:p>
        </p:txBody>
      </p:sp>
      <p:sp>
        <p:nvSpPr>
          <p:cNvPr id="47" name="타원 46"/>
          <p:cNvSpPr/>
          <p:nvPr/>
        </p:nvSpPr>
        <p:spPr>
          <a:xfrm>
            <a:off x="4616766" y="4167056"/>
            <a:ext cx="151177" cy="13552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4</a:t>
            </a:r>
            <a:endParaRPr lang="ko-KR" altLang="en-US" sz="1000" b="1" dirty="0"/>
          </a:p>
        </p:txBody>
      </p:sp>
      <p:sp>
        <p:nvSpPr>
          <p:cNvPr id="48" name="직사각형 47"/>
          <p:cNvSpPr/>
          <p:nvPr/>
        </p:nvSpPr>
        <p:spPr>
          <a:xfrm>
            <a:off x="3973285" y="3908893"/>
            <a:ext cx="566058" cy="230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타원 48"/>
          <p:cNvSpPr/>
          <p:nvPr/>
        </p:nvSpPr>
        <p:spPr>
          <a:xfrm>
            <a:off x="4151401" y="4167056"/>
            <a:ext cx="151177" cy="13552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6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58467"/>
        </p:xfrm>
        <a:graphic>
          <a:graphicData uri="http://schemas.openxmlformats.org/drawingml/2006/table">
            <a:tbl>
              <a:tblPr/>
              <a:tblGrid>
                <a:gridCol w="6848248"/>
                <a:gridCol w="2367189"/>
              </a:tblGrid>
              <a:tr h="445782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7-2. 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PO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조회한다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(ME23N)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변경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수정한다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(ME22N)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저장한다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064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돋움체" pitchFamily="49" charset="-127"/>
                        <a:ea typeface="돋움체" pitchFamily="49" charset="-127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ME22N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(PR)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참조한 구매오더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(PO)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08065" y="1701883"/>
            <a:ext cx="6588726" cy="3874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277490" y="2150850"/>
            <a:ext cx="134932" cy="1596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151163" y="2148130"/>
            <a:ext cx="111579" cy="1542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타원 7"/>
          <p:cNvSpPr/>
          <p:nvPr/>
        </p:nvSpPr>
        <p:spPr>
          <a:xfrm>
            <a:off x="1127895" y="1992634"/>
            <a:ext cx="151177" cy="13552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2</a:t>
            </a:r>
            <a:endParaRPr lang="ko-KR" altLang="en-US" sz="1000" b="1" dirty="0"/>
          </a:p>
        </p:txBody>
      </p:sp>
      <p:sp>
        <p:nvSpPr>
          <p:cNvPr id="9" name="타원 8"/>
          <p:cNvSpPr/>
          <p:nvPr/>
        </p:nvSpPr>
        <p:spPr>
          <a:xfrm>
            <a:off x="1321116" y="2006241"/>
            <a:ext cx="151177" cy="135523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/>
              <a:t>1</a:t>
            </a:r>
            <a:endParaRPr lang="ko-KR" altLang="en-US" sz="1000" b="1" dirty="0"/>
          </a:p>
        </p:txBody>
      </p:sp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388735" y="2600325"/>
            <a:ext cx="1440315" cy="778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구부러진 연결선 10"/>
          <p:cNvCxnSpPr/>
          <p:nvPr/>
        </p:nvCxnSpPr>
        <p:spPr>
          <a:xfrm>
            <a:off x="1404257" y="2334986"/>
            <a:ext cx="1004207" cy="261257"/>
          </a:xfrm>
          <a:prstGeom prst="curvedConnector3">
            <a:avLst>
              <a:gd name="adj1" fmla="val 50000"/>
            </a:avLst>
          </a:prstGeom>
          <a:ln w="15875">
            <a:solidFill>
              <a:srgbClr val="0000FF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/>
        </p:nvSpPr>
        <p:spPr>
          <a:xfrm>
            <a:off x="1487040" y="1821557"/>
            <a:ext cx="134932" cy="1596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14816</TotalTime>
  <Words>2300</Words>
  <Application>Microsoft Office PowerPoint</Application>
  <PresentationFormat>A4 용지(210x297mm)</PresentationFormat>
  <Paragraphs>631</Paragraphs>
  <Slides>23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23</vt:i4>
      </vt:variant>
    </vt:vector>
  </HeadingPairs>
  <TitlesOfParts>
    <vt:vector size="27" baseType="lpstr">
      <vt:lpstr>Office Theme</vt:lpstr>
      <vt:lpstr>1_Office Theme</vt:lpstr>
      <vt:lpstr>비트맵 이미지</vt:lpstr>
      <vt:lpstr>Worksheet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이상철</cp:lastModifiedBy>
  <cp:revision>594</cp:revision>
  <cp:lastPrinted>2006-08-30T13:33:06Z</cp:lastPrinted>
  <dcterms:created xsi:type="dcterms:W3CDTF">2008-05-17T00:48:54Z</dcterms:created>
  <dcterms:modified xsi:type="dcterms:W3CDTF">2013-03-22T17:12:46Z</dcterms:modified>
</cp:coreProperties>
</file>