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68"/>
  </p:notesMasterIdLst>
  <p:handoutMasterIdLst>
    <p:handoutMasterId r:id="rId69"/>
  </p:handoutMasterIdLst>
  <p:sldIdLst>
    <p:sldId id="374" r:id="rId3"/>
    <p:sldId id="375" r:id="rId4"/>
    <p:sldId id="450" r:id="rId5"/>
    <p:sldId id="391" r:id="rId6"/>
    <p:sldId id="539" r:id="rId7"/>
    <p:sldId id="451" r:id="rId8"/>
    <p:sldId id="392" r:id="rId9"/>
    <p:sldId id="497" r:id="rId10"/>
    <p:sldId id="498" r:id="rId11"/>
    <p:sldId id="456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57" r:id="rId21"/>
    <p:sldId id="396" r:id="rId22"/>
    <p:sldId id="452" r:id="rId23"/>
    <p:sldId id="453" r:id="rId24"/>
    <p:sldId id="454" r:id="rId25"/>
    <p:sldId id="455" r:id="rId26"/>
    <p:sldId id="499" r:id="rId27"/>
    <p:sldId id="508" r:id="rId28"/>
    <p:sldId id="472" r:id="rId29"/>
    <p:sldId id="473" r:id="rId30"/>
    <p:sldId id="509" r:id="rId31"/>
    <p:sldId id="501" r:id="rId32"/>
    <p:sldId id="474" r:id="rId33"/>
    <p:sldId id="469" r:id="rId34"/>
    <p:sldId id="504" r:id="rId35"/>
    <p:sldId id="475" r:id="rId36"/>
    <p:sldId id="478" r:id="rId37"/>
    <p:sldId id="480" r:id="rId38"/>
    <p:sldId id="479" r:id="rId39"/>
    <p:sldId id="477" r:id="rId40"/>
    <p:sldId id="502" r:id="rId41"/>
    <p:sldId id="503" r:id="rId42"/>
    <p:sldId id="505" r:id="rId43"/>
    <p:sldId id="506" r:id="rId44"/>
    <p:sldId id="507" r:id="rId45"/>
    <p:sldId id="510" r:id="rId46"/>
    <p:sldId id="511" r:id="rId47"/>
    <p:sldId id="512" r:id="rId48"/>
    <p:sldId id="518" r:id="rId49"/>
    <p:sldId id="519" r:id="rId50"/>
    <p:sldId id="520" r:id="rId51"/>
    <p:sldId id="522" r:id="rId52"/>
    <p:sldId id="521" r:id="rId53"/>
    <p:sldId id="523" r:id="rId54"/>
    <p:sldId id="524" r:id="rId55"/>
    <p:sldId id="525" r:id="rId56"/>
    <p:sldId id="526" r:id="rId57"/>
    <p:sldId id="528" r:id="rId58"/>
    <p:sldId id="530" r:id="rId59"/>
    <p:sldId id="532" r:id="rId60"/>
    <p:sldId id="529" r:id="rId61"/>
    <p:sldId id="533" r:id="rId62"/>
    <p:sldId id="534" r:id="rId63"/>
    <p:sldId id="535" r:id="rId64"/>
    <p:sldId id="536" r:id="rId65"/>
    <p:sldId id="537" r:id="rId66"/>
    <p:sldId id="538" r:id="rId6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979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156" y="-5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74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7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81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81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ST_01_03_05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시제품 생산 업무절차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이동한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3" name="Rectangle 12"/>
          <p:cNvSpPr/>
          <p:nvPr/>
        </p:nvSpPr>
        <p:spPr>
          <a:xfrm>
            <a:off x="668997" y="1970904"/>
            <a:ext cx="62680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시험용 자재코드 생성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1)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코드 생성시 중복 코드 내역 검증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2)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상태 제품 및 반제품 코드로 생성되는 경우의 재고 및 원가 관리 제어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3)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자재코드와 양산 코드와의 구분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4)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자재코드의 원가 추정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시험용 제품 생산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1)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시제품 생산 오더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2)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재고 입고 프로세스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테스트 종료 후 재고 처리 및 자재마스터 변경 확인 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테스트 결과에 따른 재고 처리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①불용 재고 폐기 처리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이동유형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951)</a:t>
            </a: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②양산화 전환 프로세스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-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재고 연구소 비용 출고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-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원가 추정 후 양산화 원가 적용 후 연구소 비용 입고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2)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자재마스터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STATUS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Description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변경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3)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차이금액에 대한 연구소 비용 귀속 여부 확인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시제품 생산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536966" y="2704066"/>
            <a:ext cx="6438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7" name="Text Box 35"/>
          <p:cNvSpPr txBox="1">
            <a:spLocks noChangeArrowheads="1"/>
          </p:cNvSpPr>
          <p:nvPr/>
        </p:nvSpPr>
        <p:spPr bwMode="auto">
          <a:xfrm>
            <a:off x="3053299" y="2704066"/>
            <a:ext cx="93476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AutoShape 36"/>
          <p:cNvSpPr>
            <a:spLocks noChangeArrowheads="1"/>
          </p:cNvSpPr>
          <p:nvPr/>
        </p:nvSpPr>
        <p:spPr bwMode="auto">
          <a:xfrm>
            <a:off x="2338655" y="2077003"/>
            <a:ext cx="1492250" cy="647700"/>
          </a:xfrm>
          <a:prstGeom prst="bevel">
            <a:avLst>
              <a:gd name="adj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자재코드 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(ZSTE0020)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" name="Text Box 39"/>
          <p:cNvSpPr txBox="1">
            <a:spLocks noChangeArrowheads="1"/>
          </p:cNvSpPr>
          <p:nvPr/>
        </p:nvSpPr>
        <p:spPr bwMode="auto">
          <a:xfrm>
            <a:off x="7152180" y="2682800"/>
            <a:ext cx="5651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AutoShape 40"/>
          <p:cNvSpPr>
            <a:spLocks noChangeArrowheads="1"/>
          </p:cNvSpPr>
          <p:nvPr/>
        </p:nvSpPr>
        <p:spPr bwMode="auto">
          <a:xfrm>
            <a:off x="6106017" y="2055737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Description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(ZSTE0020&amp;ZSTC0030)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1" name="AutoShape 42"/>
          <p:cNvCxnSpPr>
            <a:cxnSpLocks noChangeShapeType="1"/>
            <a:endCxn id="70" idx="4"/>
          </p:cNvCxnSpPr>
          <p:nvPr/>
        </p:nvCxnSpPr>
        <p:spPr bwMode="auto">
          <a:xfrm>
            <a:off x="5734212" y="2379587"/>
            <a:ext cx="371805" cy="158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2" name="Text Box 43"/>
          <p:cNvSpPr txBox="1">
            <a:spLocks noChangeArrowheads="1"/>
          </p:cNvSpPr>
          <p:nvPr/>
        </p:nvSpPr>
        <p:spPr bwMode="auto">
          <a:xfrm>
            <a:off x="9063199" y="2695020"/>
            <a:ext cx="5651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AutoShape 44"/>
          <p:cNvSpPr>
            <a:spLocks noChangeArrowheads="1"/>
          </p:cNvSpPr>
          <p:nvPr/>
        </p:nvSpPr>
        <p:spPr bwMode="auto">
          <a:xfrm>
            <a:off x="8055137" y="2066370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BOM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(CS01/CS02)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4" name="AutoShape 46"/>
          <p:cNvCxnSpPr>
            <a:cxnSpLocks noChangeShapeType="1"/>
            <a:endCxn id="73" idx="4"/>
          </p:cNvCxnSpPr>
          <p:nvPr/>
        </p:nvCxnSpPr>
        <p:spPr bwMode="auto">
          <a:xfrm>
            <a:off x="7640799" y="2390220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" name="Oval 29"/>
          <p:cNvSpPr>
            <a:spLocks noChangeArrowheads="1"/>
          </p:cNvSpPr>
          <p:nvPr/>
        </p:nvSpPr>
        <p:spPr bwMode="auto">
          <a:xfrm>
            <a:off x="2141805" y="1890452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6" name="Oval 33"/>
          <p:cNvSpPr>
            <a:spLocks noChangeArrowheads="1"/>
          </p:cNvSpPr>
          <p:nvPr/>
        </p:nvSpPr>
        <p:spPr bwMode="auto">
          <a:xfrm>
            <a:off x="5925042" y="189045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Oval 37"/>
          <p:cNvSpPr>
            <a:spLocks noChangeArrowheads="1"/>
          </p:cNvSpPr>
          <p:nvPr/>
        </p:nvSpPr>
        <p:spPr bwMode="auto">
          <a:xfrm>
            <a:off x="7929354" y="189045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8" name="AutoShape 115"/>
          <p:cNvCxnSpPr>
            <a:cxnSpLocks noChangeShapeType="1"/>
            <a:stCxn id="84" idx="0"/>
            <a:endCxn id="68" idx="4"/>
          </p:cNvCxnSpPr>
          <p:nvPr/>
        </p:nvCxnSpPr>
        <p:spPr bwMode="auto">
          <a:xfrm flipV="1">
            <a:off x="2084085" y="2400853"/>
            <a:ext cx="254570" cy="329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9" name="Text Box 125"/>
          <p:cNvSpPr txBox="1">
            <a:spLocks noChangeArrowheads="1"/>
          </p:cNvSpPr>
          <p:nvPr/>
        </p:nvSpPr>
        <p:spPr bwMode="auto">
          <a:xfrm>
            <a:off x="8630585" y="3945970"/>
            <a:ext cx="93902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PP(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0" name="Text Box 39"/>
          <p:cNvSpPr txBox="1">
            <a:spLocks noChangeArrowheads="1"/>
          </p:cNvSpPr>
          <p:nvPr/>
        </p:nvSpPr>
        <p:spPr bwMode="auto">
          <a:xfrm>
            <a:off x="5259585" y="2682800"/>
            <a:ext cx="75960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AutoShape 40"/>
          <p:cNvSpPr>
            <a:spLocks noChangeArrowheads="1"/>
          </p:cNvSpPr>
          <p:nvPr/>
        </p:nvSpPr>
        <p:spPr bwMode="auto">
          <a:xfrm>
            <a:off x="4213422" y="2055737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분류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특성 정보 입력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(MM02)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2" name="AutoShape 42"/>
          <p:cNvCxnSpPr>
            <a:cxnSpLocks noChangeShapeType="1"/>
            <a:endCxn id="81" idx="4"/>
          </p:cNvCxnSpPr>
          <p:nvPr/>
        </p:nvCxnSpPr>
        <p:spPr bwMode="auto">
          <a:xfrm>
            <a:off x="3841617" y="2379587"/>
            <a:ext cx="371805" cy="158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3" name="Oval 33"/>
          <p:cNvSpPr>
            <a:spLocks noChangeArrowheads="1"/>
          </p:cNvSpPr>
          <p:nvPr/>
        </p:nvSpPr>
        <p:spPr bwMode="auto">
          <a:xfrm>
            <a:off x="4032447" y="189045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4" name="AutoShape 32"/>
          <p:cNvSpPr>
            <a:spLocks noChangeArrowheads="1"/>
          </p:cNvSpPr>
          <p:nvPr/>
        </p:nvSpPr>
        <p:spPr bwMode="auto">
          <a:xfrm>
            <a:off x="591835" y="2080298"/>
            <a:ext cx="1492250" cy="647700"/>
          </a:xfrm>
          <a:prstGeom prst="bevel">
            <a:avLst>
              <a:gd name="adj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중복코드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(MM03/ZSTR0030) 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Oval 20"/>
          <p:cNvSpPr>
            <a:spLocks noChangeArrowheads="1"/>
          </p:cNvSpPr>
          <p:nvPr/>
        </p:nvSpPr>
        <p:spPr bwMode="auto">
          <a:xfrm>
            <a:off x="355852" y="1890452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86" name="Text Box 31"/>
          <p:cNvSpPr txBox="1">
            <a:spLocks noChangeArrowheads="1"/>
          </p:cNvSpPr>
          <p:nvPr/>
        </p:nvSpPr>
        <p:spPr bwMode="auto">
          <a:xfrm>
            <a:off x="955075" y="5521853"/>
            <a:ext cx="6438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7" name="Text Box 35"/>
          <p:cNvSpPr txBox="1">
            <a:spLocks noChangeArrowheads="1"/>
          </p:cNvSpPr>
          <p:nvPr/>
        </p:nvSpPr>
        <p:spPr bwMode="auto">
          <a:xfrm>
            <a:off x="1343252" y="4025562"/>
            <a:ext cx="93476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8" name="AutoShape 36"/>
          <p:cNvSpPr>
            <a:spLocks noChangeArrowheads="1"/>
          </p:cNvSpPr>
          <p:nvPr/>
        </p:nvSpPr>
        <p:spPr bwMode="auto">
          <a:xfrm>
            <a:off x="628608" y="3398499"/>
            <a:ext cx="1492250" cy="647700"/>
          </a:xfrm>
          <a:prstGeom prst="bevel">
            <a:avLst>
              <a:gd name="adj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재고 입고 확인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(MMBE)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9" name="AutoShape 40"/>
          <p:cNvSpPr>
            <a:spLocks noChangeArrowheads="1"/>
          </p:cNvSpPr>
          <p:nvPr/>
        </p:nvSpPr>
        <p:spPr bwMode="auto">
          <a:xfrm>
            <a:off x="6201019" y="3329732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원가 추정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(CK11N)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0" name="AutoShape 42"/>
          <p:cNvCxnSpPr>
            <a:cxnSpLocks noChangeShapeType="1"/>
          </p:cNvCxnSpPr>
          <p:nvPr/>
        </p:nvCxnSpPr>
        <p:spPr bwMode="auto">
          <a:xfrm flipH="1">
            <a:off x="4024165" y="3701083"/>
            <a:ext cx="371805" cy="158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1" name="AutoShape 46"/>
          <p:cNvCxnSpPr>
            <a:cxnSpLocks noChangeShapeType="1"/>
          </p:cNvCxnSpPr>
          <p:nvPr/>
        </p:nvCxnSpPr>
        <p:spPr bwMode="auto">
          <a:xfrm flipH="1">
            <a:off x="7640799" y="3664215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2" name="Oval 29"/>
          <p:cNvSpPr>
            <a:spLocks noChangeArrowheads="1"/>
          </p:cNvSpPr>
          <p:nvPr/>
        </p:nvSpPr>
        <p:spPr bwMode="auto">
          <a:xfrm>
            <a:off x="431758" y="3134634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9</a:t>
            </a:r>
          </a:p>
        </p:txBody>
      </p:sp>
      <p:sp>
        <p:nvSpPr>
          <p:cNvPr id="93" name="Oval 33"/>
          <p:cNvSpPr>
            <a:spLocks noChangeArrowheads="1"/>
          </p:cNvSpPr>
          <p:nvPr/>
        </p:nvSpPr>
        <p:spPr bwMode="auto">
          <a:xfrm>
            <a:off x="5925042" y="308713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7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5" name="Text Box 39"/>
          <p:cNvSpPr txBox="1">
            <a:spLocks noChangeArrowheads="1"/>
          </p:cNvSpPr>
          <p:nvPr/>
        </p:nvSpPr>
        <p:spPr bwMode="auto">
          <a:xfrm>
            <a:off x="2780181" y="4087423"/>
            <a:ext cx="113968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PP(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생산관리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6" name="AutoShape 42"/>
          <p:cNvCxnSpPr>
            <a:cxnSpLocks noChangeShapeType="1"/>
          </p:cNvCxnSpPr>
          <p:nvPr/>
        </p:nvCxnSpPr>
        <p:spPr bwMode="auto">
          <a:xfrm flipH="1">
            <a:off x="2131570" y="3701083"/>
            <a:ext cx="371805" cy="158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8" name="Oval 20"/>
          <p:cNvSpPr>
            <a:spLocks noChangeArrowheads="1"/>
          </p:cNvSpPr>
          <p:nvPr/>
        </p:nvSpPr>
        <p:spPr bwMode="auto">
          <a:xfrm>
            <a:off x="486480" y="450029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10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9" name="Text Box 125"/>
          <p:cNvSpPr txBox="1">
            <a:spLocks noChangeArrowheads="1"/>
          </p:cNvSpPr>
          <p:nvPr/>
        </p:nvSpPr>
        <p:spPr bwMode="auto">
          <a:xfrm>
            <a:off x="7175448" y="3945970"/>
            <a:ext cx="4318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5" name="꺾인 연결선 114"/>
          <p:cNvCxnSpPr>
            <a:stCxn id="73" idx="0"/>
          </p:cNvCxnSpPr>
          <p:nvPr/>
        </p:nvCxnSpPr>
        <p:spPr>
          <a:xfrm flipH="1">
            <a:off x="9537799" y="2390220"/>
            <a:ext cx="9588" cy="1252538"/>
          </a:xfrm>
          <a:prstGeom prst="bentConnector3">
            <a:avLst>
              <a:gd name="adj1" fmla="val -238423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3" name="AutoShape 40"/>
          <p:cNvSpPr>
            <a:spLocks noChangeArrowheads="1"/>
          </p:cNvSpPr>
          <p:nvPr/>
        </p:nvSpPr>
        <p:spPr bwMode="auto">
          <a:xfrm>
            <a:off x="2513207" y="336739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시제품 생산 오더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~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생산 입고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(CO01, CO11N)</a:t>
            </a:r>
          </a:p>
        </p:txBody>
      </p:sp>
      <p:sp>
        <p:nvSpPr>
          <p:cNvPr id="124" name="Oval 33"/>
          <p:cNvSpPr>
            <a:spLocks noChangeArrowheads="1"/>
          </p:cNvSpPr>
          <p:nvPr/>
        </p:nvSpPr>
        <p:spPr bwMode="auto">
          <a:xfrm>
            <a:off x="2322400" y="313463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8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5" name="AutoShape 126"/>
          <p:cNvSpPr>
            <a:spLocks noChangeArrowheads="1"/>
          </p:cNvSpPr>
          <p:nvPr/>
        </p:nvSpPr>
        <p:spPr bwMode="auto">
          <a:xfrm>
            <a:off x="8055381" y="328940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ROUTING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(CA01)</a:t>
            </a:r>
          </a:p>
        </p:txBody>
      </p:sp>
      <p:sp>
        <p:nvSpPr>
          <p:cNvPr id="126" name="Oval 127"/>
          <p:cNvSpPr>
            <a:spLocks noChangeArrowheads="1"/>
          </p:cNvSpPr>
          <p:nvPr/>
        </p:nvSpPr>
        <p:spPr bwMode="auto">
          <a:xfrm>
            <a:off x="7929354" y="308713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7" name="AutoShape 32"/>
          <p:cNvSpPr>
            <a:spLocks noChangeArrowheads="1"/>
          </p:cNvSpPr>
          <p:nvPr/>
        </p:nvSpPr>
        <p:spPr bwMode="auto">
          <a:xfrm>
            <a:off x="625482" y="4812978"/>
            <a:ext cx="1492250" cy="647700"/>
          </a:xfrm>
          <a:prstGeom prst="bevel">
            <a:avLst>
              <a:gd name="adj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제품 테스트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8" name="AutoShape 40"/>
          <p:cNvSpPr>
            <a:spLocks noChangeArrowheads="1"/>
          </p:cNvSpPr>
          <p:nvPr/>
        </p:nvSpPr>
        <p:spPr bwMode="auto">
          <a:xfrm>
            <a:off x="4334614" y="337525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Mark &amp; Release</a:t>
            </a:r>
          </a:p>
          <a:p>
            <a:pPr>
              <a:lnSpc>
                <a:spcPct val="80000"/>
              </a:lnSpc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9" name="꺾인 연결선 138"/>
          <p:cNvCxnSpPr>
            <a:stCxn id="88" idx="4"/>
            <a:endCxn id="137" idx="4"/>
          </p:cNvCxnSpPr>
          <p:nvPr/>
        </p:nvCxnSpPr>
        <p:spPr>
          <a:xfrm rot="10800000" flipV="1">
            <a:off x="625482" y="3722348"/>
            <a:ext cx="3126" cy="1414479"/>
          </a:xfrm>
          <a:prstGeom prst="bentConnector3">
            <a:avLst>
              <a:gd name="adj1" fmla="val 741286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4" name="Text Box 125"/>
          <p:cNvSpPr txBox="1">
            <a:spLocks noChangeArrowheads="1"/>
          </p:cNvSpPr>
          <p:nvPr/>
        </p:nvSpPr>
        <p:spPr bwMode="auto">
          <a:xfrm>
            <a:off x="4489646" y="4086495"/>
            <a:ext cx="11155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기획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5" name="AutoShape 46"/>
          <p:cNvCxnSpPr>
            <a:cxnSpLocks noChangeShapeType="1"/>
          </p:cNvCxnSpPr>
          <p:nvPr/>
        </p:nvCxnSpPr>
        <p:spPr bwMode="auto">
          <a:xfrm flipH="1">
            <a:off x="5821895" y="3685986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제품 폐기 및 양산 입고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1" name="Text Box 39"/>
          <p:cNvSpPr txBox="1">
            <a:spLocks noChangeArrowheads="1"/>
          </p:cNvSpPr>
          <p:nvPr/>
        </p:nvSpPr>
        <p:spPr bwMode="auto">
          <a:xfrm>
            <a:off x="8755305" y="5195170"/>
            <a:ext cx="5651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" name="AutoShape 40"/>
          <p:cNvSpPr>
            <a:spLocks noChangeArrowheads="1"/>
          </p:cNvSpPr>
          <p:nvPr/>
        </p:nvSpPr>
        <p:spPr bwMode="auto">
          <a:xfrm>
            <a:off x="7709142" y="4568107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자재마스터변경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-Status/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Desc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(MM02&amp;ZSTE0020)</a:t>
            </a:r>
          </a:p>
        </p:txBody>
      </p:sp>
      <p:sp>
        <p:nvSpPr>
          <p:cNvPr id="103" name="Text Box 43"/>
          <p:cNvSpPr txBox="1">
            <a:spLocks noChangeArrowheads="1"/>
          </p:cNvSpPr>
          <p:nvPr/>
        </p:nvSpPr>
        <p:spPr bwMode="auto">
          <a:xfrm>
            <a:off x="6474343" y="5290518"/>
            <a:ext cx="5651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4" name="AutoShape 44"/>
          <p:cNvSpPr>
            <a:spLocks noChangeArrowheads="1"/>
          </p:cNvSpPr>
          <p:nvPr/>
        </p:nvSpPr>
        <p:spPr bwMode="auto">
          <a:xfrm>
            <a:off x="5549408" y="4566865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시험용 재고 비용 입고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(MB1A)</a:t>
            </a:r>
          </a:p>
          <a:p>
            <a:pPr>
              <a:lnSpc>
                <a:spcPct val="8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이동유형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901)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Oval 33"/>
          <p:cNvSpPr>
            <a:spLocks noChangeArrowheads="1"/>
          </p:cNvSpPr>
          <p:nvPr/>
        </p:nvSpPr>
        <p:spPr bwMode="auto">
          <a:xfrm>
            <a:off x="7528167" y="434903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14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" name="Oval 37"/>
          <p:cNvSpPr>
            <a:spLocks noChangeArrowheads="1"/>
          </p:cNvSpPr>
          <p:nvPr/>
        </p:nvSpPr>
        <p:spPr bwMode="auto">
          <a:xfrm>
            <a:off x="5340498" y="4337157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15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8" name="Text Box 39"/>
          <p:cNvSpPr txBox="1">
            <a:spLocks noChangeArrowheads="1"/>
          </p:cNvSpPr>
          <p:nvPr/>
        </p:nvSpPr>
        <p:spPr bwMode="auto">
          <a:xfrm>
            <a:off x="7983847" y="2681339"/>
            <a:ext cx="75960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CO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9" name="AutoShape 40"/>
          <p:cNvSpPr>
            <a:spLocks noChangeArrowheads="1"/>
          </p:cNvSpPr>
          <p:nvPr/>
        </p:nvSpPr>
        <p:spPr bwMode="auto">
          <a:xfrm>
            <a:off x="7645352" y="2026823"/>
            <a:ext cx="1492250" cy="647700"/>
          </a:xfrm>
          <a:prstGeom prst="bevel">
            <a:avLst>
              <a:gd name="adj" fmla="val 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월 제조 원가 마감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0" name="Oval 33"/>
          <p:cNvSpPr>
            <a:spLocks noChangeArrowheads="1"/>
          </p:cNvSpPr>
          <p:nvPr/>
        </p:nvSpPr>
        <p:spPr bwMode="auto">
          <a:xfrm>
            <a:off x="7464377" y="1724621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13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6" name="AutoShape 44"/>
          <p:cNvSpPr>
            <a:spLocks noChangeArrowheads="1"/>
          </p:cNvSpPr>
          <p:nvPr/>
        </p:nvSpPr>
        <p:spPr bwMode="auto">
          <a:xfrm>
            <a:off x="3063036" y="202763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양산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BOM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수정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의장 구성 추가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(CS02)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7" name="Oval 37"/>
          <p:cNvSpPr>
            <a:spLocks noChangeArrowheads="1"/>
          </p:cNvSpPr>
          <p:nvPr/>
        </p:nvSpPr>
        <p:spPr bwMode="auto">
          <a:xfrm>
            <a:off x="2866186" y="1783998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12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9" name="AutoShape 44"/>
          <p:cNvSpPr>
            <a:spLocks noChangeArrowheads="1"/>
          </p:cNvSpPr>
          <p:nvPr/>
        </p:nvSpPr>
        <p:spPr bwMode="auto">
          <a:xfrm>
            <a:off x="3174507" y="4513300"/>
            <a:ext cx="1456870" cy="794953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재고 이관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반제품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생산창고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=&gt;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제품창고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(MB1B)</a:t>
            </a:r>
          </a:p>
          <a:p>
            <a:pPr>
              <a:lnSpc>
                <a:spcPct val="8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이동유형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311)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0" name="Oval 37"/>
          <p:cNvSpPr>
            <a:spLocks noChangeArrowheads="1"/>
          </p:cNvSpPr>
          <p:nvPr/>
        </p:nvSpPr>
        <p:spPr bwMode="auto">
          <a:xfrm>
            <a:off x="3048724" y="4279111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16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2" name="Text Box 43"/>
          <p:cNvSpPr txBox="1">
            <a:spLocks noChangeArrowheads="1"/>
          </p:cNvSpPr>
          <p:nvPr/>
        </p:nvSpPr>
        <p:spPr bwMode="auto">
          <a:xfrm>
            <a:off x="3303137" y="5410383"/>
            <a:ext cx="130908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ST/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제품관리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8" name="Text Box 31"/>
          <p:cNvSpPr txBox="1">
            <a:spLocks noChangeArrowheads="1"/>
          </p:cNvSpPr>
          <p:nvPr/>
        </p:nvSpPr>
        <p:spPr bwMode="auto">
          <a:xfrm>
            <a:off x="6309161" y="2647315"/>
            <a:ext cx="6438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9" name="AutoShape 32"/>
          <p:cNvSpPr>
            <a:spLocks noChangeArrowheads="1"/>
          </p:cNvSpPr>
          <p:nvPr/>
        </p:nvSpPr>
        <p:spPr bwMode="auto">
          <a:xfrm>
            <a:off x="5413190" y="2023547"/>
            <a:ext cx="1492250" cy="647700"/>
          </a:xfrm>
          <a:prstGeom prst="bevel">
            <a:avLst>
              <a:gd name="adj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원가 추정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(CK11N)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0" name="Oval 20"/>
          <p:cNvSpPr>
            <a:spLocks noChangeArrowheads="1"/>
          </p:cNvSpPr>
          <p:nvPr/>
        </p:nvSpPr>
        <p:spPr bwMode="auto">
          <a:xfrm>
            <a:off x="5177207" y="1779911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11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" name="AutoShape 44"/>
          <p:cNvSpPr>
            <a:spLocks noChangeArrowheads="1"/>
          </p:cNvSpPr>
          <p:nvPr/>
        </p:nvSpPr>
        <p:spPr bwMode="auto">
          <a:xfrm>
            <a:off x="691803" y="4498556"/>
            <a:ext cx="1540757" cy="738445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기술비용관리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(ZCOR0010)</a:t>
            </a:r>
          </a:p>
        </p:txBody>
      </p:sp>
      <p:sp>
        <p:nvSpPr>
          <p:cNvPr id="134" name="Oval 37"/>
          <p:cNvSpPr>
            <a:spLocks noChangeArrowheads="1"/>
          </p:cNvSpPr>
          <p:nvPr/>
        </p:nvSpPr>
        <p:spPr bwMode="auto">
          <a:xfrm>
            <a:off x="566021" y="4264367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17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5" name="Text Box 43"/>
          <p:cNvSpPr txBox="1">
            <a:spLocks noChangeArrowheads="1"/>
          </p:cNvSpPr>
          <p:nvPr/>
        </p:nvSpPr>
        <p:spPr bwMode="auto">
          <a:xfrm>
            <a:off x="844185" y="5265010"/>
            <a:ext cx="130908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6" name="AutoShape 46"/>
          <p:cNvCxnSpPr>
            <a:cxnSpLocks noChangeShapeType="1"/>
          </p:cNvCxnSpPr>
          <p:nvPr/>
        </p:nvCxnSpPr>
        <p:spPr bwMode="auto">
          <a:xfrm flipH="1">
            <a:off x="2466026" y="4836490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3" name="Text Box 31"/>
          <p:cNvSpPr txBox="1">
            <a:spLocks noChangeArrowheads="1"/>
          </p:cNvSpPr>
          <p:nvPr/>
        </p:nvSpPr>
        <p:spPr bwMode="auto">
          <a:xfrm>
            <a:off x="1573040" y="2602820"/>
            <a:ext cx="6438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1" name="AutoShape 32"/>
          <p:cNvSpPr>
            <a:spLocks noChangeArrowheads="1"/>
          </p:cNvSpPr>
          <p:nvPr/>
        </p:nvSpPr>
        <p:spPr bwMode="auto">
          <a:xfrm>
            <a:off x="614754" y="1979052"/>
            <a:ext cx="1492250" cy="647700"/>
          </a:xfrm>
          <a:prstGeom prst="bevel">
            <a:avLst>
              <a:gd name="adj" fmla="val 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시험용 재고 비용 출고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(MB1A)</a:t>
            </a:r>
          </a:p>
          <a:p>
            <a:pPr>
              <a:lnSpc>
                <a:spcPct val="80000"/>
              </a:lnSpc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이동유형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951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7" name="Oval 20"/>
          <p:cNvSpPr>
            <a:spLocks noChangeArrowheads="1"/>
          </p:cNvSpPr>
          <p:nvPr/>
        </p:nvSpPr>
        <p:spPr bwMode="auto">
          <a:xfrm>
            <a:off x="391926" y="1735416"/>
            <a:ext cx="342900" cy="355600"/>
          </a:xfrm>
          <a:prstGeom prst="ellipse">
            <a:avLst/>
          </a:prstGeom>
          <a:solidFill>
            <a:schemeClr val="accent1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19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1" name="Text Box 31"/>
          <p:cNvSpPr txBox="1">
            <a:spLocks noChangeArrowheads="1"/>
          </p:cNvSpPr>
          <p:nvPr/>
        </p:nvSpPr>
        <p:spPr bwMode="auto">
          <a:xfrm>
            <a:off x="3554240" y="2672093"/>
            <a:ext cx="64386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ST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3" name="AutoShape 46"/>
          <p:cNvCxnSpPr>
            <a:cxnSpLocks noChangeShapeType="1"/>
          </p:cNvCxnSpPr>
          <p:nvPr/>
        </p:nvCxnSpPr>
        <p:spPr bwMode="auto">
          <a:xfrm>
            <a:off x="4756656" y="2358032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4" name="AutoShape 46"/>
          <p:cNvCxnSpPr>
            <a:cxnSpLocks noChangeShapeType="1"/>
          </p:cNvCxnSpPr>
          <p:nvPr/>
        </p:nvCxnSpPr>
        <p:spPr bwMode="auto">
          <a:xfrm>
            <a:off x="7084220" y="2358031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5" name="꺾인 연결선 144"/>
          <p:cNvCxnSpPr>
            <a:stCxn id="109" idx="0"/>
            <a:endCxn id="102" idx="0"/>
          </p:cNvCxnSpPr>
          <p:nvPr/>
        </p:nvCxnSpPr>
        <p:spPr>
          <a:xfrm>
            <a:off x="9137602" y="2350673"/>
            <a:ext cx="63790" cy="2541284"/>
          </a:xfrm>
          <a:prstGeom prst="bentConnector3">
            <a:avLst>
              <a:gd name="adj1" fmla="val 458363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9" name="AutoShape 46"/>
          <p:cNvCxnSpPr>
            <a:cxnSpLocks noChangeShapeType="1"/>
          </p:cNvCxnSpPr>
          <p:nvPr/>
        </p:nvCxnSpPr>
        <p:spPr bwMode="auto">
          <a:xfrm flipH="1">
            <a:off x="4815361" y="4870137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0" name="AutoShape 46"/>
          <p:cNvCxnSpPr>
            <a:cxnSpLocks noChangeShapeType="1"/>
          </p:cNvCxnSpPr>
          <p:nvPr/>
        </p:nvCxnSpPr>
        <p:spPr bwMode="auto">
          <a:xfrm flipH="1">
            <a:off x="7119174" y="4905763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1" name="Text Box 125"/>
          <p:cNvSpPr txBox="1">
            <a:spLocks noChangeArrowheads="1"/>
          </p:cNvSpPr>
          <p:nvPr/>
        </p:nvSpPr>
        <p:spPr bwMode="auto">
          <a:xfrm>
            <a:off x="3631074" y="3589710"/>
            <a:ext cx="93902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PP(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2" name="AutoShape 126"/>
          <p:cNvSpPr>
            <a:spLocks noChangeArrowheads="1"/>
          </p:cNvSpPr>
          <p:nvPr/>
        </p:nvSpPr>
        <p:spPr bwMode="auto">
          <a:xfrm>
            <a:off x="3055870" y="2933144"/>
            <a:ext cx="1492250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양산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ROUTING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(CA02)</a:t>
            </a:r>
          </a:p>
        </p:txBody>
      </p:sp>
      <p:sp>
        <p:nvSpPr>
          <p:cNvPr id="153" name="Oval 127"/>
          <p:cNvSpPr>
            <a:spLocks noChangeArrowheads="1"/>
          </p:cNvSpPr>
          <p:nvPr/>
        </p:nvSpPr>
        <p:spPr bwMode="auto">
          <a:xfrm>
            <a:off x="2929843" y="273087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5" name="꺾인 연결선 154"/>
          <p:cNvCxnSpPr>
            <a:stCxn id="131" idx="0"/>
            <a:endCxn id="152" idx="4"/>
          </p:cNvCxnSpPr>
          <p:nvPr/>
        </p:nvCxnSpPr>
        <p:spPr>
          <a:xfrm>
            <a:off x="2107004" y="2302902"/>
            <a:ext cx="948866" cy="954092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AutoShape 46"/>
          <p:cNvCxnSpPr>
            <a:cxnSpLocks noChangeShapeType="1"/>
          </p:cNvCxnSpPr>
          <p:nvPr/>
        </p:nvCxnSpPr>
        <p:spPr bwMode="auto">
          <a:xfrm>
            <a:off x="2557742" y="2320427"/>
            <a:ext cx="414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9" name="꺾인 연결선 158"/>
          <p:cNvCxnSpPr>
            <a:stCxn id="152" idx="0"/>
            <a:endCxn id="129" idx="2"/>
          </p:cNvCxnSpPr>
          <p:nvPr/>
        </p:nvCxnSpPr>
        <p:spPr>
          <a:xfrm flipV="1">
            <a:off x="4548120" y="2671247"/>
            <a:ext cx="1611195" cy="585747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95536" y="980728"/>
          <a:ext cx="8280920" cy="5400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4536"/>
                <a:gridCol w="504056"/>
                <a:gridCol w="504056"/>
                <a:gridCol w="504056"/>
                <a:gridCol w="576064"/>
                <a:gridCol w="1368152"/>
              </a:tblGrid>
              <a:tr h="28424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기술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관리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비고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주관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협조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주관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협조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8163">
                <a:tc>
                  <a:txBody>
                    <a:bodyPr/>
                    <a:lstStyle/>
                    <a:p>
                      <a:pPr marL="342900" indent="-342900" algn="l">
                        <a:buNone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1)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기술 및 개발 차원의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Field test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성능 평가하는 제품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     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기술 시험계획서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 협조 요청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163">
                <a:tc>
                  <a:txBody>
                    <a:bodyPr/>
                    <a:lstStyle/>
                    <a:p>
                      <a:pPr marL="342900" indent="-342900"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2)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개발 과정에 있는 제품에 대해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</a:rPr>
                        <a:t>신고객이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 적용시험을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</a:rPr>
                        <a:t>요청시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    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영업 업무 요청서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기술팀 접수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시험계획서 발행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163">
                <a:tc>
                  <a:txBody>
                    <a:bodyPr/>
                    <a:lstStyle/>
                    <a:p>
                      <a:pPr marL="342900" indent="-342900"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3)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컷팅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샘플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개발과정에 있는 제품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 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영업에서 공문 발송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기술팀접수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163">
                <a:tc>
                  <a:txBody>
                    <a:bodyPr/>
                    <a:lstStyle/>
                    <a:p>
                      <a:pPr marL="342900" indent="-342900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4)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개발품의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DUMMY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및 빈 제품 생산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영업에서 공문 발송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기술팀접수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163">
                <a:tc>
                  <a:txBody>
                    <a:bodyPr/>
                    <a:lstStyle/>
                    <a:p>
                      <a:pPr marL="342900" indent="-342900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5)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양산품의 사양변경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충전조건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성능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UP)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후 성능 평가용으로 출하될 경우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영업에서 공문 발송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기술팀 접수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시험계획서 발행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품질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298">
                <a:tc>
                  <a:txBody>
                    <a:bodyPr/>
                    <a:lstStyle/>
                    <a:p>
                      <a:pPr marL="342900" indent="-342900"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6)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기존 양산화된 샘플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생산시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(1)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컷팅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샘플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양산 제품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  <a:p>
                      <a:pPr marL="342900" indent="-342900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(2)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양산품의 단순 성능 평가용으로 출하될 경우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협조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: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품질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(3)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양산품의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DUMMY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및 빈 제품 생산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(4)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의장 변경 샘플이 필요한 경우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**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광주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: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영업에서 공문 발송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기술접수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관리팀으로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이관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관련 비용은 영업 계정 활용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    *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샘플 생산에 필요한 코드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생성 업무 기술에서 진행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하되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,</a:t>
                      </a:r>
                    </a:p>
                    <a:p>
                      <a:pPr marL="342900" indent="-3429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   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양산 샘플에 대하여 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관리팀에서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주관하여 업무 진행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sym typeface="Wingdings" pitchFamily="2" charset="2"/>
                      </a:endParaRP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**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창원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: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영업에서 공문 발송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기술접수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자체가능여부 판단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불가시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관리팀에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이관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자재발주 및 제작은 관리 주관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, </a:t>
                      </a:r>
                    </a:p>
                    <a:p>
                      <a:pPr marL="342900" indent="-3429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 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신개발 적용 부품 수급은 기술팀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)</a:t>
                      </a: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       *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단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기술팀 자체 가능 판단 여부는 기술팀 판단에 존중한다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품질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13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71085415"/>
              </p:ext>
            </p:extLst>
          </p:nvPr>
        </p:nvGraphicFramePr>
        <p:xfrm>
          <a:off x="221680" y="1585048"/>
          <a:ext cx="9542181" cy="2824925"/>
        </p:xfrm>
        <a:graphic>
          <a:graphicData uri="http://schemas.openxmlformats.org/drawingml/2006/table">
            <a:tbl>
              <a:tblPr/>
              <a:tblGrid>
                <a:gridCol w="354271"/>
                <a:gridCol w="2073349"/>
                <a:gridCol w="4252963"/>
                <a:gridCol w="489158"/>
                <a:gridCol w="1414069"/>
                <a:gridCol w="958371"/>
              </a:tblGrid>
              <a:tr h="4191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 설명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운영부서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 및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체크사항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4553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중복 코드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신규 생성할 시험용 자재코드와 기존 코드들의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중복성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319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시험용 자재코드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(ZSTE0020)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시험용 상태 제품 코드에 시험용 자재가 구성되는 경우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693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분류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특성 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(MM02)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분류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특성 정보 입력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767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(ZSTE0020/0030)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형명 특성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기입시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형명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+ ‘(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)’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표기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71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(CS01)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시험할 유사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을 선택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COPY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하고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자재 변경 구성 및 의장 및 포장을 제외한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1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Routing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(CA01)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Routing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1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지시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(CO01)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생산오더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표준생산오더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또는 시제품 오더 결정필요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생산지원팀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101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원가 추정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확인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(CK11N)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시제품의 원가를 추정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확인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전략기획실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Rectangle 82"/>
          <p:cNvSpPr/>
          <p:nvPr/>
        </p:nvSpPr>
        <p:spPr>
          <a:xfrm>
            <a:off x="221680" y="1276255"/>
            <a:ext cx="495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시험용 자재코드 생성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2" name="Group 13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71085415"/>
              </p:ext>
            </p:extLst>
          </p:nvPr>
        </p:nvGraphicFramePr>
        <p:xfrm>
          <a:off x="221680" y="4998532"/>
          <a:ext cx="9542181" cy="1452336"/>
        </p:xfrm>
        <a:graphic>
          <a:graphicData uri="http://schemas.openxmlformats.org/drawingml/2006/table">
            <a:tbl>
              <a:tblPr/>
              <a:tblGrid>
                <a:gridCol w="354271"/>
                <a:gridCol w="2073349"/>
                <a:gridCol w="4252963"/>
                <a:gridCol w="489158"/>
                <a:gridCol w="1414069"/>
                <a:gridCol w="958371"/>
              </a:tblGrid>
              <a:tr h="4191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 설명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운영부서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 및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체크사항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4553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~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생산 입고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(CO11N)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 생산 오더 생성 및 생산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제품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10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대생산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1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재고 입고 확인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(MMBE)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 생산 재고 기술팀 창고 입고 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1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 테스트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 테스트 진행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82"/>
          <p:cNvSpPr/>
          <p:nvPr/>
        </p:nvSpPr>
        <p:spPr>
          <a:xfrm>
            <a:off x="221680" y="4689739"/>
            <a:ext cx="495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시험용 제품 생산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7" name="Group 13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22462453"/>
              </p:ext>
            </p:extLst>
          </p:nvPr>
        </p:nvGraphicFramePr>
        <p:xfrm>
          <a:off x="221680" y="1577306"/>
          <a:ext cx="9542181" cy="3869736"/>
        </p:xfrm>
        <a:graphic>
          <a:graphicData uri="http://schemas.openxmlformats.org/drawingml/2006/table">
            <a:tbl>
              <a:tblPr/>
              <a:tblGrid>
                <a:gridCol w="354271"/>
                <a:gridCol w="2073349"/>
                <a:gridCol w="4252963"/>
                <a:gridCol w="489158"/>
                <a:gridCol w="1414069"/>
                <a:gridCol w="958371"/>
              </a:tblGrid>
              <a:tr h="43774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2000" marR="36000" marT="36000" marB="3600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charset="-127"/>
                        <a:ea typeface="굴림" charset="-127"/>
                      </a:endParaRP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단계 설명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운영부서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 및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체크사항</a:t>
                      </a:r>
                    </a:p>
                  </a:txBody>
                  <a:tcPr marL="72000" marR="36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4618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재고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폐기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)(MB1A)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테스트 종료 후 불용 결정 재고 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951)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폐기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양산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1805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시험용 재고 연구소 비용 출고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(MB1A)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시험용 재고 연구소 비용 출고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951)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[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 시험 및 공정 계정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6331002]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MB03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634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시험용 제품 원가 생성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시험용 제품 원가 생성 요청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618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원가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양산화 원가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)(CK24)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양산화에 따른 원가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재추정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ko-KR" sz="1000" kern="100" dirty="0" smtClean="0">
                          <a:latin typeface="Arial"/>
                          <a:ea typeface="+mn-ea"/>
                          <a:cs typeface="바탕"/>
                        </a:rPr>
                        <a:t>결과값에 대한 이상 없음 </a:t>
                      </a:r>
                      <a:r>
                        <a:rPr lang="ko-KR" altLang="ko-KR" sz="1000" kern="100" dirty="0" err="1" smtClean="0">
                          <a:latin typeface="Arial"/>
                          <a:ea typeface="+mn-ea"/>
                          <a:cs typeface="바탕"/>
                        </a:rPr>
                        <a:t>판단시</a:t>
                      </a:r>
                      <a:r>
                        <a:rPr lang="en-US" altLang="ko-KR" sz="1000" kern="100" dirty="0" smtClean="0">
                          <a:latin typeface="Arial"/>
                          <a:ea typeface="+mn-ea"/>
                          <a:cs typeface="바탕"/>
                        </a:rPr>
                        <a:t> Mark </a:t>
                      </a:r>
                      <a:r>
                        <a:rPr lang="ko-KR" altLang="ko-KR" sz="1000" kern="100" dirty="0" smtClean="0">
                          <a:latin typeface="Arial"/>
                          <a:ea typeface="+mn-ea"/>
                          <a:cs typeface="바탕"/>
                        </a:rPr>
                        <a:t>및 </a:t>
                      </a:r>
                      <a:r>
                        <a:rPr lang="en-US" altLang="ko-KR" sz="1000" kern="100" dirty="0" smtClean="0">
                          <a:latin typeface="Arial"/>
                          <a:ea typeface="+mn-ea"/>
                          <a:cs typeface="바탕"/>
                        </a:rPr>
                        <a:t>Release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전략기획실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618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자재 마스터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(MM02&amp;ZSTE0020)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자재마스터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STATUS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‘90’ =&gt; ‘ ‘</a:t>
                      </a:r>
                    </a:p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Description Update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225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시험용 재고 연구소 비용 입고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양산화 전환 재고 입고 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901)</a:t>
                      </a: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6185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양품 전환 창고 이동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제품의 판매용으로 창고 전환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MB1B,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311 )</a:t>
                      </a:r>
                    </a:p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 3100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제품 창고로 이동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61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 전환된 반제품 양산 재고 입고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MB1B,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311 )</a:t>
                      </a:r>
                    </a:p>
                    <a:p>
                      <a:pPr marL="92075" marR="0" lvl="0" indent="-92075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 2100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반제품 창고로 이동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ST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기술혁신팀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반제품 잔량</a:t>
                      </a: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2"/>
          <p:cNvSpPr/>
          <p:nvPr/>
        </p:nvSpPr>
        <p:spPr>
          <a:xfrm>
            <a:off x="221680" y="1176047"/>
            <a:ext cx="495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테스트 종료 후 재고 처리 및 자재마스터 변경 확인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181371" y="5468510"/>
            <a:ext cx="70719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* 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원가관련 상세</a:t>
            </a:r>
            <a:endParaRPr kumimoji="1" lang="en-US" altLang="ko-KR" sz="10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Calibri" pitchFamily="34" charset="0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테스트 제품 발생시점에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BOM, Routing 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구성 후 </a:t>
            </a: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최초 표준원가 산정 필요 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(</a:t>
            </a: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원가 추정 및 </a:t>
            </a:r>
            <a:r>
              <a:rPr kumimoji="1" lang="ko-KR" altLang="en-US" sz="1000" b="1" i="0" u="sng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릴리즈</a:t>
            </a: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/>
                <a:ea typeface="맑은 고딕" pitchFamily="50" charset="-127"/>
                <a:cs typeface="Calibri" pitchFamily="34" charset="0"/>
              </a:rPr>
              <a:t>–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CO)  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  <a:sym typeface="Wingdings" pitchFamily="2" charset="2"/>
              </a:rPr>
              <a:t> 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8 </a:t>
            </a:r>
            <a:r>
              <a:rPr kumimoji="1" lang="en-US" altLang="ko-KR" sz="10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STEP</a:t>
            </a:r>
            <a:endParaRPr kumimoji="1" lang="en-US" altLang="ko-KR" sz="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표준원가 추정된 이후 시제품 입고 가능 함 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  <a:sym typeface="Wingdings" pitchFamily="2" charset="2"/>
              </a:rPr>
              <a:t> 9 STEP </a:t>
            </a: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테스트 진행 간 변경된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BOM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으로 인한 원가 </a:t>
            </a:r>
            <a:r>
              <a:rPr kumimoji="1" lang="ko-KR" altLang="en-US" sz="1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차이분은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</a:t>
            </a:r>
            <a:r>
              <a:rPr kumimoji="1" lang="ko-KR" altLang="en-US" sz="1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생산오더를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통해 자동 반영</a:t>
            </a: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테스트 </a:t>
            </a:r>
            <a:r>
              <a:rPr kumimoji="1" lang="ko-KR" altLang="en-US" sz="1000" b="1" i="0" u="sng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시행시</a:t>
            </a: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각 시점 별 원가 변동내역을 분석하고자 하는 </a:t>
            </a:r>
            <a:r>
              <a:rPr kumimoji="1" lang="en-US" altLang="ko-KR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Needs</a:t>
            </a:r>
            <a:r>
              <a:rPr kumimoji="1" lang="ko-KR" altLang="en-US" sz="10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에 대해서는 표준화에서 자체적으로 원가추정시행</a:t>
            </a: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시제품 재고에 대해 </a:t>
            </a:r>
            <a:r>
              <a:rPr kumimoji="1" lang="ko-KR" altLang="en-US" sz="1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양산품과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 동일하게 매 월 표준원가 마감 시행 </a:t>
            </a: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양산화 확정 후 표준원가 산정은 해당월 마감 이후 자동 반영</a:t>
            </a: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</a:rPr>
              <a:t>표준원가 마감 이후 양산화 재고 전환 가능  </a:t>
            </a:r>
            <a:r>
              <a:rPr kumimoji="1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  <a:cs typeface="Calibri" pitchFamily="34" charset="0"/>
                <a:sym typeface="Wingdings" pitchFamily="2" charset="2"/>
              </a:rPr>
              <a:t> 15 STEP</a:t>
            </a:r>
            <a:endParaRPr kumimoji="1" lang="ko-KR" altLang="en-US" sz="18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중복 코드 확인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경로로 찾아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844" y="1852550"/>
            <a:ext cx="6049665" cy="404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88849" y="2090058"/>
            <a:ext cx="1116200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81972" y="188817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7485" y="2511088"/>
            <a:ext cx="2367148" cy="153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9867" y="3996171"/>
            <a:ext cx="4086225" cy="219075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1506" y="5544911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021363" y="5555672"/>
            <a:ext cx="322533" cy="2157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5220" y="4106017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4961907" y="535379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만약 자재코드에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찾을수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있다면 검색할 수 있으나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제한으로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확인에 애로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PCC*(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841" y="1626918"/>
            <a:ext cx="5050849" cy="43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303892" y="3811981"/>
            <a:ext cx="1116200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078263" y="3740727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9642" y="337407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738254" y="5650677"/>
            <a:ext cx="249381" cy="215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617523" y="542504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만약 자재코드에 찾을 수 있다면 검색할 수 있으나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제한으로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확인에 애로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773" y="1626921"/>
            <a:ext cx="3916093" cy="476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94488" y="2861955"/>
            <a:ext cx="1555589" cy="35625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51987" y="2790701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다양한 조건으로 검색 할 수 있으나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클래스에 의한 조회를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클릭하면서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     열어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별 자재를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92" y="1674420"/>
            <a:ext cx="5644923" cy="44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294488" y="2980706"/>
            <a:ext cx="4096909" cy="308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5421" y="2796949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1270763" y="2802602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4045" y="3439824"/>
            <a:ext cx="1866333" cy="2735344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104489" y="4512623"/>
            <a:ext cx="1035054" cy="1524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72526" y="3061853"/>
            <a:ext cx="324513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888182" y="28956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983678" y="431865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CL : CLASS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의 의미 이해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클래스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CL04 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유래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관련된 코드의 클래스를 선택함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차량용 광주 제품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CL001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제품담당은 해당 클래스 번호를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아는것이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도움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390" y="1615042"/>
            <a:ext cx="4454818" cy="2315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4981" y="2470067"/>
            <a:ext cx="2237243" cy="3526291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921409" y="3348841"/>
            <a:ext cx="949948" cy="2018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76996" y="2553221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51240" y="2717470"/>
            <a:ext cx="1735699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883725" y="313310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5118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개별 마스터의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형태에서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사양을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찾을려면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나타나면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PA(CAP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9872" y="1543792"/>
            <a:ext cx="4664033" cy="472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1391" y="3595378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581972" y="3608119"/>
            <a:ext cx="322537" cy="1563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441416" y="3503247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991172" y="4449288"/>
            <a:ext cx="229514" cy="1939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921824" y="424938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2648" y="2785877"/>
            <a:ext cx="1905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89014" y="392034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4186128" y="5955475"/>
            <a:ext cx="229514" cy="1939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081154" y="569619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개별 마스터의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초기클래스로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찿기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누르면 아래 창에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 기능을 이용해 원하는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 있는지 없는지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604" y="1594605"/>
            <a:ext cx="4936425" cy="465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948124" y="2147454"/>
            <a:ext cx="785673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36271" y="1971330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789291" y="4188030"/>
            <a:ext cx="1476422" cy="20465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48692" y="424938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3535" y="2606943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2892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“*”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초기클래스로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찿기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누르면 아래 창에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클릭하여 레이아웃변경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레이아웃변경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열설정에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모든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표시된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열쪽으로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이동시킨다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정렬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⑤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정렬이 완료되면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7285" y="3153208"/>
            <a:ext cx="219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394" y="1525038"/>
            <a:ext cx="5878286" cy="5036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2338" y="3870428"/>
            <a:ext cx="3714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64843" y="4806290"/>
            <a:ext cx="295275" cy="22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13357" y="6046025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76547" y="535725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98150" y="2764972"/>
            <a:ext cx="1284437" cy="18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769425" y="2565096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83750" y="1921822"/>
            <a:ext cx="785673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817419" y="177932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038675" y="4093028"/>
            <a:ext cx="253263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909950" y="3857527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397413" y="5005449"/>
            <a:ext cx="253263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5221186" y="4769948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392961" y="5977245"/>
            <a:ext cx="280971" cy="3285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6216734" y="5765496"/>
            <a:ext cx="237506" cy="20185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클래스이용 찾기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창을 이용하여 해당조건이 있는지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검색조건에 따라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네비게이션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교안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60" y="1755813"/>
            <a:ext cx="6486324" cy="291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PEE*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PEE%)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DEFOULT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나오나 의미는 단종된 자재는 제외한다는 의미임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37" y="1650809"/>
            <a:ext cx="6341423" cy="463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93174" y="2600696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86296" y="24106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040" y="2291072"/>
            <a:ext cx="5048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64919" y="2135579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02426" y="19336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3039" y="3750623"/>
            <a:ext cx="6260275" cy="255517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72501" y="2648197"/>
            <a:ext cx="1108364" cy="1642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08561" y="34873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1787" y="3109356"/>
            <a:ext cx="1783278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9283" y="29431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4195" y="3764477"/>
            <a:ext cx="1998381" cy="1895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PEE*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PEE%)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DEFOULT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99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나오나 의미는 단종된 자재는 제외한다는 의미임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37" y="1650809"/>
            <a:ext cx="6341423" cy="463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93174" y="2600696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86296" y="24106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040" y="2291072"/>
            <a:ext cx="5048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864919" y="2135579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02426" y="19336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3039" y="3750623"/>
            <a:ext cx="6260275" cy="255517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72501" y="2648197"/>
            <a:ext cx="1108364" cy="1642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08561" y="34873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1787" y="3109356"/>
            <a:ext cx="1783278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49283" y="29431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4195" y="3764477"/>
            <a:ext cx="1998381" cy="1895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마우스로 특성 정보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②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마우스 오른쪽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오른쪽 상단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필터 설정을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4" y="1781297"/>
            <a:ext cx="6493270" cy="31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2280063" y="2101932"/>
            <a:ext cx="3265714" cy="2826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3132" y="3121231"/>
            <a:ext cx="902525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565070" y="198317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952504" y="29906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3776" y="2219697"/>
            <a:ext cx="35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1064821" y="1824841"/>
            <a:ext cx="205839" cy="182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29195" y="1646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     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761" y="1662243"/>
            <a:ext cx="5950403" cy="434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916877" y="2859974"/>
            <a:ext cx="370115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800104" y="267194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2073" y="1825523"/>
            <a:ext cx="2857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선택조건을 선정한다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ESH30-12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검색하려면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첫번째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조건에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ESH30-12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ESH30-12*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다중조건일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ESH30-12*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507" y="1679932"/>
            <a:ext cx="6227969" cy="449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173677" y="3133106"/>
            <a:ext cx="2317668" cy="2632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116281" y="295695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83573" y="3475512"/>
            <a:ext cx="2317668" cy="2632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047" y="345373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① 내역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5" y="1615044"/>
            <a:ext cx="6369176" cy="317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663039" y="3750623"/>
            <a:ext cx="6260275" cy="105888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65019" y="351509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시험용 코드 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자재번호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검색창을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이용하여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채번한다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제품계층구조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형명까지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원부주자재는 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기타로 분류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일단 형명만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기본단위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 기본단위는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EA,KG,M,L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통일함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총중량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제품의 경우 필수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영업정보 판매조직을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1000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79" y="1686295"/>
            <a:ext cx="6380722" cy="425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489712" y="2481942"/>
            <a:ext cx="965861" cy="2018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182935" y="249183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057254" y="2503714"/>
            <a:ext cx="1248888" cy="1781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491691" y="2707574"/>
            <a:ext cx="2863934" cy="8075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819751" y="251360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216582" y="289362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169083" y="374864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499609" y="3784269"/>
            <a:ext cx="433452" cy="170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하기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–COPY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생성하기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누른면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원본 복사 창이 열린다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가장 유사한 복사 대상 선정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  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백그라운드처리로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934" y="1875436"/>
            <a:ext cx="2000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6510" y="279218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876" y="1704874"/>
            <a:ext cx="6275911" cy="406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912422" y="1971304"/>
            <a:ext cx="583869" cy="2256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907970" y="4296888"/>
            <a:ext cx="1155864" cy="2157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022270" y="5387438"/>
            <a:ext cx="528451" cy="2058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98666" y="198120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112821" y="4423558"/>
            <a:ext cx="528451" cy="2058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2032" y="3158342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1767444" y="409500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788722" y="530629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857501" y="440376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하기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–Default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제품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띄워 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  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백그라운드처리로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6510" y="260218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8282" y="294458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71" y="1623246"/>
            <a:ext cx="6514804" cy="4136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529939" y="2232561"/>
            <a:ext cx="1023256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7520" y="1846923"/>
            <a:ext cx="2286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>
          <a:xfrm>
            <a:off x="1256807" y="225433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375565" y="3633849"/>
            <a:ext cx="1048986" cy="16427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979227" y="4617522"/>
            <a:ext cx="540326" cy="1682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50029" y="5016459"/>
            <a:ext cx="2438400" cy="11239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" name="타원 22"/>
          <p:cNvSpPr/>
          <p:nvPr/>
        </p:nvSpPr>
        <p:spPr>
          <a:xfrm>
            <a:off x="5140036" y="360811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733802" y="458189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871850" y="470065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상태를 확인한다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시험용의 경우 플랜트간 자재상태가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90(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시제품상태임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605" y="1802941"/>
            <a:ext cx="6540459" cy="412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19631" y="1877908"/>
            <a:ext cx="3619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326083" y="5211288"/>
            <a:ext cx="813459" cy="2751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282541" y="49500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분류 정보 입력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뷰창이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나타나면 분류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6510" y="335032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0" y="1586607"/>
            <a:ext cx="5483803" cy="467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399311" y="2624446"/>
            <a:ext cx="1023256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25488" y="3420093"/>
            <a:ext cx="2260268" cy="2018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7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07853" y="2265878"/>
            <a:ext cx="263607" cy="175738"/>
          </a:xfrm>
          <a:prstGeom prst="rect">
            <a:avLst/>
          </a:prstGeom>
          <a:noFill/>
        </p:spPr>
      </p:pic>
      <p:pic>
        <p:nvPicPr>
          <p:cNvPr id="28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046" y="3643416"/>
            <a:ext cx="940500" cy="627000"/>
          </a:xfrm>
          <a:prstGeom prst="rect">
            <a:avLst/>
          </a:prstGeom>
          <a:noFill/>
        </p:spPr>
      </p:pic>
      <p:sp>
        <p:nvSpPr>
          <p:cNvPr id="29" name="타원 28"/>
          <p:cNvSpPr/>
          <p:nvPr/>
        </p:nvSpPr>
        <p:spPr>
          <a:xfrm>
            <a:off x="1126178" y="265809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10539" y="33824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266207" y="341811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952999" y="5983183"/>
            <a:ext cx="324591" cy="239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705595" y="599506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Description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반드시 형명 뒤에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표기하여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시험용이라는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인식성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부여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자재상태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727" y="1626919"/>
            <a:ext cx="5143021" cy="459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51165" y="3408218"/>
            <a:ext cx="2388918" cy="1662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5434" y="4724400"/>
            <a:ext cx="2462149" cy="14982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49285" y="337061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49282" y="464127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5796" y="3643416"/>
            <a:ext cx="940500" cy="627000"/>
          </a:xfrm>
          <a:prstGeom prst="rect">
            <a:avLst/>
          </a:prstGeom>
          <a:noFill/>
        </p:spPr>
      </p:pic>
      <p:sp>
        <p:nvSpPr>
          <p:cNvPr id="10" name="타원 9"/>
          <p:cNvSpPr/>
          <p:nvPr/>
        </p:nvSpPr>
        <p:spPr>
          <a:xfrm>
            <a:off x="5484289" y="338248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812968" y="1838696"/>
            <a:ext cx="217713" cy="2038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12834" y="16467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1369" y="3275852"/>
            <a:ext cx="420095" cy="280063"/>
          </a:xfrm>
          <a:prstGeom prst="rect">
            <a:avLst/>
          </a:prstGeom>
          <a:noFill/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9007" y="3656414"/>
            <a:ext cx="298294" cy="250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DESCRIPTION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Update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20" y="1698170"/>
            <a:ext cx="6314187" cy="421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793674" y="2349335"/>
            <a:ext cx="823354" cy="2394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8058" y="1882549"/>
            <a:ext cx="2000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4558148" y="23612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8852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해당 자재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버튼을 누르면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클래스 정보와 노란색부분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생성시 입력한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표기되어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분류뷰에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기입한 분류 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올라갈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 제한으로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중 필수만 선정한 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⑥ 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Olny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32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8057" y="4744502"/>
            <a:ext cx="287048" cy="31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445" y="1591292"/>
            <a:ext cx="6411811" cy="466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442360" y="2396836"/>
            <a:ext cx="823354" cy="2394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81694" y="1814944"/>
            <a:ext cx="360218" cy="2632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57846" y="4033652"/>
            <a:ext cx="635328" cy="1915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732811" y="4031673"/>
            <a:ext cx="1337953" cy="18703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10350" y="4174176"/>
            <a:ext cx="1456706" cy="20781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83083" y="2408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9546" y="2222233"/>
            <a:ext cx="293790" cy="25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734290" y="183869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292299" y="373874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152273" y="379614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622834" y="390104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4962896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Only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재차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317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932" y="1894424"/>
            <a:ext cx="211149" cy="23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18" y="1706170"/>
            <a:ext cx="6060435" cy="448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8993" y="3857595"/>
            <a:ext cx="2869931" cy="813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268187" y="2361210"/>
            <a:ext cx="926275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451268" y="3546764"/>
            <a:ext cx="453241" cy="193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689268" y="4459184"/>
            <a:ext cx="633350" cy="1721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5887" y="225779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8281" y="2623953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타원 24"/>
          <p:cNvSpPr/>
          <p:nvPr/>
        </p:nvSpPr>
        <p:spPr>
          <a:xfrm>
            <a:off x="4190010" y="353686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016828" y="236121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679239" y="420188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새로 적용될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657" y="1653317"/>
            <a:ext cx="5998276" cy="4587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330037" y="4285013"/>
            <a:ext cx="1140031" cy="1723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838699" y="403563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분류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Description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만약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Update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동일한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DESCRIPTION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있으면 에러 발생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460" y="1674419"/>
            <a:ext cx="6586057" cy="420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664531" y="3916879"/>
            <a:ext cx="1163781" cy="2632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1886" y="5577444"/>
            <a:ext cx="3087584" cy="3839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125691" y="363187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BOM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구성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(BOM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교안 참조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원가 추정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7)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 추정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시험용자재에 대한 원가 추정 및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CK11N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원가추정 할 코드 및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원가계산변형을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1000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세방전지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표준원가 계산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일자 창이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원가계산이 필요한 날짜를 선택하여            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CK11K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양적 구조로 자재원가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507" y="1793175"/>
            <a:ext cx="6007262" cy="433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353788" y="2256311"/>
            <a:ext cx="1163781" cy="3325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89316" y="2980705"/>
            <a:ext cx="476990" cy="2018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26180" y="230183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16181" y="297872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6237" y="4248105"/>
            <a:ext cx="4070824" cy="201359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41369" y="3157098"/>
            <a:ext cx="420095" cy="280063"/>
          </a:xfrm>
          <a:prstGeom prst="rect">
            <a:avLst/>
          </a:prstGeom>
          <a:noFill/>
        </p:spPr>
      </p:pic>
      <p:pic>
        <p:nvPicPr>
          <p:cNvPr id="1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80657" y="4093269"/>
            <a:ext cx="420095" cy="280063"/>
          </a:xfrm>
          <a:prstGeom prst="rect">
            <a:avLst/>
          </a:prstGeom>
          <a:noFill/>
        </p:spPr>
      </p:pic>
      <p:pic>
        <p:nvPicPr>
          <p:cNvPr id="17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084" y="4200148"/>
            <a:ext cx="695207" cy="463471"/>
          </a:xfrm>
          <a:prstGeom prst="rect">
            <a:avLst/>
          </a:prstGeom>
          <a:noFill/>
        </p:spPr>
      </p:pic>
      <p:sp>
        <p:nvSpPr>
          <p:cNvPr id="18" name="타원 17"/>
          <p:cNvSpPr/>
          <p:nvPr/>
        </p:nvSpPr>
        <p:spPr>
          <a:xfrm>
            <a:off x="661059" y="396240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985" y="5338200"/>
            <a:ext cx="695207" cy="463471"/>
          </a:xfrm>
          <a:prstGeom prst="rect">
            <a:avLst/>
          </a:prstGeom>
          <a:noFill/>
        </p:spPr>
      </p:pic>
      <p:sp>
        <p:nvSpPr>
          <p:cNvPr id="20" name="타원 19"/>
          <p:cNvSpPr/>
          <p:nvPr/>
        </p:nvSpPr>
        <p:spPr>
          <a:xfrm>
            <a:off x="5432960" y="510045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 추정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시험용자재에 대한 원가 추정 및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CK11N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구조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원가계산구조가 나오고 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구조별로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원가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제조원가를 더블 클릭하면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상세원가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분석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 원가 확인을 할 경우는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빠져 나와야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하지 말 것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⑥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시험용의 경우      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원가에 원가부여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(MARK &amp; RELEASE)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요청을 함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CK11K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양적 구조로 자재원가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637" y="1756870"/>
            <a:ext cx="6400800" cy="45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666" y="3491343"/>
            <a:ext cx="2702982" cy="2448913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15636" y="2137555"/>
            <a:ext cx="2588820" cy="10094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192484" y="3239982"/>
            <a:ext cx="2588820" cy="1306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0432" y="2466106"/>
            <a:ext cx="2438399" cy="146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121726" y="3523011"/>
            <a:ext cx="265214" cy="1820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49286" y="195744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18559" y="224047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273634" y="301237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42310" y="32855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463" y="1537978"/>
            <a:ext cx="4290131" cy="24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704110" y="1561603"/>
            <a:ext cx="265214" cy="1820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2642" y="4442855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타원 22"/>
          <p:cNvSpPr/>
          <p:nvPr/>
        </p:nvSpPr>
        <p:spPr>
          <a:xfrm>
            <a:off x="1858492" y="35210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8511" y="3497593"/>
            <a:ext cx="342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44408" y="4749634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재고 확인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9)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알때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MMBE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플랜트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알면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자재코드 및 플랜트만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입력하여 검색 진행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재고가 있으면 표기가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135" y="1710046"/>
            <a:ext cx="5299569" cy="439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375067" y="2351314"/>
            <a:ext cx="878772" cy="5462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3919" y="3172259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378030" y="177931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1160" y="1995054"/>
            <a:ext cx="239484" cy="223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83083" y="240871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97124" y="4572000"/>
            <a:ext cx="5814315" cy="140067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1316049" y="433251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알 때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ZMMR0030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②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해당 창고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③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8293" y="264974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759" y="1568444"/>
            <a:ext cx="5028766" cy="476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196935" y="2327563"/>
            <a:ext cx="665018" cy="1662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48742" y="5900057"/>
            <a:ext cx="1130136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4910" y="1874321"/>
            <a:ext cx="275112" cy="251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81659" y="189807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34986" y="582880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945573" y="2289958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단종 절차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알 때 확인하는 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ZMMR0030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709" y="1686296"/>
            <a:ext cx="6515944" cy="418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재고 폐기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11)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창고에서 폐기처리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양산 전 폐기시에는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폐기 기안을 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폐기비용 산출 이후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[951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양산 전 시제품 폐기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로 설정한다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저장위치는 시험용 재고일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9100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기술팀 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에서 출고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③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255" y="1698172"/>
            <a:ext cx="6171850" cy="436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7344" y="5114548"/>
            <a:ext cx="695207" cy="463471"/>
          </a:xfrm>
          <a:prstGeom prst="rect">
            <a:avLst/>
          </a:prstGeom>
          <a:noFill/>
        </p:spPr>
      </p:pic>
      <p:sp>
        <p:nvSpPr>
          <p:cNvPr id="7" name="타원 6"/>
          <p:cNvSpPr/>
          <p:nvPr/>
        </p:nvSpPr>
        <p:spPr>
          <a:xfrm>
            <a:off x="1005444" y="360614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8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4286" y="3657601"/>
            <a:ext cx="419468" cy="279645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1268681" y="3643745"/>
            <a:ext cx="453241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90453" y="3333007"/>
            <a:ext cx="453241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03465" y="331915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37210" y="508857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창고에서 폐기처리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시험자재 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폐기할 수량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②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193" y="1650671"/>
            <a:ext cx="3698545" cy="462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744202" y="2885704"/>
            <a:ext cx="2117751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69090" y="29629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274633" y="17733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38" y="2578429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1490370" y="1755569"/>
            <a:ext cx="207802" cy="2157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창고에서 폐기처리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문서번호 확인 메시지 클릭하여 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371" y="1762135"/>
            <a:ext cx="6529836" cy="4009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423568" y="5462650"/>
            <a:ext cx="2117751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618524" y="548047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창고에서 폐기처리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폐기전표번호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품목세부사항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기술팀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 계정이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자동으로 부여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 시험 및 공정 계정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6331002]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007" y="1745101"/>
            <a:ext cx="2837707" cy="2054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153" y="2529365"/>
            <a:ext cx="4093275" cy="185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271" y="4220096"/>
            <a:ext cx="5486400" cy="20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3588" y="3380751"/>
            <a:ext cx="695207" cy="463471"/>
          </a:xfrm>
          <a:prstGeom prst="rect">
            <a:avLst/>
          </a:prstGeom>
          <a:noFill/>
        </p:spPr>
      </p:pic>
      <p:sp>
        <p:nvSpPr>
          <p:cNvPr id="10" name="타원 9"/>
          <p:cNvSpPr/>
          <p:nvPr/>
        </p:nvSpPr>
        <p:spPr>
          <a:xfrm>
            <a:off x="623454" y="335478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1163" y="2237422"/>
            <a:ext cx="412178" cy="274785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1092530" y="2980707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11480" y="297279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41221" y="2753096"/>
            <a:ext cx="560119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09651" y="271153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80556" y="5710052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99506" y="570213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자재 상태 변경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양산화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14)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1368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상태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MM02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열고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자재생태의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90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빈칸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+ 10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원가추정요청중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+ 50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단종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99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번에 앞서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생산오더와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생산에 더 이상 투입 못하도록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+ 60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BLOCK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구매를 못하도록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+ 90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시험단계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판매 금지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+  99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완전단종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392" y="1529382"/>
            <a:ext cx="4845751" cy="476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1120238" y="387531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94312" y="3833751"/>
            <a:ext cx="524494" cy="2157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폐기 재고 시험용 재고 재 이전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15)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폐기 재고를 시험용 재고 재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이동유형을 양산 후 시제품 입고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[901]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플랜트 및 기술팀 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[9100]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전표 생성사유를 적는다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③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320" y="1603167"/>
            <a:ext cx="6412844" cy="4536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961902" y="3301341"/>
            <a:ext cx="950025" cy="4987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4913" y="3139946"/>
            <a:ext cx="412178" cy="274785"/>
          </a:xfrm>
          <a:prstGeom prst="rect">
            <a:avLst/>
          </a:prstGeom>
          <a:noFill/>
        </p:spPr>
      </p:pic>
      <p:pic>
        <p:nvPicPr>
          <p:cNvPr id="7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5895" y="4859889"/>
            <a:ext cx="817918" cy="545278"/>
          </a:xfrm>
          <a:prstGeom prst="rect">
            <a:avLst/>
          </a:prstGeom>
          <a:noFill/>
        </p:spPr>
      </p:pic>
      <p:sp>
        <p:nvSpPr>
          <p:cNvPr id="8" name="타원 7"/>
          <p:cNvSpPr/>
          <p:nvPr/>
        </p:nvSpPr>
        <p:spPr>
          <a:xfrm>
            <a:off x="692726" y="329342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01485" y="304404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44930" y="3038106"/>
            <a:ext cx="1403267" cy="2038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201386" y="509649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07281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559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폐기 재고를 시험용 재고 재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시험자재 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생성할 수량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②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1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476" y="1667198"/>
            <a:ext cx="4491532" cy="474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44202" y="3218204"/>
            <a:ext cx="2117751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69090" y="329540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24008" y="186839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31987" y="2590295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739745" y="1850569"/>
            <a:ext cx="207802" cy="2157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07281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559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폐기 재고를 시험용 재고 재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전표번호 확인 및 복사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1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016" y="1762207"/>
            <a:ext cx="6177003" cy="44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5895" y="5239900"/>
            <a:ext cx="817918" cy="545278"/>
          </a:xfrm>
          <a:prstGeom prst="rect">
            <a:avLst/>
          </a:prstGeom>
          <a:noFill/>
        </p:spPr>
      </p:pic>
      <p:sp>
        <p:nvSpPr>
          <p:cNvPr id="7" name="타원 6"/>
          <p:cNvSpPr/>
          <p:nvPr/>
        </p:nvSpPr>
        <p:spPr>
          <a:xfrm>
            <a:off x="1227116" y="525285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0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5329" y="1883801"/>
            <a:ext cx="398450" cy="26563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3950539" y="4726370"/>
            <a:ext cx="2117751" cy="249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683329" y="469273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폐기 재고를 시험용 재고 재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폐기전표번호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앤터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품목세부사항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기술팀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시험 계정이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자동으로 부여됨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 시험 및 공정 계정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6331002]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007" y="1745101"/>
            <a:ext cx="2837707" cy="2054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153" y="2529365"/>
            <a:ext cx="4093275" cy="185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271" y="4220096"/>
            <a:ext cx="5486400" cy="20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3588" y="3380751"/>
            <a:ext cx="695207" cy="463471"/>
          </a:xfrm>
          <a:prstGeom prst="rect">
            <a:avLst/>
          </a:prstGeom>
          <a:noFill/>
        </p:spPr>
      </p:pic>
      <p:sp>
        <p:nvSpPr>
          <p:cNvPr id="10" name="타원 9"/>
          <p:cNvSpPr/>
          <p:nvPr/>
        </p:nvSpPr>
        <p:spPr>
          <a:xfrm>
            <a:off x="623454" y="335478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1163" y="2237422"/>
            <a:ext cx="412178" cy="274785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1092530" y="2980707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11480" y="297279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41221" y="2753096"/>
            <a:ext cx="560119" cy="1801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09651" y="271153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80556" y="5710052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99506" y="570213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36111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5117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양품화할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이동유형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입출고 현황을 보려면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유형을 모두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⑤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전표 번호에 입력한 텍스트 확인 폐기생성시에 상세히 명기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335" y="1399662"/>
            <a:ext cx="4144548" cy="3289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077" y="4673681"/>
            <a:ext cx="4523693" cy="173899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884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7823" y="2457326"/>
            <a:ext cx="3143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472540" y="1828800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191490" y="182088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703122" y="2491838"/>
            <a:ext cx="251361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505200" y="247204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93668" y="3275610"/>
            <a:ext cx="453242" cy="3226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12617" y="326769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95646" y="439387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5171" y="320788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96423" y="356414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2933204" y="4441371"/>
            <a:ext cx="190007" cy="1405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671947" y="4407422"/>
            <a:ext cx="171026" cy="152703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20437" y="1603170"/>
            <a:ext cx="182088" cy="142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75012" y="156754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524993" y="5888183"/>
            <a:ext cx="1284514" cy="1326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489365" y="563880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rgbClr val="FF0000"/>
                </a:solidFill>
              </a:rPr>
              <a:t>주</a:t>
            </a:r>
          </a:p>
        </p:txBody>
      </p:sp>
      <p:sp>
        <p:nvSpPr>
          <p:cNvPr id="28" name="타원 27"/>
          <p:cNvSpPr/>
          <p:nvPr/>
        </p:nvSpPr>
        <p:spPr>
          <a:xfrm>
            <a:off x="7228113" y="397427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rgbClr val="FF0000"/>
                </a:solidFill>
              </a:rPr>
              <a:t>주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56993" y="1259820"/>
            <a:ext cx="27318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15.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폐기 재고를 시험용 재고 재 이전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시험 재고 양산 재고  이전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15)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054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자재를 양산 재고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이동유형을 시제품 양산 입고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[311]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플랜트 및 기술팀 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[9100]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②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전표 생성 사유를 적는다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③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56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3037" y="3151821"/>
            <a:ext cx="412178" cy="274785"/>
          </a:xfrm>
          <a:prstGeom prst="rect">
            <a:avLst/>
          </a:prstGeom>
          <a:noFill/>
        </p:spPr>
      </p:pic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301" y="1662545"/>
            <a:ext cx="4888618" cy="4198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94821" y="3633840"/>
            <a:ext cx="2236504" cy="581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16592" y="343790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0037" y="3325091"/>
            <a:ext cx="1294411" cy="2018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48987" y="3317174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8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2450" y="5090798"/>
            <a:ext cx="695207" cy="463471"/>
          </a:xfrm>
          <a:prstGeom prst="rect">
            <a:avLst/>
          </a:prstGeom>
          <a:noFill/>
        </p:spPr>
      </p:pic>
      <p:sp>
        <p:nvSpPr>
          <p:cNvPr id="19" name="타원 18"/>
          <p:cNvSpPr/>
          <p:nvPr/>
        </p:nvSpPr>
        <p:spPr>
          <a:xfrm>
            <a:off x="4732316" y="5064827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07281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559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자재를 양산 재고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시험자재 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생성할 수량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②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입고 자장 위치를 적는다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제품관리에서 이관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극판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및 반제품은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기술에서 반제품 창고로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이동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③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1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174" y="1625393"/>
            <a:ext cx="4177702" cy="4727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851080" y="3515087"/>
            <a:ext cx="2236504" cy="2137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75968" y="359228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094024" y="306779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309760" y="3049977"/>
            <a:ext cx="433439" cy="21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5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6788" y="4078096"/>
            <a:ext cx="412178" cy="274785"/>
          </a:xfrm>
          <a:prstGeom prst="rect">
            <a:avLst/>
          </a:prstGeom>
          <a:noFill/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08021" y="2149434"/>
            <a:ext cx="2892011" cy="385360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6603" y="1541395"/>
            <a:ext cx="722917" cy="481944"/>
          </a:xfrm>
          <a:prstGeom prst="rect">
            <a:avLst/>
          </a:prstGeom>
          <a:noFill/>
        </p:spPr>
      </p:pic>
      <p:sp>
        <p:nvSpPr>
          <p:cNvPr id="19" name="타원 18"/>
          <p:cNvSpPr/>
          <p:nvPr/>
        </p:nvSpPr>
        <p:spPr>
          <a:xfrm>
            <a:off x="4265229" y="164078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07281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559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시험용 자재를 양산 재고 이전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전표번호 확인 및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1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6" y="1661107"/>
            <a:ext cx="4675538" cy="4699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471070" y="6127659"/>
            <a:ext cx="2236504" cy="2137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796655" y="609798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36111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5117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양품화할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이동유형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입출고 현황을 보려면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유형을 모두 입력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311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추가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④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⑤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입력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창이열림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⑥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전표 번호 클릭하면 상세 정보가 나옴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335" y="1399662"/>
            <a:ext cx="4144548" cy="3289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077" y="4673681"/>
            <a:ext cx="4523693" cy="173899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884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97823" y="2457326"/>
            <a:ext cx="3143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472540" y="1840675"/>
            <a:ext cx="1294411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191490" y="182088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703122" y="2491838"/>
            <a:ext cx="251361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505200" y="247204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93668" y="3275610"/>
            <a:ext cx="453242" cy="3226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12617" y="326769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223158" y="564078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5171" y="320788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96423" y="3564144"/>
            <a:ext cx="259467" cy="22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2933204" y="4441371"/>
            <a:ext cx="190007" cy="1405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671947" y="4407422"/>
            <a:ext cx="171026" cy="152703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20437" y="1603170"/>
            <a:ext cx="182088" cy="142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75012" y="156754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244931" y="5888183"/>
            <a:ext cx="1284514" cy="1326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01812" y="1247946"/>
            <a:ext cx="25234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15.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시험용 자재를 양산 재고 이전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36111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5117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① 전표 이력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401812" y="1247946"/>
            <a:ext cx="25234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defRPr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15.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시험용 자재를 양산 재고 이전</a:t>
            </a:r>
          </a:p>
        </p:txBody>
      </p: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777" y="1947553"/>
            <a:ext cx="5724128" cy="423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3467595" y="3800103"/>
            <a:ext cx="1294411" cy="1543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186545" y="37803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15804</TotalTime>
  <Words>3733</Words>
  <Application>Microsoft Office PowerPoint</Application>
  <PresentationFormat>A4 용지(210x297mm)</PresentationFormat>
  <Paragraphs>1395</Paragraphs>
  <Slides>65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65</vt:i4>
      </vt:variant>
    </vt:vector>
  </HeadingPairs>
  <TitlesOfParts>
    <vt:vector size="68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Registered User</cp:lastModifiedBy>
  <cp:revision>510</cp:revision>
  <cp:lastPrinted>2006-08-30T13:33:06Z</cp:lastPrinted>
  <dcterms:created xsi:type="dcterms:W3CDTF">2008-05-17T00:48:54Z</dcterms:created>
  <dcterms:modified xsi:type="dcterms:W3CDTF">2013-02-28T03:36:37Z</dcterms:modified>
</cp:coreProperties>
</file>