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2"/>
  </p:notesMasterIdLst>
  <p:handoutMasterIdLst>
    <p:handoutMasterId r:id="rId33"/>
  </p:handoutMasterIdLst>
  <p:sldIdLst>
    <p:sldId id="374" r:id="rId3"/>
    <p:sldId id="375" r:id="rId4"/>
    <p:sldId id="450" r:id="rId5"/>
    <p:sldId id="470" r:id="rId6"/>
    <p:sldId id="392" r:id="rId7"/>
    <p:sldId id="488" r:id="rId8"/>
    <p:sldId id="456" r:id="rId9"/>
    <p:sldId id="458" r:id="rId10"/>
    <p:sldId id="459" r:id="rId11"/>
    <p:sldId id="471" r:id="rId12"/>
    <p:sldId id="472" r:id="rId13"/>
    <p:sldId id="473" r:id="rId14"/>
    <p:sldId id="475" r:id="rId15"/>
    <p:sldId id="489" r:id="rId16"/>
    <p:sldId id="474" r:id="rId17"/>
    <p:sldId id="485" r:id="rId18"/>
    <p:sldId id="484" r:id="rId19"/>
    <p:sldId id="476" r:id="rId20"/>
    <p:sldId id="478" r:id="rId21"/>
    <p:sldId id="479" r:id="rId22"/>
    <p:sldId id="490" r:id="rId23"/>
    <p:sldId id="482" r:id="rId24"/>
    <p:sldId id="483" r:id="rId25"/>
    <p:sldId id="491" r:id="rId26"/>
    <p:sldId id="480" r:id="rId27"/>
    <p:sldId id="481" r:id="rId28"/>
    <p:sldId id="492" r:id="rId29"/>
    <p:sldId id="486" r:id="rId30"/>
    <p:sldId id="487" r:id="rId31"/>
  </p:sldIdLst>
  <p:sldSz cx="9906000" cy="6858000" type="A4"/>
  <p:notesSz cx="6797675" cy="9926638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0979" autoAdjust="0"/>
    <p:restoredTop sz="97138" autoAdjust="0"/>
  </p:normalViewPr>
  <p:slideViewPr>
    <p:cSldViewPr snapToGrid="0" showGuides="1">
      <p:cViewPr>
        <p:scale>
          <a:sx n="80" d="100"/>
          <a:sy n="80" d="100"/>
        </p:scale>
        <p:origin x="-168" y="234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3127"/>
        <p:guide pos="2141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058" cy="55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618" y="1"/>
            <a:ext cx="2946058" cy="55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4901"/>
            <a:ext cx="2946058" cy="55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618" y="9374901"/>
            <a:ext cx="2946058" cy="55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058" cy="4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530" y="1"/>
            <a:ext cx="2946058" cy="4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1200" y="744538"/>
            <a:ext cx="537686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529" y="4715270"/>
            <a:ext cx="5436618" cy="4467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221"/>
            <a:ext cx="2946058" cy="4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530" y="9428221"/>
            <a:ext cx="2946058" cy="4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50530" y="9428221"/>
            <a:ext cx="2946058" cy="4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42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35.png"/><Relationship Id="rId4" Type="http://schemas.openxmlformats.org/officeDocument/2006/relationships/image" Target="../media/image13.gi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ST_04_01 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일반 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BOM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2013. 02. 02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이동한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015835" y="1537537"/>
            <a:ext cx="4953000" cy="426578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AutoNum type="arabicPeriod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BOM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체계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별첨 참조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AutoNum type="arabicPeriod"/>
            </a:pP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11150" lvl="0" indent="-22860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AutoNum type="arabicPeriod"/>
              <a:defRPr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Code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변경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폐쇄 기준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생성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신규 부품 및 제품 개발 시 기존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BOM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활용이 불가할 경우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변경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부품 개선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/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개발에 따른 기존 자재 변경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추가 삭제 시 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폐쇄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부품 단종에 따른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BOM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미사용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Flow: 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- BOM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생성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변경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폐쇄 요청 접수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기술혁신팀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개발담당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- BOM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요청에 의한 타당성 검토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기술혁신팀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개발담당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▷생성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변경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ECO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처리하지 않고 수동 신규 생성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및 변경 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▷폐쇄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자재마스터  폐쇄 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신규 생성 및 변경에 따른 기초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Data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작업 작성 후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관련팀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협의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협의시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 전산 입력 부서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기술정보파트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에 이관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- BOM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사양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도면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사양서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의뢰서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에 준한 신규 생성 및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변경 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전산 입력 부서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기술정보파트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내부 검토 진행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- Work flow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진행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발신 기술정보 입력담당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수신 제품개발담당 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  <a:sym typeface="Wingdings" pitchFamily="2" charset="2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   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팀장 승인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  <a:sym typeface="Wingdings" pitchFamily="2" charset="2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 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관련 부서 공지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(BOM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승인시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자동 공지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) 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생산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원가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6" name="Group 16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17500800"/>
              </p:ext>
            </p:extLst>
          </p:nvPr>
        </p:nvGraphicFramePr>
        <p:xfrm>
          <a:off x="764419" y="1262281"/>
          <a:ext cx="8456734" cy="5447276"/>
        </p:xfrm>
        <a:graphic>
          <a:graphicData uri="http://schemas.openxmlformats.org/drawingml/2006/table">
            <a:tbl>
              <a:tblPr/>
              <a:tblGrid>
                <a:gridCol w="520832"/>
                <a:gridCol w="7935902"/>
              </a:tblGrid>
              <a:tr h="3043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6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자재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</a:t>
                      </a: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6554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기술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29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3233" marR="33233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7" name="TextBox 66"/>
          <p:cNvSpPr txBox="1"/>
          <p:nvPr/>
        </p:nvSpPr>
        <p:spPr>
          <a:xfrm>
            <a:off x="1340483" y="286113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제품개발</a:t>
            </a:r>
            <a:endParaRPr lang="ko-KR" altLang="en-US" dirty="0"/>
          </a:p>
        </p:txBody>
      </p:sp>
      <p:sp>
        <p:nvSpPr>
          <p:cNvPr id="68" name="TextBox 67"/>
          <p:cNvSpPr txBox="1"/>
          <p:nvPr/>
        </p:nvSpPr>
        <p:spPr>
          <a:xfrm>
            <a:off x="1340483" y="484086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기술정보</a:t>
            </a:r>
            <a:endParaRPr lang="ko-KR" altLang="en-US" dirty="0"/>
          </a:p>
        </p:txBody>
      </p:sp>
      <p:sp>
        <p:nvSpPr>
          <p:cNvPr id="69" name="AutoShape 5"/>
          <p:cNvSpPr>
            <a:spLocks noChangeArrowheads="1"/>
          </p:cNvSpPr>
          <p:nvPr/>
        </p:nvSpPr>
        <p:spPr bwMode="auto">
          <a:xfrm>
            <a:off x="1916547" y="4120782"/>
            <a:ext cx="1198009" cy="36988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3. </a:t>
            </a:r>
            <a:r>
              <a:rPr lang="ko-KR" altLang="en-US" sz="1000" dirty="0" smtClean="0">
                <a:solidFill>
                  <a:srgbClr val="000000"/>
                </a:solidFill>
              </a:rPr>
              <a:t>기초 데이터 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작성</a:t>
            </a:r>
            <a:endParaRPr lang="ko-KR" altLang="en-US" sz="1000" dirty="0">
              <a:solidFill>
                <a:srgbClr val="000000"/>
              </a:solidFill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1772531" y="4408814"/>
            <a:ext cx="1656710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chemeClr val="tx1"/>
                </a:solidFill>
              </a:rPr>
              <a:t>기초 데이터 작성</a:t>
            </a:r>
            <a:r>
              <a:rPr lang="en-US" altLang="ko-KR" sz="1000" dirty="0" smtClean="0">
                <a:solidFill>
                  <a:schemeClr val="tx1"/>
                </a:solidFill>
              </a:rPr>
              <a:t>/</a:t>
            </a:r>
            <a:r>
              <a:rPr lang="ko-KR" altLang="en-US" sz="1000" dirty="0" smtClean="0">
                <a:solidFill>
                  <a:schemeClr val="tx1"/>
                </a:solidFill>
              </a:rPr>
              <a:t>변경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</a:rPr>
              <a:t>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관련팀</a:t>
            </a:r>
            <a:r>
              <a:rPr lang="ko-KR" altLang="en-US" sz="1000" dirty="0" smtClean="0">
                <a:solidFill>
                  <a:schemeClr val="tx1"/>
                </a:solidFill>
              </a:rPr>
              <a:t> 합의 </a:t>
            </a:r>
          </a:p>
        </p:txBody>
      </p:sp>
      <p:sp>
        <p:nvSpPr>
          <p:cNvPr id="71" name="AutoShape 4"/>
          <p:cNvSpPr>
            <a:spLocks noChangeArrowheads="1"/>
          </p:cNvSpPr>
          <p:nvPr/>
        </p:nvSpPr>
        <p:spPr bwMode="auto">
          <a:xfrm>
            <a:off x="4220803" y="4912870"/>
            <a:ext cx="1351260" cy="432048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ST.01.03.03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자재마스터관리 폐쇄</a:t>
            </a:r>
            <a:endParaRPr lang="en-US" altLang="ko-KR" sz="1000" dirty="0" smtClean="0">
              <a:solidFill>
                <a:srgbClr val="000000"/>
              </a:solidFill>
            </a:endParaRPr>
          </a:p>
        </p:txBody>
      </p:sp>
      <p:sp>
        <p:nvSpPr>
          <p:cNvPr id="72" name="AutoShape 4"/>
          <p:cNvSpPr>
            <a:spLocks noChangeArrowheads="1"/>
          </p:cNvSpPr>
          <p:nvPr/>
        </p:nvSpPr>
        <p:spPr bwMode="auto">
          <a:xfrm>
            <a:off x="4940883" y="5641262"/>
            <a:ext cx="1351260" cy="783775"/>
          </a:xfrm>
          <a:prstGeom prst="flowChart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4. BOM </a:t>
            </a:r>
            <a:r>
              <a:rPr lang="ko-KR" altLang="en-US" sz="1000" dirty="0" smtClean="0">
                <a:solidFill>
                  <a:srgbClr val="000000"/>
                </a:solidFill>
              </a:rPr>
              <a:t>신규 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생성</a:t>
            </a:r>
            <a:r>
              <a:rPr lang="en-US" altLang="ko-KR" sz="1000" dirty="0" smtClean="0">
                <a:solidFill>
                  <a:srgbClr val="000000"/>
                </a:solidFill>
              </a:rPr>
              <a:t>(CS01)/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변경</a:t>
            </a:r>
            <a:r>
              <a:rPr lang="en-US" altLang="ko-KR" sz="1000" dirty="0" smtClean="0">
                <a:solidFill>
                  <a:srgbClr val="000000"/>
                </a:solidFill>
              </a:rPr>
              <a:t>(CS02)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436827" y="4264798"/>
            <a:ext cx="41549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b="1" dirty="0" smtClean="0">
                <a:latin typeface="+mn-ea"/>
              </a:rPr>
              <a:t>폐쇄</a:t>
            </a:r>
            <a:endParaRPr lang="ko-KR" altLang="en-US" sz="900" b="1" dirty="0">
              <a:latin typeface="+mn-ea"/>
            </a:endParaRPr>
          </a:p>
        </p:txBody>
      </p:sp>
      <p:sp>
        <p:nvSpPr>
          <p:cNvPr id="74" name="AutoShape 6"/>
          <p:cNvSpPr>
            <a:spLocks noChangeArrowheads="1"/>
          </p:cNvSpPr>
          <p:nvPr/>
        </p:nvSpPr>
        <p:spPr bwMode="auto">
          <a:xfrm>
            <a:off x="6741083" y="5782470"/>
            <a:ext cx="1008112" cy="504056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5.</a:t>
            </a:r>
            <a:r>
              <a:rPr lang="ko-KR" altLang="en-US" sz="1000" dirty="0" smtClean="0">
                <a:solidFill>
                  <a:srgbClr val="000000"/>
                </a:solidFill>
              </a:rPr>
              <a:t>오류 검토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4796867" y="6365663"/>
            <a:ext cx="2232248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   BOM </a:t>
            </a:r>
            <a:r>
              <a:rPr lang="ko-KR" altLang="en-US" sz="1000" dirty="0" smtClean="0">
                <a:solidFill>
                  <a:schemeClr val="tx1"/>
                </a:solidFill>
              </a:rPr>
              <a:t>신규 생성 및 변경</a:t>
            </a:r>
          </a:p>
        </p:txBody>
      </p:sp>
      <p:cxnSp>
        <p:nvCxnSpPr>
          <p:cNvPr id="76" name="꺾인 연결선 75"/>
          <p:cNvCxnSpPr/>
          <p:nvPr/>
        </p:nvCxnSpPr>
        <p:spPr>
          <a:xfrm rot="10800000">
            <a:off x="2564619" y="5488934"/>
            <a:ext cx="4680520" cy="288032"/>
          </a:xfrm>
          <a:prstGeom prst="bentConnector3">
            <a:avLst>
              <a:gd name="adj1" fmla="val 9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직사각형 76"/>
          <p:cNvSpPr/>
          <p:nvPr/>
        </p:nvSpPr>
        <p:spPr>
          <a:xfrm>
            <a:off x="6885099" y="5560942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Yes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78" name="AutoShape 4"/>
          <p:cNvSpPr>
            <a:spLocks noChangeArrowheads="1"/>
          </p:cNvSpPr>
          <p:nvPr/>
        </p:nvSpPr>
        <p:spPr bwMode="auto">
          <a:xfrm>
            <a:off x="3326829" y="5643958"/>
            <a:ext cx="1398030" cy="781080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ST.01.03.01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자재마스터관리 생성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ST.01.03.02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자재마스터관리 변경</a:t>
            </a:r>
            <a:endParaRPr lang="en-US" altLang="ko-KR" sz="1000" dirty="0" smtClean="0">
              <a:solidFill>
                <a:srgbClr val="000000"/>
              </a:solidFill>
            </a:endParaRPr>
          </a:p>
        </p:txBody>
      </p:sp>
      <p:sp>
        <p:nvSpPr>
          <p:cNvPr id="79" name="AutoShape 41"/>
          <p:cNvSpPr>
            <a:spLocks noChangeArrowheads="1"/>
          </p:cNvSpPr>
          <p:nvPr/>
        </p:nvSpPr>
        <p:spPr bwMode="auto">
          <a:xfrm>
            <a:off x="1628515" y="2032550"/>
            <a:ext cx="1976014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1.BOM </a:t>
            </a:r>
            <a:r>
              <a:rPr lang="ko-KR" altLang="en-US" sz="1000" dirty="0" smtClean="0">
                <a:solidFill>
                  <a:srgbClr val="000000"/>
                </a:solidFill>
              </a:rPr>
              <a:t>생성</a:t>
            </a:r>
            <a:r>
              <a:rPr lang="en-US" altLang="ko-KR" sz="1000" dirty="0" smtClean="0">
                <a:solidFill>
                  <a:srgbClr val="000000"/>
                </a:solidFill>
              </a:rPr>
              <a:t>/</a:t>
            </a:r>
            <a:r>
              <a:rPr lang="ko-KR" altLang="en-US" sz="1000" dirty="0" smtClean="0">
                <a:solidFill>
                  <a:srgbClr val="000000"/>
                </a:solidFill>
              </a:rPr>
              <a:t>변경</a:t>
            </a:r>
            <a:r>
              <a:rPr lang="en-US" altLang="ko-KR" sz="1000" dirty="0" smtClean="0">
                <a:solidFill>
                  <a:srgbClr val="000000"/>
                </a:solidFill>
              </a:rPr>
              <a:t>/</a:t>
            </a:r>
            <a:r>
              <a:rPr lang="ko-KR" altLang="en-US" sz="1000" dirty="0" smtClean="0">
                <a:solidFill>
                  <a:srgbClr val="000000"/>
                </a:solidFill>
              </a:rPr>
              <a:t>폐쇄 요청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  (</a:t>
            </a:r>
            <a:r>
              <a:rPr lang="ko-KR" altLang="en-US" sz="1000" dirty="0" smtClean="0">
                <a:solidFill>
                  <a:srgbClr val="000000"/>
                </a:solidFill>
              </a:rPr>
              <a:t>기술연락</a:t>
            </a:r>
            <a:r>
              <a:rPr lang="en-US" altLang="ko-KR" sz="1000" dirty="0" smtClean="0">
                <a:solidFill>
                  <a:srgbClr val="000000"/>
                </a:solidFill>
              </a:rPr>
              <a:t>/</a:t>
            </a:r>
            <a:r>
              <a:rPr lang="ko-KR" altLang="en-US" sz="1000" dirty="0" smtClean="0">
                <a:solidFill>
                  <a:srgbClr val="000000"/>
                </a:solidFill>
              </a:rPr>
              <a:t>개발서류</a:t>
            </a:r>
            <a:r>
              <a:rPr lang="en-US" altLang="ko-KR" sz="1000" dirty="0" smtClean="0">
                <a:solidFill>
                  <a:srgbClr val="000000"/>
                </a:solidFill>
              </a:rPr>
              <a:t>/</a:t>
            </a:r>
            <a:r>
              <a:rPr lang="ko-KR" altLang="en-US" sz="1000" dirty="0" err="1" smtClean="0">
                <a:solidFill>
                  <a:srgbClr val="000000"/>
                </a:solidFill>
              </a:rPr>
              <a:t>노츠</a:t>
            </a:r>
            <a:r>
              <a:rPr lang="ko-KR" altLang="en-US" sz="1000" dirty="0" smtClean="0">
                <a:solidFill>
                  <a:srgbClr val="000000"/>
                </a:solidFill>
              </a:rPr>
              <a:t> 기안</a:t>
            </a:r>
            <a:r>
              <a:rPr lang="en-US" altLang="ko-KR" sz="1000" dirty="0" smtClean="0">
                <a:solidFill>
                  <a:srgbClr val="000000"/>
                </a:solidFill>
              </a:rPr>
              <a:t>)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  <p:sp>
        <p:nvSpPr>
          <p:cNvPr id="80" name="AutoShape 6"/>
          <p:cNvSpPr>
            <a:spLocks noChangeArrowheads="1"/>
          </p:cNvSpPr>
          <p:nvPr/>
        </p:nvSpPr>
        <p:spPr bwMode="auto">
          <a:xfrm>
            <a:off x="3644739" y="2896646"/>
            <a:ext cx="1008112" cy="504056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2.</a:t>
            </a:r>
            <a:r>
              <a:rPr lang="ko-KR" altLang="en-US" sz="1000" dirty="0" smtClean="0">
                <a:solidFill>
                  <a:srgbClr val="000000"/>
                </a:solidFill>
              </a:rPr>
              <a:t>타당성 검토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  <p:cxnSp>
        <p:nvCxnSpPr>
          <p:cNvPr id="81" name="Shape 80"/>
          <p:cNvCxnSpPr>
            <a:stCxn id="79" idx="3"/>
            <a:endCxn id="80" idx="0"/>
          </p:cNvCxnSpPr>
          <p:nvPr/>
        </p:nvCxnSpPr>
        <p:spPr>
          <a:xfrm>
            <a:off x="3604529" y="2239719"/>
            <a:ext cx="544266" cy="656927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AutoShape 41"/>
          <p:cNvSpPr>
            <a:spLocks noChangeArrowheads="1"/>
          </p:cNvSpPr>
          <p:nvPr/>
        </p:nvSpPr>
        <p:spPr bwMode="auto">
          <a:xfrm>
            <a:off x="5272460" y="2004802"/>
            <a:ext cx="676535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228600" indent="-228600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반려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  <p:cxnSp>
        <p:nvCxnSpPr>
          <p:cNvPr id="83" name="Shape 112"/>
          <p:cNvCxnSpPr>
            <a:stCxn id="80" idx="3"/>
            <a:endCxn id="82" idx="1"/>
          </p:cNvCxnSpPr>
          <p:nvPr/>
        </p:nvCxnSpPr>
        <p:spPr>
          <a:xfrm flipV="1">
            <a:off x="4652851" y="2211971"/>
            <a:ext cx="619609" cy="93670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hape 83"/>
          <p:cNvCxnSpPr>
            <a:stCxn id="105" idx="2"/>
            <a:endCxn id="69" idx="3"/>
          </p:cNvCxnSpPr>
          <p:nvPr/>
        </p:nvCxnSpPr>
        <p:spPr>
          <a:xfrm rot="5400000">
            <a:off x="3539204" y="3696135"/>
            <a:ext cx="184944" cy="1034239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직사각형 84"/>
          <p:cNvSpPr/>
          <p:nvPr/>
        </p:nvSpPr>
        <p:spPr>
          <a:xfrm>
            <a:off x="4652851" y="3688734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Yes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4580843" y="2968654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No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7677187" y="6064998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No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88" name="Shape 87"/>
          <p:cNvCxnSpPr>
            <a:stCxn id="69" idx="2"/>
            <a:endCxn id="78" idx="1"/>
          </p:cNvCxnSpPr>
          <p:nvPr/>
        </p:nvCxnSpPr>
        <p:spPr>
          <a:xfrm rot="16200000" flipH="1">
            <a:off x="2149276" y="4856944"/>
            <a:ext cx="1543829" cy="811277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꺾인 연결선 88"/>
          <p:cNvCxnSpPr>
            <a:stCxn id="72" idx="3"/>
            <a:endCxn id="74" idx="1"/>
          </p:cNvCxnSpPr>
          <p:nvPr/>
        </p:nvCxnSpPr>
        <p:spPr>
          <a:xfrm>
            <a:off x="6292143" y="6033150"/>
            <a:ext cx="448940" cy="134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AutoShape 6"/>
          <p:cNvSpPr>
            <a:spLocks noChangeArrowheads="1"/>
          </p:cNvSpPr>
          <p:nvPr/>
        </p:nvSpPr>
        <p:spPr bwMode="auto">
          <a:xfrm>
            <a:off x="7665733" y="3661424"/>
            <a:ext cx="1008112" cy="504056"/>
          </a:xfrm>
          <a:prstGeom prst="flowChartDecision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6.</a:t>
            </a:r>
            <a:r>
              <a:rPr lang="ko-KR" altLang="en-US" sz="1000" dirty="0" smtClean="0">
                <a:solidFill>
                  <a:srgbClr val="000000"/>
                </a:solidFill>
              </a:rPr>
              <a:t>오류 검토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  <p:cxnSp>
        <p:nvCxnSpPr>
          <p:cNvPr id="93" name="Shape 92"/>
          <p:cNvCxnSpPr>
            <a:stCxn id="74" idx="3"/>
            <a:endCxn id="90" idx="2"/>
          </p:cNvCxnSpPr>
          <p:nvPr/>
        </p:nvCxnSpPr>
        <p:spPr>
          <a:xfrm flipV="1">
            <a:off x="7749195" y="4165480"/>
            <a:ext cx="420594" cy="1869018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hape 95"/>
          <p:cNvCxnSpPr>
            <a:stCxn id="90" idx="1"/>
          </p:cNvCxnSpPr>
          <p:nvPr/>
        </p:nvCxnSpPr>
        <p:spPr>
          <a:xfrm rot="10800000" flipV="1">
            <a:off x="7552707" y="3913452"/>
            <a:ext cx="113027" cy="1893582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직사각형 96"/>
          <p:cNvSpPr/>
          <p:nvPr/>
        </p:nvSpPr>
        <p:spPr>
          <a:xfrm>
            <a:off x="8240620" y="3576029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Yes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98" name="직사각형 97"/>
          <p:cNvSpPr/>
          <p:nvPr/>
        </p:nvSpPr>
        <p:spPr>
          <a:xfrm>
            <a:off x="7174644" y="4149069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No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140683" y="4264798"/>
            <a:ext cx="9361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b="1" dirty="0" smtClean="0">
                <a:latin typeface="+mn-ea"/>
              </a:rPr>
              <a:t>생성</a:t>
            </a:r>
            <a:r>
              <a:rPr lang="en-US" altLang="ko-KR" sz="900" b="1" dirty="0" smtClean="0">
                <a:latin typeface="+mn-ea"/>
              </a:rPr>
              <a:t>/</a:t>
            </a:r>
            <a:r>
              <a:rPr lang="ko-KR" altLang="en-US" sz="900" b="1" dirty="0" smtClean="0">
                <a:latin typeface="+mn-ea"/>
              </a:rPr>
              <a:t>변경</a:t>
            </a:r>
            <a:endParaRPr lang="ko-KR" altLang="en-US" sz="900" b="1" dirty="0">
              <a:latin typeface="+mn-ea"/>
            </a:endParaRPr>
          </a:p>
        </p:txBody>
      </p:sp>
      <p:cxnSp>
        <p:nvCxnSpPr>
          <p:cNvPr id="100" name="직선 화살표 연결선 99"/>
          <p:cNvCxnSpPr>
            <a:stCxn id="78" idx="3"/>
            <a:endCxn id="72" idx="1"/>
          </p:cNvCxnSpPr>
          <p:nvPr/>
        </p:nvCxnSpPr>
        <p:spPr>
          <a:xfrm flipV="1">
            <a:off x="4724859" y="6033150"/>
            <a:ext cx="216024" cy="13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꺾인 연결선 100"/>
          <p:cNvCxnSpPr>
            <a:stCxn id="105" idx="2"/>
            <a:endCxn id="71" idx="0"/>
          </p:cNvCxnSpPr>
          <p:nvPr/>
        </p:nvCxnSpPr>
        <p:spPr>
          <a:xfrm rot="16200000" flipH="1">
            <a:off x="4126570" y="4143007"/>
            <a:ext cx="792088" cy="747638"/>
          </a:xfrm>
          <a:prstGeom prst="bentConnector3">
            <a:avLst>
              <a:gd name="adj1" fmla="val 2271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직사각형 101"/>
          <p:cNvSpPr/>
          <p:nvPr/>
        </p:nvSpPr>
        <p:spPr>
          <a:xfrm>
            <a:off x="6453051" y="6209014"/>
            <a:ext cx="2232248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   BOM </a:t>
            </a:r>
            <a:r>
              <a:rPr lang="ko-KR" altLang="en-US" sz="1000" dirty="0" smtClean="0">
                <a:solidFill>
                  <a:schemeClr val="tx1"/>
                </a:solidFill>
              </a:rPr>
              <a:t>신규 생성 및 변경에 대한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파트내</a:t>
            </a:r>
            <a:r>
              <a:rPr lang="ko-KR" altLang="en-US" sz="1000" dirty="0" smtClean="0">
                <a:solidFill>
                  <a:schemeClr val="tx1"/>
                </a:solidFill>
              </a:rPr>
              <a:t> 검토 및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요청자에</a:t>
            </a:r>
            <a:r>
              <a:rPr lang="ko-KR" altLang="en-US" sz="1000" dirty="0" smtClean="0">
                <a:solidFill>
                  <a:schemeClr val="tx1"/>
                </a:solidFill>
              </a:rPr>
              <a:t> 회신</a:t>
            </a:r>
          </a:p>
        </p:txBody>
      </p:sp>
      <p:sp>
        <p:nvSpPr>
          <p:cNvPr id="103" name="직사각형 102"/>
          <p:cNvSpPr/>
          <p:nvPr/>
        </p:nvSpPr>
        <p:spPr>
          <a:xfrm>
            <a:off x="7208627" y="4912870"/>
            <a:ext cx="2232248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  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기술혁신팀</a:t>
            </a:r>
            <a:r>
              <a:rPr lang="ko-KR" altLang="en-US" sz="1000" dirty="0" smtClean="0">
                <a:solidFill>
                  <a:schemeClr val="tx1"/>
                </a:solidFill>
              </a:rPr>
              <a:t> 내 제품 담당의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   </a:t>
            </a:r>
            <a:r>
              <a:rPr lang="ko-KR" altLang="en-US" sz="1000" dirty="0" smtClean="0">
                <a:solidFill>
                  <a:schemeClr val="tx1"/>
                </a:solidFill>
              </a:rPr>
              <a:t> 확인 및 결재 요청</a:t>
            </a:r>
          </a:p>
        </p:txBody>
      </p:sp>
      <p:sp>
        <p:nvSpPr>
          <p:cNvPr id="104" name="직사각형 103"/>
          <p:cNvSpPr/>
          <p:nvPr/>
        </p:nvSpPr>
        <p:spPr>
          <a:xfrm>
            <a:off x="1628515" y="2392590"/>
            <a:ext cx="1944216" cy="432048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ECO</a:t>
            </a:r>
            <a:r>
              <a:rPr lang="ko-KR" altLang="en-US" sz="1000" dirty="0" smtClean="0">
                <a:solidFill>
                  <a:schemeClr val="tx1"/>
                </a:solidFill>
              </a:rPr>
              <a:t>에 의한 프로세서 제외 </a:t>
            </a:r>
          </a:p>
        </p:txBody>
      </p:sp>
      <p:sp>
        <p:nvSpPr>
          <p:cNvPr id="105" name="AutoShape 6"/>
          <p:cNvSpPr>
            <a:spLocks noChangeArrowheads="1"/>
          </p:cNvSpPr>
          <p:nvPr/>
        </p:nvSpPr>
        <p:spPr bwMode="auto">
          <a:xfrm>
            <a:off x="3644739" y="3616726"/>
            <a:ext cx="1008112" cy="504056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ECO</a:t>
            </a:r>
            <a:r>
              <a:rPr lang="ko-KR" altLang="en-US" sz="1000" dirty="0" smtClean="0">
                <a:solidFill>
                  <a:srgbClr val="000000"/>
                </a:solidFill>
              </a:rPr>
              <a:t>처리 </a:t>
            </a:r>
            <a:endParaRPr lang="en-US" altLang="ko-KR" sz="1000" dirty="0" smtClean="0">
              <a:solidFill>
                <a:srgbClr val="000000"/>
              </a:solidFill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여부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  <p:sp>
        <p:nvSpPr>
          <p:cNvPr id="106" name="직사각형 105"/>
          <p:cNvSpPr/>
          <p:nvPr/>
        </p:nvSpPr>
        <p:spPr>
          <a:xfrm>
            <a:off x="3788755" y="4048774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No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107" name="직선 화살표 연결선 106"/>
          <p:cNvCxnSpPr>
            <a:stCxn id="80" idx="2"/>
            <a:endCxn id="105" idx="0"/>
          </p:cNvCxnSpPr>
          <p:nvPr/>
        </p:nvCxnSpPr>
        <p:spPr>
          <a:xfrm rot="5400000">
            <a:off x="4040783" y="3508714"/>
            <a:ext cx="21602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AutoShape 4"/>
          <p:cNvSpPr>
            <a:spLocks noChangeArrowheads="1"/>
          </p:cNvSpPr>
          <p:nvPr/>
        </p:nvSpPr>
        <p:spPr bwMode="auto">
          <a:xfrm>
            <a:off x="5228915" y="3649978"/>
            <a:ext cx="1351260" cy="432048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ST.01.04.02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설계변경관리</a:t>
            </a:r>
            <a:endParaRPr lang="en-US" altLang="ko-KR" sz="1000" dirty="0" smtClean="0">
              <a:solidFill>
                <a:srgbClr val="000000"/>
              </a:solidFill>
            </a:endParaRPr>
          </a:p>
        </p:txBody>
      </p:sp>
      <p:cxnSp>
        <p:nvCxnSpPr>
          <p:cNvPr id="109" name="직선 화살표 연결선 108"/>
          <p:cNvCxnSpPr>
            <a:stCxn id="105" idx="3"/>
            <a:endCxn id="108" idx="1"/>
          </p:cNvCxnSpPr>
          <p:nvPr/>
        </p:nvCxnSpPr>
        <p:spPr>
          <a:xfrm flipV="1">
            <a:off x="4652851" y="3866002"/>
            <a:ext cx="576064" cy="275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직사각형 109"/>
          <p:cNvSpPr/>
          <p:nvPr/>
        </p:nvSpPr>
        <p:spPr>
          <a:xfrm>
            <a:off x="3860763" y="3400702"/>
            <a:ext cx="504056" cy="21602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dirty="0" smtClean="0">
                <a:solidFill>
                  <a:schemeClr val="tx1"/>
                </a:solidFill>
              </a:rPr>
              <a:t>Yes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4" name="AutoShape 4"/>
          <p:cNvSpPr>
            <a:spLocks noChangeArrowheads="1"/>
          </p:cNvSpPr>
          <p:nvPr/>
        </p:nvSpPr>
        <p:spPr bwMode="auto">
          <a:xfrm>
            <a:off x="7552707" y="2947138"/>
            <a:ext cx="1226800" cy="354201"/>
          </a:xfrm>
          <a:prstGeom prst="flowChartAlternateProcess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</a:rPr>
              <a:t>ST.01.03.01/02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</a:rPr>
              <a:t>자재마스터생성</a:t>
            </a:r>
            <a:r>
              <a:rPr lang="en-US" altLang="ko-KR" sz="1000" dirty="0" smtClean="0">
                <a:solidFill>
                  <a:srgbClr val="000000"/>
                </a:solidFill>
              </a:rPr>
              <a:t>/</a:t>
            </a:r>
            <a:r>
              <a:rPr lang="ko-KR" altLang="en-US" sz="1000" dirty="0" smtClean="0">
                <a:solidFill>
                  <a:srgbClr val="000000"/>
                </a:solidFill>
              </a:rPr>
              <a:t>변경</a:t>
            </a:r>
            <a:endParaRPr lang="en-US" altLang="ko-KR" sz="1000" dirty="0" smtClean="0">
              <a:solidFill>
                <a:srgbClr val="000000"/>
              </a:solidFill>
            </a:endParaRPr>
          </a:p>
        </p:txBody>
      </p:sp>
      <p:cxnSp>
        <p:nvCxnSpPr>
          <p:cNvPr id="56" name="직선 화살표 연결선 55"/>
          <p:cNvCxnSpPr>
            <a:stCxn id="90" idx="0"/>
            <a:endCxn id="54" idx="2"/>
          </p:cNvCxnSpPr>
          <p:nvPr/>
        </p:nvCxnSpPr>
        <p:spPr>
          <a:xfrm rot="16200000" flipV="1">
            <a:off x="7987906" y="3479541"/>
            <a:ext cx="360085" cy="368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22277667"/>
              </p:ext>
            </p:extLst>
          </p:nvPr>
        </p:nvGraphicFramePr>
        <p:xfrm>
          <a:off x="477907" y="1382539"/>
          <a:ext cx="9129229" cy="4953438"/>
        </p:xfrm>
        <a:graphic>
          <a:graphicData uri="http://schemas.openxmlformats.org/drawingml/2006/table">
            <a:tbl>
              <a:tblPr/>
              <a:tblGrid>
                <a:gridCol w="605129"/>
                <a:gridCol w="1471419"/>
                <a:gridCol w="1850691"/>
                <a:gridCol w="3102084"/>
                <a:gridCol w="1097727"/>
                <a:gridCol w="1002179"/>
              </a:tblGrid>
              <a:tr h="290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6238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폐쇄 요청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 기안 발송 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기술연락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사양서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및 변경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폐쇄에 요청 기안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사유 및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요청안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작성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노츠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4021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타당성 검토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폐쇄 타당성 검토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과 비교 검토 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적합성 검토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 Alternator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적용 여부 검토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 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극판이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다를 경우 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Code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화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만약 공정 변경사항일 경우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Alt.BOM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제품개발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ZPPR0010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CS03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CS11/CS12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5166">
                <a:tc rowSpan="2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기초 데이터 작성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기초 데이터 작성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Table Sheet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작성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제품개발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2380">
                <a:tc vMerge="1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협의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회의록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관련팀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협의 실시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구성 기준 및 관련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영향성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협의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적용 시기 협의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구매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관리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2304">
                <a:tc rowSpan="2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신규 생성 및 변경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클래스 신규 생성 및 변경 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기술정보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ZPPC0010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CS01/CS02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Alternator BOM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기술정보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CS01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5166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오류검토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자재마스터 확인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구축사항 확인 제품개발파트에서 요청한 의뢰서에 준한 작성 확인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기술정보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ZPPR0010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CS03</a:t>
                      </a:r>
                    </a:p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CS11/CS12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93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06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Work flow(OFF-LINE)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ERP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 내용을 승인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BOM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변경 및 수정사항을 내부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WORK FLOW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통해 승인 진행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승인 후 효력 발생</a:t>
                      </a: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기술혁신팀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발신 기술정보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수신 제품개발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  <a:endParaRPr kumimoji="1" lang="en-US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66462" marR="66462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코드 확인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CS03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해당 자재 검색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자재마스트 교안 참조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자재란에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해당자재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코드군을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)PIP* (PS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전지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제품군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③        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986" y="1662546"/>
            <a:ext cx="5847895" cy="45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510717" y="2814452"/>
            <a:ext cx="1899973" cy="24938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51343" y="2683823"/>
            <a:ext cx="142424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325091" y="3928755"/>
            <a:ext cx="1092530" cy="2394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5885" y="3374077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5628903" y="5781306"/>
            <a:ext cx="249381" cy="2157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156858" y="385750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413169" y="567442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330437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MM03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확인할 코드를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정보를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1200//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번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만약 대체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확인하여면 대체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번호기입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1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기본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BOM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    2~: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대체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BOM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⑤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유효일 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별도 지정이 없을 때는 항상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오늘 날짜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만약 과거이력을 보려면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날짜를 과거로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    ECO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발행된 미래 상태를 알려면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ECO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발행시점으로 날짜 변경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 ⑥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별도 기입이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안하면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개의 소요량이 나옴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대비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연분등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소요량이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비교시에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1000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해서 보면 일치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소수점 단위 차이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.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⑦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1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966" y="1635480"/>
            <a:ext cx="4846554" cy="4436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567622" y="3206340"/>
            <a:ext cx="1116200" cy="213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436995" y="3040083"/>
            <a:ext cx="142424" cy="154378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553767" y="3418117"/>
            <a:ext cx="465038" cy="1563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541892" y="3596246"/>
            <a:ext cx="322534" cy="1919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563663" y="3788229"/>
            <a:ext cx="300763" cy="152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935677" y="4486895"/>
            <a:ext cx="843149" cy="2276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042555" y="5235041"/>
            <a:ext cx="380011" cy="2394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9619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62" y="6089732"/>
            <a:ext cx="263607" cy="175738"/>
          </a:xfrm>
          <a:prstGeom prst="rect">
            <a:avLst/>
          </a:prstGeom>
          <a:noFill/>
        </p:spPr>
      </p:pic>
      <p:sp>
        <p:nvSpPr>
          <p:cNvPr id="21" name="타원 20"/>
          <p:cNvSpPr/>
          <p:nvPr/>
        </p:nvSpPr>
        <p:spPr>
          <a:xfrm>
            <a:off x="1339934" y="334686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1337959" y="359426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349834" y="3760513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694215" y="4473039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824843" y="525681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6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6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8315" y="5565238"/>
            <a:ext cx="736766" cy="491177"/>
          </a:xfrm>
          <a:prstGeom prst="rect">
            <a:avLst/>
          </a:prstGeom>
          <a:noFill/>
        </p:spPr>
      </p:pic>
      <p:sp>
        <p:nvSpPr>
          <p:cNvPr id="27" name="타원 26"/>
          <p:cNvSpPr/>
          <p:nvPr/>
        </p:nvSpPr>
        <p:spPr>
          <a:xfrm>
            <a:off x="5147955" y="5432962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7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49656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CS03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화면으로만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algn="l"/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 </a:t>
                      </a:r>
                      <a:r>
                        <a:rPr lang="ko-KR" altLang="en-US" sz="1200" dirty="0" smtClean="0"/>
                        <a:t>공정 내에서 자재가 할당되는 </a:t>
                      </a:r>
                      <a:r>
                        <a:rPr lang="en-US" altLang="ko-KR" sz="1200" dirty="0" smtClean="0"/>
                        <a:t>SUB </a:t>
                      </a:r>
                      <a:r>
                        <a:rPr lang="ko-KR" altLang="en-US" sz="1200" dirty="0" smtClean="0"/>
                        <a:t>공정 지정 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조립반제품이 있는 </a:t>
                      </a:r>
                      <a:r>
                        <a:rPr lang="en-US" altLang="ko-KR" sz="1200" dirty="0" smtClean="0"/>
                        <a:t>ITEM</a:t>
                      </a:r>
                      <a:r>
                        <a:rPr lang="ko-KR" altLang="en-US" sz="1200" dirty="0" smtClean="0"/>
                        <a:t>은 </a:t>
                      </a:r>
                      <a:r>
                        <a:rPr lang="en-US" altLang="ko-KR" sz="1200" dirty="0" smtClean="0"/>
                        <a:t>10</a:t>
                      </a:r>
                      <a:r>
                        <a:rPr lang="ko-KR" altLang="en-US" sz="1200" dirty="0" smtClean="0"/>
                        <a:t>번으로 통일</a:t>
                      </a:r>
                      <a:r>
                        <a:rPr lang="en-US" altLang="ko-KR" sz="1200" dirty="0" smtClean="0"/>
                        <a:t>)</a:t>
                      </a:r>
                      <a:r>
                        <a:rPr lang="ko-KR" altLang="en-US" sz="1200" dirty="0" smtClean="0"/>
                        <a:t> </a:t>
                      </a:r>
                      <a:endParaRPr lang="en-US" altLang="ko-KR" sz="1200" dirty="0" smtClean="0"/>
                    </a:p>
                    <a:p>
                      <a:pPr algn="l"/>
                      <a:endParaRPr lang="en-US" altLang="ko-KR" sz="1200" dirty="0" smtClean="0"/>
                    </a:p>
                    <a:p>
                      <a:pPr algn="l"/>
                      <a:r>
                        <a:rPr lang="ko-KR" altLang="en-US" sz="1200" dirty="0" smtClean="0"/>
                        <a:t>조립 반제품이 없는 차량용의 경우 조립</a:t>
                      </a:r>
                      <a:r>
                        <a:rPr lang="en-US" altLang="ko-KR" sz="1200" dirty="0" smtClean="0"/>
                        <a:t>(10)/</a:t>
                      </a:r>
                      <a:r>
                        <a:rPr lang="ko-KR" altLang="en-US" sz="1200" dirty="0" smtClean="0"/>
                        <a:t>충전</a:t>
                      </a:r>
                      <a:r>
                        <a:rPr lang="en-US" altLang="ko-KR" sz="1200" dirty="0" smtClean="0"/>
                        <a:t>(20)/</a:t>
                      </a:r>
                      <a:r>
                        <a:rPr lang="ko-KR" altLang="en-US" sz="1200" dirty="0" smtClean="0"/>
                        <a:t>완성</a:t>
                      </a:r>
                      <a:r>
                        <a:rPr lang="en-US" altLang="ko-KR" sz="1200" dirty="0" smtClean="0"/>
                        <a:t>(30) </a:t>
                      </a:r>
                      <a:r>
                        <a:rPr lang="ko-KR" altLang="en-US" sz="1200" dirty="0" smtClean="0"/>
                        <a:t>지정함</a:t>
                      </a:r>
                      <a:r>
                        <a:rPr lang="en-US" altLang="ko-KR" sz="1200" dirty="0" smtClean="0"/>
                        <a:t>-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틀리면 생산에서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ERROR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발생               </a:t>
                      </a: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algn="l"/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  ②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일반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BOM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에서는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“L”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이나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SUPER BOM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적용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(EB/GC,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차량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AGM)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의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VC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적용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ITEM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에는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“K”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붙임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.</a:t>
                      </a:r>
                      <a:endParaRPr lang="ko-KR" altLang="en-US" sz="1200" dirty="0" smtClean="0"/>
                    </a:p>
                    <a:p>
                      <a:pPr algn="l"/>
                      <a:endParaRPr lang="en-US" altLang="ko-KR" sz="1200" dirty="0" smtClean="0"/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  ③ </a:t>
                      </a:r>
                      <a:r>
                        <a:rPr lang="ko-KR" altLang="en-US" sz="1200" dirty="0" smtClean="0"/>
                        <a:t>단위 확인 및 소요량 확인 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기본단위는 기존 </a:t>
                      </a:r>
                      <a:r>
                        <a:rPr lang="en-US" altLang="ko-KR" sz="1200" dirty="0" smtClean="0"/>
                        <a:t>g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 KG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으로 변경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//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대문자만 사용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수량의 경우 앞에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요청수량을 곱한 수량이 나옴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연분등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오라클 자료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비교시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소수점 처리로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X1000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확인필요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718" y="1517657"/>
            <a:ext cx="5387191" cy="4934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653142" y="2909455"/>
            <a:ext cx="178131" cy="34913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829371" y="2909455"/>
            <a:ext cx="191907" cy="35012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905574" y="2848100"/>
            <a:ext cx="1108286" cy="35012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93766" y="2707574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841170" y="2681845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869876" y="2596736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68400"/>
          <a:ext cx="9215437" cy="562356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CS11 :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algn="l"/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 전개할 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en-US" altLang="ko-KR" sz="1200" dirty="0" smtClean="0"/>
                        <a:t>ITEM </a:t>
                      </a:r>
                      <a:r>
                        <a:rPr lang="ko-KR" altLang="en-US" sz="1200" dirty="0" smtClean="0"/>
                        <a:t>및 해당 플랜트 입력 </a:t>
                      </a:r>
                      <a:endParaRPr lang="en-US" altLang="ko-KR" sz="1200" dirty="0" smtClean="0"/>
                    </a:p>
                    <a:p>
                      <a:pPr algn="l"/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  ② 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어플리케이션 선택 </a:t>
                      </a: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: PP01(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생산</a:t>
                      </a: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-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일반</a:t>
                      </a:r>
                      <a:r>
                        <a:rPr lang="en-US" altLang="ko-KR" sz="1200" baseline="0" dirty="0" smtClean="0">
                          <a:sym typeface="Wingdings" pitchFamily="2" charset="2"/>
                        </a:rPr>
                        <a:t>) </a:t>
                      </a:r>
                      <a:r>
                        <a:rPr lang="ko-KR" altLang="en-US" sz="1200" baseline="0" dirty="0" smtClean="0">
                          <a:sym typeface="Wingdings" pitchFamily="2" charset="2"/>
                        </a:rPr>
                        <a:t>사용</a:t>
                      </a: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algn="l"/>
                      <a:endParaRPr lang="en-US" altLang="ko-KR" sz="1200" baseline="0" dirty="0" smtClean="0">
                        <a:sym typeface="Wingdings" pitchFamily="2" charset="2"/>
                      </a:endParaRPr>
                    </a:p>
                    <a:p>
                      <a:pPr algn="l"/>
                      <a:endParaRPr lang="en-US" altLang="ko-KR" sz="1200" dirty="0" smtClean="0"/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  ③       </a:t>
                      </a:r>
                      <a:r>
                        <a:rPr lang="ko-KR" altLang="en-US" sz="1200" dirty="0" smtClean="0"/>
                        <a:t>실행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조회화면 생성</a:t>
                      </a: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ym typeface="Wingdings" pitchFamily="2" charset="2"/>
                        </a:rPr>
                        <a:t>  ④      </a:t>
                      </a:r>
                      <a:r>
                        <a:rPr lang="ko-KR" altLang="en-US" sz="1200" dirty="0" err="1" smtClean="0">
                          <a:sym typeface="Wingdings" pitchFamily="2" charset="2"/>
                        </a:rPr>
                        <a:t>액셀파일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 </a:t>
                      </a:r>
                      <a:r>
                        <a:rPr lang="en-US" altLang="ko-KR" sz="1200" dirty="0" smtClean="0">
                          <a:sym typeface="Wingdings" pitchFamily="2" charset="2"/>
                        </a:rPr>
                        <a:t>Export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가 필요할</a:t>
                      </a: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ym typeface="Wingdings" pitchFamily="2" charset="2"/>
                        </a:rPr>
                        <a:t>     </a:t>
                      </a:r>
                      <a:r>
                        <a:rPr lang="ko-KR" altLang="en-US" sz="1200" dirty="0" smtClean="0">
                          <a:sym typeface="Wingdings" pitchFamily="2" charset="2"/>
                        </a:rPr>
                        <a:t> 때 선택</a:t>
                      </a: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ym typeface="Wingdings" pitchFamily="2" charset="2"/>
                        </a:rPr>
                        <a:t>       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CS11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레벨별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751" y="2420589"/>
            <a:ext cx="4042619" cy="4042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2587" y="1290688"/>
            <a:ext cx="3693226" cy="5193239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 flipH="1">
            <a:off x="1650670" y="3598223"/>
            <a:ext cx="1258784" cy="3918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 flipH="1">
            <a:off x="1601191" y="4154384"/>
            <a:ext cx="1235033" cy="1999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 flipH="1">
            <a:off x="530432" y="3309256"/>
            <a:ext cx="205837" cy="2295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425039" y="3693227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80464" y="2700400"/>
            <a:ext cx="1271649" cy="1462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 flipH="1">
            <a:off x="3388428" y="1488373"/>
            <a:ext cx="205837" cy="2295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375560" y="4118760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16682" y="332113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190510" y="1492331"/>
            <a:ext cx="201881" cy="190005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63382" y="4647150"/>
            <a:ext cx="2381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601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13234" y="4312227"/>
            <a:ext cx="2571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168400"/>
          <a:ext cx="9215437" cy="5334000"/>
        </p:xfrm>
        <a:graphic>
          <a:graphicData uri="http://schemas.openxmlformats.org/drawingml/2006/table">
            <a:tbl>
              <a:tblPr/>
              <a:tblGrid>
                <a:gridCol w="6638203"/>
                <a:gridCol w="2577234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CS12 :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 smtClean="0"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CS12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레벨별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052" y="2645415"/>
            <a:ext cx="3714750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39823" y="1579418"/>
            <a:ext cx="3997579" cy="4714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 flipH="1">
            <a:off x="1591294" y="3384470"/>
            <a:ext cx="1258784" cy="5225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 flipH="1">
            <a:off x="1601191" y="4000009"/>
            <a:ext cx="1235033" cy="1999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 flipH="1">
            <a:off x="506682" y="3036131"/>
            <a:ext cx="205837" cy="2295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 flipH="1">
            <a:off x="3127171" y="1714004"/>
            <a:ext cx="205837" cy="2295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7025"/>
          <a:ext cx="9250774" cy="5252528"/>
        </p:xfrm>
        <a:graphic>
          <a:graphicData uri="http://schemas.openxmlformats.org/drawingml/2006/table">
            <a:tbl>
              <a:tblPr/>
              <a:tblGrid>
                <a:gridCol w="6663657"/>
                <a:gridCol w="2587117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ZSTR0010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“AND”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논리 적용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자재유형별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⑤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계층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구조별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⑥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⑦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⑧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전개레벨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빈칸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LEVEL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 : 1LEVEL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ym typeface="Wingdings" pitchFamily="2" charset="2"/>
                        </a:rPr>
                        <a:t>   2 : 1~2 LEVEL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 ⑨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실행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ZPPR0010 :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확인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7" name="직사각형 26"/>
          <p:cNvSpPr/>
          <p:nvPr/>
        </p:nvSpPr>
        <p:spPr>
          <a:xfrm flipH="1">
            <a:off x="2913413" y="2521526"/>
            <a:ext cx="292924" cy="2929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424" y="1579417"/>
            <a:ext cx="6402176" cy="4773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 flipH="1">
            <a:off x="2929246" y="2561117"/>
            <a:ext cx="478971" cy="2414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 flipH="1">
            <a:off x="2951017" y="2820395"/>
            <a:ext cx="478971" cy="2414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 flipH="1">
            <a:off x="2937161" y="3063834"/>
            <a:ext cx="530433" cy="1900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 flipH="1">
            <a:off x="2925286" y="3245927"/>
            <a:ext cx="1385456" cy="2454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 flipH="1">
            <a:off x="2901536" y="4397834"/>
            <a:ext cx="478971" cy="2414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 flipH="1">
            <a:off x="2970807" y="4843153"/>
            <a:ext cx="781795" cy="1919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 flipH="1">
            <a:off x="2947057" y="5080660"/>
            <a:ext cx="530433" cy="1900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671948" y="2588822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681844" y="2824349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679864" y="3048001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679865" y="3261757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679864" y="3701144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703614" y="4425538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6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2727366" y="4841175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7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 flipH="1">
            <a:off x="2923307" y="3707085"/>
            <a:ext cx="1385456" cy="2454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2725386" y="5076702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8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 flipH="1">
            <a:off x="498761" y="2002971"/>
            <a:ext cx="530433" cy="1900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060861" y="1975263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9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0735" y="5725391"/>
            <a:ext cx="2571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7025"/>
          <a:ext cx="9250774" cy="5252528"/>
        </p:xfrm>
        <a:graphic>
          <a:graphicData uri="http://schemas.openxmlformats.org/drawingml/2006/table">
            <a:tbl>
              <a:tblPr/>
              <a:tblGrid>
                <a:gridCol w="6663657"/>
                <a:gridCol w="2587117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확인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ZSTR0010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수량은 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1LEVEL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에서의 수량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Q’ty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 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LEVEL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EXTENDED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Q’ty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         EXPORT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ZPPR0010 :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타당성 검토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 확인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" name="그림 23" descr="캡처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8135" y="1721922"/>
            <a:ext cx="6674779" cy="4286991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 flipH="1">
            <a:off x="4714504" y="2339442"/>
            <a:ext cx="308758" cy="36932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 flipH="1">
            <a:off x="5070764" y="2349338"/>
            <a:ext cx="330529" cy="36932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16351" y="3907105"/>
            <a:ext cx="1133475" cy="1276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4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70074" y="3507056"/>
            <a:ext cx="3810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직사각형 34"/>
          <p:cNvSpPr/>
          <p:nvPr/>
        </p:nvSpPr>
        <p:spPr>
          <a:xfrm flipH="1">
            <a:off x="1957449" y="2090057"/>
            <a:ext cx="239485" cy="2731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4714504" y="2149435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5140036" y="2147456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979220" y="1907970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BOM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7025"/>
          <a:ext cx="9250774" cy="5252528"/>
        </p:xfrm>
        <a:graphic>
          <a:graphicData uri="http://schemas.openxmlformats.org/drawingml/2006/table">
            <a:tbl>
              <a:tblPr/>
              <a:tblGrid>
                <a:gridCol w="6663657"/>
                <a:gridCol w="2587117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일반공정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마스터에 생성한 코드를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용도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신규성성시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빈칸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 1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번로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코드생성 이후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가서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대체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⑤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실행일자를 지정할 필요가 있을 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일반공정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526" y="1646032"/>
            <a:ext cx="5052921" cy="3721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/>
        </p:nvSpPr>
        <p:spPr>
          <a:xfrm flipH="1">
            <a:off x="1773383" y="2925288"/>
            <a:ext cx="1789214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 flipH="1">
            <a:off x="1787234" y="3247907"/>
            <a:ext cx="1490355" cy="2434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 flipH="1">
            <a:off x="1773379" y="3526971"/>
            <a:ext cx="530433" cy="1900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 flipH="1">
            <a:off x="2375064" y="4750130"/>
            <a:ext cx="1211283" cy="23750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 flipH="1">
            <a:off x="1773379" y="3756566"/>
            <a:ext cx="542308" cy="2454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520042" y="2980708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506187" y="3263736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480456" y="3499264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1468582" y="3772396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109848" y="4781799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5470566" y="5458692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6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16659" y="2826326"/>
            <a:ext cx="2480967" cy="163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2861" y="4973451"/>
            <a:ext cx="263607" cy="175738"/>
          </a:xfrm>
          <a:prstGeom prst="rect">
            <a:avLst/>
          </a:prstGeom>
          <a:noFill/>
        </p:spPr>
      </p:pic>
      <p:pic>
        <p:nvPicPr>
          <p:cNvPr id="34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9577" y="5398983"/>
            <a:ext cx="1003962" cy="669308"/>
          </a:xfrm>
          <a:prstGeom prst="rect">
            <a:avLst/>
          </a:prstGeom>
          <a:noFill/>
        </p:spPr>
      </p:pic>
      <p:pic>
        <p:nvPicPr>
          <p:cNvPr id="35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17749" y="5909623"/>
            <a:ext cx="263607" cy="1757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7025"/>
          <a:ext cx="9250774" cy="5252528"/>
        </p:xfrm>
        <a:graphic>
          <a:graphicData uri="http://schemas.openxmlformats.org/drawingml/2006/table">
            <a:tbl>
              <a:tblPr/>
              <a:tblGrid>
                <a:gridCol w="6663657"/>
                <a:gridCol w="2587117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일반공정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BOM) – copy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원본 복사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원본 복사 할 코드를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검색하여 선택한다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일반공정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BOM)-COPY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776" y="1610406"/>
            <a:ext cx="5052921" cy="3721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 flipH="1">
            <a:off x="799606" y="2034639"/>
            <a:ext cx="245422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682" y="1865911"/>
            <a:ext cx="2000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446" y="2848565"/>
            <a:ext cx="5450464" cy="1796666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24" name="TextBox 23"/>
          <p:cNvSpPr txBox="1"/>
          <p:nvPr/>
        </p:nvSpPr>
        <p:spPr>
          <a:xfrm>
            <a:off x="1472540" y="3087586"/>
            <a:ext cx="973778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800" dirty="0" smtClean="0"/>
              <a:t>PIP00433</a:t>
            </a:r>
            <a:endParaRPr lang="ko-KR" altLang="en-US" sz="800" dirty="0"/>
          </a:p>
        </p:txBody>
      </p:sp>
      <p:sp>
        <p:nvSpPr>
          <p:cNvPr id="25" name="직사각형 24"/>
          <p:cNvSpPr/>
          <p:nvPr/>
        </p:nvSpPr>
        <p:spPr>
          <a:xfrm flipH="1">
            <a:off x="1450768" y="3028208"/>
            <a:ext cx="1209304" cy="26125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 flipH="1">
            <a:off x="5334001" y="4312722"/>
            <a:ext cx="245422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10882" y="2768436"/>
            <a:ext cx="2381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타원 13"/>
          <p:cNvSpPr/>
          <p:nvPr/>
        </p:nvSpPr>
        <p:spPr>
          <a:xfrm>
            <a:off x="581891" y="1959430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197428" y="3085607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114305" y="4188033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7025"/>
          <a:ext cx="9250774" cy="5252528"/>
        </p:xfrm>
        <a:graphic>
          <a:graphicData uri="http://schemas.openxmlformats.org/drawingml/2006/table">
            <a:tbl>
              <a:tblPr/>
              <a:tblGrid>
                <a:gridCol w="6663657"/>
                <a:gridCol w="2587117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일반공정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BOM) – copy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모두 선택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노란색으로 변함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필요없는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부분은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복사전에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제거할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복사를 진행한다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신규로 생성된 코드에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복사된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 재차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이상 없으면 최종 저장한다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일반공정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BOM)-COPY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676" y="1579419"/>
            <a:ext cx="6586687" cy="3562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1956" y="1846923"/>
            <a:ext cx="18097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4782" y="2775548"/>
            <a:ext cx="2190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60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95165" y="3803120"/>
            <a:ext cx="5421271" cy="2600401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2" name="직사각형 31"/>
          <p:cNvSpPr/>
          <p:nvPr/>
        </p:nvSpPr>
        <p:spPr>
          <a:xfrm flipH="1">
            <a:off x="514598" y="1880260"/>
            <a:ext cx="162295" cy="2810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 flipH="1">
            <a:off x="894609" y="1892135"/>
            <a:ext cx="150420" cy="2691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 flipH="1">
            <a:off x="2638302" y="3980213"/>
            <a:ext cx="150420" cy="2691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344385" y="1757550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710540" y="1755571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124196" y="4366163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2406733" y="3986152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04241" y="3497531"/>
            <a:ext cx="1714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43470" y="3535631"/>
            <a:ext cx="6667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7025"/>
          <a:ext cx="9250774" cy="5252528"/>
        </p:xfrm>
        <a:graphic>
          <a:graphicData uri="http://schemas.openxmlformats.org/drawingml/2006/table">
            <a:tbl>
              <a:tblPr/>
              <a:tblGrid>
                <a:gridCol w="6663657"/>
                <a:gridCol w="2587117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(ALTERNATOR)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구성된 코드를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주의 표시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구성한다는 문구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③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무시하고        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ALTERNATOR 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(ALTERNATOR)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3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9749" y="2776515"/>
            <a:ext cx="263607" cy="175738"/>
          </a:xfrm>
          <a:prstGeom prst="rect">
            <a:avLst/>
          </a:prstGeom>
          <a:noFill/>
        </p:spPr>
      </p:pic>
      <p:pic>
        <p:nvPicPr>
          <p:cNvPr id="35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9583" y="5553362"/>
            <a:ext cx="716848" cy="477899"/>
          </a:xfrm>
          <a:prstGeom prst="rect">
            <a:avLst/>
          </a:prstGeom>
          <a:noFill/>
        </p:spPr>
      </p:pic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2577" y="1689259"/>
            <a:ext cx="3823174" cy="4599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 flipH="1">
            <a:off x="1630877" y="2889662"/>
            <a:ext cx="2477983" cy="1622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 flipH="1">
            <a:off x="797625" y="6117771"/>
            <a:ext cx="2477983" cy="1622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7194" y="2224583"/>
            <a:ext cx="1905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타원 25"/>
          <p:cNvSpPr/>
          <p:nvPr/>
        </p:nvSpPr>
        <p:spPr>
          <a:xfrm>
            <a:off x="1389413" y="2838204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546265" y="6068293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5745678" y="5318168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7025"/>
          <a:ext cx="9250774" cy="5252528"/>
        </p:xfrm>
        <a:graphic>
          <a:graphicData uri="http://schemas.openxmlformats.org/drawingml/2006/table">
            <a:tbl>
              <a:tblPr/>
              <a:tblGrid>
                <a:gridCol w="6663657"/>
                <a:gridCol w="2587117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구성한다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값을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입력할때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바로 연동되어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작업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(ALTERNATOR)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22" y="1781297"/>
            <a:ext cx="6526177" cy="4275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7025"/>
          <a:ext cx="9250774" cy="5252528"/>
        </p:xfrm>
        <a:graphic>
          <a:graphicData uri="http://schemas.openxmlformats.org/drawingml/2006/table">
            <a:tbl>
              <a:tblPr/>
              <a:tblGrid>
                <a:gridCol w="6663657"/>
                <a:gridCol w="2587117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액셀를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구성해서 블록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COPY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 SAP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창으로 이동하여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붙혀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넣기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구성이 완료되면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저장한다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(ALTERNATOR)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399" y="1781299"/>
            <a:ext cx="2023181" cy="3707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4655" y="2220685"/>
            <a:ext cx="2439017" cy="3266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3146960" y="3467595"/>
            <a:ext cx="819397" cy="1959428"/>
          </a:xfrm>
          <a:prstGeom prst="rect">
            <a:avLst/>
          </a:prstGeom>
          <a:noFill/>
          <a:ln w="22225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980706" y="3301342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67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5162" y="2695698"/>
            <a:ext cx="2067668" cy="3308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4641273" y="4273138"/>
            <a:ext cx="655122" cy="1959428"/>
          </a:xfrm>
          <a:prstGeom prst="rect">
            <a:avLst/>
          </a:prstGeom>
          <a:noFill/>
          <a:ln w="22225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476998" y="3978237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 flipH="1">
            <a:off x="5583382" y="2861953"/>
            <a:ext cx="199901" cy="16625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79424" y="2634345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678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81603" y="3162733"/>
            <a:ext cx="2667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BOM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일괄 생성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7025"/>
          <a:ext cx="9250774" cy="5252528"/>
        </p:xfrm>
        <a:graphic>
          <a:graphicData uri="http://schemas.openxmlformats.org/drawingml/2006/table">
            <a:tbl>
              <a:tblPr/>
              <a:tblGrid>
                <a:gridCol w="6663657"/>
                <a:gridCol w="2587117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 LOAD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 사용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CS01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Upload Template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 FILL-UP SAMPLE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양식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액셀을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작성하고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완료되면 저장하고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액셀파일을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닫는다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액셀을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닫고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가급적 바탕화면에 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 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25" y="1624877"/>
            <a:ext cx="4950402" cy="2723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5856" y="3897196"/>
            <a:ext cx="5231204" cy="230976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7" name="직사각형 6"/>
          <p:cNvSpPr/>
          <p:nvPr/>
        </p:nvSpPr>
        <p:spPr>
          <a:xfrm flipH="1">
            <a:off x="918357" y="2367148"/>
            <a:ext cx="862941" cy="13854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712519" y="2327564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698172" y="3657603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 flipH="1">
            <a:off x="1640771" y="4799610"/>
            <a:ext cx="4961909" cy="12805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767445" y="4522521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7025"/>
          <a:ext cx="9250774" cy="5252528"/>
        </p:xfrm>
        <a:graphic>
          <a:graphicData uri="http://schemas.openxmlformats.org/drawingml/2006/table">
            <a:tbl>
              <a:tblPr/>
              <a:tblGrid>
                <a:gridCol w="6663657"/>
                <a:gridCol w="2587117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 LOAD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 사용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ZPPC0010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파일을 찾는다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시킨다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중복여부 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FILL UP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양식의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문제점을 검증한다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④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이상이 없으면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DATA INSERT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ZPPC0010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 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679" y="1614079"/>
            <a:ext cx="4332205" cy="218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2322" y="3119242"/>
            <a:ext cx="5126614" cy="306947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</p:spPr>
      </p:pic>
      <p:sp>
        <p:nvSpPr>
          <p:cNvPr id="8" name="직사각형 7"/>
          <p:cNvSpPr/>
          <p:nvPr/>
        </p:nvSpPr>
        <p:spPr>
          <a:xfrm flipH="1">
            <a:off x="2189016" y="2675905"/>
            <a:ext cx="2572988" cy="18604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864426" y="2660073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 flipH="1">
            <a:off x="524491" y="2270166"/>
            <a:ext cx="211779" cy="1761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96785" y="2040577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470561" y="4047507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96361" y="2234046"/>
            <a:ext cx="2571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77842" y="3138982"/>
            <a:ext cx="2667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 flipH="1">
            <a:off x="1674418" y="3372592"/>
            <a:ext cx="498765" cy="16625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777340" y="3202380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BOM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변경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7025"/>
          <a:ext cx="9250774" cy="5252528"/>
        </p:xfrm>
        <a:graphic>
          <a:graphicData uri="http://schemas.openxmlformats.org/drawingml/2006/table">
            <a:tbl>
              <a:tblPr/>
              <a:tblGrid>
                <a:gridCol w="6663657"/>
                <a:gridCol w="2587117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CS02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T-Code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직접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 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(CS01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바로 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(CS02)/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(CS03)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 Path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CS02 :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(ALTERNATOR)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504" y="1769423"/>
            <a:ext cx="3006871" cy="3028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0579" y="2029631"/>
            <a:ext cx="1609725" cy="21812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 flipH="1">
            <a:off x="595744" y="1805049"/>
            <a:ext cx="496785" cy="213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 flipH="1">
            <a:off x="2315687" y="2586841"/>
            <a:ext cx="496785" cy="213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78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75932" y="2822245"/>
            <a:ext cx="272415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 flipH="1">
            <a:off x="4676896" y="4223656"/>
            <a:ext cx="1082635" cy="2414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34390" y="1579420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208811" y="2434445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4522520" y="4047509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67025"/>
          <a:ext cx="9250774" cy="5252528"/>
        </p:xfrm>
        <a:graphic>
          <a:graphicData uri="http://schemas.openxmlformats.org/drawingml/2006/table">
            <a:tbl>
              <a:tblPr/>
              <a:tblGrid>
                <a:gridCol w="6663657"/>
                <a:gridCol w="2587117"/>
              </a:tblGrid>
              <a:tr h="50016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CS02 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삭제시에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삭제할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선정한다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②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누른다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③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④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 확인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⑤ ITEM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추가시에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누르고 추가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⑥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저장을 누른다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91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CS02 : 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(ALTERNATOR)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0021" y="1580163"/>
            <a:ext cx="5854535" cy="481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 flipH="1">
            <a:off x="948043" y="3891147"/>
            <a:ext cx="5725888" cy="2177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 flipH="1">
            <a:off x="2836220" y="2276103"/>
            <a:ext cx="191987" cy="2177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 flipH="1">
            <a:off x="2313705" y="2264227"/>
            <a:ext cx="476996" cy="24146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771896" y="3705103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1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4844" y="2381250"/>
            <a:ext cx="1714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36503" y="2771981"/>
            <a:ext cx="336837" cy="224557"/>
          </a:xfrm>
          <a:prstGeom prst="rect">
            <a:avLst/>
          </a:prstGeom>
          <a:noFill/>
        </p:spPr>
      </p:pic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97850" y="3523756"/>
            <a:ext cx="6667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54706" y="5079448"/>
            <a:ext cx="2478603" cy="828341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5" name="Picture 3" descr="C:\Users\gbattery\AppData\Local\Microsoft\Windows\Temporary Internet Files\Content.IE5\9WI4EUQQ\MM90021353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5106" y="2853128"/>
            <a:ext cx="790079" cy="526717"/>
          </a:xfrm>
          <a:prstGeom prst="rect">
            <a:avLst/>
          </a:prstGeom>
          <a:noFill/>
        </p:spPr>
      </p:pic>
      <p:sp>
        <p:nvSpPr>
          <p:cNvPr id="17" name="타원 16"/>
          <p:cNvSpPr/>
          <p:nvPr/>
        </p:nvSpPr>
        <p:spPr>
          <a:xfrm>
            <a:off x="2838203" y="2101936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745679" y="2681848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3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722422" y="5446820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4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 flipH="1">
            <a:off x="4615539" y="5634840"/>
            <a:ext cx="476996" cy="24146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107871" y="2250378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5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49094" y="4255263"/>
            <a:ext cx="26670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/>
        </p:nvSpPr>
        <p:spPr>
          <a:xfrm flipH="1">
            <a:off x="2240495" y="1775378"/>
            <a:ext cx="191987" cy="2177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2204853" y="1587339"/>
            <a:ext cx="178153" cy="178137"/>
          </a:xfrm>
          <a:prstGeom prst="ellipse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rgbClr val="FF0000"/>
                </a:solidFill>
              </a:rPr>
              <a:t>6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73964" y="2557710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BOM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실습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35751" y="2557710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5)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1531917" y="724395"/>
            <a:ext cx="703019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실 </a:t>
            </a:r>
            <a:r>
              <a:rPr lang="ko-KR" altLang="en-US" sz="1600" dirty="0" err="1" smtClean="0"/>
              <a:t>습</a:t>
            </a:r>
            <a:endParaRPr lang="en-US" altLang="ko-KR" sz="1600" dirty="0" smtClean="0"/>
          </a:p>
          <a:p>
            <a:pPr algn="l"/>
            <a:endParaRPr lang="en-US" altLang="ko-KR" sz="1600" dirty="0" smtClean="0"/>
          </a:p>
          <a:p>
            <a:pPr algn="l"/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ko-KR" altLang="en-US" sz="1600" dirty="0" smtClean="0"/>
              <a:t>제품코드생성</a:t>
            </a:r>
            <a:r>
              <a:rPr lang="en-US" altLang="ko-KR" sz="1600" dirty="0" smtClean="0"/>
              <a:t>(ZSTE0020)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: CODE</a:t>
            </a:r>
            <a:r>
              <a:rPr lang="ko-KR" altLang="en-US" sz="1600" dirty="0" smtClean="0"/>
              <a:t>는 </a:t>
            </a:r>
            <a:r>
              <a:rPr lang="en-US" altLang="ko-KR" sz="1600" dirty="0" smtClean="0"/>
              <a:t>TEST_</a:t>
            </a:r>
            <a:r>
              <a:rPr lang="ko-KR" altLang="en-US" sz="1600" dirty="0" err="1" smtClean="0"/>
              <a:t>사번</a:t>
            </a:r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en-US" altLang="ko-KR" sz="1600" dirty="0" smtClean="0"/>
              <a:t>COPY</a:t>
            </a:r>
            <a:r>
              <a:rPr lang="ko-KR" altLang="en-US" sz="1600" dirty="0" smtClean="0"/>
              <a:t>생성 </a:t>
            </a:r>
            <a:r>
              <a:rPr lang="en-US" altLang="ko-KR" sz="1600" dirty="0" smtClean="0"/>
              <a:t>CODE  :  PIP00707 </a:t>
            </a:r>
          </a:p>
          <a:p>
            <a:pPr marL="228600" indent="-228600" algn="l">
              <a:buAutoNum type="arabicPeriod"/>
            </a:pPr>
            <a:r>
              <a:rPr lang="en-US" altLang="ko-KR" sz="1600" dirty="0" smtClean="0"/>
              <a:t> </a:t>
            </a:r>
            <a:r>
              <a:rPr lang="ko-KR" altLang="en-US" sz="1600" dirty="0" smtClean="0"/>
              <a:t>창원 생산품 </a:t>
            </a:r>
            <a:r>
              <a:rPr lang="en-US" altLang="ko-KR" sz="1600" dirty="0" smtClean="0"/>
              <a:t>:1300</a:t>
            </a:r>
          </a:p>
          <a:p>
            <a:pPr marL="228600" indent="-228600" algn="l">
              <a:buAutoNum type="arabicPeriod"/>
            </a:pPr>
            <a:r>
              <a:rPr lang="ko-KR" altLang="en-US" sz="1600" dirty="0" smtClean="0"/>
              <a:t>중량 </a:t>
            </a:r>
            <a:r>
              <a:rPr lang="en-US" altLang="ko-KR" sz="1600" dirty="0" smtClean="0"/>
              <a:t>: 20KG</a:t>
            </a:r>
          </a:p>
          <a:p>
            <a:pPr marL="228600" indent="-228600" algn="l">
              <a:buAutoNum type="arabicPeriod"/>
            </a:pPr>
            <a:r>
              <a:rPr lang="ko-KR" altLang="en-US" sz="1600" dirty="0" smtClean="0"/>
              <a:t>요청부서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수출 </a:t>
            </a:r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ko-KR" altLang="en-US" sz="1600" dirty="0" smtClean="0"/>
              <a:t>분류정보 입력 </a:t>
            </a:r>
            <a:r>
              <a:rPr lang="en-US" altLang="ko-KR" sz="1600" dirty="0" smtClean="0"/>
              <a:t>(MM02) : CL003 </a:t>
            </a:r>
            <a:r>
              <a:rPr lang="ko-KR" altLang="en-US" sz="1600" dirty="0" smtClean="0"/>
              <a:t>선택</a:t>
            </a:r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ko-KR" altLang="en-US" sz="1600" dirty="0" smtClean="0">
                <a:solidFill>
                  <a:srgbClr val="FF0000"/>
                </a:solidFill>
              </a:rPr>
              <a:t>형명에 </a:t>
            </a:r>
            <a:r>
              <a:rPr lang="en-US" altLang="ko-KR" sz="1600" dirty="0" smtClean="0">
                <a:solidFill>
                  <a:srgbClr val="FF0000"/>
                </a:solidFill>
              </a:rPr>
              <a:t>PS900_TEST</a:t>
            </a:r>
          </a:p>
          <a:p>
            <a:pPr marL="228600" indent="-228600" algn="l">
              <a:buAutoNum type="arabicPeriod"/>
            </a:pPr>
            <a:r>
              <a:rPr lang="ko-KR" altLang="en-US" sz="1600" dirty="0" smtClean="0"/>
              <a:t>바이어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자기 </a:t>
            </a:r>
            <a:r>
              <a:rPr lang="ko-KR" altLang="en-US" sz="1600" dirty="0" err="1" smtClean="0"/>
              <a:t>사번</a:t>
            </a:r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ko-KR" altLang="en-US" sz="1600" dirty="0" smtClean="0"/>
              <a:t>분류정보 </a:t>
            </a:r>
            <a:r>
              <a:rPr lang="en-US" altLang="ko-KR" sz="1600" dirty="0" smtClean="0"/>
              <a:t>UP DATE  ZSTE0020 : UP DATE</a:t>
            </a:r>
          </a:p>
          <a:p>
            <a:pPr marL="228600" indent="-228600" algn="l">
              <a:buAutoNum type="arabicPeriod"/>
            </a:pPr>
            <a:r>
              <a:rPr lang="en-US" altLang="ko-KR" sz="1600" dirty="0" smtClean="0"/>
              <a:t>BOM </a:t>
            </a:r>
            <a:r>
              <a:rPr lang="ko-KR" altLang="en-US" sz="1600" dirty="0" smtClean="0"/>
              <a:t>생성 </a:t>
            </a:r>
            <a:r>
              <a:rPr lang="en-US" altLang="ko-KR" sz="1600" dirty="0" smtClean="0"/>
              <a:t> CS01 :</a:t>
            </a:r>
            <a:r>
              <a:rPr lang="ko-KR" altLang="en-US" sz="1600" dirty="0" smtClean="0"/>
              <a:t>자기가 생성한 코드 입력</a:t>
            </a:r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en-US" altLang="ko-KR" sz="1600" dirty="0" smtClean="0"/>
              <a:t> COPY</a:t>
            </a:r>
            <a:r>
              <a:rPr lang="ko-KR" altLang="en-US" sz="1600" dirty="0" smtClean="0"/>
              <a:t>생성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참조코드 </a:t>
            </a:r>
            <a:r>
              <a:rPr lang="en-US" altLang="ko-KR" sz="1600" dirty="0" smtClean="0"/>
              <a:t>PIP00707</a:t>
            </a:r>
          </a:p>
          <a:p>
            <a:pPr marL="228600" indent="-228600" algn="l">
              <a:buAutoNum type="arabicPeriod"/>
            </a:pPr>
            <a:r>
              <a:rPr lang="en-US" altLang="ko-KR" sz="1600" dirty="0" smtClean="0"/>
              <a:t>BOM</a:t>
            </a:r>
            <a:r>
              <a:rPr lang="ko-KR" altLang="en-US" sz="1600" dirty="0" smtClean="0"/>
              <a:t>수정 </a:t>
            </a:r>
            <a:r>
              <a:rPr lang="en-US" altLang="ko-KR" sz="1600" dirty="0" smtClean="0"/>
              <a:t>MM02 : </a:t>
            </a:r>
          </a:p>
          <a:p>
            <a:pPr marL="228600" indent="-228600" algn="l"/>
            <a:endParaRPr lang="en-US" altLang="ko-KR" sz="1600" dirty="0" smtClean="0"/>
          </a:p>
          <a:p>
            <a:pPr marL="228600" indent="-228600" algn="l">
              <a:buAutoNum type="arabicPeriod"/>
            </a:pPr>
            <a:endParaRPr lang="en-US" altLang="ko-KR" sz="1600" dirty="0" smtClean="0"/>
          </a:p>
          <a:p>
            <a:pPr marL="228600" indent="-228600" algn="l">
              <a:buAutoNum type="arabicPeriod"/>
            </a:pPr>
            <a:endParaRPr lang="en-US" altLang="ko-KR" sz="1600" dirty="0" smtClean="0"/>
          </a:p>
          <a:p>
            <a:pPr marL="228600" indent="-228600" algn="l"/>
            <a:endParaRPr lang="en-US" altLang="ko-KR" sz="1600" dirty="0" smtClean="0"/>
          </a:p>
          <a:p>
            <a:pPr marL="228600" indent="-228600" algn="l">
              <a:buAutoNum type="arabicPeriod"/>
            </a:pPr>
            <a:endParaRPr lang="ko-KR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1531917" y="724395"/>
            <a:ext cx="703019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실 </a:t>
            </a:r>
            <a:r>
              <a:rPr lang="ko-KR" altLang="en-US" sz="1600" dirty="0" err="1" smtClean="0"/>
              <a:t>습</a:t>
            </a:r>
            <a:endParaRPr lang="en-US" altLang="ko-KR" sz="1600" dirty="0" smtClean="0"/>
          </a:p>
          <a:p>
            <a:pPr algn="l"/>
            <a:endParaRPr lang="en-US" altLang="ko-KR" sz="1600" dirty="0" smtClean="0"/>
          </a:p>
          <a:p>
            <a:pPr algn="l"/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ko-KR" altLang="en-US" sz="1600" dirty="0" smtClean="0"/>
              <a:t>제품코드생성</a:t>
            </a:r>
            <a:r>
              <a:rPr lang="en-US" altLang="ko-KR" sz="1600" dirty="0" smtClean="0"/>
              <a:t>(ZSTE0020)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: CODE</a:t>
            </a:r>
            <a:r>
              <a:rPr lang="ko-KR" altLang="en-US" sz="1600" dirty="0" smtClean="0"/>
              <a:t>는 </a:t>
            </a:r>
            <a:r>
              <a:rPr lang="en-US" altLang="ko-KR" sz="1600" dirty="0" smtClean="0"/>
              <a:t>TEST_</a:t>
            </a:r>
            <a:r>
              <a:rPr lang="ko-KR" altLang="en-US" sz="1600" dirty="0" err="1" smtClean="0"/>
              <a:t>사번</a:t>
            </a:r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en-US" altLang="ko-KR" sz="1600" dirty="0" smtClean="0"/>
              <a:t>COPY</a:t>
            </a:r>
            <a:r>
              <a:rPr lang="ko-KR" altLang="en-US" sz="1600" dirty="0" smtClean="0"/>
              <a:t>생성 </a:t>
            </a:r>
            <a:r>
              <a:rPr lang="en-US" altLang="ko-KR" sz="1600" dirty="0" smtClean="0"/>
              <a:t>CODE  :  PCC00962 </a:t>
            </a:r>
          </a:p>
          <a:p>
            <a:pPr marL="228600" indent="-228600" algn="l">
              <a:buAutoNum type="arabicPeriod"/>
            </a:pPr>
            <a:r>
              <a:rPr lang="en-US" altLang="ko-KR" sz="1600" dirty="0" smtClean="0"/>
              <a:t> </a:t>
            </a:r>
            <a:r>
              <a:rPr lang="ko-KR" altLang="en-US" sz="1600" dirty="0" smtClean="0"/>
              <a:t>창원 생산품 </a:t>
            </a:r>
            <a:r>
              <a:rPr lang="en-US" altLang="ko-KR" sz="1600" dirty="0" smtClean="0"/>
              <a:t>:</a:t>
            </a:r>
            <a:r>
              <a:rPr lang="en-US" altLang="ko-KR" sz="1600" dirty="0" smtClean="0"/>
              <a:t>1200</a:t>
            </a:r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ko-KR" altLang="en-US" sz="1600" dirty="0" smtClean="0"/>
              <a:t>중량 </a:t>
            </a:r>
            <a:r>
              <a:rPr lang="en-US" altLang="ko-KR" sz="1600" dirty="0" smtClean="0"/>
              <a:t>: 20KG</a:t>
            </a:r>
          </a:p>
          <a:p>
            <a:pPr marL="228600" indent="-228600" algn="l">
              <a:buAutoNum type="arabicPeriod"/>
            </a:pPr>
            <a:r>
              <a:rPr lang="ko-KR" altLang="en-US" sz="1600" dirty="0" smtClean="0"/>
              <a:t>요청부서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수출 </a:t>
            </a:r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ko-KR" altLang="en-US" sz="1600" dirty="0" smtClean="0"/>
              <a:t>분류정보 입력 </a:t>
            </a:r>
            <a:r>
              <a:rPr lang="en-US" altLang="ko-KR" sz="1600" dirty="0" smtClean="0"/>
              <a:t>(MM02) : CL003 </a:t>
            </a:r>
            <a:r>
              <a:rPr lang="ko-KR" altLang="en-US" sz="1600" dirty="0" smtClean="0"/>
              <a:t>선택</a:t>
            </a:r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ko-KR" altLang="en-US" sz="1600" dirty="0" smtClean="0">
                <a:solidFill>
                  <a:srgbClr val="FF0000"/>
                </a:solidFill>
              </a:rPr>
              <a:t>형명에 </a:t>
            </a:r>
            <a:r>
              <a:rPr lang="en-US" altLang="ko-KR" sz="1600" dirty="0" smtClean="0">
                <a:solidFill>
                  <a:srgbClr val="FF0000"/>
                </a:solidFill>
              </a:rPr>
              <a:t>GB110_TEST</a:t>
            </a:r>
          </a:p>
          <a:p>
            <a:pPr marL="228600" indent="-228600" algn="l">
              <a:buAutoNum type="arabicPeriod"/>
            </a:pPr>
            <a:r>
              <a:rPr lang="ko-KR" altLang="en-US" sz="1600" dirty="0" smtClean="0"/>
              <a:t>바이어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자기 </a:t>
            </a:r>
            <a:r>
              <a:rPr lang="ko-KR" altLang="en-US" sz="1600" dirty="0" err="1" smtClean="0"/>
              <a:t>사번</a:t>
            </a:r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ko-KR" altLang="en-US" sz="1600" dirty="0" smtClean="0"/>
              <a:t>분류정보 </a:t>
            </a:r>
            <a:r>
              <a:rPr lang="en-US" altLang="ko-KR" sz="1600" dirty="0" smtClean="0"/>
              <a:t>UP DATE  ZSTE0020 : UP DATE</a:t>
            </a:r>
          </a:p>
          <a:p>
            <a:pPr marL="228600" indent="-228600" algn="l">
              <a:buAutoNum type="arabicPeriod"/>
            </a:pPr>
            <a:r>
              <a:rPr lang="en-US" altLang="ko-KR" sz="1600" dirty="0" smtClean="0"/>
              <a:t>BOM </a:t>
            </a:r>
            <a:r>
              <a:rPr lang="ko-KR" altLang="en-US" sz="1600" dirty="0" smtClean="0"/>
              <a:t>생성 </a:t>
            </a:r>
            <a:r>
              <a:rPr lang="en-US" altLang="ko-KR" sz="1600" dirty="0" smtClean="0"/>
              <a:t> CS01 :</a:t>
            </a:r>
            <a:r>
              <a:rPr lang="ko-KR" altLang="en-US" sz="1600" dirty="0" smtClean="0"/>
              <a:t>자기가 생성한 코드 입력</a:t>
            </a:r>
            <a:endParaRPr lang="en-US" altLang="ko-KR" sz="1600" dirty="0" smtClean="0"/>
          </a:p>
          <a:p>
            <a:pPr marL="228600" indent="-228600" algn="l">
              <a:buAutoNum type="arabicPeriod"/>
            </a:pPr>
            <a:r>
              <a:rPr lang="en-US" altLang="ko-KR" sz="1600" dirty="0" smtClean="0"/>
              <a:t> COPY</a:t>
            </a:r>
            <a:r>
              <a:rPr lang="ko-KR" altLang="en-US" sz="1600" dirty="0" smtClean="0"/>
              <a:t>생성 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참조코드 </a:t>
            </a:r>
            <a:r>
              <a:rPr lang="en-US" altLang="ko-KR" sz="1600" dirty="0" smtClean="0"/>
              <a:t>PCC00962 </a:t>
            </a:r>
          </a:p>
          <a:p>
            <a:pPr marL="228600" indent="-228600" algn="l">
              <a:buAutoNum type="arabicPeriod"/>
            </a:pPr>
            <a:r>
              <a:rPr lang="en-US" altLang="ko-KR" sz="1600" dirty="0" smtClean="0"/>
              <a:t>BOM</a:t>
            </a:r>
            <a:r>
              <a:rPr lang="ko-KR" altLang="en-US" sz="1600" dirty="0" smtClean="0"/>
              <a:t>수정 </a:t>
            </a:r>
            <a:r>
              <a:rPr lang="en-US" altLang="ko-KR" sz="1600" dirty="0" smtClean="0"/>
              <a:t>MM02 : </a:t>
            </a:r>
          </a:p>
          <a:p>
            <a:pPr marL="228600" indent="-228600" algn="l"/>
            <a:endParaRPr lang="en-US" altLang="ko-KR" sz="1600" dirty="0" smtClean="0"/>
          </a:p>
          <a:p>
            <a:pPr marL="228600" indent="-228600" algn="l">
              <a:buAutoNum type="arabicPeriod"/>
            </a:pPr>
            <a:endParaRPr lang="en-US" altLang="ko-KR" sz="1600" dirty="0" smtClean="0"/>
          </a:p>
          <a:p>
            <a:pPr marL="228600" indent="-228600" algn="l">
              <a:buAutoNum type="arabicPeriod"/>
            </a:pPr>
            <a:endParaRPr lang="en-US" altLang="ko-KR" sz="1600" dirty="0" smtClean="0"/>
          </a:p>
          <a:p>
            <a:pPr marL="228600" indent="-228600" algn="l"/>
            <a:endParaRPr lang="en-US" altLang="ko-KR" sz="1600" dirty="0" smtClean="0"/>
          </a:p>
          <a:p>
            <a:pPr marL="228600" indent="-228600" algn="l">
              <a:buAutoNum type="arabicPeriod"/>
            </a:pPr>
            <a:endParaRPr lang="ko-KR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15253</TotalTime>
  <Words>1992</Words>
  <Application>Microsoft Office PowerPoint</Application>
  <PresentationFormat>A4 용지(210x297mm)</PresentationFormat>
  <Paragraphs>738</Paragraphs>
  <Slides>29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29</vt:i4>
      </vt:variant>
    </vt:vector>
  </HeadingPairs>
  <TitlesOfParts>
    <vt:vector size="32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Registered User</cp:lastModifiedBy>
  <cp:revision>473</cp:revision>
  <cp:lastPrinted>2006-08-30T13:33:06Z</cp:lastPrinted>
  <dcterms:created xsi:type="dcterms:W3CDTF">2008-05-17T00:48:54Z</dcterms:created>
  <dcterms:modified xsi:type="dcterms:W3CDTF">2013-02-27T06:22:31Z</dcterms:modified>
</cp:coreProperties>
</file>