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3"/>
  </p:notesMasterIdLst>
  <p:handoutMasterIdLst>
    <p:handoutMasterId r:id="rId24"/>
  </p:handoutMasterIdLst>
  <p:sldIdLst>
    <p:sldId id="374" r:id="rId3"/>
    <p:sldId id="375" r:id="rId4"/>
    <p:sldId id="377" r:id="rId5"/>
    <p:sldId id="379" r:id="rId6"/>
    <p:sldId id="390" r:id="rId7"/>
    <p:sldId id="391" r:id="rId8"/>
    <p:sldId id="392" r:id="rId9"/>
    <p:sldId id="465" r:id="rId10"/>
    <p:sldId id="466" r:id="rId11"/>
    <p:sldId id="467" r:id="rId12"/>
    <p:sldId id="468" r:id="rId13"/>
    <p:sldId id="394" r:id="rId14"/>
    <p:sldId id="396" r:id="rId15"/>
    <p:sldId id="469" r:id="rId16"/>
    <p:sldId id="470" r:id="rId17"/>
    <p:sldId id="471" r:id="rId18"/>
    <p:sldId id="474" r:id="rId19"/>
    <p:sldId id="475" r:id="rId20"/>
    <p:sldId id="477" r:id="rId21"/>
    <p:sldId id="478" r:id="rId22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00"/>
    <a:srgbClr val="333333"/>
    <a:srgbClr val="0083CD"/>
    <a:srgbClr val="EAEAEA"/>
    <a:srgbClr val="103991"/>
    <a:srgbClr val="80808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09" autoAdjust="0"/>
    <p:restoredTop sz="97138" autoAdjust="0"/>
  </p:normalViewPr>
  <p:slideViewPr>
    <p:cSldViewPr snapToGrid="0" showGuides="1">
      <p:cViewPr>
        <p:scale>
          <a:sx n="110" d="100"/>
          <a:sy n="110" d="100"/>
        </p:scale>
        <p:origin x="-696" y="-618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CO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2015. 09</a:t>
            </a: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7189791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2015.09.23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문경빈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364991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기준정보관리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코스트센터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원가요소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통계주요지표 등의 기준정보를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 관리한다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비용예산관리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부서별 비용예산을 수립하고 변경 요청에 따른 증액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이관 등의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관리를 수행하며 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실대비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비용 관리를 한다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3.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결산 및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Reporting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월 결산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Process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와 각 단계를 수행하고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결산 결과를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Reporting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969741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CO_02_01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비용예산관리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CO_03_01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17809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코스트센터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원가요소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통계주요지표 등의 기준정보를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 관리한다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코스트센터와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코스트센터그룹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2.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원가요소와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원가요소그룹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3.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통계주요지표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기준정보관리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1. </a:t>
            </a:r>
            <a:r>
              <a:rPr lang="ko-KR" altLang="en-US" dirty="0" smtClean="0"/>
              <a:t>코스트센터</a:t>
            </a:r>
            <a:endParaRPr lang="ko-KR" altLang="en-US" dirty="0"/>
          </a:p>
        </p:txBody>
      </p:sp>
      <p:graphicFrame>
        <p:nvGraphicFramePr>
          <p:cNvPr id="2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164541"/>
              </p:ext>
            </p:extLst>
          </p:nvPr>
        </p:nvGraphicFramePr>
        <p:xfrm>
          <a:off x="929679" y="1397487"/>
          <a:ext cx="8171162" cy="4787661"/>
        </p:xfrm>
        <a:graphic>
          <a:graphicData uri="http://schemas.openxmlformats.org/drawingml/2006/table">
            <a:tbl>
              <a:tblPr/>
              <a:tblGrid>
                <a:gridCol w="597196"/>
                <a:gridCol w="7573966"/>
              </a:tblGrid>
              <a:tr h="4970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8416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89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총무부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1959489" y="2053094"/>
            <a:ext cx="6712888" cy="3895425"/>
            <a:chOff x="1482725" y="1701840"/>
            <a:chExt cx="7528213" cy="4410574"/>
          </a:xfrm>
        </p:grpSpPr>
        <p:sp>
          <p:nvSpPr>
            <p:cNvPr id="30" name="Rectangle 253"/>
            <p:cNvSpPr>
              <a:spLocks noChangeArrowheads="1"/>
            </p:cNvSpPr>
            <p:nvPr/>
          </p:nvSpPr>
          <p:spPr bwMode="auto">
            <a:xfrm flipH="1">
              <a:off x="7246938" y="2581802"/>
              <a:ext cx="1764000" cy="648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latinLnBrk="1">
                <a:lnSpc>
                  <a:spcPct val="9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04. Cost 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Center </a:t>
              </a: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변경</a:t>
              </a:r>
              <a:endParaRPr lang="ko-KR" altLang="en-US" sz="1100" baseline="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1" name="Text Box 254"/>
            <p:cNvSpPr txBox="1">
              <a:spLocks noChangeArrowheads="1"/>
            </p:cNvSpPr>
            <p:nvPr/>
          </p:nvSpPr>
          <p:spPr bwMode="auto">
            <a:xfrm>
              <a:off x="4592142" y="3289925"/>
              <a:ext cx="523490" cy="2578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1pPr>
              <a:lvl2pPr marL="742950" indent="-28575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2pPr>
              <a:lvl3pPr marL="11430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3pPr>
              <a:lvl4pPr marL="16002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4pPr>
              <a:lvl5pPr marL="20574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9pPr>
            </a:lstStyle>
            <a:p>
              <a:pPr eaLnBrk="1" latinLnBrk="1" hangingPunct="1">
                <a:lnSpc>
                  <a:spcPct val="80000"/>
                </a:lnSpc>
              </a:pP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신규</a:t>
              </a:r>
              <a:endParaRPr lang="en-US" altLang="ko-KR" sz="1100" baseline="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2" name="Text Box 255"/>
            <p:cNvSpPr txBox="1">
              <a:spLocks noChangeArrowheads="1"/>
            </p:cNvSpPr>
            <p:nvPr/>
          </p:nvSpPr>
          <p:spPr bwMode="auto">
            <a:xfrm>
              <a:off x="6616893" y="2640541"/>
              <a:ext cx="523490" cy="2578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1pPr>
              <a:lvl2pPr marL="742950" indent="-28575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2pPr>
              <a:lvl3pPr marL="11430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3pPr>
              <a:lvl4pPr marL="16002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4pPr>
              <a:lvl5pPr marL="20574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9pPr>
            </a:lstStyle>
            <a:p>
              <a:pPr eaLnBrk="1" latinLnBrk="1" hangingPunct="1">
                <a:lnSpc>
                  <a:spcPct val="80000"/>
                </a:lnSpc>
              </a:pPr>
              <a:r>
                <a:rPr lang="ko-KR" altLang="en-US" sz="1100" baseline="0">
                  <a:latin typeface="맑은 고딕" pitchFamily="50" charset="-127"/>
                  <a:ea typeface="맑은 고딕" pitchFamily="50" charset="-127"/>
                </a:rPr>
                <a:t>변경</a:t>
              </a:r>
              <a:endParaRPr lang="en-US" altLang="ko-KR" sz="1100" baseline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3" name="AutoShape 257"/>
            <p:cNvCxnSpPr>
              <a:cxnSpLocks noChangeShapeType="1"/>
              <a:stCxn id="45" idx="3"/>
              <a:endCxn id="30" idx="3"/>
            </p:cNvCxnSpPr>
            <p:nvPr/>
          </p:nvCxnSpPr>
          <p:spPr bwMode="auto">
            <a:xfrm>
              <a:off x="6034374" y="2905802"/>
              <a:ext cx="1212564" cy="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4" name="Rectangle 265"/>
            <p:cNvSpPr>
              <a:spLocks noChangeArrowheads="1"/>
            </p:cNvSpPr>
            <p:nvPr/>
          </p:nvSpPr>
          <p:spPr bwMode="auto">
            <a:xfrm flipH="1">
              <a:off x="4270374" y="4597363"/>
              <a:ext cx="1764000" cy="648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latinLnBrk="1">
                <a:lnSpc>
                  <a:spcPct val="9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03. Cost 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Center </a:t>
              </a: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생성</a:t>
              </a:r>
              <a:endParaRPr lang="ko-KR" altLang="en-US" sz="1100" baseline="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5" name="AutoShape 267"/>
            <p:cNvCxnSpPr>
              <a:cxnSpLocks noChangeShapeType="1"/>
              <a:stCxn id="36" idx="3"/>
              <a:endCxn id="45" idx="1"/>
            </p:cNvCxnSpPr>
            <p:nvPr/>
          </p:nvCxnSpPr>
          <p:spPr bwMode="auto">
            <a:xfrm>
              <a:off x="3246725" y="2025840"/>
              <a:ext cx="1023649" cy="879962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6" name="AutoShape 279"/>
            <p:cNvSpPr>
              <a:spLocks noChangeArrowheads="1"/>
            </p:cNvSpPr>
            <p:nvPr/>
          </p:nvSpPr>
          <p:spPr bwMode="auto">
            <a:xfrm>
              <a:off x="1482725" y="1701840"/>
              <a:ext cx="1764000" cy="648000"/>
            </a:xfrm>
            <a:prstGeom prst="homePlate">
              <a:avLst>
                <a:gd name="adj" fmla="val 63879"/>
              </a:avLst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36000" tIns="36000" rIns="36000" bIns="36000" anchor="ctr"/>
            <a:lstStyle/>
            <a:p>
              <a:pPr algn="ctr"/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Cost Center/Group 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생성 및 변경 요청</a:t>
              </a:r>
            </a:p>
          </p:txBody>
        </p:sp>
        <p:sp>
          <p:nvSpPr>
            <p:cNvPr id="37" name="Rectangle 253"/>
            <p:cNvSpPr>
              <a:spLocks noChangeArrowheads="1"/>
            </p:cNvSpPr>
            <p:nvPr/>
          </p:nvSpPr>
          <p:spPr bwMode="auto">
            <a:xfrm flipH="1">
              <a:off x="7246938" y="3299085"/>
              <a:ext cx="1764000" cy="648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latinLnBrk="1">
                <a:lnSpc>
                  <a:spcPct val="9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05. </a:t>
              </a: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잠금 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지시자 </a:t>
              </a:r>
              <a:endParaRPr lang="en-US" altLang="ko-KR" sz="1100" dirty="0">
                <a:latin typeface="맑은 고딕" pitchFamily="50" charset="-127"/>
                <a:ea typeface="맑은 고딕" pitchFamily="50" charset="-127"/>
              </a:endParaRPr>
            </a:p>
            <a:p>
              <a:pPr latinLnBrk="1">
                <a:lnSpc>
                  <a:spcPct val="90000"/>
                </a:lnSpc>
              </a:pP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설정 </a:t>
              </a: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/ </a:t>
              </a: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유효기간삭제</a:t>
              </a:r>
              <a:endParaRPr lang="ko-KR" altLang="en-US" sz="1100" baseline="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8" name="꺾인 연결선 84"/>
            <p:cNvCxnSpPr>
              <a:cxnSpLocks noChangeShapeType="1"/>
              <a:stCxn id="45" idx="3"/>
              <a:endCxn id="37" idx="3"/>
            </p:cNvCxnSpPr>
            <p:nvPr/>
          </p:nvCxnSpPr>
          <p:spPr bwMode="auto">
            <a:xfrm>
              <a:off x="6034374" y="2905802"/>
              <a:ext cx="1212564" cy="717283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9" name="Text Box 255"/>
            <p:cNvSpPr txBox="1">
              <a:spLocks noChangeArrowheads="1"/>
            </p:cNvSpPr>
            <p:nvPr/>
          </p:nvSpPr>
          <p:spPr bwMode="auto">
            <a:xfrm>
              <a:off x="6639118" y="3319722"/>
              <a:ext cx="523490" cy="2578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1pPr>
              <a:lvl2pPr marL="742950" indent="-28575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2pPr>
              <a:lvl3pPr marL="11430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3pPr>
              <a:lvl4pPr marL="16002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4pPr>
              <a:lvl5pPr marL="20574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9pPr>
            </a:lstStyle>
            <a:p>
              <a:pPr eaLnBrk="1" latinLnBrk="1" hangingPunct="1">
                <a:lnSpc>
                  <a:spcPct val="80000"/>
                </a:lnSpc>
              </a:pP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폐쇄</a:t>
              </a:r>
              <a:endParaRPr lang="en-US" altLang="ko-KR" sz="1100" baseline="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0" name="AutoShape 256"/>
            <p:cNvSpPr>
              <a:spLocks noChangeArrowheads="1"/>
            </p:cNvSpPr>
            <p:nvPr/>
          </p:nvSpPr>
          <p:spPr bwMode="auto">
            <a:xfrm>
              <a:off x="4270374" y="5464414"/>
              <a:ext cx="1764000" cy="648000"/>
            </a:xfrm>
            <a:prstGeom prst="flowChartDecision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36000" tIns="144000" rIns="36000" bIns="36000" anchor="ctr"/>
            <a:lstStyle/>
            <a:p>
              <a:pPr algn="ctr" latinLnBrk="1">
                <a:lnSpc>
                  <a:spcPct val="8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06. Cost 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Center 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그룹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생성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변경 여부</a:t>
              </a:r>
            </a:p>
          </p:txBody>
        </p:sp>
        <p:sp>
          <p:nvSpPr>
            <p:cNvPr id="41" name="Rectangle 253"/>
            <p:cNvSpPr>
              <a:spLocks noChangeArrowheads="1"/>
            </p:cNvSpPr>
            <p:nvPr/>
          </p:nvSpPr>
          <p:spPr bwMode="auto">
            <a:xfrm flipH="1">
              <a:off x="7246938" y="5464414"/>
              <a:ext cx="1764000" cy="648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latinLnBrk="1">
                <a:lnSpc>
                  <a:spcPct val="9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07. 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Cost Center </a:t>
              </a: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그룹</a:t>
              </a: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b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생성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변경 </a:t>
              </a:r>
            </a:p>
          </p:txBody>
        </p:sp>
        <p:cxnSp>
          <p:nvCxnSpPr>
            <p:cNvPr id="42" name="꺾인 연결선 84"/>
            <p:cNvCxnSpPr>
              <a:cxnSpLocks noChangeShapeType="1"/>
              <a:stCxn id="40" idx="3"/>
              <a:endCxn id="41" idx="3"/>
            </p:cNvCxnSpPr>
            <p:nvPr/>
          </p:nvCxnSpPr>
          <p:spPr bwMode="auto">
            <a:xfrm>
              <a:off x="6034374" y="5788414"/>
              <a:ext cx="1212564" cy="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3" name="꺾인 연결선 84"/>
            <p:cNvCxnSpPr>
              <a:cxnSpLocks noChangeShapeType="1"/>
              <a:stCxn id="36" idx="3"/>
              <a:endCxn id="40" idx="1"/>
            </p:cNvCxnSpPr>
            <p:nvPr/>
          </p:nvCxnSpPr>
          <p:spPr bwMode="auto">
            <a:xfrm>
              <a:off x="3246725" y="2025840"/>
              <a:ext cx="1023649" cy="3762574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4" name="Text Box 255"/>
            <p:cNvSpPr txBox="1">
              <a:spLocks noChangeArrowheads="1"/>
            </p:cNvSpPr>
            <p:nvPr/>
          </p:nvSpPr>
          <p:spPr bwMode="auto">
            <a:xfrm>
              <a:off x="6055257" y="5518390"/>
              <a:ext cx="449785" cy="2578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 type="arrow" w="med" len="med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1pPr>
              <a:lvl2pPr marL="742950" indent="-28575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2pPr>
              <a:lvl3pPr marL="11430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3pPr>
              <a:lvl4pPr marL="16002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4pPr>
              <a:lvl5pPr marL="20574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9pPr>
            </a:lstStyle>
            <a:p>
              <a:pPr eaLnBrk="1" latinLnBrk="1" hangingPunct="1">
                <a:lnSpc>
                  <a:spcPct val="80000"/>
                </a:lnSpc>
              </a:pPr>
              <a:r>
                <a:rPr lang="en-US" altLang="ko-KR" sz="1100" baseline="0">
                  <a:latin typeface="맑은 고딕" pitchFamily="50" charset="-127"/>
                  <a:ea typeface="맑은 고딕" pitchFamily="50" charset="-127"/>
                </a:rPr>
                <a:t>Yes</a:t>
              </a:r>
            </a:p>
          </p:txBody>
        </p:sp>
        <p:sp>
          <p:nvSpPr>
            <p:cNvPr id="45" name="AutoShape 256"/>
            <p:cNvSpPr>
              <a:spLocks noChangeArrowheads="1"/>
            </p:cNvSpPr>
            <p:nvPr/>
          </p:nvSpPr>
          <p:spPr bwMode="auto">
            <a:xfrm>
              <a:off x="4270374" y="2581802"/>
              <a:ext cx="1764000" cy="648000"/>
            </a:xfrm>
            <a:prstGeom prst="flowChartDecision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/>
            <a:lstStyle/>
            <a:p>
              <a:pPr algn="ctr" latinLnBrk="1">
                <a:lnSpc>
                  <a:spcPct val="8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01. Cost 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Center </a:t>
              </a:r>
              <a:b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생성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변경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폐쇄 여부</a:t>
              </a:r>
            </a:p>
          </p:txBody>
        </p:sp>
        <p:sp>
          <p:nvSpPr>
            <p:cNvPr id="46" name="AutoShape 258"/>
            <p:cNvSpPr>
              <a:spLocks noChangeArrowheads="1"/>
            </p:cNvSpPr>
            <p:nvPr/>
          </p:nvSpPr>
          <p:spPr bwMode="auto">
            <a:xfrm>
              <a:off x="4270374" y="3730674"/>
              <a:ext cx="1764000" cy="648000"/>
            </a:xfrm>
            <a:prstGeom prst="flowChartProcess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90000" rIns="90000" anchor="ctr"/>
            <a:lstStyle/>
            <a:p>
              <a:pPr latinLnBrk="1">
                <a:lnSpc>
                  <a:spcPct val="8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02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. Cost Center </a:t>
              </a: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속성 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정의</a:t>
              </a:r>
            </a:p>
          </p:txBody>
        </p:sp>
        <p:cxnSp>
          <p:nvCxnSpPr>
            <p:cNvPr id="47" name="AutoShape 259"/>
            <p:cNvCxnSpPr>
              <a:cxnSpLocks noChangeShapeType="1"/>
              <a:stCxn id="45" idx="2"/>
              <a:endCxn id="46" idx="0"/>
            </p:cNvCxnSpPr>
            <p:nvPr/>
          </p:nvCxnSpPr>
          <p:spPr bwMode="auto">
            <a:xfrm>
              <a:off x="5152374" y="3229802"/>
              <a:ext cx="0" cy="500872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AutoShape 266"/>
            <p:cNvCxnSpPr>
              <a:cxnSpLocks noChangeShapeType="1"/>
              <a:stCxn id="46" idx="2"/>
              <a:endCxn id="34" idx="0"/>
            </p:cNvCxnSpPr>
            <p:nvPr/>
          </p:nvCxnSpPr>
          <p:spPr bwMode="auto">
            <a:xfrm>
              <a:off x="5152374" y="4378674"/>
              <a:ext cx="0" cy="218689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" name="AutoShape 266"/>
            <p:cNvCxnSpPr>
              <a:cxnSpLocks noChangeShapeType="1"/>
              <a:stCxn id="34" idx="2"/>
              <a:endCxn id="40" idx="0"/>
            </p:cNvCxnSpPr>
            <p:nvPr/>
          </p:nvCxnSpPr>
          <p:spPr bwMode="auto">
            <a:xfrm>
              <a:off x="5152374" y="5245363"/>
              <a:ext cx="0" cy="219051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264387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기준정보관리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1. </a:t>
            </a:r>
            <a:r>
              <a:rPr lang="ko-KR" altLang="en-US" dirty="0" smtClean="0"/>
              <a:t>코스트센터</a:t>
            </a:r>
            <a:endParaRPr lang="ko-KR" altLang="en-US" dirty="0"/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182875"/>
              </p:ext>
            </p:extLst>
          </p:nvPr>
        </p:nvGraphicFramePr>
        <p:xfrm>
          <a:off x="452438" y="1345376"/>
          <a:ext cx="8984860" cy="4978974"/>
        </p:xfrm>
        <a:graphic>
          <a:graphicData uri="http://schemas.openxmlformats.org/drawingml/2006/table">
            <a:tbl>
              <a:tblPr/>
              <a:tblGrid>
                <a:gridCol w="448575"/>
                <a:gridCol w="1669659"/>
                <a:gridCol w="797496"/>
                <a:gridCol w="4175185"/>
                <a:gridCol w="912683"/>
                <a:gridCol w="981262"/>
              </a:tblGrid>
              <a:tr h="26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endParaRPr kumimoji="1" lang="en-US" altLang="ko-KR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69706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b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폐쇄여부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정기 조직개편이나 기중 인사로 조직 변경 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부서코드를 신규 생성하거나 기존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폐쇄조치가 필요한 지 결정한다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OKENN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KS03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3694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속성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정의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신규 생성이 필요한 경우 코스트센터의 범주를 결정하고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표준계층구조 상 어느 조직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(Group)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속하는지 계층구조를 정의한다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생성될 코스트센터가 속할 손익센터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(Profit Center)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와 사업영역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(BA)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을 정의한다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OKEON 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95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생성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생성을 위한 코스트센터 속성 결정 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생성한다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최종 결정된 조직내역은 인사마스터의 조직정보에 반영되도록 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일반부서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배부를 위한 그룹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예산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추가예산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이동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KS01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KSH1, KSH2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901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 생성된 코스트센터 코드를 계속 사용하는 경우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코스트센터의 내역을 변경하고 필요 시 분석기간을 변경한다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조직이 병합되는 경우 계층구조영역의 내역도 변경되어야 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연결될 손익센터가 바뀌는 경우 손익센터 정보도 변경함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회계연도 단위로 변경 가능함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KS02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KSH2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9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잠금지시자 설정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유효기간 삭제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코스트센터가 폐쇄되는 경우 기 생성된 코드의 완전삭제는 불가하므로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코스트센터 마스터에서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1, 2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차 원가요소 및 수익에 대한 데이터가 발생되지 않도록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잠금지시자를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설정한다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연중 폐쇄 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페쇄가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발생한 회계연도 이후의 기간에 대해 코스트센터 마스터 삭제는 가능하다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KS02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KS04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51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Cost Center </a:t>
                      </a:r>
                      <a:r>
                        <a:rPr lang="ko-KR" altLang="en-US" sz="1000" baseline="0" dirty="0" smtClean="0">
                          <a:latin typeface="+mn-ea"/>
                          <a:ea typeface="+mn-ea"/>
                        </a:rPr>
                        <a:t>그룹 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000" baseline="0" dirty="0" smtClean="0">
                          <a:latin typeface="+mn-ea"/>
                          <a:ea typeface="+mn-ea"/>
                        </a:rPr>
                      </a:br>
                      <a:r>
                        <a:rPr lang="ko-KR" altLang="en-US" sz="1000" baseline="0" dirty="0" smtClean="0"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aseline="0" dirty="0" smtClean="0">
                          <a:latin typeface="+mn-ea"/>
                          <a:ea typeface="+mn-ea"/>
                        </a:rPr>
                        <a:t>변경 여부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코스트센터 생성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 또는 배부 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로직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변경에 따라 코스트센터 그룹의 생성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변경이 필요한 지 검토함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KSH3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51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Cost Center </a:t>
                      </a:r>
                      <a:r>
                        <a:rPr lang="ko-KR" altLang="en-US" sz="1000" baseline="0" dirty="0" smtClean="0">
                          <a:latin typeface="+mn-ea"/>
                          <a:ea typeface="+mn-ea"/>
                        </a:rPr>
                        <a:t>그룹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 </a:t>
                      </a:r>
                      <a:br>
                        <a:rPr lang="en-US" altLang="ko-KR" sz="1000" baseline="0" dirty="0" smtClean="0">
                          <a:latin typeface="+mn-ea"/>
                          <a:ea typeface="+mn-ea"/>
                        </a:rPr>
                      </a:br>
                      <a:r>
                        <a:rPr lang="ko-KR" altLang="en-US" sz="1000" baseline="0" dirty="0" smtClean="0"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aseline="0" dirty="0" smtClean="0">
                          <a:latin typeface="+mn-ea"/>
                          <a:ea typeface="+mn-ea"/>
                        </a:rPr>
                        <a:t>변경 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필요 시 코스트센터 그룹을 신규 생성하거나 변경함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KSH1, KSH2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기준정보관리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2. </a:t>
            </a:r>
            <a:r>
              <a:rPr lang="ko-KR" altLang="en-US" dirty="0" smtClean="0"/>
              <a:t>원가요소</a:t>
            </a:r>
            <a:endParaRPr lang="ko-KR" altLang="en-US" dirty="0"/>
          </a:p>
        </p:txBody>
      </p:sp>
      <p:graphicFrame>
        <p:nvGraphicFramePr>
          <p:cNvPr id="2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716991"/>
              </p:ext>
            </p:extLst>
          </p:nvPr>
        </p:nvGraphicFramePr>
        <p:xfrm>
          <a:off x="929679" y="1397487"/>
          <a:ext cx="8171162" cy="4787661"/>
        </p:xfrm>
        <a:graphic>
          <a:graphicData uri="http://schemas.openxmlformats.org/drawingml/2006/table">
            <a:tbl>
              <a:tblPr/>
              <a:tblGrid>
                <a:gridCol w="597196"/>
                <a:gridCol w="7573966"/>
              </a:tblGrid>
              <a:tr h="4970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총무부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1901777" y="2194408"/>
            <a:ext cx="6974775" cy="3774733"/>
            <a:chOff x="1289331" y="1891418"/>
            <a:chExt cx="7823393" cy="4112228"/>
          </a:xfrm>
        </p:grpSpPr>
        <p:cxnSp>
          <p:nvCxnSpPr>
            <p:cNvPr id="50" name="AutoShape 267"/>
            <p:cNvCxnSpPr>
              <a:cxnSpLocks noChangeShapeType="1"/>
              <a:stCxn id="76" idx="3"/>
              <a:endCxn id="54" idx="1"/>
            </p:cNvCxnSpPr>
            <p:nvPr/>
          </p:nvCxnSpPr>
          <p:spPr bwMode="auto">
            <a:xfrm>
              <a:off x="4865517" y="2197418"/>
              <a:ext cx="240169" cy="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1" name="Rectangle 253"/>
            <p:cNvSpPr>
              <a:spLocks noChangeArrowheads="1"/>
            </p:cNvSpPr>
            <p:nvPr/>
          </p:nvSpPr>
          <p:spPr bwMode="auto">
            <a:xfrm flipH="1">
              <a:off x="7564724" y="1963418"/>
              <a:ext cx="1548000" cy="4680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>
                <a:lnSpc>
                  <a:spcPct val="90000"/>
                </a:lnSpc>
              </a:pPr>
              <a:r>
                <a:rPr lang="ko-KR" altLang="en-US" sz="1100" dirty="0">
                  <a:latin typeface="맑은 고딕" pitchFamily="50" charset="-127"/>
                  <a:ea typeface="맑은 고딕" pitchFamily="50" charset="-127"/>
                </a:rPr>
                <a:t>원가요소 생성요청 기각</a:t>
              </a:r>
            </a:p>
          </p:txBody>
        </p:sp>
        <p:sp>
          <p:nvSpPr>
            <p:cNvPr id="52" name="Text Box 254"/>
            <p:cNvSpPr txBox="1">
              <a:spLocks noChangeArrowheads="1"/>
            </p:cNvSpPr>
            <p:nvPr/>
          </p:nvSpPr>
          <p:spPr bwMode="auto">
            <a:xfrm>
              <a:off x="5457013" y="2725771"/>
              <a:ext cx="449870" cy="248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1pPr>
              <a:lvl2pPr marL="742950" indent="-28575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2pPr>
              <a:lvl3pPr marL="11430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3pPr>
              <a:lvl4pPr marL="16002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4pPr>
              <a:lvl5pPr marL="20574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9pPr>
            </a:lstStyle>
            <a:p>
              <a:pPr eaLnBrk="1" hangingPunct="1">
                <a:lnSpc>
                  <a:spcPct val="80000"/>
                </a:lnSpc>
              </a:pPr>
              <a:r>
                <a:rPr lang="en-US" altLang="ko-KR" sz="1100" baseline="0">
                  <a:latin typeface="맑은 고딕" pitchFamily="50" charset="-127"/>
                  <a:ea typeface="맑은 고딕" pitchFamily="50" charset="-127"/>
                </a:rPr>
                <a:t>Yes</a:t>
              </a:r>
            </a:p>
          </p:txBody>
        </p:sp>
        <p:sp>
          <p:nvSpPr>
            <p:cNvPr id="53" name="Text Box 255"/>
            <p:cNvSpPr txBox="1">
              <a:spLocks noChangeArrowheads="1"/>
            </p:cNvSpPr>
            <p:nvPr/>
          </p:nvSpPr>
          <p:spPr bwMode="auto">
            <a:xfrm>
              <a:off x="6576289" y="1988847"/>
              <a:ext cx="422900" cy="248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1pPr>
              <a:lvl2pPr marL="742950" indent="-28575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2pPr>
              <a:lvl3pPr marL="11430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3pPr>
              <a:lvl4pPr marL="16002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4pPr>
              <a:lvl5pPr marL="20574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9pPr>
            </a:lstStyle>
            <a:p>
              <a:pPr eaLnBrk="1" hangingPunct="1">
                <a:lnSpc>
                  <a:spcPct val="80000"/>
                </a:lnSpc>
              </a:pP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No</a:t>
              </a:r>
            </a:p>
          </p:txBody>
        </p:sp>
        <p:sp>
          <p:nvSpPr>
            <p:cNvPr id="54" name="AutoShape 256"/>
            <p:cNvSpPr>
              <a:spLocks noChangeArrowheads="1"/>
            </p:cNvSpPr>
            <p:nvPr/>
          </p:nvSpPr>
          <p:spPr bwMode="auto">
            <a:xfrm>
              <a:off x="5105686" y="1891418"/>
              <a:ext cx="1548000" cy="612000"/>
            </a:xfrm>
            <a:prstGeom prst="flowChartDecision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latinLnBrk="0">
                <a:lnSpc>
                  <a:spcPct val="8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02. </a:t>
              </a: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적정성 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검토</a:t>
              </a:r>
            </a:p>
          </p:txBody>
        </p:sp>
        <p:cxnSp>
          <p:nvCxnSpPr>
            <p:cNvPr id="55" name="AutoShape 257"/>
            <p:cNvCxnSpPr>
              <a:cxnSpLocks noChangeShapeType="1"/>
              <a:stCxn id="54" idx="3"/>
              <a:endCxn id="51" idx="3"/>
            </p:cNvCxnSpPr>
            <p:nvPr/>
          </p:nvCxnSpPr>
          <p:spPr bwMode="auto">
            <a:xfrm>
              <a:off x="6653686" y="2197418"/>
              <a:ext cx="911038" cy="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6" name="AutoShape 258"/>
            <p:cNvSpPr>
              <a:spLocks noChangeArrowheads="1"/>
            </p:cNvSpPr>
            <p:nvPr/>
          </p:nvSpPr>
          <p:spPr bwMode="auto">
            <a:xfrm>
              <a:off x="4272249" y="4082719"/>
              <a:ext cx="1548000" cy="4680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latinLnBrk="0">
                <a:lnSpc>
                  <a:spcPct val="9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04. 1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차 원가요소 </a:t>
              </a: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생성 결과 확인</a:t>
              </a:r>
              <a:endParaRPr lang="ko-KR" altLang="en-US" sz="1100" baseline="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57" name="AutoShape 259"/>
            <p:cNvCxnSpPr>
              <a:cxnSpLocks noChangeShapeType="1"/>
              <a:stCxn id="54" idx="2"/>
              <a:endCxn id="60" idx="0"/>
            </p:cNvCxnSpPr>
            <p:nvPr/>
          </p:nvCxnSpPr>
          <p:spPr bwMode="auto">
            <a:xfrm flipH="1">
              <a:off x="5878099" y="2503418"/>
              <a:ext cx="1587" cy="42872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" name="AutoShape 267"/>
            <p:cNvCxnSpPr>
              <a:cxnSpLocks noChangeShapeType="1"/>
              <a:stCxn id="59" idx="3"/>
              <a:endCxn id="76" idx="1"/>
            </p:cNvCxnSpPr>
            <p:nvPr/>
          </p:nvCxnSpPr>
          <p:spPr bwMode="auto">
            <a:xfrm>
              <a:off x="2837332" y="2197418"/>
              <a:ext cx="499423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9" name="AutoShape 274"/>
            <p:cNvSpPr>
              <a:spLocks noChangeArrowheads="1"/>
            </p:cNvSpPr>
            <p:nvPr/>
          </p:nvSpPr>
          <p:spPr bwMode="auto">
            <a:xfrm>
              <a:off x="1289332" y="1963418"/>
              <a:ext cx="1548000" cy="468000"/>
            </a:xfrm>
            <a:prstGeom prst="flowChartAlternate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latinLnBrk="0"/>
              <a:r>
                <a:rPr lang="en-US" altLang="ko-KR" sz="11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FI.01.01.01</a:t>
              </a:r>
              <a:endParaRPr lang="en-US" altLang="ko-KR" sz="1100" baseline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latinLnBrk="0"/>
              <a:r>
                <a:rPr lang="ko-KR" altLang="en-US" sz="1100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계정과목마스터 관리</a:t>
              </a:r>
              <a:endParaRPr lang="en-US" altLang="ko-KR" sz="1100" baseline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0" name="AutoShape 256"/>
            <p:cNvSpPr>
              <a:spLocks noChangeArrowheads="1"/>
            </p:cNvSpPr>
            <p:nvPr/>
          </p:nvSpPr>
          <p:spPr bwMode="auto">
            <a:xfrm>
              <a:off x="5104099" y="2932146"/>
              <a:ext cx="1548000" cy="612000"/>
            </a:xfrm>
            <a:prstGeom prst="flowChartDecision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36000" tIns="72000" rIns="36000" bIns="36000" anchor="ctr"/>
            <a:lstStyle/>
            <a:p>
              <a:pPr algn="ctr" latinLnBrk="0">
                <a:lnSpc>
                  <a:spcPct val="8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03. 1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차 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or 2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차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원가요소여부</a:t>
              </a:r>
            </a:p>
          </p:txBody>
        </p:sp>
        <p:sp>
          <p:nvSpPr>
            <p:cNvPr id="61" name="Text Box 254"/>
            <p:cNvSpPr txBox="1">
              <a:spLocks noChangeArrowheads="1"/>
            </p:cNvSpPr>
            <p:nvPr/>
          </p:nvSpPr>
          <p:spPr bwMode="auto">
            <a:xfrm>
              <a:off x="3732906" y="3540598"/>
              <a:ext cx="2078179" cy="248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1pPr>
              <a:lvl2pPr marL="742950" indent="-28575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2pPr>
              <a:lvl3pPr marL="11430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3pPr>
              <a:lvl4pPr marL="16002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4pPr>
              <a:lvl5pPr marL="20574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9pPr>
            </a:lstStyle>
            <a:p>
              <a:pPr eaLnBrk="1" hangingPunct="1">
                <a:lnSpc>
                  <a:spcPct val="80000"/>
                </a:lnSpc>
              </a:pP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1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차 </a:t>
              </a: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원가요소</a:t>
              </a: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100" baseline="0" dirty="0" smtClean="0">
                  <a:latin typeface="맑은 고딕" pitchFamily="50" charset="-127"/>
                  <a:ea typeface="맑은 고딕" pitchFamily="50" charset="-127"/>
                </a:rPr>
                <a:t>자동생성</a:t>
              </a: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en-US" altLang="ko-KR" sz="1100" baseline="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2" name="Text Box 254"/>
            <p:cNvSpPr txBox="1">
              <a:spLocks noChangeArrowheads="1"/>
            </p:cNvSpPr>
            <p:nvPr/>
          </p:nvSpPr>
          <p:spPr bwMode="auto">
            <a:xfrm>
              <a:off x="6033993" y="3550123"/>
              <a:ext cx="1140317" cy="248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1pPr>
              <a:lvl2pPr marL="742950" indent="-28575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2pPr>
              <a:lvl3pPr marL="11430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3pPr>
              <a:lvl4pPr marL="16002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4pPr>
              <a:lvl5pPr marL="2057400" indent="-228600" eaLnBrk="0" hangingPunct="0"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aseline="-25000">
                  <a:solidFill>
                    <a:srgbClr val="000000"/>
                  </a:solidFill>
                  <a:latin typeface="Arial" charset="0"/>
                  <a:ea typeface="굴림" charset="-127"/>
                </a:defRPr>
              </a:lvl9pPr>
            </a:lstStyle>
            <a:p>
              <a:pPr eaLnBrk="1" hangingPunct="1">
                <a:lnSpc>
                  <a:spcPct val="80000"/>
                </a:lnSpc>
              </a:pPr>
              <a:r>
                <a:rPr lang="en-US" altLang="ko-KR" sz="1100" baseline="0">
                  <a:latin typeface="맑은 고딕" pitchFamily="50" charset="-127"/>
                  <a:ea typeface="맑은 고딕" pitchFamily="50" charset="-127"/>
                </a:rPr>
                <a:t>2</a:t>
              </a:r>
              <a:r>
                <a:rPr lang="ko-KR" altLang="en-US" sz="1100" baseline="0">
                  <a:latin typeface="맑은 고딕" pitchFamily="50" charset="-127"/>
                  <a:ea typeface="맑은 고딕" pitchFamily="50" charset="-127"/>
                </a:rPr>
                <a:t>차 원가요소</a:t>
              </a:r>
              <a:endParaRPr lang="en-US" altLang="ko-KR" sz="1100" baseline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3" name="AutoShape 258"/>
            <p:cNvSpPr>
              <a:spLocks noChangeArrowheads="1"/>
            </p:cNvSpPr>
            <p:nvPr/>
          </p:nvSpPr>
          <p:spPr bwMode="auto">
            <a:xfrm>
              <a:off x="6004211" y="4744018"/>
              <a:ext cx="1548000" cy="4680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latinLnBrk="0">
                <a:lnSpc>
                  <a:spcPct val="9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05. 2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차 원가요소 생성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 </a:t>
              </a:r>
              <a:endParaRPr lang="ko-KR" altLang="en-US" sz="1100" baseline="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64" name="꺾인 연결선 91"/>
            <p:cNvCxnSpPr>
              <a:cxnSpLocks noChangeShapeType="1"/>
              <a:stCxn id="60" idx="2"/>
              <a:endCxn id="72" idx="0"/>
            </p:cNvCxnSpPr>
            <p:nvPr/>
          </p:nvCxnSpPr>
          <p:spPr bwMode="auto">
            <a:xfrm rot="16200000" flipH="1">
              <a:off x="6058869" y="3363376"/>
              <a:ext cx="538573" cy="900112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" name="꺾인 연결선 91"/>
            <p:cNvCxnSpPr>
              <a:cxnSpLocks noChangeShapeType="1"/>
              <a:stCxn id="60" idx="2"/>
              <a:endCxn id="56" idx="0"/>
            </p:cNvCxnSpPr>
            <p:nvPr/>
          </p:nvCxnSpPr>
          <p:spPr bwMode="auto">
            <a:xfrm rot="5400000">
              <a:off x="5192888" y="3397507"/>
              <a:ext cx="538573" cy="83185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6" name="AutoShape 258"/>
            <p:cNvSpPr>
              <a:spLocks noChangeArrowheads="1"/>
            </p:cNvSpPr>
            <p:nvPr/>
          </p:nvSpPr>
          <p:spPr bwMode="auto">
            <a:xfrm>
              <a:off x="2702317" y="5535646"/>
              <a:ext cx="1548000" cy="4680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latinLnBrk="0">
                <a:lnSpc>
                  <a:spcPct val="8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06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원가요소 변경</a:t>
              </a:r>
            </a:p>
          </p:txBody>
        </p:sp>
        <p:cxnSp>
          <p:nvCxnSpPr>
            <p:cNvPr id="67" name="AutoShape 267"/>
            <p:cNvCxnSpPr>
              <a:cxnSpLocks noChangeShapeType="1"/>
              <a:stCxn id="59" idx="1"/>
              <a:endCxn id="66" idx="1"/>
            </p:cNvCxnSpPr>
            <p:nvPr/>
          </p:nvCxnSpPr>
          <p:spPr bwMode="auto">
            <a:xfrm rot="10800000" flipH="1" flipV="1">
              <a:off x="1289331" y="2197418"/>
              <a:ext cx="1412985" cy="3572228"/>
            </a:xfrm>
            <a:prstGeom prst="bentConnector3">
              <a:avLst>
                <a:gd name="adj1" fmla="val -16179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8" name="AutoShape 258"/>
            <p:cNvSpPr>
              <a:spLocks noChangeArrowheads="1"/>
            </p:cNvSpPr>
            <p:nvPr/>
          </p:nvSpPr>
          <p:spPr bwMode="auto">
            <a:xfrm>
              <a:off x="5089855" y="5535646"/>
              <a:ext cx="1548000" cy="4680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latinLnBrk="0">
                <a:lnSpc>
                  <a:spcPct val="90000"/>
                </a:lnSpc>
              </a:pPr>
              <a:r>
                <a:rPr lang="en-US" altLang="ko-KR" sz="1100" baseline="0" dirty="0" smtClean="0">
                  <a:latin typeface="맑은 고딕" pitchFamily="50" charset="-127"/>
                  <a:ea typeface="맑은 고딕" pitchFamily="50" charset="-127"/>
                </a:rPr>
                <a:t>07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원가요소 그룹 생성</a:t>
              </a:r>
              <a:r>
                <a:rPr lang="en-US" altLang="ko-KR" sz="1100" baseline="0" dirty="0"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변경</a:t>
              </a:r>
            </a:p>
          </p:txBody>
        </p:sp>
        <p:cxnSp>
          <p:nvCxnSpPr>
            <p:cNvPr id="69" name="꺾인 연결선 91"/>
            <p:cNvCxnSpPr>
              <a:cxnSpLocks noChangeShapeType="1"/>
              <a:stCxn id="66" idx="3"/>
              <a:endCxn id="68" idx="1"/>
            </p:cNvCxnSpPr>
            <p:nvPr/>
          </p:nvCxnSpPr>
          <p:spPr bwMode="auto">
            <a:xfrm>
              <a:off x="4250317" y="5769646"/>
              <a:ext cx="839538" cy="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" name="꺾인 연결선 91"/>
            <p:cNvCxnSpPr>
              <a:cxnSpLocks noChangeShapeType="1"/>
              <a:stCxn id="63" idx="2"/>
              <a:endCxn id="68" idx="0"/>
            </p:cNvCxnSpPr>
            <p:nvPr/>
          </p:nvCxnSpPr>
          <p:spPr bwMode="auto">
            <a:xfrm rot="5400000">
              <a:off x="6159219" y="4916654"/>
              <a:ext cx="323628" cy="914356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" name="꺾인 연결선 91"/>
            <p:cNvCxnSpPr>
              <a:cxnSpLocks noChangeShapeType="1"/>
              <a:stCxn id="56" idx="2"/>
              <a:endCxn id="68" idx="0"/>
            </p:cNvCxnSpPr>
            <p:nvPr/>
          </p:nvCxnSpPr>
          <p:spPr bwMode="auto">
            <a:xfrm rot="16200000" flipH="1">
              <a:off x="4962589" y="4634379"/>
              <a:ext cx="984927" cy="817606"/>
            </a:xfrm>
            <a:prstGeom prst="bentConnector3">
              <a:avLst>
                <a:gd name="adj1" fmla="val 83282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2" name="AutoShape 258"/>
            <p:cNvSpPr>
              <a:spLocks noChangeArrowheads="1"/>
            </p:cNvSpPr>
            <p:nvPr/>
          </p:nvSpPr>
          <p:spPr bwMode="auto">
            <a:xfrm>
              <a:off x="6004211" y="4082719"/>
              <a:ext cx="1548000" cy="4680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algn="ctr" latinLnBrk="0">
                <a:lnSpc>
                  <a:spcPct val="80000"/>
                </a:lnSpc>
              </a:pPr>
              <a:r>
                <a:rPr lang="ko-KR" altLang="en-US" sz="1100" baseline="0" dirty="0">
                  <a:latin typeface="맑은 고딕" pitchFamily="50" charset="-127"/>
                  <a:ea typeface="맑은 고딕" pitchFamily="50" charset="-127"/>
                </a:rPr>
                <a:t>원가요소 범주 결정</a:t>
              </a:r>
            </a:p>
          </p:txBody>
        </p:sp>
        <p:cxnSp>
          <p:nvCxnSpPr>
            <p:cNvPr id="73" name="꺾인 연결선 91"/>
            <p:cNvCxnSpPr>
              <a:cxnSpLocks noChangeShapeType="1"/>
              <a:stCxn id="72" idx="2"/>
              <a:endCxn id="63" idx="0"/>
            </p:cNvCxnSpPr>
            <p:nvPr/>
          </p:nvCxnSpPr>
          <p:spPr bwMode="auto">
            <a:xfrm>
              <a:off x="6778211" y="4550719"/>
              <a:ext cx="0" cy="193299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" name="AutoShape 258"/>
            <p:cNvSpPr>
              <a:spLocks noChangeArrowheads="1"/>
            </p:cNvSpPr>
            <p:nvPr/>
          </p:nvSpPr>
          <p:spPr bwMode="auto">
            <a:xfrm>
              <a:off x="6806631" y="5535646"/>
              <a:ext cx="1548000" cy="468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rIns="90000" anchor="ctr"/>
            <a:lstStyle/>
            <a:p>
              <a:pPr latinLnBrk="0">
                <a:lnSpc>
                  <a:spcPct val="80000"/>
                </a:lnSpc>
              </a:pPr>
              <a:r>
                <a:rPr lang="en-US" altLang="ko-KR" sz="1100" baseline="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08</a:t>
              </a:r>
              <a:r>
                <a:rPr lang="en-US" altLang="ko-KR" sz="1100" baseline="0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. CO IMG </a:t>
              </a:r>
              <a:r>
                <a:rPr lang="ko-KR" altLang="en-US" sz="1100" baseline="0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확인</a:t>
              </a:r>
            </a:p>
          </p:txBody>
        </p:sp>
        <p:cxnSp>
          <p:nvCxnSpPr>
            <p:cNvPr id="75" name="꺾인 연결선 48"/>
            <p:cNvCxnSpPr>
              <a:cxnSpLocks noChangeShapeType="1"/>
              <a:stCxn id="63" idx="2"/>
              <a:endCxn id="74" idx="0"/>
            </p:cNvCxnSpPr>
            <p:nvPr/>
          </p:nvCxnSpPr>
          <p:spPr bwMode="auto">
            <a:xfrm rot="16200000" flipH="1">
              <a:off x="7017607" y="4972622"/>
              <a:ext cx="323628" cy="80242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6" name="AutoShape 41"/>
            <p:cNvSpPr>
              <a:spLocks noChangeArrowheads="1"/>
            </p:cNvSpPr>
            <p:nvPr/>
          </p:nvSpPr>
          <p:spPr bwMode="auto">
            <a:xfrm>
              <a:off x="3336755" y="1963418"/>
              <a:ext cx="1528762" cy="468000"/>
            </a:xfrm>
            <a:prstGeom prst="homePlate">
              <a:avLst>
                <a:gd name="adj" fmla="val 56322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r>
                <a:rPr lang="en-US" altLang="ko-KR" sz="1100" dirty="0" smtClean="0">
                  <a:latin typeface="맑은 고딕" pitchFamily="50" charset="-127"/>
                  <a:ea typeface="맑은 고딕" pitchFamily="50" charset="-127"/>
                </a:rPr>
                <a:t>01</a:t>
              </a:r>
              <a:r>
                <a:rPr lang="en-US" altLang="ko-KR" sz="1100" dirty="0"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ko-KR" altLang="en-US" sz="1100" dirty="0" smtClean="0">
                  <a:latin typeface="맑은 고딕" pitchFamily="50" charset="-127"/>
                  <a:ea typeface="맑은 고딕" pitchFamily="50" charset="-127"/>
                </a:rPr>
                <a:t>원가요소</a:t>
              </a:r>
              <a:r>
                <a:rPr lang="en-US" altLang="ko-KR" sz="110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100" dirty="0" smtClean="0">
                  <a:latin typeface="맑은 고딕" pitchFamily="50" charset="-127"/>
                  <a:ea typeface="맑은 고딕" pitchFamily="50" charset="-127"/>
                </a:rPr>
                <a:t>생성 요청</a:t>
              </a:r>
              <a:endParaRPr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265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05705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기준정보관리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2. </a:t>
            </a:r>
            <a:r>
              <a:rPr lang="ko-KR" altLang="en-US" dirty="0" smtClean="0"/>
              <a:t>원가요소</a:t>
            </a:r>
            <a:endParaRPr lang="ko-KR" altLang="en-US" dirty="0"/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241044"/>
              </p:ext>
            </p:extLst>
          </p:nvPr>
        </p:nvGraphicFramePr>
        <p:xfrm>
          <a:off x="452438" y="1336750"/>
          <a:ext cx="8984860" cy="4961856"/>
        </p:xfrm>
        <a:graphic>
          <a:graphicData uri="http://schemas.openxmlformats.org/drawingml/2006/table">
            <a:tbl>
              <a:tblPr/>
              <a:tblGrid>
                <a:gridCol w="448575"/>
                <a:gridCol w="1376361"/>
                <a:gridCol w="724618"/>
                <a:gridCol w="4701397"/>
                <a:gridCol w="854015"/>
                <a:gridCol w="879894"/>
              </a:tblGrid>
              <a:tr h="2418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endParaRPr kumimoji="1" lang="en-US" altLang="ko-KR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917904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원가요소 생성요청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총계정원장 계정의 신규생성 및 변경 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그리고 배부 등의 목적으로 관리계정이 필요한 경우 원가요소 생성 요청 발생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266700" marR="0" lvl="1" indent="-1778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재무회계 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G/L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계정 신설 및 변경 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: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차 원가요소 관리</a:t>
                      </a:r>
                      <a:endParaRPr kumimoji="1" lang="en-US" altLang="ko-KR" sz="10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66700" marR="0" lvl="1" indent="-1778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계획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실적 배부 로직 변경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오더 정산  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: 2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차 원가요소 관리</a:t>
                      </a:r>
                    </a:p>
                    <a:p>
                      <a:pPr marL="266700" marR="0" lvl="1" indent="-1778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배부그룹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예산관리 단위변경 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: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원가요소 그룹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75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적정성 검토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원가요소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원가요소 그룹 생성의 적정성을 판단하여 후속작업 진행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604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or 2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원가요소 여부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 원가요소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 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 원가요소 결정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266700" marR="0" lvl="1" indent="-1778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FI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에서 신규 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P&amp;L 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계정을 생성하는 경우 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차 원가요소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FI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의 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G/L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계정 없이 관리회계 내부목적으로 만 사용하는 경우</a:t>
                      </a:r>
                      <a:endParaRPr kumimoji="1" lang="en-US" altLang="ko-KR" sz="10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88900" marR="0" lvl="1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   2</a:t>
                      </a:r>
                      <a:r>
                        <a:rPr kumimoji="1" lang="ko-KR" altLang="en-U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차 원가요소로 생성한다</a:t>
                      </a:r>
                      <a:r>
                        <a:rPr kumimoji="1" lang="en-US" altLang="ko-KR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6286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원가요소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생성 결과 확인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재무회계에서 계정이 생성되면 생성된 계정의 성격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수익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비용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별로 원가요소의 범주를 선택하여 자동으로 신규 원가요소를 생성하도록 설정되어 있으므로 생성 결과를 확인한다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원가요소 범주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(1: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비용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11: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12: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매출차감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KA01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3254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원가요소 생성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 원가요소를 이용한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(Assessment)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내부정산 등 관리 목적으로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 원가요소를 새로 생성할 필요가 있는 경우 해당 범주로 원가요소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원가요소 범주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(21: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내부정산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42: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KA06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6286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원가요소 변경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FI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의 계정과목명이 변경되었을 경우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기존의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 원가요소의 명칭을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계정과목의 속성 변경에 따른 원가요소 범주 변경은 유효기간을 이용하여 관리는 가능하나 원칙적을 사용하지 않는 것이 바람직함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KA02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504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원가요소 그룹 생성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 원가요소 생성 후 기존 원가요소 그룹에 연결하거나 신규 원가요소 그룹을 생성하여 관리함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향후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Clean System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을 위해서 원가요소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그룹도 임의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변경을 금지하고 총무부에서 통제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KAH1/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KAH2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958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기준정보관리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통계주요지표</a:t>
            </a:r>
            <a:endParaRPr lang="ko-KR" altLang="en-US" dirty="0"/>
          </a:p>
        </p:txBody>
      </p:sp>
      <p:graphicFrame>
        <p:nvGraphicFramePr>
          <p:cNvPr id="2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283576"/>
              </p:ext>
            </p:extLst>
          </p:nvPr>
        </p:nvGraphicFramePr>
        <p:xfrm>
          <a:off x="929679" y="1397487"/>
          <a:ext cx="8171162" cy="4787661"/>
        </p:xfrm>
        <a:graphic>
          <a:graphicData uri="http://schemas.openxmlformats.org/drawingml/2006/table">
            <a:tbl>
              <a:tblPr/>
              <a:tblGrid>
                <a:gridCol w="597196"/>
                <a:gridCol w="7573966"/>
              </a:tblGrid>
              <a:tr h="4970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총무부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" name="AutoShape 128"/>
          <p:cNvSpPr>
            <a:spLocks noChangeArrowheads="1"/>
          </p:cNvSpPr>
          <p:nvPr/>
        </p:nvSpPr>
        <p:spPr bwMode="auto">
          <a:xfrm>
            <a:off x="4023528" y="2590817"/>
            <a:ext cx="1560067" cy="568793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0" hangingPunct="0"/>
            <a:r>
              <a:rPr lang="ko-KR" altLang="en-US" sz="1100" baseline="0">
                <a:latin typeface="+mn-ea"/>
                <a:ea typeface="+mn-ea"/>
              </a:rPr>
              <a:t>신규 생성 필요한 </a:t>
            </a:r>
            <a:br>
              <a:rPr lang="ko-KR" altLang="en-US" sz="1100" baseline="0">
                <a:latin typeface="+mn-ea"/>
                <a:ea typeface="+mn-ea"/>
              </a:rPr>
            </a:br>
            <a:r>
              <a:rPr lang="ko-KR" altLang="en-US" sz="1100" baseline="0">
                <a:latin typeface="+mn-ea"/>
                <a:ea typeface="+mn-ea"/>
              </a:rPr>
              <a:t>통계주요지표</a:t>
            </a:r>
            <a:r>
              <a:rPr lang="en-US" altLang="ko-KR" sz="1100" baseline="0">
                <a:latin typeface="+mn-ea"/>
                <a:ea typeface="+mn-ea"/>
              </a:rPr>
              <a:t> </a:t>
            </a:r>
            <a:r>
              <a:rPr lang="ko-KR" altLang="en-US" sz="1100" baseline="0">
                <a:latin typeface="+mn-ea"/>
                <a:ea typeface="+mn-ea"/>
              </a:rPr>
              <a:t>파악</a:t>
            </a:r>
          </a:p>
        </p:txBody>
      </p:sp>
      <p:sp>
        <p:nvSpPr>
          <p:cNvPr id="51" name="AutoShape 129"/>
          <p:cNvSpPr>
            <a:spLocks noChangeArrowheads="1"/>
          </p:cNvSpPr>
          <p:nvPr/>
        </p:nvSpPr>
        <p:spPr bwMode="auto">
          <a:xfrm>
            <a:off x="4023528" y="3540142"/>
            <a:ext cx="1560067" cy="568793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0" hangingPunct="0"/>
            <a:r>
              <a:rPr lang="en-US" altLang="ko-KR" sz="1100" baseline="0" dirty="0" smtClean="0">
                <a:latin typeface="+mn-ea"/>
                <a:ea typeface="+mn-ea"/>
              </a:rPr>
              <a:t>01</a:t>
            </a:r>
            <a:r>
              <a:rPr lang="en-US" altLang="ko-KR" sz="1100" baseline="0" dirty="0">
                <a:latin typeface="+mn-ea"/>
                <a:ea typeface="+mn-ea"/>
              </a:rPr>
              <a:t>. </a:t>
            </a:r>
            <a:r>
              <a:rPr lang="ko-KR" altLang="en-US" sz="1100" baseline="0" dirty="0">
                <a:latin typeface="+mn-ea"/>
                <a:ea typeface="+mn-ea"/>
              </a:rPr>
              <a:t>배부기준 선정 및 관리 단위 정의</a:t>
            </a:r>
          </a:p>
        </p:txBody>
      </p:sp>
      <p:cxnSp>
        <p:nvCxnSpPr>
          <p:cNvPr id="52" name="AutoShape 136"/>
          <p:cNvCxnSpPr>
            <a:cxnSpLocks noChangeShapeType="1"/>
            <a:stCxn id="50" idx="2"/>
            <a:endCxn id="51" idx="0"/>
          </p:cNvCxnSpPr>
          <p:nvPr/>
        </p:nvCxnSpPr>
        <p:spPr bwMode="auto">
          <a:xfrm>
            <a:off x="4803562" y="3159610"/>
            <a:ext cx="0" cy="437411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" name="AutoShape 137"/>
          <p:cNvCxnSpPr>
            <a:cxnSpLocks noChangeShapeType="1"/>
            <a:stCxn id="51" idx="2"/>
            <a:endCxn id="55" idx="0"/>
          </p:cNvCxnSpPr>
          <p:nvPr/>
        </p:nvCxnSpPr>
        <p:spPr bwMode="auto">
          <a:xfrm rot="5400000">
            <a:off x="4519663" y="4389660"/>
            <a:ext cx="564625" cy="3174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" name="AutoShape 143"/>
          <p:cNvCxnSpPr>
            <a:cxnSpLocks noChangeShapeType="1"/>
            <a:stCxn id="56" idx="3"/>
            <a:endCxn id="50" idx="1"/>
          </p:cNvCxnSpPr>
          <p:nvPr/>
        </p:nvCxnSpPr>
        <p:spPr bwMode="auto">
          <a:xfrm flipV="1">
            <a:off x="3443932" y="2875214"/>
            <a:ext cx="579596" cy="1589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5" name="AutoShape 156"/>
          <p:cNvSpPr>
            <a:spLocks noChangeArrowheads="1"/>
          </p:cNvSpPr>
          <p:nvPr/>
        </p:nvSpPr>
        <p:spPr bwMode="auto">
          <a:xfrm>
            <a:off x="4020353" y="4673560"/>
            <a:ext cx="1560069" cy="568795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0" hangingPunct="0"/>
            <a:r>
              <a:rPr lang="en-US" altLang="ko-KR" sz="1100" baseline="0" dirty="0" smtClean="0">
                <a:latin typeface="+mn-ea"/>
                <a:ea typeface="+mn-ea"/>
              </a:rPr>
              <a:t>02</a:t>
            </a:r>
            <a:r>
              <a:rPr lang="en-US" altLang="ko-KR" sz="1100" baseline="0" dirty="0">
                <a:latin typeface="+mn-ea"/>
                <a:ea typeface="+mn-ea"/>
              </a:rPr>
              <a:t>. </a:t>
            </a:r>
            <a:r>
              <a:rPr lang="ko-KR" altLang="en-US" sz="1100" baseline="0" dirty="0">
                <a:latin typeface="+mn-ea"/>
                <a:ea typeface="+mn-ea"/>
              </a:rPr>
              <a:t>통계주요지표 생성</a:t>
            </a:r>
          </a:p>
        </p:txBody>
      </p:sp>
      <p:sp>
        <p:nvSpPr>
          <p:cNvPr id="56" name="AutoShape 160"/>
          <p:cNvSpPr>
            <a:spLocks noChangeArrowheads="1"/>
          </p:cNvSpPr>
          <p:nvPr/>
        </p:nvSpPr>
        <p:spPr bwMode="auto">
          <a:xfrm>
            <a:off x="1989940" y="2592405"/>
            <a:ext cx="1453992" cy="568795"/>
          </a:xfrm>
          <a:prstGeom prst="homePlate">
            <a:avLst>
              <a:gd name="adj" fmla="val 44959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0" hangingPunct="0"/>
            <a:r>
              <a:rPr lang="ko-KR" altLang="en-US" sz="1100" baseline="0">
                <a:latin typeface="+mn-ea"/>
                <a:ea typeface="+mn-ea"/>
              </a:rPr>
              <a:t>배부 기준</a:t>
            </a:r>
            <a:r>
              <a:rPr lang="en-US" altLang="ko-KR" sz="1100" baseline="0">
                <a:latin typeface="+mn-ea"/>
                <a:ea typeface="+mn-ea"/>
              </a:rPr>
              <a:t/>
            </a:r>
            <a:br>
              <a:rPr lang="en-US" altLang="ko-KR" sz="1100" baseline="0">
                <a:latin typeface="+mn-ea"/>
                <a:ea typeface="+mn-ea"/>
              </a:rPr>
            </a:br>
            <a:r>
              <a:rPr lang="ko-KR" altLang="en-US" sz="1100" baseline="0">
                <a:latin typeface="+mn-ea"/>
                <a:ea typeface="+mn-ea"/>
              </a:rPr>
              <a:t>변경 필요</a:t>
            </a:r>
          </a:p>
        </p:txBody>
      </p:sp>
      <p:sp>
        <p:nvSpPr>
          <p:cNvPr id="57" name="AutoShape 135"/>
          <p:cNvSpPr>
            <a:spLocks noChangeArrowheads="1"/>
          </p:cNvSpPr>
          <p:nvPr/>
        </p:nvSpPr>
        <p:spPr bwMode="auto">
          <a:xfrm>
            <a:off x="6942940" y="4729974"/>
            <a:ext cx="1708150" cy="455967"/>
          </a:xfrm>
          <a:prstGeom prst="roundRect">
            <a:avLst>
              <a:gd name="adj" fmla="val 16667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0" hangingPunct="0"/>
            <a:r>
              <a:rPr lang="en-US" altLang="en-US" sz="1100" dirty="0" smtClean="0">
                <a:solidFill>
                  <a:schemeClr val="tx1"/>
                </a:solidFill>
                <a:latin typeface="+mn-ea"/>
                <a:ea typeface="+mn-ea"/>
              </a:rPr>
              <a:t>CO.04.02.01</a:t>
            </a:r>
          </a:p>
          <a:p>
            <a:pPr eaLnBrk="0" hangingPunct="0"/>
            <a:r>
              <a:rPr lang="ko-KR" altLang="en-US" sz="1100" baseline="0" dirty="0" smtClean="0">
                <a:solidFill>
                  <a:schemeClr val="tx1"/>
                </a:solidFill>
                <a:latin typeface="+mn-ea"/>
                <a:ea typeface="+mn-ea"/>
              </a:rPr>
              <a:t>판관비 </a:t>
            </a:r>
            <a:r>
              <a:rPr lang="ko-KR" altLang="en-US" sz="1100" baseline="0" dirty="0">
                <a:solidFill>
                  <a:schemeClr val="tx1"/>
                </a:solidFill>
                <a:latin typeface="+mn-ea"/>
                <a:ea typeface="+mn-ea"/>
              </a:rPr>
              <a:t>조직간 배부</a:t>
            </a:r>
          </a:p>
        </p:txBody>
      </p:sp>
      <p:cxnSp>
        <p:nvCxnSpPr>
          <p:cNvPr id="58" name="꺾인 연결선 27"/>
          <p:cNvCxnSpPr>
            <a:cxnSpLocks noChangeShapeType="1"/>
          </p:cNvCxnSpPr>
          <p:nvPr/>
        </p:nvCxnSpPr>
        <p:spPr bwMode="auto">
          <a:xfrm>
            <a:off x="5580422" y="4951607"/>
            <a:ext cx="1362518" cy="127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93265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05705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기준정보관리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통계주요지표</a:t>
            </a:r>
            <a:endParaRPr lang="ko-KR" altLang="en-US" dirty="0"/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274856"/>
              </p:ext>
            </p:extLst>
          </p:nvPr>
        </p:nvGraphicFramePr>
        <p:xfrm>
          <a:off x="452438" y="1345376"/>
          <a:ext cx="8984860" cy="1524996"/>
        </p:xfrm>
        <a:graphic>
          <a:graphicData uri="http://schemas.openxmlformats.org/drawingml/2006/table">
            <a:tbl>
              <a:tblPr/>
              <a:tblGrid>
                <a:gridCol w="448575"/>
                <a:gridCol w="1669659"/>
                <a:gridCol w="797496"/>
                <a:gridCol w="4175185"/>
                <a:gridCol w="912683"/>
                <a:gridCol w="981262"/>
              </a:tblGrid>
              <a:tr h="26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endParaRPr kumimoji="1" lang="en-US" altLang="ko-KR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69706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배부기준 선정 및 관리 단위 정의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비용배부 체계와 관련된 배부기준 및 측정단위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수량관련 배부기준의 경우 다양한 측정단위 사용 가능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관리주기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(Fixed Value/Total)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등 정의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수작업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3694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통계주요지표 생성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정의된 배부기준을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System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SKF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마스터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데이타로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등록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KK01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958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기준정보관리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823410"/>
              </p:ext>
            </p:extLst>
          </p:nvPr>
        </p:nvGraphicFramePr>
        <p:xfrm>
          <a:off x="631825" y="2017372"/>
          <a:ext cx="8528050" cy="2798765"/>
        </p:xfrm>
        <a:graphic>
          <a:graphicData uri="http://schemas.openxmlformats.org/drawingml/2006/table">
            <a:tbl>
              <a:tblPr/>
              <a:tblGrid>
                <a:gridCol w="532741"/>
                <a:gridCol w="2267609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코스트센터와 코스트센터그룹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KS01, KS02, KS03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그룹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KSH1, KSH2, KSH3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원가요소와 원가요소그룹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KA01, KA02, KA03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그룹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KAH1, KAH2, KAH3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통계주요지표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KK01, KK02, KK03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787038"/>
              </p:ext>
            </p:extLst>
          </p:nvPr>
        </p:nvGraphicFramePr>
        <p:xfrm>
          <a:off x="344488" y="1295400"/>
          <a:ext cx="9215437" cy="486496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코스트센터와 코스트센터그룹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코드와 유효기간 정보를 입력합니다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새로운 코스트센터를 생성하기 전에 먼저 코스트센터가 속한 상위조직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코스트센터 코드를 결정해야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유사한 부서를 만드는 경우에는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Box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코스트센터 필드에 기존의 코스트센터 코드를 입력하고 생성하면 마스터데이터의 상세 내역이 그대로 복사되어 생성됩니다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KS01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코스트센터 변경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KS02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조회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KS03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삭제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KS04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76807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20" y="1716659"/>
            <a:ext cx="4938082" cy="351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632896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코스트센터와 코스트센터그룹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마스터데이터의 상세 정보를 입력합니다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코스트센터의 범주는 코스트센터가 속한 상위조직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영업조직인지 지원조직인지에 따라 결정해야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계층구조 영역 필드는 코스트센터가 속한 상위조직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뜻합니다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기능영역은 제조영역이 없는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세방익스프레스에서는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항상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2000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사용하면 됩니다</a:t>
                      </a: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89858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85" y="1664900"/>
            <a:ext cx="4960998" cy="3589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385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30737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코스트센터와 코스트센터그룹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마스터데이터의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이용하여 입력 가능한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유형을 통제합니다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레코드 수량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하면 코스트센터에 입력되는 정보에 수량정보가 함께 입력될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세방익스프레스의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경우에는 해당 업무 없음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잠금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Box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항목에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하면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 항목의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해당 코스트센터에 입력하면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입력할 수 없도록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Block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걸려있다는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Error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메시지가 발생한다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사용이 중지된 코스트센터에 대해 일괄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8631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36" y="1613137"/>
            <a:ext cx="4991101" cy="3641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타원 5"/>
          <p:cNvSpPr/>
          <p:nvPr/>
        </p:nvSpPr>
        <p:spPr>
          <a:xfrm>
            <a:off x="983400" y="3045122"/>
            <a:ext cx="465827" cy="267419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8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395443"/>
              </p:ext>
            </p:extLst>
          </p:nvPr>
        </p:nvGraphicFramePr>
        <p:xfrm>
          <a:off x="344488" y="1295400"/>
          <a:ext cx="9215437" cy="555076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코스트센터와 코스트센터그룹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Reporting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등의 사용 목적에 따라 코스트센터 그룹을 생성하고 코스트센터를 지정할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 코드를 입력합니다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.(10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 이내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그룹의 내역을 입력하고 하위에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코스트센터 그룹을 지정하거나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                               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코스트센터를 지정할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                 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코스트센터그룹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KSH1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코스트센터그룹 변경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KSH2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코스트센터그룹 조회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KSH3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코스트센터그룹 삭제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KSH4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78093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KSH1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 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6" y="1591036"/>
            <a:ext cx="2191287" cy="1885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타원 7"/>
          <p:cNvSpPr/>
          <p:nvPr/>
        </p:nvSpPr>
        <p:spPr>
          <a:xfrm>
            <a:off x="367191" y="1616914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609" y="1802909"/>
            <a:ext cx="2973571" cy="36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타원 9"/>
          <p:cNvSpPr/>
          <p:nvPr/>
        </p:nvSpPr>
        <p:spPr>
          <a:xfrm>
            <a:off x="3811011" y="1706914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118" y="2685043"/>
            <a:ext cx="1442408" cy="280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721" y="3041977"/>
            <a:ext cx="681846" cy="22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타원 12"/>
          <p:cNvSpPr/>
          <p:nvPr/>
        </p:nvSpPr>
        <p:spPr>
          <a:xfrm>
            <a:off x="2829453" y="2087590"/>
            <a:ext cx="1388864" cy="267419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59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23803"/>
              </p:ext>
            </p:extLst>
          </p:nvPr>
        </p:nvGraphicFramePr>
        <p:xfrm>
          <a:off x="344488" y="1295400"/>
          <a:ext cx="9215437" cy="483448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원가요소와 원가요소그룹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코드와 유효기간 정보를 입력합니다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차원가요소의 경우에는 새로운 원가요소를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생성하기 전에 먼저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재무회계의 계정이 생성되었는지를 확인해야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– 1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차원가요소는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계정의 기본 정보가 그대로 복사되어 생성됩니다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차원가요소는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계정에 존재하지 않는 문자나 숫자를 이용해 코드를 작성해야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GL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계정에 존재하는 코드는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차원가요소로 생성할 수 없습니다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차원가요소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KA01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차원가요소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KA06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원가요소 변경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KA02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조회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KA03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삭제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KA04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00676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KA01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49" y="1647655"/>
            <a:ext cx="3162802" cy="1953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타원 5"/>
          <p:cNvSpPr/>
          <p:nvPr/>
        </p:nvSpPr>
        <p:spPr>
          <a:xfrm>
            <a:off x="2825720" y="1616914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158" y="3329787"/>
            <a:ext cx="3461998" cy="197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타원 8"/>
          <p:cNvSpPr/>
          <p:nvPr/>
        </p:nvSpPr>
        <p:spPr>
          <a:xfrm>
            <a:off x="4492498" y="3301638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63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050014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원가요소와 원가요소그룹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마스터데이터의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정보를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차원가요소는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이름 및 내역이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계정으로부터 그대로 복사됩니다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범주만 결정하면 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범주에 대한 사전 설정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(Configuration)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존재하면 자동으로 지정됩니다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차원가요소는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이름 및 내역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범주를 모두 지정해야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범주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  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차원가요소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범주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(1: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비용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11: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수익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12: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매출차감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  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차원가요소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범주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(21: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내부정산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42: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배부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084753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44" y="1604515"/>
            <a:ext cx="4736797" cy="3639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86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76556"/>
              </p:ext>
            </p:extLst>
          </p:nvPr>
        </p:nvGraphicFramePr>
        <p:xfrm>
          <a:off x="344488" y="1295400"/>
          <a:ext cx="9215437" cy="500212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원가요소와 원가요소그룹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Reporting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등의 사용 목적에 따라 원가요소 그룹을 생성하고 원가요소를 지정할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 코드를 입력합니다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.(10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 이내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그룹의 내역을 입력하고 하위에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원가요소 그룹을 지정하거나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                             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원가요소를 지정할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              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원가요소그룹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KAH1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원가요소그룹 변경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KAH2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원가요소그룹 조회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KAH3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원가요소그룹 삭제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KAH4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88432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KAH1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원가요소그룹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728" y="2706849"/>
            <a:ext cx="1330261" cy="258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91" y="1690820"/>
            <a:ext cx="3248060" cy="1349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317" y="1775922"/>
            <a:ext cx="2722619" cy="4270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367191" y="1616914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811011" y="1706914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148614" y="2130720"/>
            <a:ext cx="1664925" cy="267419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816" y="3049357"/>
            <a:ext cx="580576" cy="202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08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539785"/>
              </p:ext>
            </p:extLst>
          </p:nvPr>
        </p:nvGraphicFramePr>
        <p:xfrm>
          <a:off x="344488" y="1295400"/>
          <a:ext cx="9215437" cy="500212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 코드를 입력하고 상세 화면에서 설명과 단위 등을 입력합니다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통계주요지표의 단위는 사용자가 통계주요 지표에 입력하려는 정보의 단위입니다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소수점이 필요한 경우와 불필요한 경우를 고려하여 결정하여야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주요지표범주는 통계주요지표에 입력된 정보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입력 방식 및 활용방식을 결정합니다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고정값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 전체에 동일한 값으로 인식됩니다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기간에 대한 총액으로 인식됩니다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KK01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통계주요지표 변경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KK02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 조회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KK03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 삭제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KK04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46429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KK01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36" y="1643871"/>
            <a:ext cx="3719535" cy="1798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347" y="3407416"/>
            <a:ext cx="3945782" cy="2043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타원 9"/>
          <p:cNvSpPr/>
          <p:nvPr/>
        </p:nvSpPr>
        <p:spPr>
          <a:xfrm>
            <a:off x="2946489" y="1553871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880687" y="3317416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65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13401</TotalTime>
  <Words>1831</Words>
  <Application>Microsoft Office PowerPoint</Application>
  <PresentationFormat>A4 용지(210x297mm)</PresentationFormat>
  <Paragraphs>471</Paragraphs>
  <Slides>20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20</vt:i4>
      </vt:variant>
    </vt:vector>
  </HeadingPairs>
  <TitlesOfParts>
    <vt:vector size="22" baseType="lpstr"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MKB</cp:lastModifiedBy>
  <cp:revision>376</cp:revision>
  <cp:lastPrinted>2006-08-30T13:33:06Z</cp:lastPrinted>
  <dcterms:created xsi:type="dcterms:W3CDTF">2008-05-17T00:48:54Z</dcterms:created>
  <dcterms:modified xsi:type="dcterms:W3CDTF">2015-10-08T04:27:43Z</dcterms:modified>
</cp:coreProperties>
</file>