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60" r:id="rId5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1" d="100"/>
          <a:sy n="81" d="100"/>
        </p:scale>
        <p:origin x="304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t>2017-09-19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972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t>2017-09-19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843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t>2017-09-19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2920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t>2017-09-19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363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t>2017-09-19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094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t>2017-09-19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2514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t>2017-09-19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2066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t>2017-09-19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0708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t>2017-09-19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2357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t>2017-09-19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7972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t>2017-09-19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7126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F9EAEA-7BE4-4DB0-A1C6-5BC200F3E6DE}" type="datetimeFigureOut">
              <a:rPr lang="ko-KR" altLang="en-US" smtClean="0"/>
              <a:t>2017-09-19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C07406-6DFA-4CF9-92DB-9C590DE983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0907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g"/><Relationship Id="rId5" Type="http://schemas.openxmlformats.org/officeDocument/2006/relationships/image" Target="../media/image10.jpeg"/><Relationship Id="rId4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85825" y="314325"/>
            <a:ext cx="49279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전주 </a:t>
            </a:r>
            <a:r>
              <a:rPr lang="ko-KR" altLang="en-US" dirty="0" err="1" smtClean="0"/>
              <a:t>벤츠트럭</a:t>
            </a:r>
            <a:r>
              <a:rPr lang="ko-KR" altLang="en-US" dirty="0" smtClean="0"/>
              <a:t> </a:t>
            </a:r>
            <a:r>
              <a:rPr lang="ko-KR" altLang="en-US" dirty="0"/>
              <a:t>배터리 파열 점검결과 </a:t>
            </a:r>
            <a:r>
              <a:rPr lang="en-US" altLang="ko-KR" dirty="0"/>
              <a:t>(‘17.09.18)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04775" y="847725"/>
            <a:ext cx="6731330" cy="87716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/>
              <a:t>1.</a:t>
            </a:r>
            <a:r>
              <a:rPr lang="ko-KR" altLang="en-US" sz="1200" dirty="0" err="1"/>
              <a:t>발생일자</a:t>
            </a:r>
            <a:r>
              <a:rPr lang="ko-KR" altLang="en-US" sz="1200" dirty="0"/>
              <a:t> 및 장소 </a:t>
            </a:r>
            <a:r>
              <a:rPr lang="en-US" altLang="ko-KR" sz="1200" dirty="0"/>
              <a:t>: 2017.09.16(</a:t>
            </a:r>
            <a:r>
              <a:rPr lang="ko-KR" altLang="en-US" sz="1200" dirty="0"/>
              <a:t>토</a:t>
            </a:r>
            <a:r>
              <a:rPr lang="en-US" altLang="ko-KR" sz="1200" dirty="0"/>
              <a:t>) </a:t>
            </a:r>
            <a:r>
              <a:rPr lang="ko-KR" altLang="en-US" sz="1200" dirty="0"/>
              <a:t>오후 </a:t>
            </a:r>
            <a:r>
              <a:rPr lang="en-US" altLang="ko-KR" sz="1200" dirty="0"/>
              <a:t>15:00 </a:t>
            </a:r>
            <a:r>
              <a:rPr lang="ko-KR" altLang="en-US" sz="1200" dirty="0"/>
              <a:t>경 전북 군산시 </a:t>
            </a:r>
            <a:r>
              <a:rPr lang="ko-KR" altLang="en-US" sz="1200" dirty="0" err="1"/>
              <a:t>나포면</a:t>
            </a:r>
            <a:r>
              <a:rPr lang="ko-KR" altLang="en-US" sz="1200" dirty="0"/>
              <a:t> </a:t>
            </a:r>
            <a:r>
              <a:rPr lang="ko-KR" altLang="en-US" sz="1200" dirty="0" err="1"/>
              <a:t>대운산</a:t>
            </a:r>
            <a:r>
              <a:rPr lang="ko-KR" altLang="en-US" sz="1200" dirty="0"/>
              <a:t> 개발 석산 현장</a:t>
            </a:r>
            <a:endParaRPr lang="en-US" altLang="ko-KR" sz="1200" dirty="0"/>
          </a:p>
          <a:p>
            <a:endParaRPr lang="en-US" altLang="ko-KR" sz="1200" dirty="0"/>
          </a:p>
          <a:p>
            <a:r>
              <a:rPr lang="en-US" altLang="ko-KR" sz="1200" dirty="0"/>
              <a:t>2.</a:t>
            </a:r>
            <a:r>
              <a:rPr lang="ko-KR" altLang="en-US" sz="1200" dirty="0" err="1"/>
              <a:t>점검일자</a:t>
            </a:r>
            <a:r>
              <a:rPr lang="ko-KR" altLang="en-US" sz="1200" dirty="0"/>
              <a:t> 및 장소 </a:t>
            </a:r>
            <a:r>
              <a:rPr lang="en-US" altLang="ko-KR" sz="1200" dirty="0"/>
              <a:t>: 2017.09.18(</a:t>
            </a:r>
            <a:r>
              <a:rPr lang="ko-KR" altLang="en-US" sz="1200" dirty="0"/>
              <a:t>월</a:t>
            </a:r>
            <a:r>
              <a:rPr lang="en-US" altLang="ko-KR" sz="1200" dirty="0"/>
              <a:t>) </a:t>
            </a:r>
            <a:r>
              <a:rPr lang="ko-KR" altLang="en-US" sz="1200" dirty="0"/>
              <a:t>오후 </a:t>
            </a:r>
            <a:r>
              <a:rPr lang="en-US" altLang="ko-KR" sz="1200" dirty="0"/>
              <a:t>14:00  </a:t>
            </a:r>
            <a:r>
              <a:rPr lang="ko-KR" altLang="en-US" sz="1200" dirty="0"/>
              <a:t>전북 완주군 </a:t>
            </a:r>
            <a:r>
              <a:rPr lang="ko-KR" altLang="en-US" sz="1200" dirty="0" err="1"/>
              <a:t>풍남자동차</a:t>
            </a:r>
            <a:r>
              <a:rPr lang="en-US" altLang="ko-KR" sz="1200" dirty="0"/>
              <a:t>(</a:t>
            </a:r>
            <a:r>
              <a:rPr lang="ko-KR" altLang="en-US" sz="1200" dirty="0" err="1"/>
              <a:t>벤츠상용차</a:t>
            </a:r>
            <a:r>
              <a:rPr lang="en-US" altLang="ko-KR" sz="1200" dirty="0"/>
              <a:t>)</a:t>
            </a:r>
            <a:r>
              <a:rPr lang="ko-KR" altLang="en-US" sz="1200" dirty="0"/>
              <a:t> 서비스센터  </a:t>
            </a:r>
            <a:endParaRPr lang="en-US" altLang="ko-KR" sz="1200" dirty="0"/>
          </a:p>
          <a:p>
            <a:r>
              <a:rPr lang="en-US" altLang="ko-KR" sz="1200" dirty="0"/>
              <a:t>                             </a:t>
            </a:r>
          </a:p>
          <a:p>
            <a:r>
              <a:rPr lang="en-US" altLang="ko-KR" sz="1200" dirty="0"/>
              <a:t>3.</a:t>
            </a:r>
            <a:r>
              <a:rPr lang="ko-KR" altLang="en-US" sz="1200" dirty="0" err="1"/>
              <a:t>파열발생</a:t>
            </a:r>
            <a:r>
              <a:rPr lang="ko-KR" altLang="en-US" sz="1200" dirty="0"/>
              <a:t> 내역</a:t>
            </a:r>
            <a:endParaRPr lang="en-US" altLang="ko-KR" sz="1200" dirty="0"/>
          </a:p>
          <a:p>
            <a:r>
              <a:rPr lang="en-US" altLang="ko-KR" sz="1200" dirty="0"/>
              <a:t>    1)</a:t>
            </a:r>
            <a:r>
              <a:rPr lang="ko-KR" altLang="en-US" sz="1200" dirty="0" err="1"/>
              <a:t>발생차량</a:t>
            </a:r>
            <a:r>
              <a:rPr lang="ko-KR" altLang="en-US" sz="1200" dirty="0"/>
              <a:t>    </a:t>
            </a:r>
            <a:r>
              <a:rPr lang="en-US" altLang="ko-KR" sz="1200" dirty="0"/>
              <a:t>: </a:t>
            </a:r>
            <a:r>
              <a:rPr lang="ko-KR" altLang="en-US" sz="1200" dirty="0"/>
              <a:t>벤츠 트럭 </a:t>
            </a:r>
            <a:r>
              <a:rPr lang="en-US" altLang="ko-KR" sz="1200" dirty="0"/>
              <a:t>25T [</a:t>
            </a:r>
            <a:r>
              <a:rPr lang="ko-KR" altLang="en-US" sz="1200" dirty="0"/>
              <a:t>전북 </a:t>
            </a:r>
            <a:r>
              <a:rPr lang="en-US" altLang="ko-KR" sz="1200" dirty="0"/>
              <a:t>06</a:t>
            </a:r>
            <a:r>
              <a:rPr lang="ko-KR" altLang="en-US" sz="1200" dirty="0"/>
              <a:t>아 </a:t>
            </a:r>
            <a:r>
              <a:rPr lang="en-US" altLang="ko-KR" sz="1200" dirty="0"/>
              <a:t>5985]</a:t>
            </a:r>
          </a:p>
          <a:p>
            <a:r>
              <a:rPr lang="ko-KR" altLang="en-US" sz="1200" dirty="0"/>
              <a:t>   </a:t>
            </a:r>
            <a:r>
              <a:rPr lang="en-US" altLang="ko-KR" sz="1200" dirty="0"/>
              <a:t> 2)</a:t>
            </a:r>
            <a:r>
              <a:rPr lang="ko-KR" altLang="en-US" sz="1200" dirty="0"/>
              <a:t>형명 및 </a:t>
            </a:r>
            <a:r>
              <a:rPr lang="en-US" altLang="ko-KR" sz="1200" dirty="0"/>
              <a:t>Lot : GLOBAL 73011   KA3K03 Lot – 2</a:t>
            </a:r>
            <a:r>
              <a:rPr lang="ko-KR" altLang="en-US" sz="1200" dirty="0"/>
              <a:t>개 중 </a:t>
            </a:r>
            <a:r>
              <a:rPr lang="en-US" altLang="ko-KR" sz="1200" dirty="0"/>
              <a:t>1</a:t>
            </a:r>
            <a:r>
              <a:rPr lang="ko-KR" altLang="en-US" sz="1200" dirty="0"/>
              <a:t>개 파열</a:t>
            </a:r>
            <a:endParaRPr lang="en-US" altLang="ko-KR" sz="1200" dirty="0"/>
          </a:p>
          <a:p>
            <a:r>
              <a:rPr lang="en-US" altLang="ko-KR" sz="1200" dirty="0"/>
              <a:t>    3)</a:t>
            </a:r>
            <a:r>
              <a:rPr lang="ko-KR" altLang="en-US" sz="1200" dirty="0" err="1"/>
              <a:t>장착일자</a:t>
            </a:r>
            <a:r>
              <a:rPr lang="ko-KR" altLang="en-US" sz="1200" dirty="0"/>
              <a:t>    </a:t>
            </a:r>
            <a:r>
              <a:rPr lang="en-US" altLang="ko-KR" sz="1200" dirty="0"/>
              <a:t>:  2015.03</a:t>
            </a:r>
            <a:r>
              <a:rPr lang="ko-KR" altLang="en-US" sz="1200" dirty="0"/>
              <a:t>월 장착</a:t>
            </a:r>
            <a:r>
              <a:rPr lang="en-US" altLang="ko-KR" sz="1200" dirty="0"/>
              <a:t>(</a:t>
            </a:r>
            <a:r>
              <a:rPr lang="ko-KR" altLang="en-US" sz="1200" dirty="0"/>
              <a:t>소비자 주장</a:t>
            </a:r>
            <a:r>
              <a:rPr lang="en-US" altLang="ko-KR" sz="1200" dirty="0"/>
              <a:t>)</a:t>
            </a:r>
          </a:p>
          <a:p>
            <a:r>
              <a:rPr lang="en-US" altLang="ko-KR" sz="1200" dirty="0"/>
              <a:t>        -.</a:t>
            </a:r>
            <a:r>
              <a:rPr lang="ko-KR" altLang="en-US" sz="1200" dirty="0"/>
              <a:t>소비자는 약 </a:t>
            </a:r>
            <a:r>
              <a:rPr lang="en-US" altLang="ko-KR" sz="1200" dirty="0"/>
              <a:t>1</a:t>
            </a:r>
            <a:r>
              <a:rPr lang="ko-KR" altLang="en-US" sz="1200" dirty="0"/>
              <a:t>년여 </a:t>
            </a:r>
            <a:r>
              <a:rPr lang="ko-KR" altLang="en-US" sz="1200" dirty="0" err="1"/>
              <a:t>체화품을</a:t>
            </a:r>
            <a:r>
              <a:rPr lang="en-US" altLang="ko-KR" sz="1200" dirty="0"/>
              <a:t> </a:t>
            </a:r>
            <a:r>
              <a:rPr lang="ko-KR" altLang="en-US" sz="1200" dirty="0" err="1"/>
              <a:t>보충전</a:t>
            </a:r>
            <a:r>
              <a:rPr lang="ko-KR" altLang="en-US" sz="1200" dirty="0"/>
              <a:t> 후 판매한것으로 인지하고 있으며</a:t>
            </a:r>
            <a:r>
              <a:rPr lang="en-US" altLang="ko-KR" sz="1200" dirty="0"/>
              <a:t>, </a:t>
            </a:r>
            <a:r>
              <a:rPr lang="ko-KR" altLang="en-US" sz="1200" dirty="0"/>
              <a:t>문제 제기 함</a:t>
            </a:r>
            <a:r>
              <a:rPr lang="en-US" altLang="ko-KR" sz="1200" dirty="0"/>
              <a:t>.</a:t>
            </a:r>
          </a:p>
          <a:p>
            <a:r>
              <a:rPr lang="en-US" altLang="ko-KR" sz="1200" dirty="0"/>
              <a:t>        -.</a:t>
            </a:r>
            <a:r>
              <a:rPr lang="ko-KR" altLang="en-US" sz="1200" dirty="0"/>
              <a:t>제품 </a:t>
            </a:r>
            <a:r>
              <a:rPr lang="en-US" altLang="ko-KR" sz="1200" dirty="0"/>
              <a:t>Lot</a:t>
            </a:r>
            <a:r>
              <a:rPr lang="ko-KR" altLang="en-US" sz="1200" dirty="0"/>
              <a:t>와 </a:t>
            </a:r>
            <a:r>
              <a:rPr lang="ko-KR" altLang="en-US" sz="1200" dirty="0" err="1"/>
              <a:t>장착일의</a:t>
            </a:r>
            <a:r>
              <a:rPr lang="ko-KR" altLang="en-US" sz="1200" dirty="0"/>
              <a:t> </a:t>
            </a:r>
            <a:r>
              <a:rPr lang="ko-KR" altLang="en-US" sz="1200" dirty="0" err="1"/>
              <a:t>방치기간이</a:t>
            </a:r>
            <a:r>
              <a:rPr lang="ko-KR" altLang="en-US" sz="1200" dirty="0"/>
              <a:t> </a:t>
            </a:r>
            <a:r>
              <a:rPr lang="ko-KR" altLang="en-US" sz="1200" dirty="0" smtClean="0"/>
              <a:t>발생됨에 따라  확인 </a:t>
            </a:r>
            <a:r>
              <a:rPr lang="ko-KR" altLang="en-US" sz="1200" dirty="0"/>
              <a:t>진행 중</a:t>
            </a:r>
            <a:r>
              <a:rPr lang="en-US" altLang="ko-KR" sz="1200" dirty="0"/>
              <a:t>.</a:t>
            </a:r>
          </a:p>
          <a:p>
            <a:r>
              <a:rPr lang="en-US" altLang="ko-KR" sz="1200" dirty="0"/>
              <a:t>    4)</a:t>
            </a:r>
            <a:r>
              <a:rPr lang="ko-KR" altLang="en-US" sz="1200" dirty="0"/>
              <a:t>발열발생현황 </a:t>
            </a:r>
            <a:r>
              <a:rPr lang="en-US" altLang="ko-KR" sz="1200" dirty="0"/>
              <a:t>: ’17.09.16</a:t>
            </a:r>
            <a:r>
              <a:rPr lang="ko-KR" altLang="en-US" sz="1200" dirty="0"/>
              <a:t>일 오후 </a:t>
            </a:r>
            <a:r>
              <a:rPr lang="en-US" altLang="ko-KR" sz="1200" dirty="0"/>
              <a:t>15</a:t>
            </a:r>
            <a:r>
              <a:rPr lang="ko-KR" altLang="en-US" sz="1200" dirty="0"/>
              <a:t>시 경 공사현장에서 시동 시 배터리 </a:t>
            </a:r>
            <a:r>
              <a:rPr lang="en-US" altLang="ko-KR" sz="1200" dirty="0"/>
              <a:t>2</a:t>
            </a:r>
            <a:r>
              <a:rPr lang="ko-KR" altLang="en-US" sz="1200" dirty="0"/>
              <a:t>개 중 </a:t>
            </a:r>
            <a:r>
              <a:rPr lang="en-US" altLang="ko-KR" sz="1200" dirty="0"/>
              <a:t>1</a:t>
            </a:r>
            <a:r>
              <a:rPr lang="ko-KR" altLang="en-US" sz="1200" dirty="0"/>
              <a:t>개 파열 진행 됨</a:t>
            </a:r>
            <a:r>
              <a:rPr lang="en-US" altLang="ko-KR" sz="1200" dirty="0" smtClean="0"/>
              <a:t>.</a:t>
            </a:r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</a:t>
            </a:r>
          </a:p>
          <a:p>
            <a:r>
              <a:rPr lang="en-US" altLang="ko-KR" sz="1200" dirty="0" smtClean="0"/>
              <a:t>4.</a:t>
            </a:r>
            <a:r>
              <a:rPr lang="ko-KR" altLang="en-US" sz="1200" dirty="0" smtClean="0"/>
              <a:t>피해현황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1)</a:t>
            </a:r>
            <a:r>
              <a:rPr lang="ko-KR" altLang="en-US" sz="1200" dirty="0" smtClean="0"/>
              <a:t>배터리 덥게 </a:t>
            </a:r>
            <a:r>
              <a:rPr lang="ko-KR" altLang="en-US" sz="1200" dirty="0" err="1" smtClean="0"/>
              <a:t>체결기</a:t>
            </a:r>
            <a:r>
              <a:rPr lang="ko-KR" altLang="en-US" sz="1200" dirty="0" smtClean="0"/>
              <a:t> 파손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2)</a:t>
            </a:r>
            <a:r>
              <a:rPr lang="ko-KR" altLang="en-US" sz="1200" dirty="0" smtClean="0"/>
              <a:t>전해액 비산에 의한 배터리 </a:t>
            </a:r>
            <a:r>
              <a:rPr lang="ko-KR" altLang="en-US" sz="1200" dirty="0" err="1" smtClean="0"/>
              <a:t>장착대</a:t>
            </a:r>
            <a:r>
              <a:rPr lang="ko-KR" altLang="en-US" sz="1200" dirty="0" smtClean="0"/>
              <a:t>  및 배선 오염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3)</a:t>
            </a:r>
            <a:r>
              <a:rPr lang="ko-KR" altLang="en-US" sz="1200" dirty="0" smtClean="0"/>
              <a:t>인적 피해 없음 </a:t>
            </a:r>
            <a:endParaRPr lang="en-US" altLang="ko-KR" sz="1200" dirty="0"/>
          </a:p>
          <a:p>
            <a:r>
              <a:rPr lang="en-US" altLang="ko-KR" sz="1200" dirty="0" smtClean="0"/>
              <a:t>        </a:t>
            </a:r>
            <a:endParaRPr lang="en-US" altLang="ko-KR" sz="1200" dirty="0"/>
          </a:p>
          <a:p>
            <a:endParaRPr lang="en-US" altLang="ko-KR" sz="1200" dirty="0"/>
          </a:p>
          <a:p>
            <a:r>
              <a:rPr lang="en-US" altLang="ko-KR" sz="1200" dirty="0" smtClean="0"/>
              <a:t>5.</a:t>
            </a:r>
            <a:r>
              <a:rPr lang="ko-KR" altLang="en-US" sz="1200" dirty="0"/>
              <a:t>점검결과</a:t>
            </a:r>
            <a:endParaRPr lang="en-US" altLang="ko-KR" sz="1200" dirty="0"/>
          </a:p>
          <a:p>
            <a:r>
              <a:rPr lang="en-US" altLang="ko-KR" sz="1200" dirty="0"/>
              <a:t>    1)</a:t>
            </a:r>
            <a:r>
              <a:rPr lang="ko-KR" altLang="en-US" sz="1200" dirty="0"/>
              <a:t>배터리 </a:t>
            </a:r>
            <a:r>
              <a:rPr lang="ko-KR" altLang="en-US" sz="1200" dirty="0" err="1"/>
              <a:t>진단기</a:t>
            </a:r>
            <a:r>
              <a:rPr lang="ko-KR" altLang="en-US" sz="1200" dirty="0"/>
              <a:t> </a:t>
            </a:r>
            <a:r>
              <a:rPr lang="ko-KR" altLang="en-US" sz="1200" dirty="0" smtClean="0"/>
              <a:t>측정결과</a:t>
            </a:r>
            <a:endParaRPr lang="en-US" altLang="ko-KR" sz="1200" dirty="0" smtClean="0"/>
          </a:p>
          <a:p>
            <a:endParaRPr lang="en-US" altLang="ko-KR" sz="1200" dirty="0"/>
          </a:p>
          <a:p>
            <a:endParaRPr lang="en-US" altLang="ko-KR" sz="1200" dirty="0" smtClean="0"/>
          </a:p>
          <a:p>
            <a:endParaRPr lang="en-US" altLang="ko-KR" sz="1200" dirty="0"/>
          </a:p>
          <a:p>
            <a:endParaRPr lang="en-US" altLang="ko-KR" sz="1200" dirty="0" smtClean="0"/>
          </a:p>
          <a:p>
            <a:endParaRPr lang="en-US" altLang="ko-KR" sz="1200" dirty="0"/>
          </a:p>
          <a:p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2)</a:t>
            </a:r>
            <a:r>
              <a:rPr lang="ko-KR" altLang="en-US" sz="1200" dirty="0" err="1" smtClean="0"/>
              <a:t>파열제품</a:t>
            </a:r>
            <a:r>
              <a:rPr lang="ko-KR" altLang="en-US" sz="1200" dirty="0" smtClean="0"/>
              <a:t> </a:t>
            </a:r>
            <a:r>
              <a:rPr lang="ko-KR" altLang="en-US" sz="1200" dirty="0" err="1" smtClean="0"/>
              <a:t>잔류액</a:t>
            </a:r>
            <a:r>
              <a:rPr lang="ko-KR" altLang="en-US" sz="1200" dirty="0" smtClean="0"/>
              <a:t> 비중측정결과</a:t>
            </a:r>
            <a:r>
              <a:rPr lang="en-US" altLang="ko-KR" sz="1200" dirty="0" smtClean="0"/>
              <a:t>(25</a:t>
            </a:r>
            <a:r>
              <a:rPr lang="ko-KR" altLang="en-US" sz="1200" dirty="0" smtClean="0"/>
              <a:t>℃</a:t>
            </a:r>
            <a:r>
              <a:rPr lang="en-US" altLang="ko-KR" sz="1200" dirty="0" smtClean="0"/>
              <a:t>)</a:t>
            </a:r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   </a:t>
            </a:r>
            <a:endParaRPr lang="en-US" altLang="ko-KR" sz="1200" dirty="0"/>
          </a:p>
          <a:p>
            <a:r>
              <a:rPr lang="en-US" altLang="ko-KR" sz="1200" dirty="0"/>
              <a:t>       </a:t>
            </a:r>
            <a:endParaRPr lang="en-US" altLang="ko-KR" sz="1200" dirty="0" smtClean="0"/>
          </a:p>
          <a:p>
            <a:endParaRPr lang="en-US" altLang="ko-KR" sz="1200" dirty="0"/>
          </a:p>
          <a:p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</a:t>
            </a:r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3)</a:t>
            </a:r>
            <a:r>
              <a:rPr lang="ko-KR" altLang="en-US" sz="1200" dirty="0" err="1" smtClean="0"/>
              <a:t>단자상태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- </a:t>
            </a:r>
            <a:r>
              <a:rPr lang="ko-KR" altLang="en-US" sz="1200" dirty="0" err="1" smtClean="0"/>
              <a:t>이상없음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</a:t>
            </a:r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4)</a:t>
            </a:r>
            <a:r>
              <a:rPr lang="ko-KR" altLang="en-US" sz="1200" dirty="0" err="1" smtClean="0"/>
              <a:t>극판상태</a:t>
            </a:r>
            <a:r>
              <a:rPr lang="ko-KR" altLang="en-US" sz="1200" dirty="0" smtClean="0"/>
              <a:t> 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   -.</a:t>
            </a:r>
            <a:r>
              <a:rPr lang="ko-KR" altLang="en-US" sz="1200" dirty="0" err="1" smtClean="0"/>
              <a:t>극판열화</a:t>
            </a:r>
            <a:r>
              <a:rPr lang="ko-KR" altLang="en-US" sz="1200" dirty="0" smtClean="0"/>
              <a:t> 현상에 의한 </a:t>
            </a:r>
            <a:r>
              <a:rPr lang="ko-KR" altLang="en-US" sz="1200" dirty="0" err="1" smtClean="0"/>
              <a:t>활물질</a:t>
            </a:r>
            <a:r>
              <a:rPr lang="ko-KR" altLang="en-US" sz="1200" dirty="0" smtClean="0"/>
              <a:t> 탈락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   -.</a:t>
            </a:r>
            <a:r>
              <a:rPr lang="ko-KR" altLang="en-US" sz="1200" dirty="0" err="1" smtClean="0"/>
              <a:t>극판이부</a:t>
            </a:r>
            <a:r>
              <a:rPr lang="ko-KR" altLang="en-US" sz="1200" dirty="0" smtClean="0"/>
              <a:t> 부식 절단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   -.</a:t>
            </a:r>
            <a:r>
              <a:rPr lang="ko-KR" altLang="en-US" sz="1200" dirty="0" smtClean="0"/>
              <a:t>고온</a:t>
            </a:r>
            <a:r>
              <a:rPr lang="en-US" altLang="ko-KR" sz="1200" dirty="0" smtClean="0"/>
              <a:t>, </a:t>
            </a:r>
            <a:r>
              <a:rPr lang="ko-KR" altLang="en-US" sz="1200" dirty="0" err="1" smtClean="0"/>
              <a:t>과충전에</a:t>
            </a:r>
            <a:r>
              <a:rPr lang="ko-KR" altLang="en-US" sz="1200" dirty="0" smtClean="0"/>
              <a:t> 의한 </a:t>
            </a:r>
            <a:r>
              <a:rPr lang="en-US" altLang="ko-KR" sz="1200" dirty="0" smtClean="0"/>
              <a:t>Strap </a:t>
            </a:r>
            <a:r>
              <a:rPr lang="ko-KR" altLang="en-US" sz="1200" dirty="0" smtClean="0"/>
              <a:t>휨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5)</a:t>
            </a:r>
            <a:r>
              <a:rPr lang="ko-KR" altLang="en-US" sz="1200" dirty="0" smtClean="0"/>
              <a:t>차량 </a:t>
            </a:r>
            <a:r>
              <a:rPr lang="ko-KR" altLang="en-US" sz="1200" dirty="0" err="1" smtClean="0"/>
              <a:t>충전전압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– </a:t>
            </a:r>
            <a:r>
              <a:rPr lang="ko-KR" altLang="en-US" sz="1200" dirty="0" smtClean="0"/>
              <a:t>차량 정비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수리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로 방문 시 </a:t>
            </a:r>
            <a:r>
              <a:rPr lang="ko-KR" altLang="en-US" sz="1200" dirty="0" err="1" smtClean="0"/>
              <a:t>시동불가</a:t>
            </a:r>
            <a:r>
              <a:rPr lang="ko-KR" altLang="en-US" sz="1200" dirty="0" smtClean="0"/>
              <a:t> 상태로 확인 불가 함</a:t>
            </a:r>
            <a:r>
              <a:rPr lang="en-US" altLang="ko-KR" sz="1200" dirty="0" smtClean="0"/>
              <a:t>.</a:t>
            </a:r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</a:t>
            </a:r>
          </a:p>
          <a:p>
            <a:r>
              <a:rPr lang="en-US" altLang="ko-KR" sz="1200" dirty="0" smtClean="0"/>
              <a:t>6.</a:t>
            </a:r>
            <a:r>
              <a:rPr lang="ko-KR" altLang="en-US" sz="1200" dirty="0" smtClean="0"/>
              <a:t>결론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1)</a:t>
            </a:r>
            <a:r>
              <a:rPr lang="ko-KR" altLang="en-US" sz="1200" dirty="0" smtClean="0"/>
              <a:t>기대수명 도달상태로서 </a:t>
            </a:r>
            <a:r>
              <a:rPr lang="ko-KR" altLang="en-US" sz="1200" dirty="0" err="1" smtClean="0"/>
              <a:t>고온환경</a:t>
            </a:r>
            <a:r>
              <a:rPr lang="ko-KR" altLang="en-US" sz="1200" dirty="0" smtClean="0"/>
              <a:t> 전해액 고갈 후 극판부식으로 인해 시동 시 내부 불꽃 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  </a:t>
            </a:r>
            <a:r>
              <a:rPr lang="ko-KR" altLang="en-US" sz="1200" dirty="0" smtClean="0"/>
              <a:t>인가로</a:t>
            </a:r>
            <a:r>
              <a:rPr lang="en-US" altLang="ko-KR" sz="1200" dirty="0" smtClean="0"/>
              <a:t> </a:t>
            </a:r>
            <a:r>
              <a:rPr lang="ko-KR" altLang="en-US" sz="1200" dirty="0" smtClean="0"/>
              <a:t>배터리 파열 진행 됨</a:t>
            </a:r>
            <a:r>
              <a:rPr lang="en-US" altLang="ko-KR" sz="1200" dirty="0" smtClean="0"/>
              <a:t>.</a:t>
            </a:r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2)</a:t>
            </a:r>
            <a:r>
              <a:rPr lang="ko-KR" altLang="en-US" sz="1200" dirty="0" err="1" smtClean="0"/>
              <a:t>미파열</a:t>
            </a:r>
            <a:r>
              <a:rPr lang="ko-KR" altLang="en-US" sz="1200" dirty="0" smtClean="0"/>
              <a:t> 제품 상태는 </a:t>
            </a:r>
            <a:r>
              <a:rPr lang="en-US" altLang="ko-KR" sz="1200" dirty="0" smtClean="0"/>
              <a:t> Replace</a:t>
            </a:r>
            <a:r>
              <a:rPr lang="ko-KR" altLang="en-US" sz="1200" dirty="0" smtClean="0"/>
              <a:t>로 </a:t>
            </a:r>
            <a:r>
              <a:rPr lang="ko-KR" altLang="en-US" sz="1200" dirty="0" err="1" smtClean="0"/>
              <a:t>파열제품</a:t>
            </a:r>
            <a:r>
              <a:rPr lang="ko-KR" altLang="en-US" sz="1200" dirty="0" smtClean="0"/>
              <a:t> 또한 전해액 </a:t>
            </a:r>
            <a:r>
              <a:rPr lang="ko-KR" altLang="en-US" sz="1200" dirty="0" err="1" smtClean="0"/>
              <a:t>고갈상태</a:t>
            </a:r>
            <a:r>
              <a:rPr lang="en-US" altLang="ko-KR" sz="1200" dirty="0" smtClean="0"/>
              <a:t>(I/D </a:t>
            </a:r>
            <a:r>
              <a:rPr lang="ko-KR" altLang="en-US" sz="1200" dirty="0" smtClean="0"/>
              <a:t>흰색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를 나타내었을 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  </a:t>
            </a:r>
            <a:r>
              <a:rPr lang="ko-KR" altLang="en-US" sz="1200" dirty="0" smtClean="0"/>
              <a:t>것으로 판단되며</a:t>
            </a:r>
            <a:r>
              <a:rPr lang="en-US" altLang="ko-KR" sz="1200" dirty="0" smtClean="0"/>
              <a:t>,  </a:t>
            </a:r>
            <a:r>
              <a:rPr lang="ko-KR" altLang="en-US" sz="1200" dirty="0" smtClean="0"/>
              <a:t>소비자 주기적 점검 미흡으로 파열 진행 된 것으로 판단 됨</a:t>
            </a:r>
            <a:r>
              <a:rPr lang="en-US" altLang="ko-KR" sz="1200" dirty="0" smtClean="0"/>
              <a:t>.</a:t>
            </a:r>
          </a:p>
          <a:p>
            <a:endParaRPr lang="en-US" altLang="ko-KR" sz="1200" dirty="0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1789633"/>
              </p:ext>
            </p:extLst>
          </p:nvPr>
        </p:nvGraphicFramePr>
        <p:xfrm>
          <a:off x="481976" y="4581525"/>
          <a:ext cx="4836287" cy="9715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0">
                  <a:extLst>
                    <a:ext uri="{9D8B030D-6E8A-4147-A177-3AD203B41FA5}">
                      <a16:colId xmlns:a16="http://schemas.microsoft.com/office/drawing/2014/main" val="2094696902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949547617"/>
                    </a:ext>
                  </a:extLst>
                </a:gridCol>
                <a:gridCol w="1407287">
                  <a:extLst>
                    <a:ext uri="{9D8B030D-6E8A-4147-A177-3AD203B41FA5}">
                      <a16:colId xmlns:a16="http://schemas.microsoft.com/office/drawing/2014/main" val="3570763950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1787089852"/>
                    </a:ext>
                  </a:extLst>
                </a:gridCol>
              </a:tblGrid>
              <a:tr h="323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구분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전압</a:t>
                      </a:r>
                      <a:r>
                        <a:rPr lang="en-US" altLang="ko-KR" sz="1200" dirty="0" smtClean="0"/>
                        <a:t>(V)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CCA (</a:t>
                      </a:r>
                      <a:r>
                        <a:rPr lang="ko-KR" altLang="en-US" sz="1200" dirty="0" err="1" smtClean="0"/>
                        <a:t>표기치</a:t>
                      </a:r>
                      <a:r>
                        <a:rPr lang="ko-KR" altLang="en-US" sz="1200" dirty="0" smtClean="0"/>
                        <a:t> </a:t>
                      </a:r>
                      <a:r>
                        <a:rPr lang="en-US" altLang="ko-KR" sz="1200" dirty="0" smtClean="0"/>
                        <a:t>:</a:t>
                      </a:r>
                      <a:r>
                        <a:rPr lang="en-US" altLang="ko-KR" sz="1200" baseline="0" dirty="0" smtClean="0"/>
                        <a:t> 1100)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비고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66080357"/>
                  </a:ext>
                </a:extLst>
              </a:tr>
              <a:tr h="32385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A (</a:t>
                      </a:r>
                      <a:r>
                        <a:rPr lang="ko-KR" altLang="en-US" sz="1200" dirty="0" smtClean="0"/>
                        <a:t>파열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8.18V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8 CCA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-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3292949"/>
                  </a:ext>
                </a:extLst>
              </a:tr>
              <a:tr h="32385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B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13.20V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503 CCA (REPLACE)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I/D</a:t>
                      </a:r>
                      <a:r>
                        <a:rPr lang="en-US" altLang="ko-KR" sz="1200" baseline="0" dirty="0" smtClean="0"/>
                        <a:t> - BK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80086296"/>
                  </a:ext>
                </a:extLst>
              </a:tr>
            </a:tbl>
          </a:graphicData>
        </a:graphic>
      </p:graphicFrame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7739834"/>
              </p:ext>
            </p:extLst>
          </p:nvPr>
        </p:nvGraphicFramePr>
        <p:xfrm>
          <a:off x="485775" y="5901750"/>
          <a:ext cx="4803912" cy="647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0652">
                  <a:extLst>
                    <a:ext uri="{9D8B030D-6E8A-4147-A177-3AD203B41FA5}">
                      <a16:colId xmlns:a16="http://schemas.microsoft.com/office/drawing/2014/main" val="2094696902"/>
                    </a:ext>
                  </a:extLst>
                </a:gridCol>
                <a:gridCol w="800652">
                  <a:extLst>
                    <a:ext uri="{9D8B030D-6E8A-4147-A177-3AD203B41FA5}">
                      <a16:colId xmlns:a16="http://schemas.microsoft.com/office/drawing/2014/main" val="2949547617"/>
                    </a:ext>
                  </a:extLst>
                </a:gridCol>
                <a:gridCol w="800652">
                  <a:extLst>
                    <a:ext uri="{9D8B030D-6E8A-4147-A177-3AD203B41FA5}">
                      <a16:colId xmlns:a16="http://schemas.microsoft.com/office/drawing/2014/main" val="3570763950"/>
                    </a:ext>
                  </a:extLst>
                </a:gridCol>
                <a:gridCol w="800652">
                  <a:extLst>
                    <a:ext uri="{9D8B030D-6E8A-4147-A177-3AD203B41FA5}">
                      <a16:colId xmlns:a16="http://schemas.microsoft.com/office/drawing/2014/main" val="1787089852"/>
                    </a:ext>
                  </a:extLst>
                </a:gridCol>
                <a:gridCol w="800652">
                  <a:extLst>
                    <a:ext uri="{9D8B030D-6E8A-4147-A177-3AD203B41FA5}">
                      <a16:colId xmlns:a16="http://schemas.microsoft.com/office/drawing/2014/main" val="3832909233"/>
                    </a:ext>
                  </a:extLst>
                </a:gridCol>
                <a:gridCol w="800652">
                  <a:extLst>
                    <a:ext uri="{9D8B030D-6E8A-4147-A177-3AD203B41FA5}">
                      <a16:colId xmlns:a16="http://schemas.microsoft.com/office/drawing/2014/main" val="2481072753"/>
                    </a:ext>
                  </a:extLst>
                </a:gridCol>
              </a:tblGrid>
              <a:tr h="32385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1(-)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3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4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5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6(+)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66080357"/>
                  </a:ext>
                </a:extLst>
              </a:tr>
              <a:tr h="32385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-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1.400</a:t>
                      </a:r>
                      <a:r>
                        <a:rPr lang="ko-KR" altLang="en-US" sz="1200" dirty="0" smtClean="0"/>
                        <a:t>↑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-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-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1.400</a:t>
                      </a:r>
                      <a:r>
                        <a:rPr lang="ko-KR" altLang="en-US" sz="1200" dirty="0" smtClean="0"/>
                        <a:t>↑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-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32929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7610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6200" y="209550"/>
            <a:ext cx="6372257" cy="43396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/>
              <a:t>7.</a:t>
            </a:r>
            <a:r>
              <a:rPr lang="ko-KR" altLang="en-US" sz="1200" dirty="0" smtClean="0"/>
              <a:t>소비자 요구사항 및 </a:t>
            </a:r>
            <a:r>
              <a:rPr lang="ko-KR" altLang="en-US" sz="1200" dirty="0" err="1" smtClean="0"/>
              <a:t>대응현황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1)</a:t>
            </a:r>
            <a:r>
              <a:rPr lang="ko-KR" altLang="en-US" sz="1200" dirty="0" smtClean="0"/>
              <a:t>파열된 배터리 교체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2)</a:t>
            </a:r>
            <a:r>
              <a:rPr lang="ko-KR" altLang="en-US" sz="1200" dirty="0" smtClean="0"/>
              <a:t>차량 </a:t>
            </a:r>
            <a:r>
              <a:rPr lang="ko-KR" altLang="en-US" sz="1200" dirty="0" err="1" smtClean="0"/>
              <a:t>견인비</a:t>
            </a:r>
            <a:r>
              <a:rPr lang="ko-KR" altLang="en-US" sz="1200" dirty="0" smtClean="0"/>
              <a:t> 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3)</a:t>
            </a:r>
            <a:r>
              <a:rPr lang="ko-KR" altLang="en-US" sz="1200" dirty="0" err="1" smtClean="0"/>
              <a:t>운행불가로</a:t>
            </a:r>
            <a:r>
              <a:rPr lang="ko-KR" altLang="en-US" sz="1200" dirty="0" smtClean="0"/>
              <a:t> 인한 운휴 </a:t>
            </a:r>
            <a:r>
              <a:rPr lang="ko-KR" altLang="en-US" sz="1200" dirty="0" err="1" smtClean="0"/>
              <a:t>손실비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4)</a:t>
            </a:r>
            <a:r>
              <a:rPr lang="ko-KR" altLang="en-US" sz="1200" dirty="0" smtClean="0"/>
              <a:t>차량 수리비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배터리 덮게 外 점검 후 수리 비</a:t>
            </a:r>
            <a:r>
              <a:rPr lang="en-US" altLang="ko-KR" sz="1200" dirty="0" smtClean="0"/>
              <a:t>)</a:t>
            </a:r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※2)~4)</a:t>
            </a:r>
            <a:r>
              <a:rPr lang="ko-KR" altLang="en-US" sz="1200" dirty="0" smtClean="0"/>
              <a:t>항 약 </a:t>
            </a:r>
            <a:r>
              <a:rPr lang="en-US" altLang="ko-KR" sz="1200" dirty="0" smtClean="0"/>
              <a:t>280</a:t>
            </a:r>
            <a:r>
              <a:rPr lang="ko-KR" altLang="en-US" sz="1200" dirty="0" smtClean="0"/>
              <a:t>만원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대리점 측 통화 시 제시 함</a:t>
            </a:r>
            <a:r>
              <a:rPr lang="en-US" altLang="ko-KR" sz="1200" dirty="0" smtClean="0"/>
              <a:t>)</a:t>
            </a:r>
          </a:p>
          <a:p>
            <a:r>
              <a:rPr lang="en-US" altLang="ko-KR" sz="1200" dirty="0" smtClean="0"/>
              <a:t>    </a:t>
            </a:r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</a:t>
            </a:r>
            <a:r>
              <a:rPr lang="ko-KR" altLang="en-US" sz="1200" dirty="0" smtClean="0"/>
              <a:t>▶</a:t>
            </a:r>
            <a:r>
              <a:rPr lang="ko-KR" altLang="en-US" sz="1200" dirty="0" err="1" smtClean="0"/>
              <a:t>대응현황</a:t>
            </a:r>
            <a:endParaRPr lang="en-US" altLang="ko-KR" sz="1200" dirty="0" smtClean="0"/>
          </a:p>
          <a:p>
            <a:r>
              <a:rPr lang="ko-KR" altLang="en-US" sz="1200" dirty="0" smtClean="0"/>
              <a:t>   배터리 제조결함으로 발생된 사항이 아닌 기대수명 경과 및 관리 미흡으로 발생된 사항으로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</a:t>
            </a:r>
            <a:r>
              <a:rPr lang="ko-KR" altLang="en-US" sz="1200" dirty="0" smtClean="0"/>
              <a:t>도의적 부문 배터리 무상공급 외에는 불가함을 설명함</a:t>
            </a:r>
            <a:r>
              <a:rPr lang="en-US" altLang="ko-KR" sz="1200" dirty="0" smtClean="0"/>
              <a:t>.</a:t>
            </a:r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</a:t>
            </a:r>
            <a:r>
              <a:rPr lang="ko-KR" altLang="en-US" sz="1200" dirty="0" smtClean="0"/>
              <a:t>→</a:t>
            </a:r>
            <a:r>
              <a:rPr lang="ko-KR" altLang="en-US" sz="1200" dirty="0" err="1" smtClean="0"/>
              <a:t>고객측에서는</a:t>
            </a:r>
            <a:r>
              <a:rPr lang="ko-KR" altLang="en-US" sz="1200" dirty="0" smtClean="0"/>
              <a:t> 소비자 과실로 인한 사항이라도 배터리는 파열되지 </a:t>
            </a:r>
            <a:r>
              <a:rPr lang="ko-KR" altLang="en-US" sz="1200" dirty="0" err="1" smtClean="0"/>
              <a:t>않아야되며</a:t>
            </a:r>
            <a:r>
              <a:rPr lang="en-US" altLang="ko-KR" sz="1200" dirty="0" smtClean="0"/>
              <a:t>,</a:t>
            </a:r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  </a:t>
            </a:r>
            <a:r>
              <a:rPr lang="ko-KR" altLang="en-US" sz="1200" dirty="0" smtClean="0"/>
              <a:t>피해보상 또한 진행되어야 한다는 논리 임</a:t>
            </a:r>
            <a:r>
              <a:rPr lang="en-US" altLang="ko-KR" sz="1200" dirty="0" smtClean="0"/>
              <a:t>.</a:t>
            </a:r>
          </a:p>
          <a:p>
            <a:endParaRPr lang="en-US" altLang="ko-KR" sz="1200" dirty="0"/>
          </a:p>
          <a:p>
            <a:r>
              <a:rPr lang="en-US" altLang="ko-KR" sz="1200" dirty="0" smtClean="0"/>
              <a:t>8.</a:t>
            </a:r>
            <a:r>
              <a:rPr lang="ko-KR" altLang="en-US" sz="1200" dirty="0" smtClean="0"/>
              <a:t>고객측 </a:t>
            </a:r>
            <a:r>
              <a:rPr lang="ko-KR" altLang="en-US" sz="1200" dirty="0" err="1" smtClean="0"/>
              <a:t>통보현황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1)</a:t>
            </a:r>
            <a:r>
              <a:rPr lang="ko-KR" altLang="en-US" sz="1200" dirty="0" err="1" smtClean="0"/>
              <a:t>파열제품에</a:t>
            </a:r>
            <a:r>
              <a:rPr lang="ko-KR" altLang="en-US" sz="1200" dirty="0" smtClean="0"/>
              <a:t> 대한 판매금지 가처분 신청 및 </a:t>
            </a:r>
            <a:r>
              <a:rPr lang="en-US" altLang="ko-KR" sz="1200" dirty="0" smtClean="0"/>
              <a:t>Recall </a:t>
            </a:r>
            <a:r>
              <a:rPr lang="ko-KR" altLang="en-US" sz="1200" dirty="0" smtClean="0"/>
              <a:t>요청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2)</a:t>
            </a:r>
            <a:r>
              <a:rPr lang="ko-KR" altLang="en-US" sz="1200" dirty="0" smtClean="0"/>
              <a:t>손해배상 청구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3)</a:t>
            </a:r>
            <a:r>
              <a:rPr lang="ko-KR" altLang="en-US" sz="1200" dirty="0" err="1" smtClean="0"/>
              <a:t>체하품의</a:t>
            </a:r>
            <a:r>
              <a:rPr lang="ko-KR" altLang="en-US" sz="1200" dirty="0" smtClean="0"/>
              <a:t> </a:t>
            </a:r>
            <a:r>
              <a:rPr lang="ko-KR" altLang="en-US" sz="1200" dirty="0" smtClean="0"/>
              <a:t>재 충전 후 판매에 따른 </a:t>
            </a:r>
            <a:r>
              <a:rPr lang="ko-KR" altLang="en-US" sz="1200" dirty="0" err="1" smtClean="0"/>
              <a:t>법적문제점</a:t>
            </a:r>
            <a:r>
              <a:rPr lang="ko-KR" altLang="en-US" sz="1200" dirty="0" smtClean="0"/>
              <a:t> 제기</a:t>
            </a:r>
            <a:endParaRPr lang="en-US" altLang="ko-KR" sz="1200" dirty="0" smtClean="0"/>
          </a:p>
          <a:p>
            <a:r>
              <a:rPr lang="en-US" altLang="ko-KR" sz="1200" dirty="0" smtClean="0"/>
              <a:t>   </a:t>
            </a:r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</a:t>
            </a:r>
            <a:r>
              <a:rPr lang="ko-KR" altLang="en-US" sz="1200" dirty="0" smtClean="0"/>
              <a:t>위 사항에 대해 법적 대응 </a:t>
            </a:r>
            <a:r>
              <a:rPr lang="ko-KR" altLang="en-US" sz="1200" dirty="0" err="1" smtClean="0"/>
              <a:t>진행예정을</a:t>
            </a:r>
            <a:r>
              <a:rPr lang="ko-KR" altLang="en-US" sz="1200" dirty="0" smtClean="0"/>
              <a:t> 통보 해옴</a:t>
            </a:r>
            <a:r>
              <a:rPr lang="en-US" altLang="ko-KR" sz="1200" dirty="0" smtClean="0"/>
              <a:t>.</a:t>
            </a:r>
          </a:p>
          <a:p>
            <a:endParaRPr lang="en-US" altLang="ko-KR" sz="1200" dirty="0"/>
          </a:p>
          <a:p>
            <a:r>
              <a:rPr lang="en-US" altLang="ko-KR" sz="1200" dirty="0" smtClean="0"/>
              <a:t>    </a:t>
            </a:r>
            <a:r>
              <a:rPr lang="ko-KR" altLang="en-US" sz="1200" dirty="0" smtClean="0"/>
              <a:t>→대리점 측 확인결과 벤츠 社를 대상으로 차량 </a:t>
            </a:r>
            <a:r>
              <a:rPr lang="ko-KR" altLang="en-US" sz="1200" dirty="0" err="1" smtClean="0"/>
              <a:t>정비문제로</a:t>
            </a:r>
            <a:r>
              <a:rPr lang="ko-KR" altLang="en-US" sz="1200" dirty="0" smtClean="0"/>
              <a:t> 약 </a:t>
            </a:r>
            <a:r>
              <a:rPr lang="en-US" altLang="ko-KR" sz="1200" dirty="0" smtClean="0"/>
              <a:t>6</a:t>
            </a:r>
            <a:r>
              <a:rPr lang="ko-KR" altLang="en-US" sz="1200" dirty="0" smtClean="0"/>
              <a:t>개월간 소송을 진행</a:t>
            </a:r>
            <a:r>
              <a:rPr lang="en-US" altLang="ko-KR" sz="1200" dirty="0" smtClean="0"/>
              <a:t>,</a:t>
            </a:r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   </a:t>
            </a:r>
            <a:r>
              <a:rPr lang="ko-KR" altLang="en-US" sz="1200" dirty="0" smtClean="0"/>
              <a:t>승소하여 손해배상 </a:t>
            </a:r>
            <a:r>
              <a:rPr lang="ko-KR" altLang="en-US" sz="1200" dirty="0" err="1" smtClean="0"/>
              <a:t>청구받은</a:t>
            </a:r>
            <a:r>
              <a:rPr lang="ko-KR" altLang="en-US" sz="1200" dirty="0" smtClean="0"/>
              <a:t> 이력이 있는 것으로 확인 됨에 따라 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</a:t>
            </a:r>
            <a:r>
              <a:rPr lang="ko-KR" altLang="en-US" sz="1200" dirty="0" smtClean="0"/>
              <a:t>→</a:t>
            </a:r>
            <a:r>
              <a:rPr lang="ko-KR" altLang="en-US" sz="1200" dirty="0" err="1" smtClean="0"/>
              <a:t>법적소송</a:t>
            </a:r>
            <a:r>
              <a:rPr lang="ko-KR" altLang="en-US" sz="1200" dirty="0" smtClean="0"/>
              <a:t> 진행 시 각 부문별 철저한 준비 및 대응이 필요할 것으로 판단됨</a:t>
            </a:r>
            <a:r>
              <a:rPr lang="en-US" altLang="ko-KR" sz="12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02269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3350" y="200025"/>
            <a:ext cx="42130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첨부</a:t>
            </a:r>
            <a:r>
              <a:rPr lang="en-US" altLang="ko-KR" dirty="0" smtClean="0"/>
              <a:t>-</a:t>
            </a:r>
            <a:r>
              <a:rPr lang="ko-KR" altLang="en-US" dirty="0" err="1" smtClean="0"/>
              <a:t>벤츠트럭</a:t>
            </a:r>
            <a:r>
              <a:rPr lang="ko-KR" altLang="en-US" dirty="0" smtClean="0"/>
              <a:t> </a:t>
            </a:r>
            <a:r>
              <a:rPr lang="ko-KR" altLang="en-US" dirty="0"/>
              <a:t>배터리 파열 </a:t>
            </a:r>
            <a:r>
              <a:rPr lang="ko-KR" altLang="en-US" dirty="0" smtClean="0"/>
              <a:t>및 점검 자료</a:t>
            </a:r>
            <a:endParaRPr lang="ko-KR" altLang="en-US" dirty="0"/>
          </a:p>
        </p:txBody>
      </p:sp>
      <p:sp>
        <p:nvSpPr>
          <p:cNvPr id="2" name="직사각형 1"/>
          <p:cNvSpPr/>
          <p:nvPr/>
        </p:nvSpPr>
        <p:spPr>
          <a:xfrm>
            <a:off x="238125" y="952499"/>
            <a:ext cx="2686050" cy="1552575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3003338" y="952499"/>
            <a:ext cx="2686050" cy="1552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 rot="16200000">
            <a:off x="804863" y="2026205"/>
            <a:ext cx="1552575" cy="26860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158962" y="619125"/>
            <a:ext cx="10390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1.</a:t>
            </a:r>
            <a:r>
              <a:rPr lang="ko-KR" altLang="en-US" sz="1400" dirty="0" err="1" smtClean="0"/>
              <a:t>파열제품</a:t>
            </a:r>
            <a:endParaRPr lang="ko-KR" altLang="en-US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158962" y="4374770"/>
            <a:ext cx="10390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2.</a:t>
            </a:r>
            <a:r>
              <a:rPr lang="ko-KR" altLang="en-US" sz="1400" dirty="0" smtClean="0"/>
              <a:t>피해상황</a:t>
            </a:r>
            <a:endParaRPr lang="ko-KR" altLang="en-US" sz="1400" dirty="0"/>
          </a:p>
        </p:txBody>
      </p:sp>
      <p:sp>
        <p:nvSpPr>
          <p:cNvPr id="12" name="직사각형 11"/>
          <p:cNvSpPr/>
          <p:nvPr/>
        </p:nvSpPr>
        <p:spPr>
          <a:xfrm rot="16200000">
            <a:off x="3570076" y="2026206"/>
            <a:ext cx="1552575" cy="268605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3025249" y="4682547"/>
            <a:ext cx="2640547" cy="4213151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238125" y="4682547"/>
            <a:ext cx="2640547" cy="4213151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777657" y="9021011"/>
            <a:ext cx="17411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/>
              <a:t>배터리 </a:t>
            </a:r>
            <a:r>
              <a:rPr lang="ko-KR" altLang="en-US" sz="1400" dirty="0" err="1" smtClean="0"/>
              <a:t>장착대</a:t>
            </a:r>
            <a:r>
              <a:rPr lang="ko-KR" altLang="en-US" sz="1400" dirty="0" smtClean="0"/>
              <a:t> 오염</a:t>
            </a:r>
            <a:endParaRPr lang="en-US" altLang="ko-KR" sz="1400" dirty="0" smtClean="0"/>
          </a:p>
        </p:txBody>
      </p:sp>
      <p:sp>
        <p:nvSpPr>
          <p:cNvPr id="20" name="TextBox 19"/>
          <p:cNvSpPr txBox="1"/>
          <p:nvPr/>
        </p:nvSpPr>
        <p:spPr>
          <a:xfrm>
            <a:off x="3266368" y="9021011"/>
            <a:ext cx="21002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/>
              <a:t>배터리 덥게 </a:t>
            </a:r>
            <a:r>
              <a:rPr lang="ko-KR" altLang="en-US" sz="1400" dirty="0" err="1" smtClean="0"/>
              <a:t>체결기</a:t>
            </a:r>
            <a:r>
              <a:rPr lang="ko-KR" altLang="en-US" sz="1400" dirty="0" smtClean="0"/>
              <a:t> 파손</a:t>
            </a:r>
            <a:endParaRPr lang="ko-KR" altLang="en-US" sz="1400" dirty="0"/>
          </a:p>
        </p:txBody>
      </p:sp>
      <p:cxnSp>
        <p:nvCxnSpPr>
          <p:cNvPr id="21" name="직선 화살표 연결선 20"/>
          <p:cNvCxnSpPr/>
          <p:nvPr/>
        </p:nvCxnSpPr>
        <p:spPr>
          <a:xfrm flipH="1">
            <a:off x="4191001" y="6334125"/>
            <a:ext cx="333374" cy="1628775"/>
          </a:xfrm>
          <a:prstGeom prst="straightConnector1">
            <a:avLst/>
          </a:prstGeom>
          <a:ln w="28575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화살표 연결선 21"/>
          <p:cNvCxnSpPr/>
          <p:nvPr/>
        </p:nvCxnSpPr>
        <p:spPr>
          <a:xfrm flipH="1">
            <a:off x="1367898" y="6789122"/>
            <a:ext cx="380999" cy="451594"/>
          </a:xfrm>
          <a:prstGeom prst="straightConnector1">
            <a:avLst/>
          </a:prstGeom>
          <a:ln w="28575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8659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58962" y="402845"/>
            <a:ext cx="10390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3.</a:t>
            </a:r>
            <a:r>
              <a:rPr lang="ko-KR" altLang="en-US" sz="1400" dirty="0" err="1" smtClean="0"/>
              <a:t>점검내용</a:t>
            </a:r>
            <a:endParaRPr lang="ko-KR" altLang="en-US" sz="1400" dirty="0"/>
          </a:p>
        </p:txBody>
      </p:sp>
      <p:sp>
        <p:nvSpPr>
          <p:cNvPr id="11" name="직사각형 10"/>
          <p:cNvSpPr/>
          <p:nvPr/>
        </p:nvSpPr>
        <p:spPr>
          <a:xfrm>
            <a:off x="283629" y="809624"/>
            <a:ext cx="1554696" cy="1552575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1893354" y="809624"/>
            <a:ext cx="1554696" cy="1552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3712629" y="809624"/>
            <a:ext cx="2017178" cy="155257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3474504" y="2845173"/>
            <a:ext cx="3269196" cy="2526927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 rot="5400000">
            <a:off x="530097" y="2474038"/>
            <a:ext cx="2526926" cy="3269196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50279" y="5966570"/>
            <a:ext cx="3269196" cy="2526927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3486150" y="5966569"/>
            <a:ext cx="3269196" cy="2526927"/>
          </a:xfrm>
          <a:prstGeom prst="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149132" y="8624045"/>
            <a:ext cx="17011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err="1" smtClean="0"/>
              <a:t>활물질열화</a:t>
            </a:r>
            <a:r>
              <a:rPr lang="ko-KR" altLang="en-US" sz="1400" dirty="0" smtClean="0"/>
              <a:t> 및 부식</a:t>
            </a:r>
            <a:endParaRPr lang="ko-KR" altLang="en-US" sz="1400" dirty="0"/>
          </a:p>
        </p:txBody>
      </p:sp>
      <p:sp>
        <p:nvSpPr>
          <p:cNvPr id="19" name="TextBox 18"/>
          <p:cNvSpPr txBox="1"/>
          <p:nvPr/>
        </p:nvSpPr>
        <p:spPr>
          <a:xfrm>
            <a:off x="3684054" y="2409650"/>
            <a:ext cx="204575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err="1" smtClean="0"/>
              <a:t>고비중화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[1.400</a:t>
            </a:r>
            <a:r>
              <a:rPr lang="ko-KR" altLang="en-US" sz="1400" dirty="0" smtClean="0"/>
              <a:t>↑</a:t>
            </a:r>
            <a:r>
              <a:rPr lang="en-US" altLang="ko-KR" sz="1400" dirty="0" smtClean="0"/>
              <a:t>/25</a:t>
            </a:r>
            <a:r>
              <a:rPr lang="ko-KR" altLang="en-US" sz="1400" dirty="0" smtClean="0"/>
              <a:t>℃</a:t>
            </a:r>
            <a:r>
              <a:rPr lang="en-US" altLang="ko-KR" sz="1400" dirty="0" smtClean="0"/>
              <a:t>]</a:t>
            </a:r>
            <a:endParaRPr lang="ko-KR" altLang="en-US" sz="1400" dirty="0"/>
          </a:p>
        </p:txBody>
      </p:sp>
      <p:sp>
        <p:nvSpPr>
          <p:cNvPr id="6" name="직사각형 5"/>
          <p:cNvSpPr/>
          <p:nvPr/>
        </p:nvSpPr>
        <p:spPr>
          <a:xfrm>
            <a:off x="283628" y="4108636"/>
            <a:ext cx="2688171" cy="914400"/>
          </a:xfrm>
          <a:prstGeom prst="rect">
            <a:avLst/>
          </a:prstGeom>
          <a:noFill/>
          <a:ln w="28575">
            <a:solidFill>
              <a:srgbClr val="FF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0" name="직선 화살표 연결선 19"/>
          <p:cNvCxnSpPr/>
          <p:nvPr/>
        </p:nvCxnSpPr>
        <p:spPr>
          <a:xfrm flipH="1">
            <a:off x="5267326" y="6200775"/>
            <a:ext cx="380999" cy="451594"/>
          </a:xfrm>
          <a:prstGeom prst="straightConnector1">
            <a:avLst/>
          </a:prstGeom>
          <a:ln w="28575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화살표 연결선 22"/>
          <p:cNvCxnSpPr/>
          <p:nvPr/>
        </p:nvCxnSpPr>
        <p:spPr>
          <a:xfrm flipV="1">
            <a:off x="4906422" y="6311242"/>
            <a:ext cx="0" cy="230660"/>
          </a:xfrm>
          <a:prstGeom prst="straightConnector1">
            <a:avLst/>
          </a:prstGeom>
          <a:ln w="28575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화살표 연결선 23"/>
          <p:cNvCxnSpPr/>
          <p:nvPr/>
        </p:nvCxnSpPr>
        <p:spPr>
          <a:xfrm flipH="1">
            <a:off x="870477" y="7515618"/>
            <a:ext cx="380999" cy="451594"/>
          </a:xfrm>
          <a:prstGeom prst="straightConnector1">
            <a:avLst/>
          </a:prstGeom>
          <a:ln w="28575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화살표 연결선 24"/>
          <p:cNvCxnSpPr/>
          <p:nvPr/>
        </p:nvCxnSpPr>
        <p:spPr>
          <a:xfrm flipH="1">
            <a:off x="2781299" y="7515618"/>
            <a:ext cx="380999" cy="451594"/>
          </a:xfrm>
          <a:prstGeom prst="straightConnector1">
            <a:avLst/>
          </a:prstGeom>
          <a:ln w="28575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1149132" y="2409650"/>
            <a:ext cx="15215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err="1" smtClean="0"/>
              <a:t>단자상태</a:t>
            </a:r>
            <a:r>
              <a:rPr lang="ko-KR" altLang="en-US" sz="1400" dirty="0" smtClean="0"/>
              <a:t> 양호 함</a:t>
            </a:r>
            <a:endParaRPr lang="ko-KR" altLang="en-US" sz="1400" dirty="0"/>
          </a:p>
        </p:txBody>
      </p:sp>
      <p:sp>
        <p:nvSpPr>
          <p:cNvPr id="27" name="TextBox 26"/>
          <p:cNvSpPr txBox="1"/>
          <p:nvPr/>
        </p:nvSpPr>
        <p:spPr>
          <a:xfrm>
            <a:off x="901482" y="5428132"/>
            <a:ext cx="17411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err="1" smtClean="0"/>
              <a:t>활물질</a:t>
            </a:r>
            <a:r>
              <a:rPr lang="ko-KR" altLang="en-US" sz="1400" dirty="0" smtClean="0"/>
              <a:t> 열화 및 탈락</a:t>
            </a:r>
            <a:endParaRPr lang="ko-KR" altLang="en-US" sz="1400" dirty="0"/>
          </a:p>
        </p:txBody>
      </p:sp>
      <p:sp>
        <p:nvSpPr>
          <p:cNvPr id="28" name="TextBox 27"/>
          <p:cNvSpPr txBox="1"/>
          <p:nvPr/>
        </p:nvSpPr>
        <p:spPr>
          <a:xfrm>
            <a:off x="4250157" y="5428132"/>
            <a:ext cx="13019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err="1" smtClean="0"/>
              <a:t>극판부식</a:t>
            </a:r>
            <a:r>
              <a:rPr lang="ko-KR" altLang="en-US" sz="1400" dirty="0" smtClean="0"/>
              <a:t> 절단</a:t>
            </a:r>
            <a:endParaRPr lang="ko-KR" altLang="en-US" sz="1400" dirty="0"/>
          </a:p>
        </p:txBody>
      </p:sp>
      <p:sp>
        <p:nvSpPr>
          <p:cNvPr id="29" name="TextBox 28"/>
          <p:cNvSpPr txBox="1"/>
          <p:nvPr/>
        </p:nvSpPr>
        <p:spPr>
          <a:xfrm>
            <a:off x="4168557" y="8624045"/>
            <a:ext cx="17647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err="1" smtClean="0"/>
              <a:t>극판부식</a:t>
            </a:r>
            <a:r>
              <a:rPr lang="ko-KR" altLang="en-US" sz="1400" dirty="0" smtClean="0"/>
              <a:t> 및 </a:t>
            </a:r>
            <a:r>
              <a:rPr lang="en-US" altLang="ko-KR" sz="1400" dirty="0" smtClean="0"/>
              <a:t>Strap </a:t>
            </a:r>
            <a:r>
              <a:rPr lang="ko-KR" altLang="en-US" sz="1400" dirty="0" smtClean="0"/>
              <a:t>휨</a:t>
            </a:r>
            <a:endParaRPr lang="ko-KR" altLang="en-US" sz="1400" dirty="0"/>
          </a:p>
        </p:txBody>
      </p:sp>
      <p:cxnSp>
        <p:nvCxnSpPr>
          <p:cNvPr id="38" name="직선 화살표 연결선 37"/>
          <p:cNvCxnSpPr/>
          <p:nvPr/>
        </p:nvCxnSpPr>
        <p:spPr>
          <a:xfrm flipV="1">
            <a:off x="4901136" y="8239952"/>
            <a:ext cx="0" cy="230660"/>
          </a:xfrm>
          <a:prstGeom prst="straightConnector1">
            <a:avLst/>
          </a:prstGeom>
          <a:ln w="28575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화살표 연결선 39"/>
          <p:cNvCxnSpPr/>
          <p:nvPr/>
        </p:nvCxnSpPr>
        <p:spPr>
          <a:xfrm flipH="1">
            <a:off x="6000751" y="3578039"/>
            <a:ext cx="380999" cy="451594"/>
          </a:xfrm>
          <a:prstGeom prst="straightConnector1">
            <a:avLst/>
          </a:prstGeom>
          <a:ln w="28575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9536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</TotalTime>
  <Words>589</Words>
  <Application>Microsoft Office PowerPoint</Application>
  <PresentationFormat>A4 용지(210x297mm)</PresentationFormat>
  <Paragraphs>106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9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Master</dc:creator>
  <cp:lastModifiedBy>Master</cp:lastModifiedBy>
  <cp:revision>15</cp:revision>
  <dcterms:created xsi:type="dcterms:W3CDTF">2017-09-18T09:58:59Z</dcterms:created>
  <dcterms:modified xsi:type="dcterms:W3CDTF">2017-09-19T11:04:08Z</dcterms:modified>
</cp:coreProperties>
</file>