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9" r:id="rId2"/>
    <p:sldId id="258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6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pPr/>
              <a:t>2019-08-13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2019-08-13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2019-08-13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2019-08-13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2019-08-13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2019-08-13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2019-08-13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2019-08-13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2019-08-13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2019-08-13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2019-08-13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2019-08-13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2019-08-13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69289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532440" y="404665"/>
            <a:ext cx="57606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HY헤드라인M" pitchFamily="18" charset="-127"/>
                <a:ea typeface="HY헤드라인M" pitchFamily="18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HY헤드라인M" pitchFamily="18" charset="-127"/>
                <a:ea typeface="HY헤드라인M" pitchFamily="18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6" y="143634"/>
            <a:ext cx="9217024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500" b="1" dirty="0" smtClean="0">
                <a:solidFill>
                  <a:prstClr val="black"/>
                </a:solidFill>
              </a:rPr>
              <a:t> 주요문제 발생현황 보고 </a:t>
            </a:r>
            <a:r>
              <a:rPr lang="en-US" altLang="ko-KR" b="1" smtClean="0">
                <a:solidFill>
                  <a:prstClr val="black"/>
                </a:solidFill>
              </a:rPr>
              <a:t>–  </a:t>
            </a:r>
            <a:r>
              <a:rPr lang="ko-KR" altLang="en-US" sz="1600" b="1" smtClean="0">
                <a:solidFill>
                  <a:prstClr val="black"/>
                </a:solidFill>
              </a:rPr>
              <a:t>광주그랑시아웨딩컨벤션 </a:t>
            </a:r>
            <a:r>
              <a:rPr lang="ko-KR" altLang="en-US" sz="1600" b="1" smtClean="0">
                <a:solidFill>
                  <a:prstClr val="black"/>
                </a:solidFill>
              </a:rPr>
              <a:t>배터리파열</a:t>
            </a:r>
            <a:r>
              <a:rPr lang="en-US" altLang="ko-KR" sz="1600" b="1" smtClean="0">
                <a:solidFill>
                  <a:prstClr val="black"/>
                </a:solidFill>
              </a:rPr>
              <a:t>(‘19.08.13)</a:t>
            </a:r>
            <a:endParaRPr lang="en-US" altLang="ko-KR" sz="1600" b="1" dirty="0">
              <a:solidFill>
                <a:prstClr val="black"/>
              </a:solidFill>
            </a:endParaRPr>
          </a:p>
        </p:txBody>
      </p:sp>
      <p:cxnSp>
        <p:nvCxnSpPr>
          <p:cNvPr id="16" name="직선 연결선 15"/>
          <p:cNvCxnSpPr/>
          <p:nvPr/>
        </p:nvCxnSpPr>
        <p:spPr>
          <a:xfrm>
            <a:off x="4572000" y="692894"/>
            <a:ext cx="0" cy="61651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49678279"/>
              </p:ext>
            </p:extLst>
          </p:nvPr>
        </p:nvGraphicFramePr>
        <p:xfrm>
          <a:off x="107504" y="812056"/>
          <a:ext cx="4442043" cy="59989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173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296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5645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457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업 체 명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100" b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광주 </a:t>
                      </a:r>
                      <a:r>
                        <a:rPr lang="ko-KR" altLang="en-US" sz="1100" b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그랑시아웨딩컨벤션</a:t>
                      </a: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9719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담 당 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관리 담당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연 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락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i="0" u="none" strike="noStrike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010-3090-3984</a:t>
                      </a:r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9719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 품 명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RP150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Lot No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2015.11.10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9719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설치수량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EA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발생수량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EA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9719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’17.12</a:t>
                      </a: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월 주장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2019.08.13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149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사용용도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비상발전기용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 검 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CS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팀 박성철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457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발생내역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‘17.12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월 설치를 주장하고 있으며</a:t>
                      </a: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</a:t>
                      </a:r>
                    </a:p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‘19.08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월 초 </a:t>
                      </a: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회</a:t>
                      </a: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월 정기점검 시 배터리 파열 확인 됨</a:t>
                      </a: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457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피해내역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배터리 </a:t>
                      </a: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개 파열</a:t>
                      </a: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및 전해액 비산으로 주변 오염</a:t>
                      </a:r>
                      <a:endParaRPr lang="en-US" altLang="ko-KR" sz="1100" b="1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인명피해 없음</a:t>
                      </a:r>
                      <a:endParaRPr lang="en-US" altLang="ko-KR" sz="1100" b="1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104439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점검결과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endParaRPr lang="en-US" altLang="ko-KR" sz="1100" b="1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endParaRPr lang="en-US" altLang="ko-KR" sz="1100" b="1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endParaRPr lang="en-US" altLang="ko-KR" sz="1100" b="1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endParaRPr lang="en-US" altLang="ko-KR" sz="1100" b="1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7592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판정내용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수명종료 제품 지속사용에 따른 액고갈 및 극판부식</a:t>
                      </a:r>
                      <a:endParaRPr lang="en-US" altLang="ko-KR" sz="1100" b="1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413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요구사항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indent="-171450"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장착일 기준 약 </a:t>
                      </a: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1.5</a:t>
                      </a: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년 사용</a:t>
                      </a: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배터리 </a:t>
                      </a: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개 무상교체 요구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61982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조치사항    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en-US" altLang="ko-KR" sz="1100" b="1" u="none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u="none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제조</a:t>
                      </a:r>
                      <a:r>
                        <a:rPr lang="en-US" altLang="ko-KR" sz="1100" b="1" u="none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Lot </a:t>
                      </a:r>
                      <a:r>
                        <a:rPr lang="ko-KR" altLang="en-US" sz="1100" b="1" u="none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기준 약 </a:t>
                      </a:r>
                      <a:r>
                        <a:rPr lang="en-US" altLang="ko-KR" sz="1100" b="1" u="none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1100" b="1" u="none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년 경과품 판매불가</a:t>
                      </a:r>
                      <a:r>
                        <a:rPr lang="en-US" altLang="ko-KR" sz="1100" b="1" u="none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</a:t>
                      </a:r>
                      <a:r>
                        <a:rPr lang="en-US" altLang="ko-KR" sz="1100" b="1" u="none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u="none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구입처 제시 요청</a:t>
                      </a:r>
                      <a:endParaRPr lang="en-US" altLang="ko-KR" sz="1100" b="1" u="none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en-US" altLang="ko-KR" sz="1100" b="1" u="none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u="none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제조상 이상없으며</a:t>
                      </a:r>
                      <a:r>
                        <a:rPr lang="en-US" altLang="ko-KR" sz="1100" b="1" u="none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1" u="none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관리미흡에 따른 파열발생 건으로</a:t>
                      </a:r>
                      <a:endParaRPr lang="en-US" altLang="ko-KR" sz="1100" b="1" u="none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1" u="none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100" b="1" u="none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무상교체 불가하므로</a:t>
                      </a:r>
                      <a:r>
                        <a:rPr lang="en-US" altLang="ko-KR" sz="1100" b="1" u="none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u="none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유상구매 권유</a:t>
                      </a:r>
                      <a:endParaRPr lang="en-US" altLang="ko-KR" sz="1100" b="1" u="none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61982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진행사항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indent="-171450"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제조</a:t>
                      </a: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Lot</a:t>
                      </a: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기준 약 </a:t>
                      </a: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년 경과품 구입처 제시 요청</a:t>
                      </a: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시</a:t>
                      </a:r>
                      <a:endParaRPr lang="en-US" altLang="ko-KR" sz="1100" b="1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 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자체 기록이 잘못되있을 수 있다는 의견이며</a:t>
                      </a: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</a:t>
                      </a:r>
                    </a:p>
                    <a:p>
                      <a:pPr marL="171450" indent="-171450"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구입처 재 확인 및 유상구매 진행키로 함</a:t>
                      </a: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</a:tbl>
          </a:graphicData>
        </a:graphic>
      </p:graphicFrame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5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grpSp>
        <p:nvGrpSpPr>
          <p:cNvPr id="71" name="그룹 70"/>
          <p:cNvGrpSpPr/>
          <p:nvPr/>
        </p:nvGrpSpPr>
        <p:grpSpPr>
          <a:xfrm>
            <a:off x="4535487" y="764704"/>
            <a:ext cx="4557237" cy="6046294"/>
            <a:chOff x="246614" y="332656"/>
            <a:chExt cx="5189482" cy="5993756"/>
          </a:xfrm>
        </p:grpSpPr>
        <p:sp>
          <p:nvSpPr>
            <p:cNvPr id="72" name="직사각형 71"/>
            <p:cNvSpPr/>
            <p:nvPr/>
          </p:nvSpPr>
          <p:spPr>
            <a:xfrm>
              <a:off x="323528" y="332656"/>
              <a:ext cx="1656184" cy="252028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직사각형 72"/>
            <p:cNvSpPr/>
            <p:nvPr/>
          </p:nvSpPr>
          <p:spPr>
            <a:xfrm>
              <a:off x="2051720" y="332656"/>
              <a:ext cx="1656184" cy="252028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직사각형 73"/>
            <p:cNvSpPr/>
            <p:nvPr/>
          </p:nvSpPr>
          <p:spPr>
            <a:xfrm>
              <a:off x="3779912" y="332656"/>
              <a:ext cx="1656184" cy="2520280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9" name="직사각형 78"/>
            <p:cNvSpPr/>
            <p:nvPr/>
          </p:nvSpPr>
          <p:spPr>
            <a:xfrm>
              <a:off x="323528" y="2937130"/>
              <a:ext cx="1656184" cy="1656184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직사각형 88"/>
            <p:cNvSpPr/>
            <p:nvPr/>
          </p:nvSpPr>
          <p:spPr>
            <a:xfrm>
              <a:off x="2013896" y="2937130"/>
              <a:ext cx="1656184" cy="1656184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0" name="직사각형 89"/>
            <p:cNvSpPr/>
            <p:nvPr/>
          </p:nvSpPr>
          <p:spPr>
            <a:xfrm>
              <a:off x="3779912" y="2937130"/>
              <a:ext cx="1656184" cy="1656184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1" name="직사각형 90"/>
            <p:cNvSpPr/>
            <p:nvPr/>
          </p:nvSpPr>
          <p:spPr>
            <a:xfrm>
              <a:off x="323528" y="4670228"/>
              <a:ext cx="1656184" cy="1656184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2" name="직사각형 91"/>
            <p:cNvSpPr/>
            <p:nvPr/>
          </p:nvSpPr>
          <p:spPr>
            <a:xfrm rot="16200000">
              <a:off x="2915816" y="3806132"/>
              <a:ext cx="1656184" cy="3384376"/>
            </a:xfrm>
            <a:prstGeom prst="rect">
              <a:avLst/>
            </a:prstGeom>
            <a:blipFill>
              <a:blip r:embed="rId10" cstate="print">
                <a:lum bright="11000"/>
              </a:blip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323528" y="332656"/>
              <a:ext cx="58221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b="1" smtClean="0">
                  <a:solidFill>
                    <a:srgbClr val="FFFF00"/>
                  </a:solidFill>
                </a:rPr>
                <a:t>파열</a:t>
              </a:r>
              <a:r>
                <a:rPr lang="en-US" altLang="ko-KR" sz="1200" b="1" smtClean="0">
                  <a:solidFill>
                    <a:srgbClr val="FFFF00"/>
                  </a:solidFill>
                </a:rPr>
                <a:t>1</a:t>
              </a:r>
              <a:endParaRPr lang="ko-KR" altLang="en-US" sz="1200" b="1">
                <a:solidFill>
                  <a:srgbClr val="FFFF00"/>
                </a:solidFill>
              </a:endParaRPr>
            </a:p>
          </p:txBody>
        </p:sp>
        <p:sp>
          <p:nvSpPr>
            <p:cNvPr id="95" name="TextBox 94"/>
            <p:cNvSpPr txBox="1"/>
            <p:nvPr/>
          </p:nvSpPr>
          <p:spPr>
            <a:xfrm>
              <a:off x="2051720" y="332656"/>
              <a:ext cx="58221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b="1" smtClean="0">
                  <a:solidFill>
                    <a:srgbClr val="FFFF00"/>
                  </a:solidFill>
                </a:rPr>
                <a:t>파열</a:t>
              </a:r>
              <a:r>
                <a:rPr lang="en-US" altLang="ko-KR" sz="1200" b="1" smtClean="0">
                  <a:solidFill>
                    <a:srgbClr val="FFFF00"/>
                  </a:solidFill>
                </a:rPr>
                <a:t>2</a:t>
              </a:r>
              <a:endParaRPr lang="ko-KR" altLang="en-US" sz="1200" b="1">
                <a:solidFill>
                  <a:srgbClr val="FFFF00"/>
                </a:solidFill>
              </a:endParaRPr>
            </a:p>
          </p:txBody>
        </p:sp>
        <p:sp>
          <p:nvSpPr>
            <p:cNvPr id="96" name="직사각형 95"/>
            <p:cNvSpPr/>
            <p:nvPr/>
          </p:nvSpPr>
          <p:spPr>
            <a:xfrm>
              <a:off x="2123728" y="980728"/>
              <a:ext cx="360040" cy="936104"/>
            </a:xfrm>
            <a:prstGeom prst="rect">
              <a:avLst/>
            </a:prstGeom>
            <a:noFill/>
            <a:ln>
              <a:solidFill>
                <a:srgbClr val="FFFF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97" name="직선 화살표 연결선 96"/>
            <p:cNvCxnSpPr/>
            <p:nvPr/>
          </p:nvCxnSpPr>
          <p:spPr>
            <a:xfrm flipV="1">
              <a:off x="2555776" y="1052736"/>
              <a:ext cx="2376264" cy="432048"/>
            </a:xfrm>
            <a:prstGeom prst="straightConnector1">
              <a:avLst/>
            </a:prstGeom>
            <a:ln w="28575"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8" name="타원 97"/>
            <p:cNvSpPr/>
            <p:nvPr/>
          </p:nvSpPr>
          <p:spPr>
            <a:xfrm>
              <a:off x="2483768" y="1772816"/>
              <a:ext cx="432048" cy="432048"/>
            </a:xfrm>
            <a:prstGeom prst="ellipse">
              <a:avLst/>
            </a:prstGeom>
            <a:noFill/>
            <a:ln w="28575">
              <a:solidFill>
                <a:srgbClr val="FFFF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99" name="직선 화살표 연결선 98"/>
            <p:cNvCxnSpPr>
              <a:stCxn id="98" idx="5"/>
            </p:cNvCxnSpPr>
            <p:nvPr/>
          </p:nvCxnSpPr>
          <p:spPr>
            <a:xfrm>
              <a:off x="2852544" y="2141592"/>
              <a:ext cx="1431424" cy="1215400"/>
            </a:xfrm>
            <a:prstGeom prst="straightConnector1">
              <a:avLst/>
            </a:prstGeom>
            <a:ln w="28575"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0" name="TextBox 99"/>
            <p:cNvSpPr txBox="1"/>
            <p:nvPr/>
          </p:nvSpPr>
          <p:spPr>
            <a:xfrm>
              <a:off x="3779912" y="332656"/>
              <a:ext cx="116249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b="1" smtClean="0">
                  <a:solidFill>
                    <a:srgbClr val="FFFF00"/>
                  </a:solidFill>
                </a:rPr>
                <a:t>장측후면 파열</a:t>
              </a:r>
              <a:endParaRPr lang="ko-KR" altLang="en-US" sz="1200" b="1">
                <a:solidFill>
                  <a:srgbClr val="FFFF00"/>
                </a:solidFill>
              </a:endParaRPr>
            </a:p>
          </p:txBody>
        </p:sp>
        <p:sp>
          <p:nvSpPr>
            <p:cNvPr id="101" name="TextBox 100"/>
            <p:cNvSpPr txBox="1"/>
            <p:nvPr/>
          </p:nvSpPr>
          <p:spPr>
            <a:xfrm>
              <a:off x="3779912" y="4350499"/>
              <a:ext cx="125226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b="1" smtClean="0">
                  <a:solidFill>
                    <a:srgbClr val="FFFF00"/>
                  </a:solidFill>
                </a:rPr>
                <a:t>파열</a:t>
              </a:r>
              <a:r>
                <a:rPr lang="en-US" altLang="ko-KR" sz="1200" b="1" smtClean="0">
                  <a:solidFill>
                    <a:srgbClr val="FFFF00"/>
                  </a:solidFill>
                </a:rPr>
                <a:t>2</a:t>
              </a:r>
              <a:r>
                <a:rPr lang="ko-KR" altLang="en-US" sz="1200" b="1" smtClean="0">
                  <a:solidFill>
                    <a:srgbClr val="FFFF00"/>
                  </a:solidFill>
                </a:rPr>
                <a:t>제품 감액</a:t>
              </a:r>
              <a:endParaRPr lang="ko-KR" altLang="en-US" sz="1200" b="1">
                <a:solidFill>
                  <a:srgbClr val="FFFF00"/>
                </a:solidFill>
              </a:endParaRP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971600" y="2924944"/>
              <a:ext cx="213071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b="1" smtClean="0">
                  <a:solidFill>
                    <a:srgbClr val="FFFF00"/>
                  </a:solidFill>
                </a:rPr>
                <a:t>파열</a:t>
              </a:r>
              <a:r>
                <a:rPr lang="en-US" altLang="ko-KR" sz="1200" b="1" smtClean="0">
                  <a:solidFill>
                    <a:srgbClr val="FFFF00"/>
                  </a:solidFill>
                </a:rPr>
                <a:t>1</a:t>
              </a:r>
              <a:r>
                <a:rPr lang="ko-KR" altLang="en-US" sz="1200" b="1" smtClean="0">
                  <a:solidFill>
                    <a:srgbClr val="FFFF00"/>
                  </a:solidFill>
                </a:rPr>
                <a:t>제품 감액 및 극판부식</a:t>
              </a:r>
              <a:endParaRPr lang="ko-KR" altLang="en-US" sz="1200" b="1">
                <a:solidFill>
                  <a:srgbClr val="FFFF00"/>
                </a:solidFill>
              </a:endParaRPr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2007383" y="4653136"/>
              <a:ext cx="227658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b="1" smtClean="0">
                  <a:solidFill>
                    <a:srgbClr val="FFFF00"/>
                  </a:solidFill>
                </a:rPr>
                <a:t>제조</a:t>
              </a:r>
              <a:r>
                <a:rPr lang="en-US" altLang="ko-KR" sz="1200" b="1" smtClean="0">
                  <a:solidFill>
                    <a:srgbClr val="FFFF00"/>
                  </a:solidFill>
                </a:rPr>
                <a:t>Lot : KA5K10 (’15.10.10)</a:t>
              </a:r>
              <a:endParaRPr lang="ko-KR" altLang="en-US" sz="1200" b="1">
                <a:solidFill>
                  <a:srgbClr val="FFFF00"/>
                </a:solidFill>
              </a:endParaRPr>
            </a:p>
          </p:txBody>
        </p:sp>
        <p:sp>
          <p:nvSpPr>
            <p:cNvPr id="104" name="TextBox 103"/>
            <p:cNvSpPr txBox="1"/>
            <p:nvPr/>
          </p:nvSpPr>
          <p:spPr>
            <a:xfrm>
              <a:off x="246614" y="4653136"/>
              <a:ext cx="1750800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100" b="1" smtClean="0">
                  <a:solidFill>
                    <a:srgbClr val="FFFF00"/>
                  </a:solidFill>
                </a:rPr>
                <a:t>잔류액비중 </a:t>
              </a:r>
              <a:r>
                <a:rPr lang="en-US" altLang="ko-KR" sz="1100" b="1" smtClean="0">
                  <a:solidFill>
                    <a:srgbClr val="FFFF00"/>
                  </a:solidFill>
                </a:rPr>
                <a:t>: 1.382/25</a:t>
              </a:r>
              <a:r>
                <a:rPr lang="ko-KR" altLang="en-US" sz="1100" b="1" smtClean="0">
                  <a:solidFill>
                    <a:srgbClr val="FFFF00"/>
                  </a:solidFill>
                </a:rPr>
                <a:t>℃</a:t>
              </a:r>
              <a:endParaRPr lang="ko-KR" altLang="en-US" sz="1100" b="1">
                <a:solidFill>
                  <a:srgbClr val="FFFF00"/>
                </a:solidFill>
              </a:endParaRPr>
            </a:p>
          </p:txBody>
        </p:sp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48316" y="3725579"/>
            <a:ext cx="3579668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6712699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42434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/>
              <a:t>현장점검결과 </a:t>
            </a:r>
            <a:r>
              <a:rPr lang="en-US" altLang="ko-KR" sz="2400" b="1" dirty="0" smtClean="0"/>
              <a:t>PL </a:t>
            </a:r>
            <a:r>
              <a:rPr lang="ko-KR" altLang="en-US" sz="2400" b="1" smtClean="0"/>
              <a:t>위험성 의견</a:t>
            </a:r>
            <a:endParaRPr lang="ko-KR" altLang="en-US" sz="2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91872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/>
        </p:nvGraphicFramePr>
        <p:xfrm>
          <a:off x="204192" y="1052736"/>
          <a:ext cx="6363017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791017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소비자성향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사건수준의견</a:t>
                      </a:r>
                      <a:endParaRPr lang="ko-KR" altLang="en-US" sz="140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종합의견</a:t>
                      </a:r>
                      <a:endParaRPr lang="ko-KR" altLang="en-US" sz="14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유동적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당해물건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/>
                        <a:t>A-2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종결</a:t>
                      </a:r>
                      <a:endParaRPr lang="ko-KR" altLang="en-US" sz="140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692696"/>
            <a:ext cx="37657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1.</a:t>
            </a:r>
            <a:r>
              <a:rPr lang="ko-KR" altLang="en-US" sz="1200" b="1" smtClean="0">
                <a:solidFill>
                  <a:prstClr val="black"/>
                </a:solidFill>
              </a:rPr>
              <a:t> </a:t>
            </a:r>
            <a:r>
              <a:rPr lang="ko-KR" altLang="en-US" sz="1200" b="1" smtClean="0">
                <a:solidFill>
                  <a:prstClr val="black"/>
                </a:solidFill>
              </a:rPr>
              <a:t>광주그랑시아웨딩컨벤션 </a:t>
            </a:r>
            <a:r>
              <a:rPr lang="ko-KR" altLang="en-US" sz="1200" b="1" smtClean="0">
                <a:solidFill>
                  <a:prstClr val="black"/>
                </a:solidFill>
              </a:rPr>
              <a:t>배터리파열</a:t>
            </a:r>
            <a:r>
              <a:rPr lang="en-US" altLang="ko-KR" sz="1200" b="1" smtClean="0"/>
              <a:t>[‘19.08.13]</a:t>
            </a:r>
            <a:r>
              <a:rPr lang="ko-KR" altLang="en-US" sz="1200" b="1" smtClean="0"/>
              <a:t>  </a:t>
            </a:r>
            <a:endParaRPr lang="ko-KR" altLang="en-US" sz="1200" b="1" dirty="0"/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276872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348880"/>
            <a:ext cx="198483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※PL </a:t>
            </a:r>
            <a:r>
              <a:rPr lang="ko-KR" altLang="en-US" sz="1200" b="1" smtClean="0"/>
              <a:t>위험성 의견 분류표  </a:t>
            </a:r>
            <a:endParaRPr lang="ko-KR" altLang="en-US" sz="12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79512" y="1902227"/>
            <a:ext cx="76670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spcBef>
                <a:spcPts val="300"/>
              </a:spcBef>
            </a:pPr>
            <a:r>
              <a:rPr lang="ko-KR" altLang="en-US" sz="1200" b="1" smtClean="0"/>
              <a:t>▶</a:t>
            </a:r>
            <a:r>
              <a:rPr lang="ko-KR" altLang="en-US" sz="1200" b="1" smtClean="0">
                <a:latin typeface="+mn-ea"/>
              </a:rPr>
              <a:t> 제조</a:t>
            </a:r>
            <a:r>
              <a:rPr lang="en-US" altLang="ko-KR" sz="1200" b="1" smtClean="0">
                <a:latin typeface="+mn-ea"/>
              </a:rPr>
              <a:t>Lot </a:t>
            </a:r>
            <a:r>
              <a:rPr lang="ko-KR" altLang="en-US" sz="1200" b="1" smtClean="0">
                <a:latin typeface="+mn-ea"/>
              </a:rPr>
              <a:t>기준 약 </a:t>
            </a:r>
            <a:r>
              <a:rPr lang="en-US" altLang="ko-KR" sz="1200" b="1" smtClean="0">
                <a:latin typeface="+mn-ea"/>
              </a:rPr>
              <a:t>2</a:t>
            </a:r>
            <a:r>
              <a:rPr lang="ko-KR" altLang="en-US" sz="1200" b="1" smtClean="0">
                <a:latin typeface="+mn-ea"/>
              </a:rPr>
              <a:t>년 경과품 판매가 불가함에 따라 사용자 측 오인</a:t>
            </a:r>
            <a:r>
              <a:rPr lang="en-US" altLang="ko-KR" sz="1200" b="1" smtClean="0">
                <a:latin typeface="+mn-ea"/>
              </a:rPr>
              <a:t>, </a:t>
            </a:r>
            <a:r>
              <a:rPr lang="ko-KR" altLang="en-US" sz="1200" b="1" smtClean="0">
                <a:latin typeface="+mn-ea"/>
              </a:rPr>
              <a:t>과실로 인해 발생된 것으로 판단 됨</a:t>
            </a:r>
            <a:r>
              <a:rPr lang="en-US" altLang="ko-KR" sz="1200" b="1" smtClean="0">
                <a:latin typeface="+mn-ea"/>
              </a:rPr>
              <a:t>.</a:t>
            </a:r>
            <a:endParaRPr lang="ko-KR" altLang="en-US" sz="12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359</TotalTime>
  <Words>241</Words>
  <Application>Microsoft Office PowerPoint</Application>
  <PresentationFormat>화면 슬라이드 쇼(4:3)</PresentationFormat>
  <Paragraphs>65</Paragraphs>
  <Slides>2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1_Office 테마</vt:lpstr>
      <vt:lpstr>슬라이드 1</vt:lpstr>
      <vt:lpstr>슬라이드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Master</cp:lastModifiedBy>
  <cp:revision>27</cp:revision>
  <dcterms:created xsi:type="dcterms:W3CDTF">2018-07-03T00:02:36Z</dcterms:created>
  <dcterms:modified xsi:type="dcterms:W3CDTF">2019-08-13T08:49:52Z</dcterms:modified>
</cp:coreProperties>
</file>