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Override PartName="/ppt/tags/tag78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ags/tag38.xml" ContentType="application/vnd.openxmlformats-officedocument.presentationml.tags+xml"/>
  <Override PartName="/ppt/tags/tag56.xml" ContentType="application/vnd.openxmlformats-officedocument.presentationml.tags+xml"/>
  <Override PartName="/ppt/tags/tag67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45.xml" ContentType="application/vnd.openxmlformats-officedocument.presentationml.tags+xml"/>
  <Override PartName="/ppt/tags/tag63.xml" ContentType="application/vnd.openxmlformats-officedocument.presentationml.tags+xml"/>
  <Override PartName="/ppt/tags/tag74.xml" ContentType="application/vnd.openxmlformats-officedocument.presentationml.tags+xml"/>
  <Override PartName="/ppt/tags/tag34.xml" ContentType="application/vnd.openxmlformats-officedocument.presentationml.tags+xml"/>
  <Override PartName="/ppt/tags/tag52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tags/tag70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tags/tag39.xml" ContentType="application/vnd.openxmlformats-officedocument.presentationml.tags+xml"/>
  <Override PartName="/ppt/tags/tag59.xml" ContentType="application/vnd.openxmlformats-officedocument.presentationml.tags+xml"/>
  <Override PartName="/ppt/tags/tag68.xml" ContentType="application/vnd.openxmlformats-officedocument.presentationml.tags+xml"/>
  <Override PartName="/ppt/tags/tag77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tags/tag57.xml" ContentType="application/vnd.openxmlformats-officedocument.presentationml.tags+xml"/>
  <Override PartName="/ppt/tags/tag66.xml" ContentType="application/vnd.openxmlformats-officedocument.presentationml.tags+xml"/>
  <Override PartName="/ppt/tags/tag75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tags/tag55.xml" ContentType="application/vnd.openxmlformats-officedocument.presentationml.tags+xml"/>
  <Override PartName="/ppt/tags/tag64.xml" ContentType="application/vnd.openxmlformats-officedocument.presentationml.tags+xml"/>
  <Override PartName="/ppt/tags/tag73.xml" ContentType="application/vnd.openxmlformats-officedocument.presentationml.tags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53.xml" ContentType="application/vnd.openxmlformats-officedocument.presentationml.tags+xml"/>
  <Override PartName="/ppt/tags/tag62.xml" ContentType="application/vnd.openxmlformats-officedocument.presentationml.tags+xml"/>
  <Override PartName="/ppt/tags/tag71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tags/tag51.xml" ContentType="application/vnd.openxmlformats-officedocument.presentationml.tags+xml"/>
  <Override PartName="/ppt/tags/tag60.xml" ContentType="application/vnd.openxmlformats-officedocument.presentationml.tag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Override PartName="/ppt/tags/tag58.xml" ContentType="application/vnd.openxmlformats-officedocument.presentationml.tags+xml"/>
  <Override PartName="/ppt/tags/tag69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tags/tag29.xml" ContentType="application/vnd.openxmlformats-officedocument.presentationml.tags+xml"/>
  <Override PartName="/ppt/tags/tag47.xml" ContentType="application/vnd.openxmlformats-officedocument.presentationml.tags+xml"/>
  <Override PartName="/ppt/tags/tag76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tags/tag65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tags/tag61.xml" ContentType="application/vnd.openxmlformats-officedocument.presentationml.tags+xml"/>
  <Override PartName="/ppt/tags/tag72.xml" ContentType="application/vnd.openxmlformats-officedocument.presentationml.tags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37"/>
  </p:notesMasterIdLst>
  <p:handoutMasterIdLst>
    <p:handoutMasterId r:id="rId38"/>
  </p:handoutMasterIdLst>
  <p:sldIdLst>
    <p:sldId id="374" r:id="rId3"/>
    <p:sldId id="375" r:id="rId4"/>
    <p:sldId id="450" r:id="rId5"/>
    <p:sldId id="391" r:id="rId6"/>
    <p:sldId id="392" r:id="rId7"/>
    <p:sldId id="394" r:id="rId8"/>
    <p:sldId id="396" r:id="rId9"/>
    <p:sldId id="451" r:id="rId10"/>
    <p:sldId id="460" r:id="rId11"/>
    <p:sldId id="452" r:id="rId12"/>
    <p:sldId id="453" r:id="rId13"/>
    <p:sldId id="454" r:id="rId14"/>
    <p:sldId id="455" r:id="rId15"/>
    <p:sldId id="456" r:id="rId16"/>
    <p:sldId id="457" r:id="rId17"/>
    <p:sldId id="458" r:id="rId18"/>
    <p:sldId id="459" r:id="rId19"/>
    <p:sldId id="449" r:id="rId20"/>
    <p:sldId id="461" r:id="rId21"/>
    <p:sldId id="462" r:id="rId22"/>
    <p:sldId id="464" r:id="rId23"/>
    <p:sldId id="463" r:id="rId24"/>
    <p:sldId id="465" r:id="rId25"/>
    <p:sldId id="466" r:id="rId26"/>
    <p:sldId id="467" r:id="rId27"/>
    <p:sldId id="468" r:id="rId28"/>
    <p:sldId id="469" r:id="rId29"/>
    <p:sldId id="470" r:id="rId30"/>
    <p:sldId id="472" r:id="rId31"/>
    <p:sldId id="473" r:id="rId32"/>
    <p:sldId id="474" r:id="rId33"/>
    <p:sldId id="471" r:id="rId34"/>
    <p:sldId id="475" r:id="rId35"/>
    <p:sldId id="476" r:id="rId36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7138" autoAdjust="0"/>
  </p:normalViewPr>
  <p:slideViewPr>
    <p:cSldViewPr snapToGrid="0" showGuides="1">
      <p:cViewPr varScale="1">
        <p:scale>
          <a:sx n="112" d="100"/>
          <a:sy n="112" d="100"/>
        </p:scale>
        <p:origin x="-1554" y="-90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image" Target="../media/image16.png"/><Relationship Id="rId5" Type="http://schemas.openxmlformats.org/officeDocument/2006/relationships/tags" Target="../tags/tag6.xml"/><Relationship Id="rId10" Type="http://schemas.openxmlformats.org/officeDocument/2006/relationships/image" Target="../media/image15.png"/><Relationship Id="rId4" Type="http://schemas.openxmlformats.org/officeDocument/2006/relationships/tags" Target="../tags/tag5.xml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12.xml"/><Relationship Id="rId7" Type="http://schemas.openxmlformats.org/officeDocument/2006/relationships/image" Target="../media/image19.pn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18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7" Type="http://schemas.openxmlformats.org/officeDocument/2006/relationships/image" Target="../media/image23.png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image" Target="../media/image22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tags" Target="../tags/tag25.xml"/><Relationship Id="rId7" Type="http://schemas.openxmlformats.org/officeDocument/2006/relationships/image" Target="../media/image26.png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image" Target="../media/image25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image" Target="../media/image29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3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image" Target="../media/image32.png"/><Relationship Id="rId4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tags" Target="../tags/tag41.xml"/><Relationship Id="rId7" Type="http://schemas.openxmlformats.org/officeDocument/2006/relationships/image" Target="../media/image25.png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image" Target="../media/image33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42.xml"/><Relationship Id="rId9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7" Type="http://schemas.openxmlformats.org/officeDocument/2006/relationships/image" Target="../media/image37.png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8.xml"/><Relationship Id="rId1" Type="http://schemas.openxmlformats.org/officeDocument/2006/relationships/tags" Target="../tags/tag47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9.xml"/><Relationship Id="rId4" Type="http://schemas.openxmlformats.org/officeDocument/2006/relationships/image" Target="../media/image3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0.xml"/><Relationship Id="rId4" Type="http://schemas.openxmlformats.org/officeDocument/2006/relationships/image" Target="../media/image41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tags" Target="../tags/tag53.xml"/><Relationship Id="rId7" Type="http://schemas.openxmlformats.org/officeDocument/2006/relationships/image" Target="../media/image42.png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55.xml"/><Relationship Id="rId4" Type="http://schemas.openxmlformats.org/officeDocument/2006/relationships/tags" Target="../tags/tag5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6" Type="http://schemas.openxmlformats.org/officeDocument/2006/relationships/image" Target="../media/image39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image" Target="../media/image46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6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4" Type="http://schemas.openxmlformats.org/officeDocument/2006/relationships/image" Target="../media/image47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66.xml"/><Relationship Id="rId7" Type="http://schemas.openxmlformats.org/officeDocument/2006/relationships/tags" Target="../tags/tag70.xml"/><Relationship Id="rId2" Type="http://schemas.openxmlformats.org/officeDocument/2006/relationships/tags" Target="../tags/tag65.xml"/><Relationship Id="rId1" Type="http://schemas.openxmlformats.org/officeDocument/2006/relationships/tags" Target="../tags/tag64.xml"/><Relationship Id="rId6" Type="http://schemas.openxmlformats.org/officeDocument/2006/relationships/tags" Target="../tags/tag69.xml"/><Relationship Id="rId11" Type="http://schemas.openxmlformats.org/officeDocument/2006/relationships/image" Target="../media/image50.png"/><Relationship Id="rId5" Type="http://schemas.openxmlformats.org/officeDocument/2006/relationships/tags" Target="../tags/tag68.xml"/><Relationship Id="rId10" Type="http://schemas.openxmlformats.org/officeDocument/2006/relationships/image" Target="../media/image49.png"/><Relationship Id="rId4" Type="http://schemas.openxmlformats.org/officeDocument/2006/relationships/tags" Target="../tags/tag67.xml"/><Relationship Id="rId9" Type="http://schemas.openxmlformats.org/officeDocument/2006/relationships/image" Target="../media/image48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tags" Target="../tags/tag73.xml"/><Relationship Id="rId7" Type="http://schemas.openxmlformats.org/officeDocument/2006/relationships/image" Target="../media/image52.png"/><Relationship Id="rId2" Type="http://schemas.openxmlformats.org/officeDocument/2006/relationships/tags" Target="../tags/tag72.xml"/><Relationship Id="rId1" Type="http://schemas.openxmlformats.org/officeDocument/2006/relationships/tags" Target="../tags/tag71.xml"/><Relationship Id="rId6" Type="http://schemas.openxmlformats.org/officeDocument/2006/relationships/image" Target="../media/image51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74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tags" Target="../tags/tag77.xml"/><Relationship Id="rId7" Type="http://schemas.openxmlformats.org/officeDocument/2006/relationships/image" Target="../media/image55.png"/><Relationship Id="rId2" Type="http://schemas.openxmlformats.org/officeDocument/2006/relationships/tags" Target="../tags/tag76.xml"/><Relationship Id="rId1" Type="http://schemas.openxmlformats.org/officeDocument/2006/relationships/tags" Target="../tags/tag75.xml"/><Relationship Id="rId6" Type="http://schemas.openxmlformats.org/officeDocument/2006/relationships/image" Target="../media/image54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7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SD_EX_01    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고객 생성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2013. 02. 18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홍진욱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고객 생성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 1) Sold To Customer &amp; Ship To Customer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를 등록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변경할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외상거래의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Sold To Customer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의 여신 내역을 등록할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 3) Node Customer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생성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Node Customer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  Sold to Customer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고객 계층구조로 설정할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 4)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고객마스터에 관련된 프로세스를 숙지할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  ◈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주요 변화 사항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◈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  <a:p>
                      <a:pPr marL="177800" marR="0" lvl="1" indent="-9525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    ①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수출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CUSTOMER MASTER DATA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및 여신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MASTER DATA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의 생성 및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변경은 수출 관리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CUSTOMER MASTER </a:t>
                      </a:r>
                    </a:p>
                    <a:p>
                      <a:pPr marL="177800" marR="0" lvl="1" indent="-9525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    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전담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담당자가 일괄 생성 및 관리한다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.</a:t>
                      </a:r>
                    </a:p>
                    <a:p>
                      <a:pPr marL="177800" marR="0" lvl="1" indent="-9525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영업사원이 획득한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CUSTOEMR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윤고딕130"/>
                        </a:rPr>
                        <a:t> 정보를 바탕으로 </a:t>
                      </a:r>
                      <a:r>
                        <a:rPr kumimoji="1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거래처의 무역보험공사 신용등급 </a:t>
                      </a: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&amp; </a:t>
                      </a:r>
                      <a:r>
                        <a:rPr kumimoji="1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한도</a:t>
                      </a: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kumimoji="1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외상거래의 경우</a:t>
                      </a: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r>
                        <a:rPr kumimoji="1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에 </a:t>
                      </a:r>
                      <a:endParaRPr kumimoji="1" lang="en-US" altLang="ko-KR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355600" marR="0" lvl="1" indent="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r>
                        <a:rPr kumimoji="1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대한 내용을 확인 후</a:t>
                      </a: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1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영업 담당자가 수출 관리 수신으로 영업 팀장에게 품의 후 생성한다</a:t>
                      </a: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.</a:t>
                      </a:r>
                    </a:p>
                    <a:p>
                      <a:pPr marL="355600" marR="0" lvl="1" indent="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③ </a:t>
                      </a:r>
                      <a:r>
                        <a:rPr kumimoji="1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수출거래처</a:t>
                      </a: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(SOLD TO CUSTOMER)</a:t>
                      </a:r>
                      <a:r>
                        <a:rPr kumimoji="1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는 본부장 승인 후 생성하며</a:t>
                      </a: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, </a:t>
                      </a:r>
                      <a:r>
                        <a:rPr kumimoji="1" lang="ko-KR" altLang="en-US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납품처</a:t>
                      </a: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(SHIP TO CUSTOMER)</a:t>
                      </a:r>
                      <a:r>
                        <a:rPr kumimoji="1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는 별도의 품의없이 </a:t>
                      </a:r>
                      <a:endParaRPr kumimoji="1" lang="en-US" altLang="ko-KR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355600" marR="0" lvl="1" indent="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    </a:t>
                      </a:r>
                      <a:r>
                        <a:rPr kumimoji="1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영업 담당자가 수출 관리 </a:t>
                      </a: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CUSTOMER </a:t>
                      </a:r>
                      <a:r>
                        <a:rPr kumimoji="1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담당자에 요청하여 생성한다</a:t>
                      </a: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.</a:t>
                      </a:r>
                    </a:p>
                    <a:p>
                      <a:pPr marL="355600" marR="0" lvl="1" indent="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j-ea"/>
                          <a:ea typeface="+mj-ea"/>
                          <a:cs typeface="+mn-cs"/>
                        </a:rPr>
                        <a:t>④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고객계층구조유형별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“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노드고객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–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고객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 설정을 통해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Hierarchy Customer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별 매출 분석이 가능하도록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Node Customer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  </a:t>
                      </a:r>
                    </a:p>
                    <a:p>
                      <a:pPr marL="355600" marR="0" lvl="1" indent="0" algn="l" defTabSz="70802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prstClr val="black"/>
                        </a:buClr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    Sold to Customer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고객 계층구조로 설정한다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Arial" charset="0"/>
                        </a:rPr>
                        <a:t>.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1261" y="1377537"/>
            <a:ext cx="8989072" cy="2872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8" y="4237566"/>
            <a:ext cx="9059862" cy="199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488950" y="1557338"/>
          <a:ext cx="8856663" cy="3559087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49548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459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556502"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신규 거래선 등록 품의  </a:t>
                      </a:r>
                      <a:endParaRPr lang="en-US" altLang="ko-KR" sz="12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신규 거래 발생시 영업사원이 확인한 후 품의 진행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Off line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6502"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50000"/>
                        </a:lnSpc>
                      </a:pP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Customer Master data </a:t>
                      </a: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등록</a:t>
                      </a: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200" b="1" dirty="0">
                        <a:solidFill>
                          <a:srgbClr val="000000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수출관리 거래처 생성담당이 주소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정보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형태 등 세부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Data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입력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XD01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226">
                <a:tc>
                  <a:txBody>
                    <a:bodyPr/>
                    <a:lstStyle/>
                    <a:p>
                      <a:pPr marL="228600" indent="-228600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여신 </a:t>
                      </a: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master data </a:t>
                      </a: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등록</a:t>
                      </a:r>
                      <a:r>
                        <a:rPr lang="en-US" altLang="ko-KR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200" b="1" dirty="0">
                        <a:solidFill>
                          <a:srgbClr val="000000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외상거래의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경우 무역보험공사 신용등급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&amp;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한도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금액등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 세부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data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등록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FD32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22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Customer Hierarchy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고객 계층구조 설정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VDH1N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226">
                <a:tc>
                  <a:txBody>
                    <a:bodyPr/>
                    <a:lstStyle/>
                    <a:p>
                      <a:pPr marL="228600" marR="0" indent="-228600" defTabSz="91440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  <a:cs typeface="+mn-cs"/>
                        </a:rPr>
                        <a:t>영업 사원 통보</a:t>
                      </a:r>
                      <a:endParaRPr lang="en-US" altLang="ko-KR" sz="1200" b="1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영업 사원에게 통보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Off line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3292478"/>
        </p:xfrm>
        <a:graphic>
          <a:graphicData uri="http://schemas.openxmlformats.org/drawingml/2006/table">
            <a:tbl>
              <a:tblPr/>
              <a:tblGrid>
                <a:gridCol w="712788"/>
                <a:gridCol w="2194454"/>
                <a:gridCol w="3422121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Sold to Customer master data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XD01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Ship to Customer master data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XD01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Customer master data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변경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변경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XD02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여신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Master 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등록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여신 관리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FD32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Node Customer data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XD01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Customer Hierarchy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계층구조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VDH1N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Sold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계정그룹 선택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1000 Sold to party(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회사코드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(export)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20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(local)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5)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등록을 시작한다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179388" marR="0" lvl="0" indent="-96838" algn="l" defTabSz="708025" rtl="0" eaLnBrk="1" fontAlgn="ctr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>
                          <a:tab pos="1028700" algn="l"/>
                        </a:tabLst>
                        <a:defRPr/>
                      </a:pPr>
                      <a:endParaRPr kumimoji="1" lang="en-US" altLang="ko-KR" sz="1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179388" marR="0" lvl="0" indent="-96838" algn="l" defTabSz="708025" rtl="0" eaLnBrk="1" fontAlgn="ctr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>
                          <a:tab pos="1028700" algn="l"/>
                        </a:tabLst>
                        <a:defRPr/>
                      </a:pPr>
                      <a:r>
                        <a:rPr kumimoji="1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고객 </a:t>
                      </a:r>
                      <a:r>
                        <a:rPr kumimoji="1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Numbering</a:t>
                      </a:r>
                      <a:r>
                        <a:rPr kumimoji="1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체계는 기존 코드 이후부터 자동으로 </a:t>
                      </a:r>
                      <a:r>
                        <a:rPr kumimoji="1" lang="ko-KR" altLang="en-US" sz="1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채번됨</a:t>
                      </a:r>
                      <a:r>
                        <a:rPr kumimoji="1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4391" y="1576917"/>
            <a:ext cx="4901142" cy="379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9818" y="3189824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2106027" y="1794933"/>
            <a:ext cx="1399174" cy="2201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1"/>
          <a:ext cx="9215437" cy="546929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274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(40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 넘을 경우 아래 란에 나누어  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호수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(60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(40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국가코드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주소가 제한 글자수를 초과할 경우     을 클릭한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2(40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3(40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(40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사용하여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국가코드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Local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고객의 경우에는 제어 데이터 탭을 클릭 후 필요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사항을 입력하며 아닌 경우에는 회사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 데이터를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클릭하여 계속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585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우편번호가 필수인 국가의 경우에는 반드시 우편번호를 입력해야 한다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0213" y="1363134"/>
            <a:ext cx="4895320" cy="3928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070850" y="2610908"/>
            <a:ext cx="184150" cy="170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4205760" y="3158611"/>
            <a:ext cx="501708" cy="18572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532965" y="3157012"/>
            <a:ext cx="3924301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직선 화살표 연결선 9"/>
          <p:cNvCxnSpPr>
            <a:stCxn id="8" idx="3"/>
          </p:cNvCxnSpPr>
          <p:nvPr/>
        </p:nvCxnSpPr>
        <p:spPr>
          <a:xfrm>
            <a:off x="4707468" y="3251472"/>
            <a:ext cx="846665" cy="118261"/>
          </a:xfrm>
          <a:prstGeom prst="straightConnector1">
            <a:avLst/>
          </a:pr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3" name="직사각형 12"/>
          <p:cNvSpPr/>
          <p:nvPr>
            <p:custDataLst>
              <p:tags r:id="rId2"/>
            </p:custDataLst>
          </p:nvPr>
        </p:nvSpPr>
        <p:spPr>
          <a:xfrm>
            <a:off x="954559" y="1346745"/>
            <a:ext cx="687973" cy="15185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4" name="직사각형 13"/>
          <p:cNvSpPr/>
          <p:nvPr>
            <p:custDataLst>
              <p:tags r:id="rId3"/>
            </p:custDataLst>
          </p:nvPr>
        </p:nvSpPr>
        <p:spPr>
          <a:xfrm>
            <a:off x="1411759" y="2184943"/>
            <a:ext cx="2381307" cy="2957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5" name="직사각형 14"/>
          <p:cNvSpPr/>
          <p:nvPr>
            <p:custDataLst>
              <p:tags r:id="rId4"/>
            </p:custDataLst>
          </p:nvPr>
        </p:nvSpPr>
        <p:spPr>
          <a:xfrm>
            <a:off x="1521827" y="2616744"/>
            <a:ext cx="1212906" cy="2026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6" name="직사각형 15"/>
          <p:cNvSpPr/>
          <p:nvPr>
            <p:custDataLst>
              <p:tags r:id="rId5"/>
            </p:custDataLst>
          </p:nvPr>
        </p:nvSpPr>
        <p:spPr>
          <a:xfrm>
            <a:off x="1530293" y="2946944"/>
            <a:ext cx="2550639" cy="2365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7" name="직사각형 16"/>
          <p:cNvSpPr/>
          <p:nvPr>
            <p:custDataLst>
              <p:tags r:id="rId6"/>
            </p:custDataLst>
          </p:nvPr>
        </p:nvSpPr>
        <p:spPr>
          <a:xfrm>
            <a:off x="1504892" y="3192478"/>
            <a:ext cx="628707" cy="17725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8" name="직사각형 17"/>
          <p:cNvSpPr/>
          <p:nvPr>
            <p:custDataLst>
              <p:tags r:id="rId7"/>
            </p:custDataLst>
          </p:nvPr>
        </p:nvSpPr>
        <p:spPr>
          <a:xfrm flipH="1" flipV="1">
            <a:off x="795864" y="1727199"/>
            <a:ext cx="745067" cy="220133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19" name="직선 화살표 연결선 18"/>
          <p:cNvCxnSpPr/>
          <p:nvPr/>
        </p:nvCxnSpPr>
        <p:spPr>
          <a:xfrm flipV="1">
            <a:off x="897468" y="1972733"/>
            <a:ext cx="211665" cy="3581673"/>
          </a:xfrm>
          <a:prstGeom prst="straightConnector1">
            <a:avLst/>
          </a:pr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1" name="TextBox 20"/>
          <p:cNvSpPr txBox="1"/>
          <p:nvPr/>
        </p:nvSpPr>
        <p:spPr>
          <a:xfrm>
            <a:off x="609599" y="5554133"/>
            <a:ext cx="1320800" cy="2462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Local </a:t>
            </a:r>
            <a:r>
              <a:rPr lang="ko-KR" altLang="en-US" sz="1000" dirty="0" smtClean="0"/>
              <a:t>고객의 경우</a:t>
            </a:r>
            <a:endParaRPr lang="ko-KR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1"/>
          <a:ext cx="9215437" cy="508000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274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제어 데이터상의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 정보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(Local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거래선의 경우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법인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등록번호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사업자등록번호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(01)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업태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대표자명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종목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585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Local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거래선은 반드시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SOLD TO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생성 한 후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별도로 생성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Local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거래선의 경우 필히 국내사업본부에서 등록된 거래선인지 확인 후 등록하여야 한다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동일 사업자등록번호가 등록되어 있으면 기존 국내사업본부 거래선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CODE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유통경로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20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확장하여 사용하여야 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225" y="1368425"/>
            <a:ext cx="4913842" cy="386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>
            <p:custDataLst>
              <p:tags r:id="rId1"/>
            </p:custDataLst>
          </p:nvPr>
        </p:nvSpPr>
        <p:spPr>
          <a:xfrm>
            <a:off x="421159" y="3802079"/>
            <a:ext cx="4853574" cy="135412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198533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453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 코드 데이터 등록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계정관리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조정계정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1072001(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외상매출금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정렬키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101(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F.year,Doc.no,Itm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no)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현금관리그룹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D1000(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 코드 데이터 등록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지급거래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지급조건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데이터를 클릭하여 계속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480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8831" y="1358899"/>
            <a:ext cx="4999038" cy="227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8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8775" y="3727981"/>
            <a:ext cx="5026025" cy="1987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1657293" y="1490676"/>
            <a:ext cx="764174" cy="26192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1360960" y="2608277"/>
            <a:ext cx="874240" cy="22805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10"/>
          <p:cNvSpPr/>
          <p:nvPr>
            <p:custDataLst>
              <p:tags r:id="rId3"/>
            </p:custDataLst>
          </p:nvPr>
        </p:nvSpPr>
        <p:spPr>
          <a:xfrm>
            <a:off x="3265960" y="2633677"/>
            <a:ext cx="1610840" cy="40585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직사각형 12"/>
          <p:cNvSpPr/>
          <p:nvPr>
            <p:custDataLst>
              <p:tags r:id="rId4"/>
            </p:custDataLst>
          </p:nvPr>
        </p:nvSpPr>
        <p:spPr>
          <a:xfrm>
            <a:off x="1648826" y="4851943"/>
            <a:ext cx="586373" cy="2449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매출액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판매구역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사업장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1000(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하나의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Sold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여러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영업팀에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속할 경우 입력하지 않는다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VERTICAL – 1 &amp; 2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그룹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01(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여러 통화 사용시 대표사용 통화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고객가격절차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 탭을 클릭 후 계속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5180" y="1390121"/>
            <a:ext cx="4967287" cy="3791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988427" y="2227279"/>
            <a:ext cx="442440" cy="31272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497359" y="2684478"/>
            <a:ext cx="2000307" cy="162505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우선 순위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 조건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sng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3) </a:t>
                      </a:r>
                      <a:r>
                        <a:rPr kumimoji="0" lang="ko-KR" altLang="en-US" sz="1200" b="1" i="0" u="none" strike="sng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플랜트 입력 </a:t>
                      </a:r>
                      <a:r>
                        <a:rPr kumimoji="0" lang="en-US" altLang="ko-KR" sz="1200" b="1" i="0" u="none" strike="sng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sng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</a:t>
                      </a:r>
                      <a:r>
                        <a:rPr kumimoji="0" lang="en-US" altLang="ko-KR" sz="1200" b="1" i="0" u="none" strike="sng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sng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 생산 제품 모두 </a:t>
                      </a:r>
                      <a:r>
                        <a:rPr kumimoji="0" lang="ko-KR" altLang="en-US" sz="1200" b="1" i="0" u="none" strike="sng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취급시</a:t>
                      </a:r>
                      <a:endParaRPr kumimoji="0" lang="en-US" altLang="ko-KR" sz="1200" b="1" i="0" u="none" strike="sng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sng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sng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MAIN</a:t>
                      </a:r>
                      <a:r>
                        <a:rPr kumimoji="0" lang="ko-KR" altLang="en-US" sz="1200" b="1" i="0" u="none" strike="sng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납품 생산 공장을 대표로 입력</a:t>
                      </a:r>
                      <a:r>
                        <a:rPr kumimoji="0" lang="en-US" altLang="ko-KR" sz="1200" b="1" i="0" u="none" strike="sng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=&gt;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불필요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제품별로 생산 플랜트 지정으로 변경됨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대금청구 문서 탭을 클릭하여 계속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7674" y="1389063"/>
            <a:ext cx="4835525" cy="366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1394826" y="2201879"/>
            <a:ext cx="814973" cy="31272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1648826" y="2574411"/>
            <a:ext cx="1119773" cy="59212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대금청구 문서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인도조건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도착지가 여러 곳일 경우 대표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도착지를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지급조건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 영역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외상 거래이고 무역보험공사 한도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STANDBY L/C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등의 지급 보증이 있는 경우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계정지정그룹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02(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해외수익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세금분류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직수출은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0(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로컬은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세금계산서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 역할 탭을 클릭하여 계속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9208" y="1380067"/>
            <a:ext cx="4818592" cy="3970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2072160" y="2151079"/>
            <a:ext cx="814973" cy="31272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1437159" y="3073946"/>
            <a:ext cx="1890241" cy="4566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3"/>
            </p:custDataLst>
          </p:nvPr>
        </p:nvSpPr>
        <p:spPr>
          <a:xfrm>
            <a:off x="1513360" y="3615813"/>
            <a:ext cx="814973" cy="31272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>
            <p:custDataLst>
              <p:tags r:id="rId4"/>
            </p:custDataLst>
          </p:nvPr>
        </p:nvSpPr>
        <p:spPr>
          <a:xfrm>
            <a:off x="3384492" y="4039146"/>
            <a:ext cx="518641" cy="31272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5600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9784" y="2980797"/>
            <a:ext cx="14859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직선 화살표 연결선 11"/>
          <p:cNvCxnSpPr/>
          <p:nvPr/>
        </p:nvCxnSpPr>
        <p:spPr>
          <a:xfrm flipV="1">
            <a:off x="1905000" y="3124200"/>
            <a:ext cx="4360333" cy="270933"/>
          </a:xfrm>
          <a:prstGeom prst="straightConnector1">
            <a:avLst/>
          </a:pr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 역할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영업사원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(SE)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번호란에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Sold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1:1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경우는 그 외 입력 사항 없음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있는 경우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PF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Customer code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여러 영업사원이 속해 있는 경우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PF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입력하고 번호에 영업사원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입력하여 추가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 메뉴의 추가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상의 추가 데이터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(D)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7933" y="1345141"/>
            <a:ext cx="4944534" cy="3997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395760" y="3336413"/>
            <a:ext cx="2677640" cy="5582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23661" y="4047603"/>
            <a:ext cx="2591328" cy="221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데이터 등록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 메뉴의 추가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상의 추가 데이터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(D)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그룹을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 : 140(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 : 260(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 : Sold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 지역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 : Ship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 지역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GM , BOSCH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 여러 지역에 걸쳐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들이 있는 경우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Sold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Sold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 소재 지역을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입력하고 고객그룹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입력하지 않는다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6672" y="1439862"/>
            <a:ext cx="2125661" cy="221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02985" y="2404534"/>
            <a:ext cx="2614081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878361" y="1532465"/>
            <a:ext cx="417040" cy="18626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903760" y="2794001"/>
            <a:ext cx="814973" cy="1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10"/>
          <p:cNvSpPr/>
          <p:nvPr>
            <p:custDataLst>
              <p:tags r:id="rId3"/>
            </p:custDataLst>
          </p:nvPr>
        </p:nvSpPr>
        <p:spPr>
          <a:xfrm>
            <a:off x="2757960" y="3361813"/>
            <a:ext cx="2093440" cy="7191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5764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508" y="4570414"/>
            <a:ext cx="4179358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>
            <p:custDataLst>
              <p:tags r:id="rId4"/>
            </p:custDataLst>
          </p:nvPr>
        </p:nvSpPr>
        <p:spPr>
          <a:xfrm>
            <a:off x="1945161" y="4936065"/>
            <a:ext cx="298506" cy="2624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계정그룹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3000 Ship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to party(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(export)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20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(local)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4)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등록을 시작한다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Ship To Customer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회사코드를 입력하지 않는다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고객 </a:t>
                      </a:r>
                      <a:r>
                        <a:rPr kumimoji="1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Numbering</a:t>
                      </a:r>
                      <a:r>
                        <a:rPr kumimoji="1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체계는 기존 코드 이후부터 자동으로 </a:t>
                      </a:r>
                      <a:r>
                        <a:rPr kumimoji="1" lang="ko-KR" altLang="en-US" sz="1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채번됨</a:t>
                      </a:r>
                      <a:r>
                        <a:rPr kumimoji="1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.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9818" y="2995083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163" y="1591205"/>
            <a:ext cx="4973637" cy="3742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2021360" y="2209800"/>
            <a:ext cx="1399174" cy="2201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Ship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명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상세 주소는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주소를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입력하고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불필요시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명을 입력한다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국가코드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데이터를 클릭하여 계속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9101" y="1377421"/>
            <a:ext cx="4923366" cy="3905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1064626" y="1372146"/>
            <a:ext cx="789574" cy="27038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직사각형 6"/>
          <p:cNvSpPr/>
          <p:nvPr>
            <p:custDataLst>
              <p:tags r:id="rId2"/>
            </p:custDataLst>
          </p:nvPr>
        </p:nvSpPr>
        <p:spPr>
          <a:xfrm>
            <a:off x="1665760" y="2887680"/>
            <a:ext cx="1424573" cy="2703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3"/>
            </p:custDataLst>
          </p:nvPr>
        </p:nvSpPr>
        <p:spPr>
          <a:xfrm>
            <a:off x="1538760" y="2388147"/>
            <a:ext cx="2652240" cy="2703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4"/>
            </p:custDataLst>
          </p:nvPr>
        </p:nvSpPr>
        <p:spPr>
          <a:xfrm>
            <a:off x="1648827" y="3522680"/>
            <a:ext cx="1424573" cy="2703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5620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5450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매출액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판매구역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사업장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1000(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Ship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영업그룹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그룹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01(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여러 통화 사용시 대표 사용 통화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고객가격절차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 탭을 클릭 후 계속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110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3700" y="1343555"/>
            <a:ext cx="4914900" cy="4286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937627" y="2354282"/>
            <a:ext cx="457422" cy="25732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497359" y="2684479"/>
            <a:ext cx="2068041" cy="120172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우선 순위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 조건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sng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 플랜트 입력 </a:t>
                      </a:r>
                      <a:r>
                        <a:rPr kumimoji="0" lang="en-US" altLang="ko-KR" sz="1200" b="1" i="0" u="none" strike="sng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sng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</a:t>
                      </a:r>
                      <a:r>
                        <a:rPr kumimoji="0" lang="en-US" altLang="ko-KR" sz="1200" b="1" i="0" u="none" strike="sng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sng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 생산 제품 모두 </a:t>
                      </a:r>
                      <a:r>
                        <a:rPr kumimoji="0" lang="ko-KR" altLang="en-US" sz="1200" b="1" i="0" u="none" strike="sng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취급시</a:t>
                      </a:r>
                      <a:endParaRPr kumimoji="0" lang="en-US" altLang="ko-KR" sz="1200" b="1" i="0" u="none" strike="sng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sng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en-US" altLang="ko-KR" sz="1200" b="1" i="0" u="none" strike="sng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MAIN</a:t>
                      </a:r>
                      <a:r>
                        <a:rPr kumimoji="0" lang="ko-KR" altLang="en-US" sz="1200" b="1" i="0" u="none" strike="sng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납품 생산 공장을 대표로 입력</a:t>
                      </a:r>
                      <a:r>
                        <a:rPr kumimoji="0" lang="en-US" altLang="ko-KR" sz="1200" b="1" i="0" u="none" strike="sng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=&gt;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불필요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제품별로 생산 플랜트 지정으로 변경됨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대금청구 문서 탭을 클릭하여 계속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82600"/>
          <a:ext cx="9217025" cy="728664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3565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7038" y="1367366"/>
            <a:ext cx="4923895" cy="3975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1403293" y="2278079"/>
            <a:ext cx="814973" cy="31272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직사각형 6"/>
          <p:cNvSpPr/>
          <p:nvPr>
            <p:custDataLst>
              <p:tags r:id="rId2"/>
            </p:custDataLst>
          </p:nvPr>
        </p:nvSpPr>
        <p:spPr>
          <a:xfrm>
            <a:off x="1665760" y="2760677"/>
            <a:ext cx="1119773" cy="59212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대금청구 문서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인도조건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도착지가 여러 곳일 경우 대표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도착지를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세금분류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직수출은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0(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면세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로컬은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정발행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세금계산서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 역할 탭을 클릭하여 계속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6822" y="1393824"/>
            <a:ext cx="4955645" cy="366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>
            <p:custDataLst>
              <p:tags r:id="rId1"/>
            </p:custDataLst>
          </p:nvPr>
        </p:nvSpPr>
        <p:spPr>
          <a:xfrm>
            <a:off x="2072160" y="2151079"/>
            <a:ext cx="687973" cy="25345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7" name="직사각형 6"/>
          <p:cNvSpPr/>
          <p:nvPr>
            <p:custDataLst>
              <p:tags r:id="rId2"/>
            </p:custDataLst>
          </p:nvPr>
        </p:nvSpPr>
        <p:spPr>
          <a:xfrm>
            <a:off x="3359093" y="4462479"/>
            <a:ext cx="425508" cy="31272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3"/>
            </p:custDataLst>
          </p:nvPr>
        </p:nvSpPr>
        <p:spPr>
          <a:xfrm>
            <a:off x="1479493" y="3175546"/>
            <a:ext cx="2211974" cy="2534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데이터 등록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 메뉴의 추가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상의 추가 데이터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(D)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그룹을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 : 140(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 : 260(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 : Sold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 지역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고객그룹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 : Ship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 지역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2804" y="1399646"/>
            <a:ext cx="4809595" cy="869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2070" y="2405029"/>
            <a:ext cx="2591328" cy="221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861423" y="2464315"/>
            <a:ext cx="662573" cy="2703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946090" y="3734314"/>
            <a:ext cx="1424573" cy="2703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53954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52270" y="2387567"/>
            <a:ext cx="2032529" cy="2607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>
            <p:custDataLst>
              <p:tags r:id="rId3"/>
            </p:custDataLst>
          </p:nvPr>
        </p:nvSpPr>
        <p:spPr>
          <a:xfrm>
            <a:off x="3376026" y="3742781"/>
            <a:ext cx="1424573" cy="9392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5041" y="4824415"/>
            <a:ext cx="4179358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>
            <p:custDataLst>
              <p:tags r:id="rId4"/>
            </p:custDataLst>
          </p:nvPr>
        </p:nvSpPr>
        <p:spPr>
          <a:xfrm>
            <a:off x="1843556" y="5173648"/>
            <a:ext cx="273111" cy="2703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Sold To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세부 사항 변경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XD02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수정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하나의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Sold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여러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있는 경우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PF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 To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Customer code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입력하여 등록한다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하나의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Sold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여러 영업사원이 속해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있는 경우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PF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입력하고 번호에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영업사원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사번을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입력하여 추가한다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XD02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고객변경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7933" y="1735667"/>
            <a:ext cx="4944534" cy="36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438093" y="3480347"/>
            <a:ext cx="2677640" cy="5582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여신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MASTER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등록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여신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MASTER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Sold To Customer code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 영역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     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모두 선택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클릭하여 다음 화면으로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FD32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FD32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고객여신관리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497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2788" y="2346326"/>
            <a:ext cx="2038879" cy="1023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498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99191" y="3545425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3742" y="1585954"/>
            <a:ext cx="4844251" cy="370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직사각형 19"/>
          <p:cNvSpPr/>
          <p:nvPr>
            <p:custDataLst>
              <p:tags r:id="rId1"/>
            </p:custDataLst>
          </p:nvPr>
        </p:nvSpPr>
        <p:spPr>
          <a:xfrm>
            <a:off x="2275356" y="2701382"/>
            <a:ext cx="1492311" cy="17728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1" name="직사각형 20"/>
          <p:cNvSpPr/>
          <p:nvPr>
            <p:custDataLst>
              <p:tags r:id="rId2"/>
            </p:custDataLst>
          </p:nvPr>
        </p:nvSpPr>
        <p:spPr>
          <a:xfrm>
            <a:off x="2292289" y="2506134"/>
            <a:ext cx="1458444" cy="1777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2" name="직사각형 21"/>
          <p:cNvSpPr/>
          <p:nvPr>
            <p:custDataLst>
              <p:tags r:id="rId3"/>
            </p:custDataLst>
          </p:nvPr>
        </p:nvSpPr>
        <p:spPr>
          <a:xfrm>
            <a:off x="514291" y="1880115"/>
            <a:ext cx="273110" cy="23655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23" name="직선 화살표 연결선 22"/>
          <p:cNvCxnSpPr>
            <a:stCxn id="20" idx="3"/>
            <a:endCxn id="254979" idx="1"/>
          </p:cNvCxnSpPr>
          <p:nvPr/>
        </p:nvCxnSpPr>
        <p:spPr>
          <a:xfrm>
            <a:off x="3767667" y="2790025"/>
            <a:ext cx="2025121" cy="68006"/>
          </a:xfrm>
          <a:prstGeom prst="straightConnector1">
            <a:avLst/>
          </a:pr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상태상의 기간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무역보험공사 한도 또는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Standby L/C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만기일자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다음 화면으로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FD32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FD32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고객여신관리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0688" y="1494898"/>
            <a:ext cx="4870979" cy="37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2883" y="2393950"/>
            <a:ext cx="247652" cy="24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471957" y="3268647"/>
            <a:ext cx="1924110" cy="2196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632825" y="1693334"/>
            <a:ext cx="247709" cy="2286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주소등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일반 데이터 확인 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다음 화면으로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FD32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FD32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고객여신관리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756" y="1371600"/>
            <a:ext cx="4947178" cy="39676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5150" y="1885950"/>
            <a:ext cx="247652" cy="24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615892" y="1507068"/>
            <a:ext cx="247709" cy="2286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다음 화면으로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FD32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FD32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고객여신관리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1350" y="2097560"/>
            <a:ext cx="247652" cy="24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483" y="1472672"/>
            <a:ext cx="4870450" cy="3818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>
            <p:custDataLst>
              <p:tags r:id="rId1"/>
            </p:custDataLst>
          </p:nvPr>
        </p:nvSpPr>
        <p:spPr>
          <a:xfrm>
            <a:off x="692095" y="1778012"/>
            <a:ext cx="247709" cy="2286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데이터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내부 데이터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리스크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범주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외부 데이터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여신정보번호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무역보험공사 증권번호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Standby L/C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무역보험공사 신용등급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다음 화면으로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FD32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FD32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고객여신관리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7514" y="1376364"/>
            <a:ext cx="4924954" cy="3974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455023" y="2430448"/>
            <a:ext cx="2118844" cy="2703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8" name="직사각형 7"/>
          <p:cNvSpPr/>
          <p:nvPr>
            <p:custDataLst>
              <p:tags r:id="rId2"/>
            </p:custDataLst>
          </p:nvPr>
        </p:nvSpPr>
        <p:spPr>
          <a:xfrm>
            <a:off x="497356" y="3539581"/>
            <a:ext cx="1407644" cy="2703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3"/>
            </p:custDataLst>
          </p:nvPr>
        </p:nvSpPr>
        <p:spPr>
          <a:xfrm flipV="1">
            <a:off x="421156" y="4656667"/>
            <a:ext cx="1941044" cy="2455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>
            <p:custDataLst>
              <p:tags r:id="rId4"/>
            </p:custDataLst>
          </p:nvPr>
        </p:nvSpPr>
        <p:spPr>
          <a:xfrm>
            <a:off x="2749491" y="4860382"/>
            <a:ext cx="1407644" cy="2026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38284" y="4789960"/>
            <a:ext cx="247652" cy="24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>
            <p:custDataLst>
              <p:tags r:id="rId5"/>
            </p:custDataLst>
          </p:nvPr>
        </p:nvSpPr>
        <p:spPr>
          <a:xfrm>
            <a:off x="649761" y="1634073"/>
            <a:ext cx="188440" cy="2286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다음 화면으로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클릭하여 저장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FD32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FD32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고객여신관리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7406" y="1386416"/>
            <a:ext cx="4894261" cy="2457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3658" y="3922183"/>
            <a:ext cx="4096809" cy="1648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2883" y="1885885"/>
            <a:ext cx="247652" cy="24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649761" y="1507068"/>
            <a:ext cx="188440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2"/>
            </p:custDataLst>
          </p:nvPr>
        </p:nvSpPr>
        <p:spPr>
          <a:xfrm>
            <a:off x="1217027" y="5003801"/>
            <a:ext cx="899639" cy="2286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Node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계정그룹 선택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3800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고객계층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(Node Customer)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(export) / 20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(local)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등록을 시작한다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179388" marR="0" lvl="0" indent="-96838" algn="l" defTabSz="708025" rtl="0" eaLnBrk="1" fontAlgn="ctr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Tx/>
                        <a:buNone/>
                        <a:tabLst>
                          <a:tab pos="1028700" algn="l"/>
                        </a:tabLst>
                        <a:defRPr/>
                      </a:pPr>
                      <a:endParaRPr kumimoji="1" lang="en-US" altLang="ko-KR" sz="1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9818" y="3003550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4392" y="1602317"/>
            <a:ext cx="4951941" cy="368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Node Customer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명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국가코드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데이터를 클릭하여 계속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5449" y="1429280"/>
            <a:ext cx="4900083" cy="376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>
            <p:custDataLst>
              <p:tags r:id="rId1"/>
            </p:custDataLst>
          </p:nvPr>
        </p:nvSpPr>
        <p:spPr>
          <a:xfrm>
            <a:off x="499533" y="2658531"/>
            <a:ext cx="2565400" cy="1270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직사각형 10"/>
          <p:cNvSpPr/>
          <p:nvPr>
            <p:custDataLst>
              <p:tags r:id="rId2"/>
            </p:custDataLst>
          </p:nvPr>
        </p:nvSpPr>
        <p:spPr>
          <a:xfrm>
            <a:off x="507994" y="3183479"/>
            <a:ext cx="2565400" cy="1270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" name="직사각형 11"/>
          <p:cNvSpPr/>
          <p:nvPr>
            <p:custDataLst>
              <p:tags r:id="rId3"/>
            </p:custDataLst>
          </p:nvPr>
        </p:nvSpPr>
        <p:spPr>
          <a:xfrm>
            <a:off x="508000" y="3852331"/>
            <a:ext cx="1608667" cy="1100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직사각형 12"/>
          <p:cNvSpPr/>
          <p:nvPr>
            <p:custDataLst>
              <p:tags r:id="rId4"/>
            </p:custDataLst>
          </p:nvPr>
        </p:nvSpPr>
        <p:spPr>
          <a:xfrm>
            <a:off x="1098511" y="1566337"/>
            <a:ext cx="806489" cy="22860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영역 데이터 등록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매출액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사업장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1000(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그룹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01(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82600"/>
          <a:ext cx="9217025" cy="728664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3565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XD01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XD01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6456" y="1476373"/>
            <a:ext cx="4934478" cy="3815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533398" y="3708397"/>
            <a:ext cx="1888067" cy="1693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533392" y="4064005"/>
            <a:ext cx="1888067" cy="1693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Customer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Hirearchy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고객계층구조 프로세스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계층구조 매개변수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고객계층구조유형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A(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표준계층구조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추가선택 기준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고객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고객계층구조로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설정할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SOLD TO CUSTOMER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다수의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SOLD TO CUSTOMER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설정해야 할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클릭하여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 설정할 고객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입력한 후    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상단의    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클릭하여 다음화면으로 이동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고객계층구조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VDH1N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VDH1N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고객계층구조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13497" y="3154885"/>
            <a:ext cx="26670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6727" y="1552580"/>
            <a:ext cx="4892675" cy="4805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>
            <p:custDataLst>
              <p:tags r:id="rId1"/>
            </p:custDataLst>
          </p:nvPr>
        </p:nvSpPr>
        <p:spPr>
          <a:xfrm>
            <a:off x="482598" y="2057397"/>
            <a:ext cx="1888067" cy="1693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5" name="직사각형 14"/>
          <p:cNvSpPr/>
          <p:nvPr>
            <p:custDataLst>
              <p:tags r:id="rId2"/>
            </p:custDataLst>
          </p:nvPr>
        </p:nvSpPr>
        <p:spPr>
          <a:xfrm>
            <a:off x="499531" y="2802467"/>
            <a:ext cx="2294469" cy="1778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6" name="직사각형 15"/>
          <p:cNvSpPr/>
          <p:nvPr>
            <p:custDataLst>
              <p:tags r:id="rId3"/>
            </p:custDataLst>
          </p:nvPr>
        </p:nvSpPr>
        <p:spPr>
          <a:xfrm>
            <a:off x="4275665" y="2802467"/>
            <a:ext cx="448736" cy="1947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mtClean="0"/>
              <a:t>ㅍ</a:t>
            </a:r>
            <a:endParaRPr kumimoji="0" lang="ko-KR" altLang="en-US" dirty="0"/>
          </a:p>
        </p:txBody>
      </p:sp>
      <p:sp>
        <p:nvSpPr>
          <p:cNvPr id="17" name="직사각형 16"/>
          <p:cNvSpPr/>
          <p:nvPr>
            <p:custDataLst>
              <p:tags r:id="rId4"/>
            </p:custDataLst>
          </p:nvPr>
        </p:nvSpPr>
        <p:spPr>
          <a:xfrm>
            <a:off x="499531" y="4597402"/>
            <a:ext cx="753535" cy="8043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mtClean="0"/>
              <a:t>ㅍ</a:t>
            </a:r>
            <a:endParaRPr kumimoji="0" lang="ko-KR" altLang="en-US" dirty="0"/>
          </a:p>
        </p:txBody>
      </p:sp>
      <p:pic>
        <p:nvPicPr>
          <p:cNvPr id="240646" name="Picture 6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398744" y="3359151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>
            <p:custDataLst>
              <p:tags r:id="rId5"/>
            </p:custDataLst>
          </p:nvPr>
        </p:nvSpPr>
        <p:spPr>
          <a:xfrm>
            <a:off x="3759195" y="6087534"/>
            <a:ext cx="279401" cy="2116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err="1" smtClean="0"/>
              <a:t>ㅍ</a:t>
            </a:r>
            <a:endParaRPr kumimoji="0" lang="ko-KR" altLang="en-US" dirty="0"/>
          </a:p>
        </p:txBody>
      </p:sp>
      <p:sp>
        <p:nvSpPr>
          <p:cNvPr id="20" name="직사각형 19"/>
          <p:cNvSpPr/>
          <p:nvPr>
            <p:custDataLst>
              <p:tags r:id="rId6"/>
            </p:custDataLst>
          </p:nvPr>
        </p:nvSpPr>
        <p:spPr>
          <a:xfrm>
            <a:off x="414860" y="1778002"/>
            <a:ext cx="279401" cy="211671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err="1" smtClean="0"/>
              <a:t>ㅍ</a:t>
            </a:r>
            <a:endParaRPr kumimoji="0" lang="ko-KR" altLang="en-US" dirty="0"/>
          </a:p>
        </p:txBody>
      </p:sp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432606" y="3723226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직사각형 21"/>
          <p:cNvSpPr/>
          <p:nvPr>
            <p:custDataLst>
              <p:tags r:id="rId7"/>
            </p:custDataLst>
          </p:nvPr>
        </p:nvSpPr>
        <p:spPr>
          <a:xfrm flipV="1">
            <a:off x="6366927" y="3666058"/>
            <a:ext cx="304807" cy="287867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err="1" smtClean="0"/>
              <a:t>ㅍ</a:t>
            </a:r>
            <a:endParaRPr kumimoji="0" lang="ko-KR" altLang="en-US" dirty="0"/>
          </a:p>
        </p:txBody>
      </p:sp>
      <p:cxnSp>
        <p:nvCxnSpPr>
          <p:cNvPr id="23" name="직선 화살표 연결선 22"/>
          <p:cNvCxnSpPr>
            <a:stCxn id="16" idx="2"/>
          </p:cNvCxnSpPr>
          <p:nvPr/>
        </p:nvCxnSpPr>
        <p:spPr>
          <a:xfrm flipH="1">
            <a:off x="3640667" y="2997204"/>
            <a:ext cx="859366" cy="618067"/>
          </a:xfrm>
          <a:prstGeom prst="straightConnector1">
            <a:avLst/>
          </a:prstGeom>
          <a:noFill/>
          <a:ln>
            <a:solidFill>
              <a:srgbClr val="FF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고객계층구조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표준계층구조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지정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매뉴의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고객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(C) &gt;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상위레벨고객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Node Customer No.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Sold To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     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고객계층구조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VDH1N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VDH1N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고객계층구조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7134" y="1388533"/>
            <a:ext cx="5012266" cy="4563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2764" y="3882496"/>
            <a:ext cx="4872036" cy="273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직사각형 23"/>
          <p:cNvSpPr/>
          <p:nvPr>
            <p:custDataLst>
              <p:tags r:id="rId1"/>
            </p:custDataLst>
          </p:nvPr>
        </p:nvSpPr>
        <p:spPr>
          <a:xfrm>
            <a:off x="812798" y="1312330"/>
            <a:ext cx="753535" cy="8043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mtClean="0"/>
              <a:t>ㅍ</a:t>
            </a:r>
            <a:endParaRPr kumimoji="0" lang="ko-KR" altLang="en-US" dirty="0"/>
          </a:p>
        </p:txBody>
      </p:sp>
      <p:sp>
        <p:nvSpPr>
          <p:cNvPr id="25" name="직사각형 24"/>
          <p:cNvSpPr/>
          <p:nvPr>
            <p:custDataLst>
              <p:tags r:id="rId2"/>
            </p:custDataLst>
          </p:nvPr>
        </p:nvSpPr>
        <p:spPr>
          <a:xfrm>
            <a:off x="1388532" y="4140196"/>
            <a:ext cx="2133601" cy="2286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mtClean="0"/>
              <a:t>ㅍ</a:t>
            </a:r>
            <a:endParaRPr kumimoji="0" lang="ko-KR" altLang="en-US" dirty="0"/>
          </a:p>
        </p:txBody>
      </p:sp>
      <p:sp>
        <p:nvSpPr>
          <p:cNvPr id="26" name="직사각형 25"/>
          <p:cNvSpPr/>
          <p:nvPr>
            <p:custDataLst>
              <p:tags r:id="rId3"/>
            </p:custDataLst>
          </p:nvPr>
        </p:nvSpPr>
        <p:spPr>
          <a:xfrm>
            <a:off x="1346198" y="4673596"/>
            <a:ext cx="2133601" cy="2286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mtClean="0"/>
              <a:t>ㅍ</a:t>
            </a:r>
            <a:endParaRPr kumimoji="0" lang="ko-KR" altLang="en-US" dirty="0"/>
          </a:p>
        </p:txBody>
      </p:sp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21892" y="3373961"/>
            <a:ext cx="11239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직사각형 26"/>
          <p:cNvSpPr/>
          <p:nvPr>
            <p:custDataLst>
              <p:tags r:id="rId4"/>
            </p:custDataLst>
          </p:nvPr>
        </p:nvSpPr>
        <p:spPr>
          <a:xfrm>
            <a:off x="1066798" y="5359397"/>
            <a:ext cx="948269" cy="1778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mtClean="0"/>
              <a:t>ㅍ</a:t>
            </a: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고객계층구조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표준계층구조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지정 추가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매뉴의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고객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(C) &gt;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상위레벨고객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Node Customer No.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Sold To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3)       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상기 작업을 반복하여 추가할 고객 모두 지정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우측 상단의 고객계층구조가 설정되었는지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Master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고객계층구조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VDH1N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VDH1N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고객계층구조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1799" y="2359026"/>
            <a:ext cx="4919132" cy="3711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2692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384" y="1317625"/>
            <a:ext cx="1943100" cy="127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21892" y="3187687"/>
            <a:ext cx="11239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>
            <p:custDataLst>
              <p:tags r:id="rId1"/>
            </p:custDataLst>
          </p:nvPr>
        </p:nvSpPr>
        <p:spPr>
          <a:xfrm>
            <a:off x="347132" y="2726263"/>
            <a:ext cx="2438401" cy="11684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mtClean="0"/>
              <a:t>ㅍ</a:t>
            </a:r>
            <a:endParaRPr kumimoji="0" lang="ko-KR" altLang="en-US" dirty="0"/>
          </a:p>
        </p:txBody>
      </p:sp>
      <p:sp>
        <p:nvSpPr>
          <p:cNvPr id="12" name="직사각형 11"/>
          <p:cNvSpPr/>
          <p:nvPr>
            <p:custDataLst>
              <p:tags r:id="rId2"/>
            </p:custDataLst>
          </p:nvPr>
        </p:nvSpPr>
        <p:spPr>
          <a:xfrm>
            <a:off x="2920998" y="5765796"/>
            <a:ext cx="2302935" cy="2286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mtClean="0"/>
              <a:t>ㅍ</a:t>
            </a:r>
            <a:endParaRPr kumimoji="0" lang="ko-KR" altLang="en-US" dirty="0"/>
          </a:p>
        </p:txBody>
      </p:sp>
      <p:sp>
        <p:nvSpPr>
          <p:cNvPr id="13" name="직사각형 12"/>
          <p:cNvSpPr/>
          <p:nvPr>
            <p:custDataLst>
              <p:tags r:id="rId3"/>
            </p:custDataLst>
          </p:nvPr>
        </p:nvSpPr>
        <p:spPr>
          <a:xfrm>
            <a:off x="3505198" y="3200396"/>
            <a:ext cx="1253069" cy="2286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mtClean="0"/>
              <a:t>ㅍ</a:t>
            </a:r>
            <a:endParaRPr kumimoji="0" lang="ko-KR" altLang="en-US" dirty="0"/>
          </a:p>
        </p:txBody>
      </p:sp>
      <p:sp>
        <p:nvSpPr>
          <p:cNvPr id="14" name="직사각형 13"/>
          <p:cNvSpPr/>
          <p:nvPr>
            <p:custDataLst>
              <p:tags r:id="rId4"/>
            </p:custDataLst>
          </p:nvPr>
        </p:nvSpPr>
        <p:spPr>
          <a:xfrm>
            <a:off x="3513665" y="4030130"/>
            <a:ext cx="1253069" cy="2286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mtClean="0"/>
              <a:t>ㅍ</a:t>
            </a: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14217</TotalTime>
  <Words>2818</Words>
  <Application>Microsoft Office PowerPoint</Application>
  <PresentationFormat>A4 용지(210x297mm)</PresentationFormat>
  <Paragraphs>779</Paragraphs>
  <Slides>34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34</vt:i4>
      </vt:variant>
    </vt:vector>
  </HeadingPairs>
  <TitlesOfParts>
    <vt:vector size="37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497</cp:revision>
  <cp:lastPrinted>2006-08-30T13:33:06Z</cp:lastPrinted>
  <dcterms:created xsi:type="dcterms:W3CDTF">2008-05-17T00:48:54Z</dcterms:created>
  <dcterms:modified xsi:type="dcterms:W3CDTF">2013-04-01T10:17:32Z</dcterms:modified>
</cp:coreProperties>
</file>