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7"/>
  </p:notesMasterIdLst>
  <p:handoutMasterIdLst>
    <p:handoutMasterId r:id="rId58"/>
  </p:handoutMasterIdLst>
  <p:sldIdLst>
    <p:sldId id="374" r:id="rId3"/>
    <p:sldId id="375" r:id="rId4"/>
    <p:sldId id="391" r:id="rId5"/>
    <p:sldId id="394" r:id="rId6"/>
    <p:sldId id="641" r:id="rId7"/>
    <p:sldId id="642" r:id="rId8"/>
    <p:sldId id="640" r:id="rId9"/>
    <p:sldId id="592" r:id="rId10"/>
    <p:sldId id="619" r:id="rId11"/>
    <p:sldId id="593" r:id="rId12"/>
    <p:sldId id="594" r:id="rId13"/>
    <p:sldId id="595" r:id="rId14"/>
    <p:sldId id="620" r:id="rId15"/>
    <p:sldId id="596" r:id="rId16"/>
    <p:sldId id="597" r:id="rId17"/>
    <p:sldId id="598" r:id="rId18"/>
    <p:sldId id="621" r:id="rId19"/>
    <p:sldId id="599" r:id="rId20"/>
    <p:sldId id="600" r:id="rId21"/>
    <p:sldId id="601" r:id="rId22"/>
    <p:sldId id="622" r:id="rId23"/>
    <p:sldId id="602" r:id="rId24"/>
    <p:sldId id="603" r:id="rId25"/>
    <p:sldId id="604" r:id="rId26"/>
    <p:sldId id="605" r:id="rId27"/>
    <p:sldId id="606" r:id="rId28"/>
    <p:sldId id="607" r:id="rId29"/>
    <p:sldId id="608" r:id="rId30"/>
    <p:sldId id="609" r:id="rId31"/>
    <p:sldId id="623" r:id="rId32"/>
    <p:sldId id="610" r:id="rId33"/>
    <p:sldId id="624" r:id="rId34"/>
    <p:sldId id="612" r:id="rId35"/>
    <p:sldId id="613" r:id="rId36"/>
    <p:sldId id="614" r:id="rId37"/>
    <p:sldId id="615" r:id="rId38"/>
    <p:sldId id="625" r:id="rId39"/>
    <p:sldId id="626" r:id="rId40"/>
    <p:sldId id="627" r:id="rId41"/>
    <p:sldId id="628" r:id="rId42"/>
    <p:sldId id="616" r:id="rId43"/>
    <p:sldId id="629" r:id="rId44"/>
    <p:sldId id="617" r:id="rId45"/>
    <p:sldId id="618" r:id="rId46"/>
    <p:sldId id="630" r:id="rId47"/>
    <p:sldId id="631" r:id="rId48"/>
    <p:sldId id="632" r:id="rId49"/>
    <p:sldId id="633" r:id="rId50"/>
    <p:sldId id="634" r:id="rId51"/>
    <p:sldId id="635" r:id="rId52"/>
    <p:sldId id="636" r:id="rId53"/>
    <p:sldId id="637" r:id="rId54"/>
    <p:sldId id="638" r:id="rId55"/>
    <p:sldId id="639" r:id="rId5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03991"/>
    <a:srgbClr val="FF0000"/>
    <a:srgbClr val="0083CD"/>
    <a:srgbClr val="000000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>
        <p:scale>
          <a:sx n="100" d="100"/>
          <a:sy n="100" d="100"/>
        </p:scale>
        <p:origin x="-510" y="354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2013.05.01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SRM_05_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협력사 평가 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2013.05.01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협력사 평가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628454"/>
              </p:ext>
            </p:extLst>
          </p:nvPr>
        </p:nvGraphicFramePr>
        <p:xfrm>
          <a:off x="360363" y="1447800"/>
          <a:ext cx="9161463" cy="4841788"/>
        </p:xfrm>
        <a:graphic>
          <a:graphicData uri="http://schemas.openxmlformats.org/drawingml/2006/table">
            <a:tbl>
              <a:tblPr/>
              <a:tblGrid>
                <a:gridCol w="564236"/>
                <a:gridCol w="8597227"/>
              </a:tblGrid>
              <a:tr h="557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협력사 평가 기본 업무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9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평가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기획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그룹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5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평가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수행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그룹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5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AutoShape 29"/>
          <p:cNvSpPr>
            <a:spLocks noChangeArrowheads="1"/>
          </p:cNvSpPr>
          <p:nvPr/>
        </p:nvSpPr>
        <p:spPr bwMode="auto">
          <a:xfrm>
            <a:off x="2981598" y="2286000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평가항목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AutoShape 29"/>
          <p:cNvSpPr>
            <a:spLocks noChangeArrowheads="1"/>
          </p:cNvSpPr>
          <p:nvPr/>
        </p:nvSpPr>
        <p:spPr bwMode="auto">
          <a:xfrm>
            <a:off x="4599582" y="2286000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평가시트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29"/>
          <p:cNvSpPr>
            <a:spLocks noChangeArrowheads="1"/>
          </p:cNvSpPr>
          <p:nvPr/>
        </p:nvSpPr>
        <p:spPr bwMode="auto">
          <a:xfrm>
            <a:off x="6213332" y="2286000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04.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등급기준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29"/>
          <p:cNvSpPr>
            <a:spLocks noChangeArrowheads="1"/>
          </p:cNvSpPr>
          <p:nvPr/>
        </p:nvSpPr>
        <p:spPr bwMode="auto">
          <a:xfrm>
            <a:off x="7829200" y="2286000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05.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평가그룹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utoShape 29"/>
          <p:cNvSpPr>
            <a:spLocks noChangeArrowheads="1"/>
          </p:cNvSpPr>
          <p:nvPr/>
        </p:nvSpPr>
        <p:spPr bwMode="auto">
          <a:xfrm>
            <a:off x="2999382" y="3259805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평가계획 수립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AutoShape 29"/>
          <p:cNvSpPr>
            <a:spLocks noChangeArrowheads="1"/>
          </p:cNvSpPr>
          <p:nvPr/>
        </p:nvSpPr>
        <p:spPr bwMode="auto">
          <a:xfrm>
            <a:off x="4605088" y="3259805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평가진행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29"/>
          <p:cNvSpPr>
            <a:spLocks noChangeArrowheads="1"/>
          </p:cNvSpPr>
          <p:nvPr/>
        </p:nvSpPr>
        <p:spPr bwMode="auto">
          <a:xfrm>
            <a:off x="2999382" y="4370559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09.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 수행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" name="직선 화살표 연결선 16"/>
          <p:cNvCxnSpPr>
            <a:stCxn id="10" idx="3"/>
            <a:endCxn id="11" idx="1"/>
          </p:cNvCxnSpPr>
          <p:nvPr/>
        </p:nvCxnSpPr>
        <p:spPr>
          <a:xfrm>
            <a:off x="4207497" y="2522345"/>
            <a:ext cx="3920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>
            <a:stCxn id="11" idx="2"/>
            <a:endCxn id="14" idx="0"/>
          </p:cNvCxnSpPr>
          <p:nvPr/>
        </p:nvCxnSpPr>
        <p:spPr>
          <a:xfrm rot="5400000">
            <a:off x="4161875" y="2209147"/>
            <a:ext cx="501115" cy="160020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66"/>
          <p:cNvCxnSpPr>
            <a:stCxn id="12" idx="2"/>
            <a:endCxn id="14" idx="0"/>
          </p:cNvCxnSpPr>
          <p:nvPr/>
        </p:nvCxnSpPr>
        <p:spPr>
          <a:xfrm rot="5400000">
            <a:off x="4968750" y="1402272"/>
            <a:ext cx="501115" cy="321395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hape 66"/>
          <p:cNvCxnSpPr>
            <a:stCxn id="13" idx="2"/>
            <a:endCxn id="14" idx="0"/>
          </p:cNvCxnSpPr>
          <p:nvPr/>
        </p:nvCxnSpPr>
        <p:spPr>
          <a:xfrm rot="5400000">
            <a:off x="5776684" y="594338"/>
            <a:ext cx="501115" cy="482981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>
            <a:stCxn id="14" idx="2"/>
            <a:endCxn id="16" idx="0"/>
          </p:cNvCxnSpPr>
          <p:nvPr/>
        </p:nvCxnSpPr>
        <p:spPr>
          <a:xfrm>
            <a:off x="3612332" y="3732495"/>
            <a:ext cx="0" cy="6380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64"/>
          <p:cNvCxnSpPr>
            <a:stCxn id="16" idx="3"/>
            <a:endCxn id="15" idx="2"/>
          </p:cNvCxnSpPr>
          <p:nvPr/>
        </p:nvCxnSpPr>
        <p:spPr>
          <a:xfrm flipV="1">
            <a:off x="4225281" y="3732495"/>
            <a:ext cx="992757" cy="87440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29"/>
          <p:cNvSpPr>
            <a:spLocks noChangeArrowheads="1"/>
          </p:cNvSpPr>
          <p:nvPr/>
        </p:nvSpPr>
        <p:spPr bwMode="auto">
          <a:xfrm>
            <a:off x="6210794" y="3259805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11.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평가결과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4" name="직선 화살표 연결선 23"/>
          <p:cNvCxnSpPr>
            <a:stCxn id="15" idx="3"/>
            <a:endCxn id="23" idx="1"/>
          </p:cNvCxnSpPr>
          <p:nvPr/>
        </p:nvCxnSpPr>
        <p:spPr>
          <a:xfrm>
            <a:off x="5830987" y="3496150"/>
            <a:ext cx="37980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utoShape 29"/>
          <p:cNvSpPr>
            <a:spLocks noChangeArrowheads="1"/>
          </p:cNvSpPr>
          <p:nvPr/>
        </p:nvSpPr>
        <p:spPr bwMode="auto">
          <a:xfrm>
            <a:off x="1381398" y="4370559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08. </a:t>
            </a:r>
          </a:p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협력사 현황 확인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AutoShape 29"/>
          <p:cNvSpPr>
            <a:spLocks noChangeArrowheads="1"/>
          </p:cNvSpPr>
          <p:nvPr/>
        </p:nvSpPr>
        <p:spPr bwMode="auto">
          <a:xfrm>
            <a:off x="1381398" y="5523146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07. </a:t>
            </a:r>
          </a:p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협력사 현황 등록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7" name="직선 화살표 연결선 26"/>
          <p:cNvCxnSpPr>
            <a:stCxn id="26" idx="0"/>
            <a:endCxn id="25" idx="2"/>
          </p:cNvCxnSpPr>
          <p:nvPr/>
        </p:nvCxnSpPr>
        <p:spPr>
          <a:xfrm flipV="1">
            <a:off x="1994348" y="4843249"/>
            <a:ext cx="0" cy="67989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화살표 연결선 27"/>
          <p:cNvCxnSpPr>
            <a:stCxn id="25" idx="3"/>
            <a:endCxn id="16" idx="1"/>
          </p:cNvCxnSpPr>
          <p:nvPr/>
        </p:nvCxnSpPr>
        <p:spPr>
          <a:xfrm>
            <a:off x="2607297" y="4606904"/>
            <a:ext cx="3920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29"/>
          <p:cNvSpPr>
            <a:spLocks noChangeArrowheads="1"/>
          </p:cNvSpPr>
          <p:nvPr/>
        </p:nvSpPr>
        <p:spPr bwMode="auto">
          <a:xfrm>
            <a:off x="7816500" y="3259805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개선활동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4" name="직선 화살표 연결선 33"/>
          <p:cNvCxnSpPr>
            <a:stCxn id="23" idx="3"/>
            <a:endCxn id="33" idx="1"/>
          </p:cNvCxnSpPr>
          <p:nvPr/>
        </p:nvCxnSpPr>
        <p:spPr>
          <a:xfrm>
            <a:off x="7436693" y="3496150"/>
            <a:ext cx="37980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29"/>
          <p:cNvSpPr>
            <a:spLocks noChangeArrowheads="1"/>
          </p:cNvSpPr>
          <p:nvPr/>
        </p:nvSpPr>
        <p:spPr bwMode="auto">
          <a:xfrm>
            <a:off x="7816500" y="5469605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13.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개선활동 등록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1" name="직선 화살표 연결선 40"/>
          <p:cNvCxnSpPr>
            <a:stCxn id="33" idx="2"/>
            <a:endCxn id="40" idx="0"/>
          </p:cNvCxnSpPr>
          <p:nvPr/>
        </p:nvCxnSpPr>
        <p:spPr>
          <a:xfrm>
            <a:off x="8429450" y="3732495"/>
            <a:ext cx="0" cy="173711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AutoShape 29"/>
          <p:cNvSpPr>
            <a:spLocks noChangeArrowheads="1"/>
          </p:cNvSpPr>
          <p:nvPr/>
        </p:nvSpPr>
        <p:spPr bwMode="auto">
          <a:xfrm>
            <a:off x="1343298" y="2286000"/>
            <a:ext cx="1225899" cy="47269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01.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평가분류 관리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2" name="직선 화살표 연결선 41"/>
          <p:cNvCxnSpPr>
            <a:stCxn id="39" idx="3"/>
            <a:endCxn id="10" idx="1"/>
          </p:cNvCxnSpPr>
          <p:nvPr/>
        </p:nvCxnSpPr>
        <p:spPr>
          <a:xfrm>
            <a:off x="2569197" y="2522345"/>
            <a:ext cx="41240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476250" y="1471589"/>
          <a:ext cx="8967790" cy="4814910"/>
        </p:xfrm>
        <a:graphic>
          <a:graphicData uri="http://schemas.openxmlformats.org/drawingml/2006/table">
            <a:tbl>
              <a:tblPr/>
              <a:tblGrid>
                <a:gridCol w="689122"/>
                <a:gridCol w="1592116"/>
                <a:gridCol w="4386262"/>
                <a:gridCol w="2300290"/>
              </a:tblGrid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 설명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매뉴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경로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항목분류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평가항목에 대한 분류체계를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평가항목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항목분류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평가수행주체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항목답변 등을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평가시트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평가시트에 평가항목 지정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평가시트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평가등급기준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평가등급을 산정하기 위한 기준을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평가등급기준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평가그룹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정기평가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수시평가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SQ Bid List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대상을 평가그룹으로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평가그룹관리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평가계획수립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평가제목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평가담당자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평가계획수립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평가수행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평가담당자가 방문평가 결과를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평가수행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평가진행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 상태 모니터링 및 평가독촉 메일 발송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평가시트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평가결과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요약 및 상세 결과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평가결과관리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개선활동 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항목 관리 및 개선대책일자 지정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개선활동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개선활동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결과 등록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현황정보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협력사 현황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정보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현황정보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협력사 현황 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정보 조회 및 변경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9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SQ Bid List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SQ Bid List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성과지표 등록 및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SQ Bid List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협력사 평가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4422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30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평가분류관리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추가를 위해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하위항목 생성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생성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신규로 생성을 위한 정보를 입력한다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Description: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위한 코드와 항목분류명을 입력한다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EC2010, EC2020,...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정렬 순위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관리 화면에서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정렬 순서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1, 2, 3, ...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속성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1,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속성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상위 항목구분 코드 및 내역을 입력한다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A-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경영시스템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B-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입고수준평가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C-</a:t>
                      </a:r>
                      <a:r>
                        <a:rPr kumimoji="0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가산점</a:t>
                      </a:r>
                      <a:endParaRPr kumimoji="0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활성 또는 비활성 여부를 선택한다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저장한다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하위에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추가된 것을 확인할 수 있다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 b="83049"/>
          <a:stretch>
            <a:fillRect/>
          </a:stretch>
        </p:blipFill>
        <p:spPr bwMode="auto">
          <a:xfrm>
            <a:off x="390525" y="1441124"/>
            <a:ext cx="9124950" cy="64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1208089" y="1892300"/>
            <a:ext cx="548956" cy="142586"/>
            <a:chOff x="1322389" y="1905000"/>
            <a:chExt cx="500061" cy="129886"/>
          </a:xfrm>
        </p:grpSpPr>
        <p:pic>
          <p:nvPicPr>
            <p:cNvPr id="24064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22389" y="1905000"/>
              <a:ext cx="500061" cy="129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064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r="6131"/>
            <a:stretch>
              <a:fillRect/>
            </a:stretch>
          </p:blipFill>
          <p:spPr bwMode="auto">
            <a:xfrm>
              <a:off x="1487487" y="1915317"/>
              <a:ext cx="160338" cy="117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6414" y="1892300"/>
            <a:ext cx="87312" cy="1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/>
          <a:srcRect b="29583"/>
          <a:stretch>
            <a:fillRect/>
          </a:stretch>
        </p:blipFill>
        <p:spPr bwMode="auto">
          <a:xfrm>
            <a:off x="383920" y="2104536"/>
            <a:ext cx="9126794" cy="241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162050" y="1878013"/>
            <a:ext cx="633412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68874" y="17971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058661" y="2119313"/>
            <a:ext cx="837564" cy="1952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687074" y="20495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21100" y="1887778"/>
            <a:ext cx="2463800" cy="2447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4552950" y="3021013"/>
            <a:ext cx="1441450" cy="10048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790950" y="2259013"/>
            <a:ext cx="400050" cy="1666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671074" y="25972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248674" y="21400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450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95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9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추가를 위해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하위항목 생성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생성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신규로 생성을 위한 정보를 입력한다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Description: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위한 코드와 항목분류명을 입력한다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EC201010, EC201020,...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정렬 순위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공통코드 관리 화면의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하위에서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정렬 순서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1, 2, 3, ...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활성 또는 비활성 여부를 선택한다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저장한다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하위에 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항목분류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추가된 것을 확인할 수 있다</a:t>
                      </a:r>
                      <a:r>
                        <a:rPr kumimoji="0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b="32337"/>
          <a:stretch>
            <a:fillRect/>
          </a:stretch>
        </p:blipFill>
        <p:spPr bwMode="auto">
          <a:xfrm>
            <a:off x="393700" y="2107770"/>
            <a:ext cx="9118600" cy="2578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평가분류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 b="83049"/>
          <a:stretch>
            <a:fillRect/>
          </a:stretch>
        </p:blipFill>
        <p:spPr bwMode="auto">
          <a:xfrm>
            <a:off x="390525" y="1441124"/>
            <a:ext cx="9124950" cy="64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3001" y="1873378"/>
            <a:ext cx="2565399" cy="2554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7058661" y="2132013"/>
            <a:ext cx="837564" cy="1952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6687074" y="2062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33900" y="3021013"/>
            <a:ext cx="1511300" cy="10429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790950" y="2259013"/>
            <a:ext cx="400050" cy="1666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671074" y="25972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248674" y="21400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1208089" y="1892300"/>
            <a:ext cx="548956" cy="142586"/>
            <a:chOff x="1322389" y="1905000"/>
            <a:chExt cx="500061" cy="129886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22389" y="1905000"/>
              <a:ext cx="500061" cy="129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6" cstate="print"/>
            <a:srcRect r="6131"/>
            <a:stretch>
              <a:fillRect/>
            </a:stretch>
          </p:blipFill>
          <p:spPr bwMode="auto">
            <a:xfrm>
              <a:off x="1487487" y="1915317"/>
              <a:ext cx="160338" cy="117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5368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8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평가항목을 추가하기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 b="7937"/>
          <a:stretch>
            <a:fillRect/>
          </a:stretch>
        </p:blipFill>
        <p:spPr bwMode="auto">
          <a:xfrm>
            <a:off x="390525" y="1441124"/>
            <a:ext cx="9124950" cy="350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750060" y="1858963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349899" y="1778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00760" y="2519363"/>
            <a:ext cx="4216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14999" y="2425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8636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0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" y="1461554"/>
            <a:ext cx="9010650" cy="4599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30860" y="2501900"/>
            <a:ext cx="4066540" cy="1765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651899" y="22099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58800" y="5372100"/>
            <a:ext cx="8801100" cy="660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140460" y="4995863"/>
            <a:ext cx="8153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9046099" y="4915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010299" y="48642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69060" y="1833563"/>
            <a:ext cx="497840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984899" y="1752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942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9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ea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평가항목에 대한 일반적인 정보를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 명을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 설명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상세 설명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사용되는 평가 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분류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대분류 체계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분류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중분류 체계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대해 수치화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계량화 여부에 따라 정량 또는 정성평가 항목인지 구분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대해 평가를 수행하고 결과를 입력하는 평가수행 부서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정량계산 함수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정량평가 항목이고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경우에 정량계산 함수 필드가 활성화된다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정량평가 항목에 대해 시스템이 자동으로 평가를 수행하기 위한 함수를 입력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사용 여부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평가항목만 평가시트에 지정 가능함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행추가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], [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행삭제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평가항목 답변을 추가 및 제외할 수 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항목답변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 점수를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답변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평가항목에 대해 평가 값 리스트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설명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답변에 대한 설명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점수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 답변에 대한 배점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정량계산 함수를 입력한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시스템이 항목답변을 계산식에 의해 산출하기 위한 기준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시작 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 값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정량계산 함수를 입력한 경우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시스템이 항목답변을 계산식에 의해 산출하기 위한 기준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복사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기존의 평가항목 내용을 복사하여 신규 평가항목 생성이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804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14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 생성되고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68989"/>
            <a:ext cx="9067800" cy="320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3101" y="5203825"/>
            <a:ext cx="1381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873760" y="1765301"/>
            <a:ext cx="49784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368314" y="19552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46700" y="3213101"/>
            <a:ext cx="36830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930664" y="31554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2329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7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추가하기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483646"/>
            <a:ext cx="9124950" cy="329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421596" y="1887539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021435" y="18066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86472" y="2576515"/>
            <a:ext cx="4216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00711" y="248297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8636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0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376237" y="1478309"/>
            <a:ext cx="9153526" cy="4587188"/>
            <a:chOff x="376237" y="1478309"/>
            <a:chExt cx="9153526" cy="4587188"/>
          </a:xfrm>
        </p:grpSpPr>
        <p:pic>
          <p:nvPicPr>
            <p:cNvPr id="242692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6237" y="1478309"/>
              <a:ext cx="9153526" cy="4587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2693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52752" y="2285702"/>
              <a:ext cx="1666873" cy="209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4" y="1882775"/>
            <a:ext cx="4136090" cy="2308225"/>
          </a:xfrm>
          <a:prstGeom prst="rect">
            <a:avLst/>
          </a:prstGeom>
          <a:noFill/>
          <a:ln w="6350">
            <a:solidFill>
              <a:schemeClr val="accent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975360" y="4081463"/>
            <a:ext cx="1310640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340499" y="39879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16560" y="2278063"/>
            <a:ext cx="4244340" cy="985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010660" y="4475163"/>
            <a:ext cx="2872740" cy="1608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 flipV="1">
            <a:off x="4813300" y="4203700"/>
            <a:ext cx="203200" cy="2921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4332811" y="18225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610499" y="42292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188960" y="2443163"/>
            <a:ext cx="4597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369560" y="3116263"/>
            <a:ext cx="561340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7826899" y="2133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931299" y="3022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942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9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 시트에 대한 일반적인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시트 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 명칭을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시트 설명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평가시트에 대한 상세 설명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사용되는 평가 유형을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평가시트에 대한 사용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평가시트만 평가계획에 지정하여 사용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],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행삽입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],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 라인이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삽입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삭제가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평가시트에 대한 평가항목을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 순서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평가시트에서 평가항목 정렬 순서를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클릭하거나 탐색도움말        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평가항목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Search Help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팝업 창의 평가항목 리스트에서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평가항목이 추가된다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1213" y="3579813"/>
            <a:ext cx="219075" cy="212724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069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59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평가시트가 생성되고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평가시트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687" y="1460502"/>
            <a:ext cx="9136626" cy="3251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0101" y="5141913"/>
            <a:ext cx="14097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861060" y="1770063"/>
            <a:ext cx="4597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84800" y="3065463"/>
            <a:ext cx="3429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75262" y="20511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961460" y="29941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0106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35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평가등급기준을 추가하기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68880"/>
            <a:ext cx="9067800" cy="328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107420" y="1887539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707259" y="18066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86472" y="2547939"/>
            <a:ext cx="4216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00711" y="24543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28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06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평가등급 기준에 대한 일반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 기준내역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평가등급기준에 대한 상세 내역을 텍스트로 입력함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사용되는 평가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평가등급기준에 대한 사용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평가등급기준만 평가계획에 지정하여 사용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424108"/>
            <a:ext cx="9093200" cy="3831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16560" y="2200275"/>
            <a:ext cx="4312603" cy="8429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4432824" y="17511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02348" y="3800476"/>
            <a:ext cx="855028" cy="2143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946799" y="36656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0063" y="4200525"/>
            <a:ext cx="8886825" cy="10286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18022" y="4051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942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9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], 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 상세 항목에 대한 추가 및 삭제가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평가등급 기준에 대한 상세 내역을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평가등급을 영문 대문자로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평가등급에 대한 내역을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시작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 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평가등급을 산정하기 위한 평가점수 구간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부등호 기호를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0900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3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평가등급기준이 신규로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평가등급기준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459250"/>
            <a:ext cx="9118600" cy="320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1350" y="5241929"/>
            <a:ext cx="14097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075262" y="20511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73760" y="1757364"/>
            <a:ext cx="483553" cy="242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14949" y="3429002"/>
            <a:ext cx="400050" cy="2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904312" y="33513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2921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2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521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평가그룹을 신규로 추가하기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기존에 등록된 평가그룹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 b="9929"/>
          <a:stretch>
            <a:fillRect/>
          </a:stretch>
        </p:blipFill>
        <p:spPr bwMode="auto">
          <a:xfrm>
            <a:off x="419100" y="1451078"/>
            <a:ext cx="9067800" cy="356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3389837" y="1793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30924" y="2528890"/>
            <a:ext cx="426402" cy="2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802699" y="1871665"/>
            <a:ext cx="712152" cy="2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561037" y="24369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0063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006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t="12440" r="1089" b="3170"/>
          <a:stretch>
            <a:fillRect/>
          </a:stretch>
        </p:blipFill>
        <p:spPr bwMode="auto">
          <a:xfrm>
            <a:off x="412750" y="1422904"/>
            <a:ext cx="9080500" cy="4720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5690125" y="23369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9435" y="2343153"/>
            <a:ext cx="5026977" cy="4286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30873" y="4057652"/>
            <a:ext cx="3969702" cy="19145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45687" y="4600578"/>
            <a:ext cx="240663" cy="3286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18037" y="3708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아래쪽 화살표 11"/>
          <p:cNvSpPr/>
          <p:nvPr/>
        </p:nvSpPr>
        <p:spPr>
          <a:xfrm rot="16200000">
            <a:off x="4580337" y="4682727"/>
            <a:ext cx="242887" cy="197646"/>
          </a:xfrm>
          <a:prstGeom prst="downArrow">
            <a:avLst/>
          </a:prstGeom>
          <a:solidFill>
            <a:srgbClr val="FF0000"/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942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09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평가그룹에 대한 일반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평가그룹에 대한 내역을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사용되는 평가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‘SQ Bid List’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평가그룹에 대한 사용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평가그룹만 평가계획에 지정하여 사용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평가그룹이 사용되는 플랜트를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 상세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해당 평가그룹에 해당되는 협력사를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좌측의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현재 거래중은 전체 협력사 리스트이고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지정된 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는 해당 평가그룹에 속한 협력사이다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평가그룹에 협력사 추가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지정업체 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해당 협력사를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중앙에 위치한       버튼을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협력사가 평가그룹에 추가되면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지정된 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리스트에 추가됨을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반대로 해당 평가그룹에 협력사 제외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지정된 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협력사를 선택하고      버튼을 선택하여 제외한다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0526" y="3324227"/>
            <a:ext cx="23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9000" y="3827464"/>
            <a:ext cx="3048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0065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5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6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평가그룹이 신규로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평가그룹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27495"/>
            <a:ext cx="9144000" cy="400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1350" y="5856292"/>
            <a:ext cx="14097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946788" y="2498751"/>
            <a:ext cx="4597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41936" y="3765575"/>
            <a:ext cx="3429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60990" y="27798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918596" y="36942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8636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20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68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평가계획수립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평가계획을 신규로 추가하기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기존에 등록된 평가계획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 r="1532" b="13736"/>
          <a:stretch>
            <a:fillRect/>
          </a:stretch>
        </p:blipFill>
        <p:spPr bwMode="auto">
          <a:xfrm>
            <a:off x="433388" y="1433930"/>
            <a:ext cx="9039226" cy="346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118525" y="1793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30924" y="2528890"/>
            <a:ext cx="426402" cy="2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531387" y="1871665"/>
            <a:ext cx="712152" cy="2143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561037" y="24369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8636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86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2" cstate="print"/>
          <a:srcRect l="583" t="13205" r="1414" b="4318"/>
          <a:stretch>
            <a:fillRect/>
          </a:stretch>
        </p:blipFill>
        <p:spPr bwMode="auto">
          <a:xfrm>
            <a:off x="426458" y="1428750"/>
            <a:ext cx="9053084" cy="4857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32450" y="2243137"/>
            <a:ext cx="3982400" cy="1785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589991" y="21654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86401" y="2643188"/>
            <a:ext cx="3886200" cy="2428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9047691" y="21654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28675" y="5572125"/>
            <a:ext cx="8401050" cy="5714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0903" y="55373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435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43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평가계획에 대한 일반 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평가항목이 사용되는 평가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종합평가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평가제목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평가에 대한 제목을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평가설명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평가에 대한 상세 설명을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기준년도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기준년도를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평가구분을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수시평가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선택 시 지정가능하며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해당년도의 평가 차수를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플랜트를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세방전지본사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중에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시작일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종료일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시작일자와 종료일자를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평가계획에 대한 사용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활성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선택된 평가계획만 평가진행이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 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평가등급을 산정하기 위한 평가등급기준을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평가계획에 평가그룹을 지정하고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 별 평가시트를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평가대상 협력사를 선택하기 위해 기 정의한 평가그룹을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시트번호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평가에 사용되는 기 정의한 평가시트를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 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평가대상 협력사를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평가대상 협력사는 ②에서 지정한 평가그룹에 해당되는 협력사 리스트를 가져와서 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 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 또는 서류평가 대상을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 대상에 선택된 협력사만 평가수행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57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평가계획 상세에서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상단 우측에 평가그룹 별로 지정한 평가시트가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엑스포트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[Microsoft Excel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엑스포트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평가시트를 엑셀로 다운로드가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471292"/>
            <a:ext cx="9096376" cy="365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243012" y="1957386"/>
            <a:ext cx="728664" cy="242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003953" y="16654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28650" y="2257425"/>
            <a:ext cx="500063" cy="2000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2303" y="21797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0550" y="3638550"/>
            <a:ext cx="8210638" cy="1453393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cxnSp>
        <p:nvCxnSpPr>
          <p:cNvPr id="11" name="직선 화살표 연결선 6"/>
          <p:cNvCxnSpPr>
            <a:stCxn id="8" idx="2"/>
            <a:endCxn id="244740" idx="0"/>
          </p:cNvCxnSpPr>
          <p:nvPr/>
        </p:nvCxnSpPr>
        <p:spPr>
          <a:xfrm rot="16200000" flipH="1">
            <a:off x="2546726" y="789406"/>
            <a:ext cx="1181099" cy="4517187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5168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2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02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평가계획 상세에서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 별 평가수행 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평가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 별로 평가 담당자 사번을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성명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담당자 사번을 지정하면 평가 담당자 이름이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계획일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 별로 평가수행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해당일자는 평가 모니터링에서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 담당자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[Export], [Import]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이용해서 엑셀로 일괄 다운로드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업로드가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Export: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평가그룹에 소속된 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 리스트를 엑셀로 다운로드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Import: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 별 담당자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평가계획일읍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 엑셀 파일을 일괄 업로드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25" y="1448824"/>
            <a:ext cx="9124950" cy="290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직선 화살표 연결선 6"/>
          <p:cNvCxnSpPr>
            <a:stCxn id="10" idx="1"/>
            <a:endCxn id="245764" idx="0"/>
          </p:cNvCxnSpPr>
          <p:nvPr/>
        </p:nvCxnSpPr>
        <p:spPr>
          <a:xfrm rot="10800000" flipV="1">
            <a:off x="4239973" y="1764504"/>
            <a:ext cx="4161077" cy="1226341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/>
        </p:nvSpPr>
        <p:spPr>
          <a:xfrm>
            <a:off x="8401049" y="1643061"/>
            <a:ext cx="1157289" cy="2428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957887" y="2171698"/>
            <a:ext cx="3414713" cy="20288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9210" y="2990846"/>
            <a:ext cx="4041523" cy="1409702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6604528" y="19797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8133290" y="13082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704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5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60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평가계획이 신규로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항목상태가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업데이트되고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평가가 아직 평가수행자에게 공개하기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 상태이다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437686"/>
            <a:ext cx="9096376" cy="3982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971550" y="2471736"/>
            <a:ext cx="471488" cy="242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532465" y="24083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67063" y="5856294"/>
            <a:ext cx="14097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414963" y="3743323"/>
            <a:ext cx="357187" cy="2571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004328" y="36942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4638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576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43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평가계획 수립이 최종적으로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평가가 담당자에게 공개된다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항목상태가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업데이트되고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담당자에게 평가수행 안내메일이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평가계획이 공개되면 평가계획에 대한 수정이 불가능 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 r="1428" b="1499"/>
          <a:stretch>
            <a:fillRect/>
          </a:stretch>
        </p:blipFill>
        <p:spPr bwMode="auto">
          <a:xfrm>
            <a:off x="376237" y="1396395"/>
            <a:ext cx="9153526" cy="381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600200" y="2828920"/>
            <a:ext cx="471488" cy="2428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2161115" y="276556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6663" y="2990851"/>
            <a:ext cx="2352676" cy="1362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81350" y="5641979"/>
            <a:ext cx="14097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372101" y="4029076"/>
            <a:ext cx="385762" cy="2571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61468" y="39514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6352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00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 수립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436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평가계획 공개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정량평가항목에 대해 평가를 수행하기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정량평가 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정량평가 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은 평가항목의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구분자가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주체가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인 항목에 대해서만 평가가 수행된다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평가계획 공개를 취소하기 위해서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공개취소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공개가 취소된다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항목상태가 다시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평가계획에 대해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평가계획수립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 b="12495"/>
          <a:stretch>
            <a:fillRect/>
          </a:stretch>
        </p:blipFill>
        <p:spPr bwMode="auto">
          <a:xfrm>
            <a:off x="404812" y="1429016"/>
            <a:ext cx="9096376" cy="350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2923115" y="242425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820968"/>
            <a:ext cx="2438400" cy="141609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5386389" y="3914772"/>
            <a:ext cx="385762" cy="2571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975756" y="38371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883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1825" y="5962653"/>
            <a:ext cx="1557337" cy="210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16125" y="2524125"/>
            <a:ext cx="877031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005011" y="2514597"/>
            <a:ext cx="852489" cy="2095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962025" y="2514597"/>
            <a:ext cx="638175" cy="1809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79965" y="2433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9" name="직선 화살표 연결선 6"/>
          <p:cNvCxnSpPr>
            <a:stCxn id="15" idx="2"/>
            <a:endCxn id="248836" idx="1"/>
          </p:cNvCxnSpPr>
          <p:nvPr/>
        </p:nvCxnSpPr>
        <p:spPr>
          <a:xfrm rot="16200000" flipH="1">
            <a:off x="2090737" y="1885950"/>
            <a:ext cx="833438" cy="2452687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28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20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평가를 조회하기 위한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하단에 접속한 담당자가 수행해야 할 평가 리스트가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④평가수행 결과를 등록하기 위해 해당 협력사 해당되는 라인의 평가코드를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387" y="1423852"/>
            <a:ext cx="9039226" cy="383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100636" y="1857371"/>
            <a:ext cx="542925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704415" y="177972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2924" y="2786059"/>
            <a:ext cx="3857626" cy="8286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475690" y="27369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7211" y="2343146"/>
            <a:ext cx="486729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94315" y="22674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43174" y="4529134"/>
            <a:ext cx="669926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123015" y="44391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2922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229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 t="10837" b="3723"/>
          <a:stretch>
            <a:fillRect/>
          </a:stretch>
        </p:blipFill>
        <p:spPr bwMode="auto">
          <a:xfrm>
            <a:off x="420688" y="1417045"/>
            <a:ext cx="9066212" cy="48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014411" y="1692271"/>
            <a:ext cx="600077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03777" y="1608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29038" y="4443413"/>
            <a:ext cx="5643561" cy="9001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43000" y="5757863"/>
            <a:ext cx="4614863" cy="571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532715" y="40514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820304" y="56564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191279" y="16209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657349" y="1692271"/>
            <a:ext cx="444502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1500" y="2607129"/>
            <a:ext cx="2209800" cy="126274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4610099" y="3597271"/>
            <a:ext cx="361951" cy="2143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197879" y="34878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08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1862" y="1219200"/>
            <a:ext cx="3280438" cy="2833351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cxnSp>
        <p:nvCxnSpPr>
          <p:cNvPr id="28" name="직선 화살표 연결선 6"/>
          <p:cNvCxnSpPr/>
          <p:nvPr/>
        </p:nvCxnSpPr>
        <p:spPr>
          <a:xfrm flipV="1">
            <a:off x="4826000" y="3302001"/>
            <a:ext cx="1409700" cy="1130299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6"/>
          <p:cNvCxnSpPr>
            <a:stCxn id="23" idx="2"/>
            <a:endCxn id="250884" idx="0"/>
          </p:cNvCxnSpPr>
          <p:nvPr/>
        </p:nvCxnSpPr>
        <p:spPr>
          <a:xfrm rot="16200000" flipH="1">
            <a:off x="2697730" y="1088458"/>
            <a:ext cx="700541" cy="233680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831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83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 모드로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평가계획 상세에서 평가항목에 대해 평가결과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평가답변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평가항목의견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평가답변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평가답변을 직접 선택하거나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항목명을 클릭하여 평가항목 세부사항에서 답변을 선택 입력할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평가답변을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답변에 일치하는 평가점수가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항목점수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환산점수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평가항목의견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평가항목에 대한 평가수행자 의견을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평가의 답변에 대해 증빙자료가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첨부파일로 등록한다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평가종합 의견에 평가수행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주체별로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평가에 대한 종합의견을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화면에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평가수행 결과가 저장된다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평가수행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360838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8892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2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36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평가진행관리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평가를 조회하기 위한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평가 리스트가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협력사의 전체 평가영역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환경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평가수행 완료 상태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녹색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황색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 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적색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평가주체 별 평가진행 상태를 조회하기 위해 해당 협력사 라인의 평가코드를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독촉메일발송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평가결과 입력이 지연된 평가담당자에게 독촉메일을 발송할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 b="2325"/>
          <a:stretch>
            <a:fillRect/>
          </a:stretch>
        </p:blipFill>
        <p:spPr bwMode="auto">
          <a:xfrm>
            <a:off x="368300" y="1448127"/>
            <a:ext cx="9169400" cy="3530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647420" y="1836739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247259" y="17558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03872" y="2471739"/>
            <a:ext cx="4216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7073" y="20019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20022" y="4600577"/>
            <a:ext cx="683578" cy="1873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288111" y="45244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032508" y="2471739"/>
            <a:ext cx="713741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845198" y="23591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4321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43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협력사에 대해 평가수행 주체 별 평가진행 상태가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녹색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완료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평가 등록일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필드에 평가결과를 등록한 일자가 조회됨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황색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진행 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넘지 않은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적색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지연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계획일 보다 평가가 지연된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평가진행관리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t="14796" b="3585"/>
          <a:stretch>
            <a:fillRect/>
          </a:stretch>
        </p:blipFill>
        <p:spPr bwMode="auto">
          <a:xfrm>
            <a:off x="377825" y="1428752"/>
            <a:ext cx="9151938" cy="394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18220" y="4737101"/>
            <a:ext cx="8768668" cy="6064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9090596" y="42847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77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평가결과관리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평가를 조회하기 위한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평가 리스트가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평가코드를 클릭하여 평가결과 상세조회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431728"/>
            <a:ext cx="9067800" cy="362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347532" y="1836739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947371" y="17558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6736" y="2528891"/>
            <a:ext cx="42164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9937" y="205910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32783" y="4171953"/>
            <a:ext cx="982030" cy="1857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816747" y="40307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577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print"/>
          <a:srcRect t="12648" b="3571"/>
          <a:stretch>
            <a:fillRect/>
          </a:stretch>
        </p:blipFill>
        <p:spPr bwMode="auto">
          <a:xfrm>
            <a:off x="407988" y="1434637"/>
            <a:ext cx="9091612" cy="476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59436" y="2224091"/>
            <a:ext cx="4914264" cy="17383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36600" y="4419600"/>
            <a:ext cx="8597900" cy="419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36600" y="5549900"/>
            <a:ext cx="8597900" cy="558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1271" y="4333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21271" y="5476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9671" y="1920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7698" y="1511300"/>
            <a:ext cx="4619645" cy="21082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cxnSp>
        <p:nvCxnSpPr>
          <p:cNvPr id="20" name="직선 화살표 연결선 6"/>
          <p:cNvCxnSpPr>
            <a:stCxn id="16" idx="0"/>
            <a:endCxn id="241668" idx="2"/>
          </p:cNvCxnSpPr>
          <p:nvPr/>
        </p:nvCxnSpPr>
        <p:spPr>
          <a:xfrm rot="5400000" flipH="1" flipV="1">
            <a:off x="5041335" y="3613715"/>
            <a:ext cx="1930400" cy="1941971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577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일반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평가에 대한 일반 정보가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일반정보 상세내역은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‘1.5-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평가계획수립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자료를 참고하라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에는 평가그룹 별로 평가결과 요약 정보가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 별로 평가대상 협력사 수와 평가등급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:A~E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별 협력사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회사 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방문평가와 서류평가를 포함한 전체 협력사 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회사 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평가그룹에 속한 협력사 중에 방문평가 대상 협력사 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평가계획수립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 대상 협력사를 지정함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그룹별 협력사 평가 결과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에는 평가대상 협력사에 대해 항목구분 별 점수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총점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평가등급이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방문평가 대상인 협력사 코드 및 협력사 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협력사 코드를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협력사 별 상세평가 결과 조회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경영시스템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입고수준평가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가산점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 구분 별로 소계 점수를 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최좀점수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평가항목구분 별 소계에 대한 전체 총합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최종등급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최종점수를 기준으로 평가등급기준 구간에 해당되는 협력사 등급을 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4194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306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9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최종확정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Final Complete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평가결과를 최종 확정한다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평가계획의 항목상태가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담당자가 평가 결과에 대한 변경이 불가능하다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평가가 확정된 경우에만 개선활동 관리가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 b="1960"/>
          <a:stretch>
            <a:fillRect/>
          </a:stretch>
        </p:blipFill>
        <p:spPr bwMode="auto">
          <a:xfrm>
            <a:off x="393700" y="1433055"/>
            <a:ext cx="9118600" cy="3913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9200" y="2746829"/>
            <a:ext cx="2387600" cy="136434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988132" y="2509839"/>
            <a:ext cx="596828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391150" y="3819526"/>
            <a:ext cx="36576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667471" y="24035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994871" y="37370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9" name="직선 화살표 연결선 6"/>
          <p:cNvCxnSpPr>
            <a:stCxn id="15" idx="2"/>
            <a:endCxn id="243717" idx="1"/>
          </p:cNvCxnSpPr>
          <p:nvPr/>
        </p:nvCxnSpPr>
        <p:spPr>
          <a:xfrm rot="16200000" flipH="1">
            <a:off x="2168861" y="1838661"/>
            <a:ext cx="708024" cy="2472654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344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98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최종확정 취소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평가결과 확정을 취소할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평가입력 결과 변경 시 사용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평가결과 확정이 취소된다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평가계획의 항목상태가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평가계획 진행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다시 변경되며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평가 담당자가 평가결과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27495"/>
            <a:ext cx="9144000" cy="400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평가결과관리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988132" y="2509839"/>
            <a:ext cx="764468" cy="2079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857971" y="24289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2710667"/>
            <a:ext cx="2489200" cy="1436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5403850" y="3832226"/>
            <a:ext cx="36576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007571" y="37497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9" name="직선 화살표 연결선 6"/>
          <p:cNvCxnSpPr>
            <a:stCxn id="15" idx="2"/>
            <a:endCxn id="244741" idx="1"/>
          </p:cNvCxnSpPr>
          <p:nvPr/>
        </p:nvCxnSpPr>
        <p:spPr>
          <a:xfrm rot="16200000" flipH="1">
            <a:off x="2183783" y="1904383"/>
            <a:ext cx="711201" cy="2338034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085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7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평가결과에 대해 개선활동을 신규로 등록하기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기존에 등록된 개선활동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 b="5999"/>
          <a:stretch>
            <a:fillRect/>
          </a:stretch>
        </p:blipFill>
        <p:spPr bwMode="auto">
          <a:xfrm>
            <a:off x="381000" y="1437474"/>
            <a:ext cx="9144000" cy="3744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082520" y="1849439"/>
            <a:ext cx="73914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6682359" y="17685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07172" y="2509839"/>
            <a:ext cx="575628" cy="2333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140473" y="24337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085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7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기본정보의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개선활동대상 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등록 대상 업체선택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개선활동 대상 협력사 조회를 위한 검색조건으로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기준년도와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플랜트를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검색결과에서 개선활동을 수행할 협력사를 선정하여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코드를 클릭하면 해당 협력사의 평가결과가 화면으로 복사된다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 b="3808"/>
          <a:stretch>
            <a:fillRect/>
          </a:stretch>
        </p:blipFill>
        <p:spPr bwMode="auto">
          <a:xfrm>
            <a:off x="368300" y="1421935"/>
            <a:ext cx="9169400" cy="386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80120" y="2967039"/>
            <a:ext cx="1007380" cy="2333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678559" y="28988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584973" y="25607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78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5401" y="2286231"/>
            <a:ext cx="5664200" cy="253954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692400" y="2819401"/>
            <a:ext cx="2806700" cy="2285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889500" y="3873501"/>
            <a:ext cx="381000" cy="2031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52059" y="27464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523359" y="35846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6" name="직선 화살표 연결선 6"/>
          <p:cNvCxnSpPr>
            <a:stCxn id="7" idx="6"/>
            <a:endCxn id="247813" idx="1"/>
          </p:cNvCxnSpPr>
          <p:nvPr/>
        </p:nvCxnSpPr>
        <p:spPr>
          <a:xfrm>
            <a:off x="1999192" y="3071086"/>
            <a:ext cx="566209" cy="484915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7683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768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92" name="Picture 8"/>
          <p:cNvPicPr>
            <a:picLocks noChangeAspect="1" noChangeArrowheads="1"/>
          </p:cNvPicPr>
          <p:nvPr/>
        </p:nvPicPr>
        <p:blipFill>
          <a:blip r:embed="rId2" cstate="print"/>
          <a:srcRect t="12341" b="7154"/>
          <a:stretch>
            <a:fillRect/>
          </a:stretch>
        </p:blipFill>
        <p:spPr bwMode="auto">
          <a:xfrm>
            <a:off x="443204" y="1485900"/>
            <a:ext cx="902118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1189720" y="4922839"/>
            <a:ext cx="626380" cy="2333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888109" y="48483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543020" y="5308600"/>
            <a:ext cx="677180" cy="939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149209" y="51912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999220" y="1747839"/>
            <a:ext cx="473980" cy="2333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545209" y="16606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679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9201" y="2734157"/>
            <a:ext cx="2387600" cy="138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직사각형 32"/>
          <p:cNvSpPr/>
          <p:nvPr/>
        </p:nvSpPr>
        <p:spPr>
          <a:xfrm>
            <a:off x="5384800" y="3792539"/>
            <a:ext cx="381000" cy="2587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5012309" y="37307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5" name="직선 화살표 연결선 6"/>
          <p:cNvCxnSpPr>
            <a:stCxn id="29" idx="2"/>
            <a:endCxn id="246794" idx="0"/>
          </p:cNvCxnSpPr>
          <p:nvPr/>
        </p:nvCxnSpPr>
        <p:spPr>
          <a:xfrm rot="16200000" flipH="1">
            <a:off x="2718127" y="499282"/>
            <a:ext cx="752957" cy="3716791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958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95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상세정보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협력사의 평가항목 중에 개선활동이 필요한 항목을 선정한다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해당 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라인삭제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개선활동 대상에서 제외된다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개선활동 대상 항목 별로 개선활동 요청일자를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계획이 신규로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251618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0257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369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개선활동을 조회하기 위한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개선활동 리스트가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개선활동을 등록하기 위해 해당 라인의 협력사 코드를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2" cstate="print"/>
          <a:srcRect b="12984"/>
          <a:stretch>
            <a:fillRect/>
          </a:stretch>
        </p:blipFill>
        <p:spPr bwMode="auto">
          <a:xfrm>
            <a:off x="368300" y="1421935"/>
            <a:ext cx="9169400" cy="349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2472420" y="1862139"/>
            <a:ext cx="727980" cy="1952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291459" y="18193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54400" y="4318001"/>
            <a:ext cx="660400" cy="2031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33400" y="2489201"/>
            <a:ext cx="381000" cy="2031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030859" y="24162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3054873" y="42371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704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70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 t="12050" b="3636"/>
          <a:stretch>
            <a:fillRect/>
          </a:stretch>
        </p:blipFill>
        <p:spPr bwMode="auto">
          <a:xfrm>
            <a:off x="381794" y="1377314"/>
            <a:ext cx="9142412" cy="4861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7587344" y="5119688"/>
            <a:ext cx="1804305" cy="10906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977900" y="1638300"/>
            <a:ext cx="612776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38300" y="1638300"/>
            <a:ext cx="4064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76834" y="16003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196709" y="50293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091309" y="15812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4111" y="2790826"/>
            <a:ext cx="2197778" cy="127635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cxnSp>
        <p:nvCxnSpPr>
          <p:cNvPr id="21" name="직선 화살표 연결선 6"/>
          <p:cNvCxnSpPr>
            <a:stCxn id="17" idx="2"/>
            <a:endCxn id="249860" idx="0"/>
          </p:cNvCxnSpPr>
          <p:nvPr/>
        </p:nvCxnSpPr>
        <p:spPr>
          <a:xfrm rot="16200000" flipH="1">
            <a:off x="2916237" y="754063"/>
            <a:ext cx="962026" cy="3111500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5346700" y="3771900"/>
            <a:ext cx="349250" cy="2063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980559" y="3708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98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25" y="3117850"/>
            <a:ext cx="2354792" cy="169545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cxnSp>
        <p:nvCxnSpPr>
          <p:cNvPr id="27" name="직선 화살표 연결선 6"/>
          <p:cNvCxnSpPr>
            <a:endCxn id="249861" idx="2"/>
          </p:cNvCxnSpPr>
          <p:nvPr/>
        </p:nvCxnSpPr>
        <p:spPr>
          <a:xfrm rot="10800000">
            <a:off x="7892522" y="4813300"/>
            <a:ext cx="1304819" cy="779782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704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70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개선활동 상세화면에서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 모드로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상세정보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각 개선활동 항목 별로 개선대책을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개선대책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개선항목에 대해 개선대책을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간략한게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텍스트로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완료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담당자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개선대책에 대한 협력사 담당자 이름을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완료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개선대책 수립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개선대책에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완료여부 체크박스를 체크한다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관련한 첨부파일을 첨부한다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용량은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 MB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제한된다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완료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필수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개선대책 등록이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개선대책 등록이 저장된다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개선활동이 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완료여부가 전부 체크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 평가담당자에게 개선활동 완료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개선활동 완료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개선활동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개선활동 등록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50" y="335438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73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현황정보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협력사 현황정보의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기준년도를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전년도 정보 불러오기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기준년도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이전년도에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등록된 협력사 현황 정보를 가져올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협력사 현황정보를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현황정보 상세내역은 다음 페이지를 참고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현황정보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 b="55831"/>
          <a:stretch>
            <a:fillRect/>
          </a:stretch>
        </p:blipFill>
        <p:spPr bwMode="auto">
          <a:xfrm>
            <a:off x="407211" y="1428294"/>
            <a:ext cx="9091578" cy="338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1816100" y="1803400"/>
            <a:ext cx="69850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415034" y="17146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990600" y="2794000"/>
            <a:ext cx="88900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961134" y="27306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126234" y="22861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035050" y="2381250"/>
            <a:ext cx="102870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39750" y="3460750"/>
            <a:ext cx="8820150" cy="13906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9047734" y="3035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704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5170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현황정보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/>
        </p:nvGraphicFramePr>
        <p:xfrm>
          <a:off x="590550" y="1532467"/>
          <a:ext cx="8724900" cy="45635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100"/>
                <a:gridCol w="6654800"/>
              </a:tblGrid>
              <a:tr h="3510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/>
                        <a:t>협력사 정보항목</a:t>
                      </a:r>
                      <a:endParaRPr lang="ko-KR" altLang="en-US" sz="1200" b="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/>
                        <a:t>상세 설명</a:t>
                      </a:r>
                      <a:endParaRPr lang="ko-KR" altLang="en-US" sz="1200" b="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marL="0" marR="0" indent="0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/>
                        <a:t>회사일반</a:t>
                      </a:r>
                      <a:r>
                        <a:rPr lang="ko-KR" altLang="en-US" sz="1200" baseline="0" dirty="0" smtClean="0"/>
                        <a:t> 현황</a:t>
                      </a:r>
                      <a:endParaRPr lang="ko-KR" altLang="en-US" sz="1200" dirty="0" smtClean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협력사 개요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본사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및 공장 정보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대외 인증 현황 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대표자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대표자 성명 및 연락처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학력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경력사항 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종업원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관리직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기술직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생산직 종업원 수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err="1" smtClean="0"/>
                        <a:t>평근근속</a:t>
                      </a:r>
                      <a:r>
                        <a:rPr lang="ko-KR" altLang="en-US" sz="1200" baseline="0" dirty="0" smtClean="0"/>
                        <a:t> 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거래은행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협력사 주 거래은행 및 지점정보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해외진출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해외진출 국가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품목 정보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매출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최근 </a:t>
                      </a:r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년간</a:t>
                      </a:r>
                      <a:r>
                        <a:rPr lang="ko-KR" altLang="en-US" sz="1200" baseline="0" dirty="0" smtClean="0"/>
                        <a:t> 연간매출액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당사 </a:t>
                      </a:r>
                      <a:r>
                        <a:rPr lang="ko-KR" altLang="en-US" sz="1200" baseline="0" dirty="0" err="1" smtClean="0"/>
                        <a:t>납품액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의존도 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주요 거래처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주요 거래처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연간 </a:t>
                      </a:r>
                      <a:r>
                        <a:rPr lang="ko-KR" altLang="en-US" sz="1200" dirty="0" err="1" smtClean="0"/>
                        <a:t>거래액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거래시작일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거래품목 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원자재 조달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원자재 조달 업체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품목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소요량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월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구매액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월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결재조건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생산설비 보유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보유 중인</a:t>
                      </a:r>
                      <a:r>
                        <a:rPr lang="ko-KR" altLang="en-US" sz="1200" baseline="0" dirty="0" smtClean="0"/>
                        <a:t> </a:t>
                      </a:r>
                      <a:r>
                        <a:rPr lang="ko-KR" altLang="en-US" sz="1200" dirty="0" err="1" smtClean="0"/>
                        <a:t>생산설비명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설비대수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규격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err="1" smtClean="0"/>
                        <a:t>제작년월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설비제조사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검사 측정기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기존 보유 검사측정기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신규 검사측정기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QMS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문서 현황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QMS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문서 보유 현황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유</a:t>
                      </a:r>
                      <a:r>
                        <a:rPr lang="en-US" altLang="ko-KR" sz="1200" baseline="0" dirty="0" smtClean="0"/>
                        <a:t>/</a:t>
                      </a:r>
                      <a:r>
                        <a:rPr lang="ko-KR" altLang="en-US" sz="1200" baseline="0" dirty="0" smtClean="0"/>
                        <a:t>무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첨부자료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각종 협력사 현황 관련</a:t>
                      </a:r>
                      <a:r>
                        <a:rPr lang="ko-KR" altLang="en-US" sz="1200" baseline="0" dirty="0" smtClean="0"/>
                        <a:t> 첨부파일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사업자등록증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재무제표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품질</a:t>
                      </a:r>
                      <a:r>
                        <a:rPr lang="en-US" altLang="ko-KR" sz="1200" baseline="0" dirty="0" smtClean="0"/>
                        <a:t>/</a:t>
                      </a:r>
                      <a:r>
                        <a:rPr lang="ko-KR" altLang="en-US" sz="1200" baseline="0" dirty="0" smtClean="0"/>
                        <a:t>환경</a:t>
                      </a:r>
                      <a:r>
                        <a:rPr lang="en-US" altLang="ko-KR" sz="1200" baseline="0" dirty="0" smtClean="0"/>
                        <a:t>/</a:t>
                      </a:r>
                      <a:r>
                        <a:rPr lang="ko-KR" altLang="en-US" sz="1200" baseline="0" dirty="0" smtClean="0"/>
                        <a:t>제품인증서 등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15778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73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현황정보를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현황이 저장된다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협력사정보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현황정보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정보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 b="55831"/>
          <a:stretch>
            <a:fillRect/>
          </a:stretch>
        </p:blipFill>
        <p:spPr bwMode="auto">
          <a:xfrm>
            <a:off x="407211" y="1428294"/>
            <a:ext cx="9091578" cy="338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2700" y="2776094"/>
            <a:ext cx="2260600" cy="130581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1" name="타원 20"/>
          <p:cNvSpPr/>
          <p:nvPr/>
        </p:nvSpPr>
        <p:spPr>
          <a:xfrm>
            <a:off x="183134" y="23242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48640" y="2381250"/>
            <a:ext cx="43434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372100" y="3798570"/>
            <a:ext cx="33528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341874" y="33910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5" name="직선 화살표 연결선 6"/>
          <p:cNvCxnSpPr>
            <a:stCxn id="22" idx="2"/>
            <a:endCxn id="250884" idx="1"/>
          </p:cNvCxnSpPr>
          <p:nvPr/>
        </p:nvCxnSpPr>
        <p:spPr>
          <a:xfrm rot="16200000" flipH="1">
            <a:off x="1878330" y="1484630"/>
            <a:ext cx="831850" cy="3056890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50" y="528478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38130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25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5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현황 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협력사 현황을 조회하기 위한 검색조건을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협력사 현황 리스트가 하단에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추가정보 등록 여부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녹색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등록완료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적색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미등록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협력사 현황 상세정보를 조회하기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19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433054"/>
            <a:ext cx="9118600" cy="3837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등록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7670800" y="1854200"/>
            <a:ext cx="8001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282434" y="17908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805934" y="29211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84834" y="2400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52450" y="2457450"/>
            <a:ext cx="46355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39750" y="2889250"/>
            <a:ext cx="4184650" cy="8318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60934" y="48642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42950" y="4921250"/>
            <a:ext cx="46355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300" y="1421935"/>
            <a:ext cx="9169400" cy="4014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200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8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현황 상세화면에서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 모드로 변경한다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협력사 현황정보를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현황이 저장된다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현황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등록 현황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9" name="타원 18"/>
          <p:cNvSpPr/>
          <p:nvPr/>
        </p:nvSpPr>
        <p:spPr>
          <a:xfrm>
            <a:off x="589534" y="2400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984250" y="2495550"/>
            <a:ext cx="552450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581150" y="2495550"/>
            <a:ext cx="425450" cy="2095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2700" y="2776094"/>
            <a:ext cx="2260600" cy="1305812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372100" y="3798570"/>
            <a:ext cx="33528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341874" y="33910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065274" y="2438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8650" y="605948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직선 화살표 연결선 6"/>
          <p:cNvCxnSpPr>
            <a:stCxn id="20" idx="2"/>
            <a:endCxn id="21" idx="1"/>
          </p:cNvCxnSpPr>
          <p:nvPr/>
        </p:nvCxnSpPr>
        <p:spPr>
          <a:xfrm rot="16200000" flipH="1">
            <a:off x="2179637" y="1785937"/>
            <a:ext cx="723900" cy="2562225"/>
          </a:xfrm>
          <a:prstGeom prst="curvedConnector2">
            <a:avLst/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42702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35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14_1. SQ Bid List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57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 포탈에서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협력사평가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[SQ Bid List]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협력사 현황을 조회하기 위한 검색조건을 입력한다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생산본부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세방전지본사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창원생산본부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광주생산본부 중에 선택한다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기준일자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협력사 성과지표를 실적 집계하는 기준일자를 입력한다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실적집계 기간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입력년도의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~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기준일자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협력사 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SQ Bid List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하단에 조회된다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대상 협력사는 평가그룹에 기 정의됨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④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[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성과지표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]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버튼 클릭 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성과지표 산정 기준이 팝업으로 조회된다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⑤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협력사 별 상세 성과지표를 입력 및 조회하기 위해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업체코드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를 선택한다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 b="7369"/>
          <a:stretch>
            <a:fillRect/>
          </a:stretch>
        </p:blipFill>
        <p:spPr bwMode="auto">
          <a:xfrm>
            <a:off x="393700" y="1433055"/>
            <a:ext cx="9118600" cy="3431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SQ Bid List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SQ Bid List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8420100" y="1828800"/>
            <a:ext cx="774700" cy="190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006334" y="1765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76784" y="234009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39750" y="2406650"/>
            <a:ext cx="46355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39750" y="2863850"/>
            <a:ext cx="1555750" cy="6159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792734" y="39244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136650" y="4222750"/>
            <a:ext cx="374650" cy="1841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7990" y="2134560"/>
            <a:ext cx="1609723" cy="24786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1461770" y="2406650"/>
            <a:ext cx="626110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015109" y="32354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1" name="직선 화살표 연결선 6"/>
          <p:cNvCxnSpPr>
            <a:stCxn id="17" idx="3"/>
            <a:endCxn id="238594" idx="1"/>
          </p:cNvCxnSpPr>
          <p:nvPr/>
        </p:nvCxnSpPr>
        <p:spPr>
          <a:xfrm>
            <a:off x="2087880" y="2517775"/>
            <a:ext cx="860110" cy="856104"/>
          </a:xfrm>
          <a:prstGeom prst="curvedConnector3">
            <a:avLst>
              <a:gd name="adj1" fmla="val 50000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타원 23"/>
          <p:cNvSpPr/>
          <p:nvPr/>
        </p:nvSpPr>
        <p:spPr>
          <a:xfrm>
            <a:off x="2129409" y="21686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28713"/>
          <a:ext cx="9215437" cy="52835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862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14_2. SQ Bid List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평가주관자 화면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156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성과지표 별 실적 값을 월별로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평균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에는 기준월까지의 각 성과지표별 누적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평균이 조회되고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하단에는 각 성과지표 별로 차트가 조회된다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SAVE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창이 나타난다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팝업 창에서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 메시지가 조회되고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개선대책 등록이 저장된다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493006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SQ Bid List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SQ Bid List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 t="11333" b="12895"/>
          <a:stretch>
            <a:fillRect/>
          </a:stretch>
        </p:blipFill>
        <p:spPr bwMode="auto">
          <a:xfrm>
            <a:off x="433387" y="1400176"/>
            <a:ext cx="9039226" cy="3914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997075" y="2378075"/>
            <a:ext cx="6661150" cy="993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512" y="2966276"/>
            <a:ext cx="2466976" cy="118262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543556" y="3870010"/>
            <a:ext cx="33528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499042" y="34767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597472" y="15812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20128" y="1652586"/>
            <a:ext cx="434340" cy="215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6"/>
          <p:cNvCxnSpPr>
            <a:stCxn id="10" idx="2"/>
            <a:endCxn id="238594" idx="0"/>
          </p:cNvCxnSpPr>
          <p:nvPr/>
        </p:nvCxnSpPr>
        <p:spPr>
          <a:xfrm rot="16200000" flipH="1">
            <a:off x="2546254" y="559530"/>
            <a:ext cx="1097790" cy="3715702"/>
          </a:xfrm>
          <a:prstGeom prst="curvedConnector3">
            <a:avLst>
              <a:gd name="adj1" fmla="val 29176"/>
            </a:avLst>
          </a:prstGeom>
          <a:ln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1611884" y="22956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7514" y="6142038"/>
            <a:ext cx="1409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18021</TotalTime>
  <Words>4763</Words>
  <Application>Microsoft Office PowerPoint</Application>
  <PresentationFormat>A4 용지(210x297mm)</PresentationFormat>
  <Paragraphs>722</Paragraphs>
  <Slides>54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54</vt:i4>
      </vt:variant>
    </vt:vector>
  </HeadingPairs>
  <TitlesOfParts>
    <vt:vector size="5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677</cp:revision>
  <cp:lastPrinted>2006-08-30T13:33:06Z</cp:lastPrinted>
  <dcterms:created xsi:type="dcterms:W3CDTF">2008-05-17T00:48:54Z</dcterms:created>
  <dcterms:modified xsi:type="dcterms:W3CDTF">2013-09-05T07:48:50Z</dcterms:modified>
</cp:coreProperties>
</file>