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1"/>
  </p:notesMasterIdLst>
  <p:handoutMasterIdLst>
    <p:handoutMasterId r:id="rId22"/>
  </p:handoutMasterIdLst>
  <p:sldIdLst>
    <p:sldId id="374" r:id="rId3"/>
    <p:sldId id="375" r:id="rId4"/>
    <p:sldId id="450" r:id="rId5"/>
    <p:sldId id="392" r:id="rId6"/>
    <p:sldId id="394" r:id="rId7"/>
    <p:sldId id="458" r:id="rId8"/>
    <p:sldId id="459" r:id="rId9"/>
    <p:sldId id="460" r:id="rId10"/>
    <p:sldId id="461" r:id="rId11"/>
    <p:sldId id="462" r:id="rId12"/>
    <p:sldId id="453" r:id="rId13"/>
    <p:sldId id="455" r:id="rId14"/>
    <p:sldId id="454" r:id="rId15"/>
    <p:sldId id="456" r:id="rId16"/>
    <p:sldId id="396" r:id="rId17"/>
    <p:sldId id="457" r:id="rId18"/>
    <p:sldId id="451" r:id="rId19"/>
    <p:sldId id="452" r:id="rId2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103991"/>
    <a:srgbClr val="0083CD"/>
    <a:srgbClr val="FF0000"/>
    <a:srgbClr val="333333"/>
    <a:srgbClr val="EAEAEA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0979" autoAdjust="0"/>
    <p:restoredTop sz="97138" autoAdjust="0"/>
  </p:normalViewPr>
  <p:slideViewPr>
    <p:cSldViewPr snapToGrid="0" showGuides="1">
      <p:cViewPr varScale="1">
        <p:scale>
          <a:sx n="78" d="100"/>
          <a:sy n="78" d="100"/>
        </p:scale>
        <p:origin x="-912" y="-84"/>
      </p:cViewPr>
      <p:guideLst>
        <p:guide orient="horz" pos="2160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79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50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2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4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9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2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4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35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5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80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63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88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476625" y="2978399"/>
            <a:ext cx="6124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MM_03_01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구매 오더 생성 </a:t>
            </a:r>
            <a:r>
              <a:rPr kumimoji="1" lang="en-US" altLang="ko-KR" sz="2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(MRP&amp;</a:t>
            </a:r>
            <a:r>
              <a:rPr kumimoji="1" lang="ko-KR" altLang="en-US" sz="2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직접생성</a:t>
            </a:r>
            <a:r>
              <a:rPr kumimoji="1" lang="en-US" altLang="ko-KR" sz="2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65119028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2012.09.03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505936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59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19971108"/>
              </p:ext>
            </p:extLst>
          </p:nvPr>
        </p:nvGraphicFramePr>
        <p:xfrm>
          <a:off x="563336" y="1453277"/>
          <a:ext cx="8719456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486"/>
                <a:gridCol w="409785"/>
                <a:gridCol w="1502541"/>
                <a:gridCol w="341486"/>
                <a:gridCol w="478081"/>
                <a:gridCol w="1297647"/>
                <a:gridCol w="4348430"/>
              </a:tblGrid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전표타입</a:t>
                      </a:r>
                      <a:endParaRPr lang="ko-KR" altLang="en-US" sz="9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전표 유형 내역</a:t>
                      </a:r>
                      <a:endParaRPr lang="ko-KR" altLang="en-US" sz="9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내역</a:t>
                      </a:r>
                      <a:endParaRPr lang="ko-KR" altLang="en-US" sz="9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사용 구분 내역</a:t>
                      </a:r>
                      <a:endParaRPr lang="ko-KR" altLang="en-US" sz="9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NB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MRP,ROP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구매요청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전조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카바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/BOX/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스티커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/MRP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 류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ERP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시스템 자동생성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수동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생성하지 않음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3"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Z1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원부자재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수입자재 요청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수입자재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납 제외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자재→구매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플랜트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요청자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수입상품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로컬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LC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영업→구매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수입상품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자재→구매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로컬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LC,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623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BOM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미 구성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부자재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저장품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소모품 등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타 부서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요청 시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코드가 있는 원부자재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저장품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소모품 통합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PR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생성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품질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연구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지원 등→자재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Z2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설비자재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(MRO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포함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요청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설비부품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코드 有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플랜트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요청자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,G/L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자동설정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(130001~130024/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자동설정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ZE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ZE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투자성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설비제작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수입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시설투자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분할지급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자산화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(~99,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100%: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월합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추적번호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기존자산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NO),G/L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코스트센터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3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추적번호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기존자산조회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):AS03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→코스트센터→검색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자산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NO:12000081)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코스트센터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사용공정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:30~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,40~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-G/L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(6421001~6421006/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수익지출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6351014/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비용성 지출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*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건설가제비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건물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:6421001     *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건설가제비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공구기구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:6421005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*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건설가제비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구축물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:6421002   *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건설가제비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기계장치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:6421003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*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건설가제비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집기비품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:6421006 *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건설가제비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차량 운반구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:6421004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내부오더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시설투자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*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예산조회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ZCOR0100(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:133~/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:134~/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본사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:131~)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*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내부오더 조회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:KO03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 </a:t>
                      </a:r>
                      <a:r>
                        <a:rPr lang="ko-KR" altLang="en-US" sz="9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오더유형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(Z650)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시작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:133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광주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),134(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창원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 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끝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:~00(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자산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),~99(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비용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~00(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자산화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G/L(6421001~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6421006)</a:t>
                      </a:r>
                      <a:endParaRPr lang="en-US" altLang="ko-KR" sz="9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~99(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비용화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→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G/L(6351014: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설비자재 품의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ZF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ZS</a:t>
                      </a:r>
                      <a:endParaRPr lang="ko-KR" altLang="en-US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투자성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 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내수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,SRM)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내자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시설투자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분할지급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자산화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(~99,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100%: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월합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6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건별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월합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ZG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투자성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금형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제작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(SRM)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F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내자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시설투자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분할지급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자산화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(~99,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잔금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100%: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월합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3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건별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월합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돋움체" pitchFamily="49" charset="-127"/>
                          <a:ea typeface="돋움체" pitchFamily="49" charset="-127"/>
                        </a:rPr>
                        <a:t>ZK</a:t>
                      </a:r>
                      <a:endParaRPr lang="ko-KR" altLang="en-US" sz="10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비용성 설비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저장품 자재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(SRM)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K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ZS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설비부품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저장품 등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코드無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_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텍스트구매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,G/L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코스트센터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60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월합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코스트센터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사용공정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플랜트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요청자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자재그룹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(130001~130024/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수동지정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-G/L(6351008: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설비자재정비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,6351999:</a:t>
                      </a:r>
                      <a:r>
                        <a:rPr lang="ko-KR" altLang="en-US" sz="9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저장품비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기타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ZY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LP(Lead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Pay)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요청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영업→구매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버티컬 납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PR)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공장 사용 금지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ZZ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Dropship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요청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08000" y="1443038"/>
          <a:ext cx="8856663" cy="3790994"/>
        </p:xfrm>
        <a:graphic>
          <a:graphicData uri="http://schemas.openxmlformats.org/drawingml/2006/table">
            <a:tbl>
              <a:tblPr/>
              <a:tblGrid>
                <a:gridCol w="1903186"/>
                <a:gridCol w="4596493"/>
                <a:gridCol w="2356984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6320882"/>
              </p:ext>
            </p:extLst>
          </p:nvPr>
        </p:nvGraphicFramePr>
        <p:xfrm>
          <a:off x="631825" y="2060575"/>
          <a:ext cx="8528050" cy="3837290"/>
        </p:xfrm>
        <a:graphic>
          <a:graphicData uri="http://schemas.openxmlformats.org/drawingml/2006/table">
            <a:tbl>
              <a:tblPr/>
              <a:tblGrid>
                <a:gridCol w="712788"/>
                <a:gridCol w="1503362"/>
                <a:gridCol w="41132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단원명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구매요청 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자동생성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Create Purchase Requisition for POP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ZMMR0140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구매오더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Create Purchase Order for MRP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ZMMR0150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구매오더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Create Purchase Order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ME21N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구매오더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Change Purchase Order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ME22N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구매오더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Display Purchase Order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ME23N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전자결재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EP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구매오더 리스트조회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Purchasing Documents per Vendor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ME2L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532540"/>
              </p:ext>
            </p:extLst>
          </p:nvPr>
        </p:nvGraphicFramePr>
        <p:xfrm>
          <a:off x="344488" y="1281670"/>
          <a:ext cx="9215437" cy="50142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135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 후 실행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Batch Job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Bach Job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담당자는 작업편성 완료 기간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 별 생산 계획 수량을 자재 담당자에게 통보하고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자재에서는 자재소요량 계획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그리고 생산 계획 담당자는 자재에서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완료 시까지 생산 계획을 변경 불가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043759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별 소요량 산출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ZMMR0140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가동으로 자재 소요량 산출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" y="1838325"/>
            <a:ext cx="2819401" cy="30765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3751" y="1828800"/>
            <a:ext cx="3105150" cy="30543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3451065" y="3079530"/>
            <a:ext cx="349410" cy="1875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488789" y="2917605"/>
            <a:ext cx="377985" cy="2351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390900" y="3574830"/>
            <a:ext cx="1609724" cy="4542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43675" y="1828801"/>
            <a:ext cx="2886075" cy="30670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469739" y="3670080"/>
            <a:ext cx="1406685" cy="2923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603840" y="3679605"/>
            <a:ext cx="2483010" cy="606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6603840" y="3241455"/>
            <a:ext cx="40656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419099" y="5029200"/>
            <a:ext cx="2809875" cy="40005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단계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362325" y="5010150"/>
            <a:ext cx="3019425" cy="40005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</a:rPr>
              <a:t>단계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dirty="0" smtClean="0">
                <a:solidFill>
                  <a:srgbClr val="0000FF"/>
                </a:solidFill>
              </a:rPr>
              <a:t>JIT </a:t>
            </a:r>
            <a:r>
              <a:rPr lang="ko-KR" altLang="en-US" sz="1200" dirty="0" smtClean="0">
                <a:solidFill>
                  <a:srgbClr val="0000FF"/>
                </a:solidFill>
              </a:rPr>
              <a:t>체크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6572250" y="4981575"/>
            <a:ext cx="2828925" cy="40005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r>
              <a:rPr lang="ko-KR" altLang="en-US" dirty="0" smtClean="0">
                <a:solidFill>
                  <a:schemeClr val="tx1"/>
                </a:solidFill>
              </a:rPr>
              <a:t>단계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dirty="0" smtClean="0">
                <a:solidFill>
                  <a:srgbClr val="0000FF"/>
                </a:solidFill>
              </a:rPr>
              <a:t>플랜트</a:t>
            </a:r>
            <a:r>
              <a:rPr lang="en-US" altLang="ko-KR" dirty="0" smtClean="0">
                <a:solidFill>
                  <a:srgbClr val="0000FF"/>
                </a:solidFill>
              </a:rPr>
              <a:t>,</a:t>
            </a:r>
            <a:r>
              <a:rPr lang="ko-KR" altLang="en-US" dirty="0" smtClean="0">
                <a:solidFill>
                  <a:srgbClr val="0000FF"/>
                </a:solidFill>
              </a:rPr>
              <a:t>작업기간</a:t>
            </a:r>
            <a:r>
              <a:rPr lang="en-US" altLang="ko-KR" dirty="0" smtClean="0">
                <a:solidFill>
                  <a:srgbClr val="0000FF"/>
                </a:solidFill>
              </a:rPr>
              <a:t>,</a:t>
            </a:r>
            <a:r>
              <a:rPr lang="ko-KR" altLang="en-US" dirty="0" smtClean="0">
                <a:solidFill>
                  <a:srgbClr val="0000FF"/>
                </a:solidFill>
              </a:rPr>
              <a:t>입고완료 분 </a:t>
            </a:r>
            <a:r>
              <a:rPr lang="en-US" altLang="ko-KR" dirty="0" smtClean="0">
                <a:solidFill>
                  <a:srgbClr val="0000FF"/>
                </a:solidFill>
              </a:rPr>
              <a:t>V</a:t>
            </a:r>
            <a:r>
              <a:rPr lang="ko-KR" altLang="en-US" dirty="0" smtClean="0">
                <a:solidFill>
                  <a:srgbClr val="0000FF"/>
                </a:solidFill>
              </a:rPr>
              <a:t>확인</a:t>
            </a:r>
            <a:endParaRPr lang="ko-KR" altLang="en-US" sz="1200" dirty="0" smtClean="0">
              <a:solidFill>
                <a:srgbClr val="0000FF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613364" y="4279681"/>
            <a:ext cx="511335" cy="1684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6978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549656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 후 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①생산 오더 ②자재 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③소요량 ④업체 ⑤요청일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PD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6384233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 별 소요량 산출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ZMMR0140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가동으로 자재 소요량 산출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6" y="1609724"/>
            <a:ext cx="9067799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479890" y="2450879"/>
            <a:ext cx="101616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972550" y="2469929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38150" y="2469929"/>
            <a:ext cx="41910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095750" y="2460404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505575" y="2441354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9023629" y="22617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  <p:sp>
        <p:nvSpPr>
          <p:cNvPr id="17" name="타원 16"/>
          <p:cNvSpPr/>
          <p:nvPr/>
        </p:nvSpPr>
        <p:spPr>
          <a:xfrm>
            <a:off x="6604279" y="22331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18" name="타원 17"/>
          <p:cNvSpPr/>
          <p:nvPr/>
        </p:nvSpPr>
        <p:spPr>
          <a:xfrm>
            <a:off x="5670829" y="22522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19" name="타원 18"/>
          <p:cNvSpPr/>
          <p:nvPr/>
        </p:nvSpPr>
        <p:spPr>
          <a:xfrm>
            <a:off x="1584604" y="22998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0" name="타원 19"/>
          <p:cNvSpPr/>
          <p:nvPr/>
        </p:nvSpPr>
        <p:spPr>
          <a:xfrm>
            <a:off x="4184929" y="22712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1" name="타원 20"/>
          <p:cNvSpPr/>
          <p:nvPr/>
        </p:nvSpPr>
        <p:spPr>
          <a:xfrm>
            <a:off x="270154" y="23284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2" name="직사각형 21"/>
          <p:cNvSpPr/>
          <p:nvPr/>
        </p:nvSpPr>
        <p:spPr>
          <a:xfrm>
            <a:off x="1447800" y="2460404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2711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86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JIT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자재를 제외하고는 자재 소요량을 기준으로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타입으로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생성하고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,JIT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카바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,BOX)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분으로 자동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(ZMMR0150)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미구성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자재를  제외하고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분으로 자동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(ZMMR0150)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1357816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산출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ZMMR0140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가동으로 자재 소요량 산출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557339"/>
            <a:ext cx="6591300" cy="130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432015" y="2317530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4925" y="3005137"/>
            <a:ext cx="8210550" cy="2690467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3432454" y="21188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3686175" y="2552700"/>
            <a:ext cx="133350" cy="447675"/>
          </a:xfrm>
          <a:prstGeom prst="straightConnector1">
            <a:avLst/>
          </a:prstGeom>
          <a:ln w="158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989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33876033"/>
              </p:ext>
            </p:extLst>
          </p:nvPr>
        </p:nvGraphicFramePr>
        <p:xfrm>
          <a:off x="344488" y="1281670"/>
          <a:ext cx="9215437" cy="515886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자동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구매구룹별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카바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,BOX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(BOM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미구성제외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플랜트를 설정한다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작업편성일을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구매그룹별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Flag)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소요량의 근거가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부대품이 아닌 것으로 구분됨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납품요청일에는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생산작업 편성일을 지정요망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차주 계획은 금주 화요일 저녁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금주 수요일 오전까지 수행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구매그룹별 생산오더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전환시는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동시에 작업가능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058834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구매오더로 전환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041" y="1719264"/>
            <a:ext cx="5010702" cy="290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1888644" y="2749635"/>
            <a:ext cx="256704" cy="2022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1881242" y="2929812"/>
            <a:ext cx="256705" cy="1776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903446" y="3200079"/>
            <a:ext cx="1507530" cy="2022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56403" y="3928979"/>
            <a:ext cx="2565920" cy="1612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534199" y="4215625"/>
            <a:ext cx="663778" cy="1940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327304" y="4143087"/>
            <a:ext cx="167860" cy="1238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31" name="타원 30"/>
          <p:cNvSpPr/>
          <p:nvPr/>
        </p:nvSpPr>
        <p:spPr>
          <a:xfrm>
            <a:off x="324251" y="3815491"/>
            <a:ext cx="167860" cy="1238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32" name="타원 31"/>
          <p:cNvSpPr/>
          <p:nvPr/>
        </p:nvSpPr>
        <p:spPr>
          <a:xfrm>
            <a:off x="1711353" y="3184869"/>
            <a:ext cx="167860" cy="1238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33" name="타원 32"/>
          <p:cNvSpPr/>
          <p:nvPr/>
        </p:nvSpPr>
        <p:spPr>
          <a:xfrm>
            <a:off x="1689149" y="2857274"/>
            <a:ext cx="167860" cy="1238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34" name="타원 33"/>
          <p:cNvSpPr/>
          <p:nvPr/>
        </p:nvSpPr>
        <p:spPr>
          <a:xfrm>
            <a:off x="1703952" y="2595197"/>
            <a:ext cx="167860" cy="1238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0976" y="3554585"/>
            <a:ext cx="3748768" cy="21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3458266" y="5365894"/>
            <a:ext cx="2565920" cy="3246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3374336" y="5356898"/>
            <a:ext cx="167860" cy="1238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/>
              <a:t>6</a:t>
            </a:r>
            <a:endParaRPr lang="ko-KR" altLang="en-US" sz="1000" b="1" dirty="0"/>
          </a:p>
        </p:txBody>
      </p:sp>
      <p:sp>
        <p:nvSpPr>
          <p:cNvPr id="19" name="타원 18"/>
          <p:cNvSpPr/>
          <p:nvPr/>
        </p:nvSpPr>
        <p:spPr>
          <a:xfrm>
            <a:off x="7167239" y="3824668"/>
            <a:ext cx="167860" cy="1238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/>
              <a:t>6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5324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025" y="3776663"/>
            <a:ext cx="2876550" cy="1505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93619125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2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원화 업체의 경우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번호를 더블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클릭하여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PR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의 상세정보가 나오면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공급처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Tab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에 공급처 지정 버튼을 눌러 업체를 선정 후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로 전환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.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305308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구매오더로 전환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ZMMR0150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 분 자동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712" y="1698588"/>
            <a:ext cx="8953500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사각형 설명선 25"/>
          <p:cNvSpPr/>
          <p:nvPr/>
        </p:nvSpPr>
        <p:spPr>
          <a:xfrm>
            <a:off x="3705369" y="1559114"/>
            <a:ext cx="2038350" cy="561975"/>
          </a:xfrm>
          <a:prstGeom prst="wedgeRectCallout">
            <a:avLst>
              <a:gd name="adj1" fmla="val 37652"/>
              <a:gd name="adj2" fmla="val 14579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</a:rPr>
              <a:t>원화업체로 </a:t>
            </a:r>
            <a:r>
              <a:rPr lang="ko-KR" altLang="en-US" sz="1000" dirty="0">
                <a:solidFill>
                  <a:schemeClr val="tx1"/>
                </a:solidFill>
              </a:rPr>
              <a:t>사</a:t>
            </a:r>
            <a:r>
              <a:rPr lang="ko-KR" altLang="en-US" sz="1000" dirty="0" smtClean="0">
                <a:solidFill>
                  <a:schemeClr val="tx1"/>
                </a:solidFill>
              </a:rPr>
              <a:t>전 업체를 선정 후 </a:t>
            </a:r>
            <a:r>
              <a:rPr lang="en-US" altLang="ko-KR" sz="1000" dirty="0" smtClean="0">
                <a:solidFill>
                  <a:schemeClr val="tx1"/>
                </a:solidFill>
              </a:rPr>
              <a:t>PO</a:t>
            </a:r>
            <a:r>
              <a:rPr lang="ko-KR" altLang="en-US" sz="1000" dirty="0" smtClean="0">
                <a:solidFill>
                  <a:schemeClr val="tx1"/>
                </a:solidFill>
              </a:rPr>
              <a:t>로 전환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346539" y="2631855"/>
            <a:ext cx="873285" cy="4066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965045" y="3793158"/>
            <a:ext cx="417706" cy="3550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사각형 설명선 31"/>
          <p:cNvSpPr/>
          <p:nvPr/>
        </p:nvSpPr>
        <p:spPr>
          <a:xfrm>
            <a:off x="7195718" y="1462087"/>
            <a:ext cx="2038350" cy="561975"/>
          </a:xfrm>
          <a:prstGeom prst="wedgeRectCallout">
            <a:avLst>
              <a:gd name="adj1" fmla="val 48333"/>
              <a:gd name="adj2" fmla="val 135382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EX </a:t>
            </a:r>
            <a:r>
              <a:rPr lang="ko-KR" altLang="en-US" sz="1000" dirty="0" smtClean="0">
                <a:solidFill>
                  <a:schemeClr val="tx1"/>
                </a:solidFill>
              </a:rPr>
              <a:t>자재 마스터 </a:t>
            </a:r>
            <a:r>
              <a:rPr lang="en-US" altLang="ko-KR" sz="1000" dirty="0" smtClean="0">
                <a:solidFill>
                  <a:schemeClr val="tx1"/>
                </a:solidFill>
              </a:rPr>
              <a:t>JIT </a:t>
            </a:r>
            <a:r>
              <a:rPr lang="ko-KR" altLang="en-US" sz="1000" dirty="0" smtClean="0">
                <a:solidFill>
                  <a:schemeClr val="tx1"/>
                </a:solidFill>
              </a:rPr>
              <a:t>자재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9234068" y="2495064"/>
            <a:ext cx="265080" cy="10162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094622"/>
            <a:ext cx="4203927" cy="1118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직선 화살표 연결선 16"/>
          <p:cNvCxnSpPr/>
          <p:nvPr/>
        </p:nvCxnSpPr>
        <p:spPr>
          <a:xfrm>
            <a:off x="965045" y="2643944"/>
            <a:ext cx="3454555" cy="1450678"/>
          </a:xfrm>
          <a:prstGeom prst="straightConnector1">
            <a:avLst/>
          </a:prstGeom>
          <a:ln w="158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4365437" y="4852172"/>
            <a:ext cx="1439516" cy="2641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4597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2777305"/>
              </p:ext>
            </p:extLst>
          </p:nvPr>
        </p:nvGraphicFramePr>
        <p:xfrm>
          <a:off x="344488" y="1281670"/>
          <a:ext cx="9215437" cy="515886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구매요청을 참조하여 구매오더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 제외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수입상품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다양한 조회 조건으로 구매요청을 찾을 수 있음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예를 들면 구매요청 시 요청자 이름을 입력하였기 때문에 요청자로  조회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주로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전표유형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 구매 그룹 등으로 조회하여 찾음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전표유형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Z1, ZE, Z2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번호를 사전에 인지하고 있다면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위의 작업은 할 필요 없음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 및 상태로 구매 담당자에게 할당된 구매요청을 찾기 위해 조회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번의 항목은 포함의 개념임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 마감된 요청을 체크하면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마감된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 구매요청이 구매 오더로 전환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내용을 포함하겠다는 뜻임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7490022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ME5A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요청을 참조하여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973" y="1673686"/>
            <a:ext cx="3662927" cy="3904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6724" y="3759661"/>
            <a:ext cx="5019675" cy="1592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489973" y="2863740"/>
            <a:ext cx="1719827" cy="1302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279679" y="2759795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9" name="직사각형 8"/>
          <p:cNvSpPr/>
          <p:nvPr/>
        </p:nvSpPr>
        <p:spPr>
          <a:xfrm>
            <a:off x="463046" y="4333310"/>
            <a:ext cx="1719827" cy="706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293433" y="421779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1" name="타원 10"/>
          <p:cNvSpPr/>
          <p:nvPr/>
        </p:nvSpPr>
        <p:spPr>
          <a:xfrm>
            <a:off x="935690" y="6253418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272408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6606499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구매요청을 참조하여 구매오더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 제외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수입상품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문서개요 설정 버튼을 누름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구매요청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NO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반드시 거래명세서 기록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0973360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ME21N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요청을 참조하여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445" y="1890033"/>
            <a:ext cx="6231099" cy="3193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401445" y="3168540"/>
            <a:ext cx="1540035" cy="1302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01444" y="2058197"/>
            <a:ext cx="491185" cy="1302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279679" y="1943345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8" name="타원 7"/>
          <p:cNvSpPr/>
          <p:nvPr/>
        </p:nvSpPr>
        <p:spPr>
          <a:xfrm>
            <a:off x="293433" y="3096532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402467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18619800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구매요청을 참조하여 구매오더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 제외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수입상품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구매요청이 릴리즈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된 품목만 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프로그램 선택에서 조회 해당 조회 조건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Z1, ZE, Z2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요청자 이름 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해당 요청 번호를 드래그하여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쇼핑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카트에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넣는다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NO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반드시 거래명세서 기록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0381184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ME21N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요청을 참조하여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75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034" y="1653948"/>
            <a:ext cx="3514704" cy="3550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21191" y="2352090"/>
            <a:ext cx="1540035" cy="1302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32073" y="2786743"/>
            <a:ext cx="3365013" cy="2286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279679" y="2346127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3" name="타원 12"/>
          <p:cNvSpPr/>
          <p:nvPr/>
        </p:nvSpPr>
        <p:spPr>
          <a:xfrm>
            <a:off x="290561" y="346738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/>
              <a:t>2</a:t>
            </a:r>
            <a:endParaRPr lang="ko-KR" altLang="en-US" sz="1000" b="1" dirty="0"/>
          </a:p>
        </p:txBody>
      </p:sp>
      <p:pic>
        <p:nvPicPr>
          <p:cNvPr id="2375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1920" y="3611397"/>
            <a:ext cx="5164821" cy="2136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2344860" y="4278861"/>
            <a:ext cx="1540035" cy="1302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2243908" y="4259913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pic>
        <p:nvPicPr>
          <p:cNvPr id="2375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686" y="3180670"/>
            <a:ext cx="304800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1503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6123829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구매요청을 참조하여 구매오더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 제외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수입상품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구매 오더 정보를 확인 후 에러 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상단에      버튼을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NO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반드시 거래명세서 기록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314651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ME21N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요청을 참조하여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668" y="1996179"/>
            <a:ext cx="6223476" cy="3273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2361" y="2244454"/>
            <a:ext cx="209550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1381163" y="2134376"/>
            <a:ext cx="208152" cy="1302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1237164" y="2069959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/>
              <a:t>1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xmlns="" val="35030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76368305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없이 구매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BOM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미구성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소모품 자재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구매오더 타입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발주업체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③구매조직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NO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반드시 거래명세서 기록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903844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ME21N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직접생성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631" y="1716413"/>
            <a:ext cx="6098544" cy="397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직사각형 57"/>
          <p:cNvSpPr/>
          <p:nvPr/>
        </p:nvSpPr>
        <p:spPr>
          <a:xfrm>
            <a:off x="2508897" y="2040370"/>
            <a:ext cx="1133440" cy="1618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568652" y="2008914"/>
            <a:ext cx="958512" cy="1934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709761" y="3048986"/>
            <a:ext cx="5738571" cy="2360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683302" y="2324346"/>
            <a:ext cx="1425934" cy="4662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타원 63"/>
          <p:cNvSpPr/>
          <p:nvPr/>
        </p:nvSpPr>
        <p:spPr>
          <a:xfrm>
            <a:off x="480865" y="2913801"/>
            <a:ext cx="200019" cy="12889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65" name="타원 64"/>
          <p:cNvSpPr/>
          <p:nvPr/>
        </p:nvSpPr>
        <p:spPr>
          <a:xfrm>
            <a:off x="427950" y="2282938"/>
            <a:ext cx="200019" cy="12889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66" name="타원 65"/>
          <p:cNvSpPr/>
          <p:nvPr/>
        </p:nvSpPr>
        <p:spPr>
          <a:xfrm>
            <a:off x="2271183" y="1993082"/>
            <a:ext cx="200019" cy="12889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67" name="타원 66"/>
          <p:cNvSpPr/>
          <p:nvPr/>
        </p:nvSpPr>
        <p:spPr>
          <a:xfrm>
            <a:off x="410311" y="1907830"/>
            <a:ext cx="200019" cy="12889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4642" y="1703627"/>
            <a:ext cx="1433135" cy="936040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</p:spPr>
      </p:pic>
      <p:cxnSp>
        <p:nvCxnSpPr>
          <p:cNvPr id="71" name="직선 화살표 연결선 70"/>
          <p:cNvCxnSpPr/>
          <p:nvPr/>
        </p:nvCxnSpPr>
        <p:spPr>
          <a:xfrm flipV="1">
            <a:off x="3679072" y="1997744"/>
            <a:ext cx="1269979" cy="59677"/>
          </a:xfrm>
          <a:prstGeom prst="straightConnector1">
            <a:avLst/>
          </a:prstGeom>
          <a:ln w="158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3567113"/>
            <a:ext cx="2190750" cy="86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30078993"/>
              </p:ext>
            </p:extLst>
          </p:nvPr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①결재선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②발주 내역 요약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③발주서 첨부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생성 후 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NOTES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결재 진행하여야 함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8454656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→임시저장→결재선 지정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결재 승인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4" y="1390650"/>
            <a:ext cx="5233986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9688" y="4781550"/>
            <a:ext cx="4262437" cy="8763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536415" y="2257425"/>
            <a:ext cx="1168560" cy="4191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555465" y="4095750"/>
            <a:ext cx="2235360" cy="685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564990" y="4991100"/>
            <a:ext cx="511335" cy="4762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413029" y="20521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2" name="타원 21"/>
          <p:cNvSpPr/>
          <p:nvPr/>
        </p:nvSpPr>
        <p:spPr>
          <a:xfrm>
            <a:off x="346354" y="39762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3" name="타원 22"/>
          <p:cNvSpPr/>
          <p:nvPr/>
        </p:nvSpPr>
        <p:spPr>
          <a:xfrm>
            <a:off x="336829" y="49096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cxnSp>
        <p:nvCxnSpPr>
          <p:cNvPr id="24" name="직선 화살표 연결선 23"/>
          <p:cNvCxnSpPr>
            <a:stCxn id="20" idx="3"/>
            <a:endCxn id="239619" idx="1"/>
          </p:cNvCxnSpPr>
          <p:nvPr/>
        </p:nvCxnSpPr>
        <p:spPr>
          <a:xfrm flipV="1">
            <a:off x="1076325" y="5219700"/>
            <a:ext cx="4043363" cy="9525"/>
          </a:xfrm>
          <a:prstGeom prst="straightConnector1">
            <a:avLst/>
          </a:prstGeom>
          <a:ln w="158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7762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공급업체 검색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360454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ME2L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 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" y="1428749"/>
            <a:ext cx="65722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917789" y="2069880"/>
            <a:ext cx="3102135" cy="31974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564990" y="2050830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355879" y="19664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1" name="타원 20"/>
          <p:cNvSpPr/>
          <p:nvPr/>
        </p:nvSpPr>
        <p:spPr>
          <a:xfrm>
            <a:off x="3956329" y="18616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2" name="직사각형 21"/>
          <p:cNvSpPr/>
          <p:nvPr/>
        </p:nvSpPr>
        <p:spPr>
          <a:xfrm>
            <a:off x="1898489" y="2279430"/>
            <a:ext cx="511335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레이아웃조정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업체별 미납수량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구매 요청문서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업체별 발주 수량 및 미납수량 확인가능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ME2L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" y="1414463"/>
            <a:ext cx="89154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5789" y="1347789"/>
            <a:ext cx="2003370" cy="1328736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2355690" y="2498505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>
            <a:stCxn id="9" idx="3"/>
          </p:cNvCxnSpPr>
          <p:nvPr/>
        </p:nvCxnSpPr>
        <p:spPr>
          <a:xfrm flipV="1">
            <a:off x="2590800" y="1990725"/>
            <a:ext cx="1781175" cy="620603"/>
          </a:xfrm>
          <a:prstGeom prst="straightConnector1">
            <a:avLst/>
          </a:prstGeom>
          <a:ln w="158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394229" y="22807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3" name="직사각형 12"/>
          <p:cNvSpPr/>
          <p:nvPr/>
        </p:nvSpPr>
        <p:spPr>
          <a:xfrm>
            <a:off x="5772149" y="2850930"/>
            <a:ext cx="352425" cy="5780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861329" y="26617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" y="3509963"/>
            <a:ext cx="8896349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514349" y="4155855"/>
            <a:ext cx="1085851" cy="1780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260629" y="40619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13958</TotalTime>
  <Words>1591</Words>
  <Application>Microsoft Office PowerPoint</Application>
  <PresentationFormat>A4 용지(210x297mm)</PresentationFormat>
  <Paragraphs>433</Paragraphs>
  <Slides>18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1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Registered User</cp:lastModifiedBy>
  <cp:revision>496</cp:revision>
  <cp:lastPrinted>2006-08-30T13:33:06Z</cp:lastPrinted>
  <dcterms:created xsi:type="dcterms:W3CDTF">2008-05-17T00:48:54Z</dcterms:created>
  <dcterms:modified xsi:type="dcterms:W3CDTF">2013-03-04T08:29:59Z</dcterms:modified>
</cp:coreProperties>
</file>