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2" r:id="rId1"/>
  </p:sldMasterIdLst>
  <p:notesMasterIdLst>
    <p:notesMasterId r:id="rId3"/>
  </p:notesMasterIdLst>
  <p:sldIdLst>
    <p:sldId id="276" r:id="rId2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8">
          <p15:clr>
            <a:srgbClr val="A4A3A4"/>
          </p15:clr>
        </p15:guide>
        <p15:guide id="2" pos="287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18" y="114"/>
      </p:cViewPr>
      <p:guideLst>
        <p:guide orient="horz" pos="2158"/>
        <p:guide pos="287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565" cy="493868"/>
          </a:xfrm>
          <a:prstGeom prst="rect">
            <a:avLst/>
          </a:prstGeom>
        </p:spPr>
        <p:txBody>
          <a:bodyPr vert="horz" lIns="90763" tIns="45382" rIns="90763" bIns="45382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626" y="0"/>
            <a:ext cx="2919565" cy="493868"/>
          </a:xfrm>
          <a:prstGeom prst="rect">
            <a:avLst/>
          </a:prstGeom>
        </p:spPr>
        <p:txBody>
          <a:bodyPr vert="horz" lIns="90763" tIns="45382" rIns="90763" bIns="45382"/>
          <a:lstStyle>
            <a:lvl1pPr algn="r">
              <a:defRPr sz="1200"/>
            </a:lvl1pPr>
          </a:lstStyle>
          <a:p>
            <a:pPr lvl="0">
              <a:defRPr/>
            </a:pPr>
            <a:fld id="{224E28FD-A528-40BA-A085-FB1B2380EDBA}" type="datetime1">
              <a:rPr lang="ko-KR" altLang="en-US"/>
              <a:pPr lvl="0">
                <a:defRPr/>
              </a:pPr>
              <a:t>2026-09-17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9350" y="1233488"/>
            <a:ext cx="443706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63" tIns="45382" rIns="90763" bIns="45382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262" y="4747760"/>
            <a:ext cx="5389240" cy="3884673"/>
          </a:xfrm>
          <a:prstGeom prst="rect">
            <a:avLst/>
          </a:prstGeom>
        </p:spPr>
        <p:txBody>
          <a:bodyPr vert="horz" lIns="90763" tIns="45382" rIns="90763" bIns="45382"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2445"/>
            <a:ext cx="2919565" cy="493868"/>
          </a:xfrm>
          <a:prstGeom prst="rect">
            <a:avLst/>
          </a:prstGeom>
        </p:spPr>
        <p:txBody>
          <a:bodyPr vert="horz" lIns="90763" tIns="45382" rIns="90763" bIns="45382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626" y="9372445"/>
            <a:ext cx="2919565" cy="493868"/>
          </a:xfrm>
          <a:prstGeom prst="rect">
            <a:avLst/>
          </a:prstGeom>
        </p:spPr>
        <p:txBody>
          <a:bodyPr vert="horz" lIns="90763" tIns="45382" rIns="90763" bIns="45382" anchor="b"/>
          <a:lstStyle>
            <a:lvl1pPr algn="r">
              <a:defRPr sz="1200"/>
            </a:lvl1pPr>
          </a:lstStyle>
          <a:p>
            <a:pPr lvl="0">
              <a:defRPr/>
            </a:pPr>
            <a:fld id="{A29FEF3B-0DC5-43B7-9B1F-88219B3B00A8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2026-09-17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6093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2026-09-17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3368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2026-09-17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0194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2026-09-17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1333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2026-09-17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213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2026-09-17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6262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2026-09-17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0314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2026-09-17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9412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2026-09-17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8225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2026-09-17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2149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2026-09-17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231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54C11-35A4-4563-A091-94801B076EAE}" type="datetimeFigureOut">
              <a:rPr lang="ko-KR" altLang="en-US" smtClean="0"/>
              <a:t>2026-09-17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6113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9490357"/>
              </p:ext>
            </p:extLst>
          </p:nvPr>
        </p:nvGraphicFramePr>
        <p:xfrm>
          <a:off x="465908" y="172704"/>
          <a:ext cx="8212184" cy="10962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88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43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88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66">
                  <a:extLst>
                    <a:ext uri="{9D8B030D-6E8A-4147-A177-3AD203B41FA5}">
                      <a16:colId xmlns:a16="http://schemas.microsoft.com/office/drawing/2014/main" val="3816565085"/>
                    </a:ext>
                  </a:extLst>
                </a:gridCol>
                <a:gridCol w="1588670">
                  <a:extLst>
                    <a:ext uri="{9D8B030D-6E8A-4147-A177-3AD203B41FA5}">
                      <a16:colId xmlns:a16="http://schemas.microsoft.com/office/drawing/2014/main" val="1516060215"/>
                    </a:ext>
                  </a:extLst>
                </a:gridCol>
              </a:tblGrid>
              <a:tr h="250629">
                <a:tc rowSpan="4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22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시장정보 통보서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(1</a:t>
                      </a:r>
                      <a:r>
                        <a:rPr lang="ko-KR" altLang="en-US" sz="2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차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)</a:t>
                      </a:r>
                    </a:p>
                    <a:p>
                      <a:pPr algn="ctr" latinLnBrk="1">
                        <a:defRPr/>
                      </a:pP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</a:t>
                      </a:r>
                      <a:r>
                        <a:rPr lang="ko-KR" altLang="en-US" sz="2000" b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발신용</a:t>
                      </a:r>
                      <a:r>
                        <a:rPr lang="en-US" altLang="ko-KR" sz="2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)</a:t>
                      </a:r>
                      <a:endParaRPr lang="ko-KR" altLang="en-US" sz="2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작  성  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3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2026.09.17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bg1"/>
                          </a:solidFill>
                          <a:latin typeface="세방고딕 Regular"/>
                          <a:ea typeface="세방고딕 Regular"/>
                        </a:rPr>
                        <a:t>수신처 </a:t>
                      </a:r>
                      <a:r>
                        <a:rPr lang="en-US" altLang="ko-KR" sz="1000" b="0" dirty="0">
                          <a:solidFill>
                            <a:schemeClr val="bg1"/>
                          </a:solidFill>
                          <a:latin typeface="세방고딕 Regular"/>
                          <a:ea typeface="세방고딕 Regular"/>
                        </a:rPr>
                        <a:t>/ </a:t>
                      </a:r>
                      <a:r>
                        <a:rPr lang="ko-KR" altLang="en-US" sz="1000" b="0" dirty="0">
                          <a:solidFill>
                            <a:schemeClr val="bg1"/>
                          </a:solidFill>
                          <a:latin typeface="세방고딕 Regular"/>
                          <a:ea typeface="세방고딕 Regular"/>
                        </a:rPr>
                        <a:t>담당인</a:t>
                      </a:r>
                      <a:endParaRPr lang="en-US" altLang="ko-KR" sz="1000" b="0" dirty="0">
                        <a:solidFill>
                          <a:schemeClr val="bg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창원 </a:t>
                      </a:r>
                      <a:r>
                        <a:rPr lang="ko-KR" altLang="en-US" sz="1000" b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품질팀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/ 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김형진 주임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0933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작성 부서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3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품질본부 </a:t>
                      </a: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CS</a:t>
                      </a:r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팀 서부파트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bg1"/>
                          </a:solidFill>
                          <a:latin typeface="세방고딕 Regular"/>
                          <a:ea typeface="세방고딕 Regular"/>
                        </a:rPr>
                        <a:t>수신 일자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en-US" altLang="ko-KR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6938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점검자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담당</a:t>
                      </a:r>
                      <a:r>
                        <a:rPr lang="en-US" altLang="ko-KR" sz="8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)</a:t>
                      </a:r>
                      <a:r>
                        <a:rPr lang="ko-KR" altLang="en-US" sz="8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3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조성준 주임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900" b="0" baseline="0" dirty="0">
                          <a:solidFill>
                            <a:schemeClr val="bg1"/>
                          </a:solidFill>
                          <a:latin typeface="세방고딕 Regular"/>
                          <a:ea typeface="세방고딕 Regular"/>
                        </a:rPr>
                        <a:t> 수신처 처리기한</a:t>
                      </a:r>
                      <a:endParaRPr lang="en-US" altLang="ko-KR" sz="900" b="0" baseline="0" dirty="0">
                        <a:solidFill>
                          <a:schemeClr val="bg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defRPr/>
                      </a:pPr>
                      <a:r>
                        <a:rPr lang="en-US" altLang="ko-KR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□ </a:t>
                      </a:r>
                      <a:r>
                        <a:rPr lang="ko-KR" altLang="en-US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즉시 내용 </a:t>
                      </a:r>
                      <a:r>
                        <a:rPr lang="en-US" altLang="ko-KR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:     </a:t>
                      </a:r>
                      <a:r>
                        <a:rPr lang="ko-KR" altLang="en-US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月</a:t>
                      </a:r>
                      <a:r>
                        <a:rPr lang="en-US" altLang="ko-KR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   </a:t>
                      </a:r>
                      <a:r>
                        <a:rPr lang="ko-KR" altLang="en-US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日 까지</a:t>
                      </a:r>
                      <a:endParaRPr lang="en-US" altLang="ko-KR" sz="900" b="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77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담당 </a:t>
                      </a:r>
                      <a:r>
                        <a:rPr lang="ko-KR" altLang="en-US" sz="1000" b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파트장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3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baseline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박철남</a:t>
                      </a:r>
                      <a:r>
                        <a:rPr lang="ko-KR" altLang="en-US" sz="10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파트장</a:t>
                      </a:r>
                      <a:endParaRPr lang="en-US" altLang="ko-KR" sz="1000" b="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□ </a:t>
                      </a:r>
                      <a:r>
                        <a:rPr lang="ko-KR" altLang="en-US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회수 後 </a:t>
                      </a:r>
                      <a:r>
                        <a:rPr lang="en-US" altLang="ko-KR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:      </a:t>
                      </a:r>
                      <a:r>
                        <a:rPr lang="ko-KR" altLang="en-US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月</a:t>
                      </a:r>
                      <a:r>
                        <a:rPr lang="en-US" altLang="ko-KR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     </a:t>
                      </a:r>
                      <a:r>
                        <a:rPr lang="ko-KR" altLang="en-US" sz="9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日 까지</a:t>
                      </a:r>
                      <a:endParaRPr lang="en-US" altLang="ko-KR" sz="900" b="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9224042"/>
                  </a:ext>
                </a:extLst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516815"/>
              </p:ext>
            </p:extLst>
          </p:nvPr>
        </p:nvGraphicFramePr>
        <p:xfrm>
          <a:off x="466411" y="1313738"/>
          <a:ext cx="8211178" cy="1603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62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509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99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6801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26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833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55236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불량 유형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3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외관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</a:t>
                      </a:r>
                      <a:r>
                        <a:rPr lang="ko-KR" altLang="en-US" sz="1000" b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카바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크랙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발생 일자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2026.09.17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업 체 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LG U+ 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부산진국사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3623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발생 현상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39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171450" marR="0" lvl="0" indent="-1714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’26.09.17 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해당 국사 정기 </a:t>
                      </a:r>
                      <a:r>
                        <a:rPr kumimoji="0" lang="ko-KR" altLang="en-US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점검중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반기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/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회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VGS600 </a:t>
                      </a:r>
                      <a:r>
                        <a:rPr kumimoji="0" lang="ko-KR" altLang="en-US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카바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크랙 신규 발생함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 (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설치 수량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24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대중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대 발생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kumimoji="0" lang="en-US" altLang="ko-KR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VGS600, Lot. ’26.06.26,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#22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CELL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발생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기존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LG U+ </a:t>
                      </a:r>
                      <a:r>
                        <a:rPr kumimoji="0" lang="ko-KR" altLang="en-US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카바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크랙 발생 형명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(VGS1600~2200) 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Lot. (’18.4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~’21.4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에서 </a:t>
                      </a:r>
                      <a:r>
                        <a:rPr kumimoji="0" lang="ko-KR" alt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신규 형명 및  </a:t>
                      </a:r>
                      <a:r>
                        <a:rPr kumimoji="0" lang="en-US" altLang="ko-KR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Lot. 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에서 발생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0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0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0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00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434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점검 소견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39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현장에서 접착제 도포 작업 진행 및 전압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내부저항 측정 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양호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),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기타 외부 </a:t>
                      </a:r>
                      <a:r>
                        <a:rPr lang="ko-KR" altLang="en-US" sz="1000" b="0" kern="1200" baseline="0" dirty="0" err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충격흔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등 없음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▶ </a:t>
                      </a:r>
                      <a:r>
                        <a:rPr lang="ko-KR" altLang="en-US" sz="1000" b="0" kern="1200" baseline="0" dirty="0" err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회수후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발생 원인 조사 및 분석 필요 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(ASAP)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→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확산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확대 예방 조치 요구됨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 (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고객사 現 </a:t>
                      </a:r>
                      <a:r>
                        <a:rPr lang="ko-KR" altLang="en-US" sz="1000" b="0" kern="1200" baseline="0" dirty="0" err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미인지중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0086176"/>
              </p:ext>
            </p:extLst>
          </p:nvPr>
        </p:nvGraphicFramePr>
        <p:xfrm>
          <a:off x="3194949" y="3034927"/>
          <a:ext cx="5477783" cy="15627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41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2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73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380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045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제품명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>
                          <a:solidFill>
                            <a:srgbClr val="FF0000"/>
                          </a:solidFill>
                          <a:latin typeface="세방고딕 Regular"/>
                          <a:ea typeface="세방고딕 Regular"/>
                        </a:rPr>
                        <a:t>VGS600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제조 일자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baseline="0" dirty="0">
                          <a:solidFill>
                            <a:srgbClr val="FF0000"/>
                          </a:solidFill>
                          <a:latin typeface="세방고딕 Regular"/>
                          <a:ea typeface="세방고딕 Regular"/>
                        </a:rPr>
                        <a:t>2026.06.26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045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 수량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24EAX1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조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(1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단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2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열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발생 수량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1 EA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045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 장소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부산진국사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(15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층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)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 일자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2026.07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월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045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 형태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세움 설치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직렬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제품 용도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정류기용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45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충전 전압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53.69V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내부저항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0.78 ~ 1.02mΩ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045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AC/DC</a:t>
                      </a:r>
                      <a:r>
                        <a:rPr lang="en-US" altLang="ko-KR" sz="10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ko-KR" altLang="en-US" sz="1000" b="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전류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0 / 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사용 온도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22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℃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0365704"/>
              </p:ext>
            </p:extLst>
          </p:nvPr>
        </p:nvGraphicFramePr>
        <p:xfrm>
          <a:off x="461554" y="3034927"/>
          <a:ext cx="2664823" cy="37754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8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332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제품 사진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210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7205594"/>
              </p:ext>
            </p:extLst>
          </p:nvPr>
        </p:nvGraphicFramePr>
        <p:xfrm>
          <a:off x="3197941" y="4709978"/>
          <a:ext cx="5474791" cy="21003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05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8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5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660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불량 사유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  <a:spcBef>
                          <a:spcPts val="300"/>
                        </a:spcBef>
                        <a:defRPr/>
                      </a:pP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외관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(</a:t>
                      </a:r>
                      <a:r>
                        <a:rPr lang="ko-KR" altLang="en-US" sz="1000" b="0" kern="1200" baseline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카바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크랙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) </a:t>
                      </a:r>
                      <a:r>
                        <a:rPr lang="en-US" altLang="ko-KR" sz="1000" b="0" kern="12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_ </a:t>
                      </a:r>
                      <a:r>
                        <a:rPr lang="ko-KR" altLang="en-US" sz="1000" b="0" kern="12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원인 조사</a:t>
                      </a:r>
                      <a:r>
                        <a:rPr lang="en-US" altLang="ko-KR" sz="1000" b="0" kern="12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/</a:t>
                      </a:r>
                      <a:r>
                        <a:rPr lang="ko-KR" altLang="en-US" sz="1000" b="0" kern="12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분석 필요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608"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수신 부서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  <a:spcBef>
                          <a:spcPts val="300"/>
                        </a:spcBef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창원 공장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  <a:spcBef>
                          <a:spcPts val="300"/>
                        </a:spcBef>
                        <a:defRPr/>
                      </a:pPr>
                      <a:r>
                        <a:rPr lang="ko-KR" altLang="en-US" sz="1000" b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품질팀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 ● ) / 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기술팀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 ● ) / 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생산팀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 ● )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/ </a:t>
                      </a:r>
                      <a:r>
                        <a:rPr lang="ko-KR" altLang="en-US" sz="1000" b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산전팀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 ● )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6608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  <a:spcBef>
                          <a:spcPts val="300"/>
                        </a:spcBef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광주 공장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  <a:spcBef>
                          <a:spcPts val="300"/>
                        </a:spcBef>
                        <a:defRPr/>
                      </a:pPr>
                      <a:r>
                        <a:rPr lang="ko-KR" altLang="en-US" sz="1000" b="0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품질팀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     ) / 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기술팀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      ) / 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생산팀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     ) / 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기타 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(        ) 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570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조치 사항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85725" marR="0" lvl="0" indent="-85725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접착제 도포 조치 완료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전압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/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내부저항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양호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  <a:p>
                      <a:pPr marL="85725" marR="0" lvl="0" indent="-85725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26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하반기 </a:t>
                      </a:r>
                      <a:r>
                        <a:rPr kumimoji="0" lang="ko-KR" altLang="en-US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점검중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해당 형명 및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Lot. 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제품은 주의하여 점검 </a:t>
                      </a:r>
                      <a:r>
                        <a:rPr kumimoji="0" lang="ko-KR" altLang="en-US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에정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(CS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공유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484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요청 사항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92075" marR="0" indent="-92075" algn="l" defTabSz="914400" rtl="0" eaLnBrk="1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고객사측에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통보된 형명 및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Lot.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를 벗어난 제품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/Lot.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에서 신규 발생함에 따라</a:t>
                      </a:r>
                      <a:b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</a:b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이에 대한 대응 대책 수립이 필요할 것으로 판단됨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 </a:t>
                      </a:r>
                      <a:endParaRPr lang="en-US" altLang="ko-KR" sz="1000" b="0" baseline="0" dirty="0">
                        <a:solidFill>
                          <a:srgbClr val="0000FF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8" name="Title 1">
            <a:extLst>
              <a:ext uri="{FF2B5EF4-FFF2-40B4-BE49-F238E27FC236}">
                <a16:creationId xmlns:a16="http://schemas.microsoft.com/office/drawing/2014/main" id="{B5354AF4-365F-458A-A7BE-6979F5557752}"/>
              </a:ext>
            </a:extLst>
          </p:cNvPr>
          <p:cNvSpPr txBox="1">
            <a:spLocks/>
          </p:cNvSpPr>
          <p:nvPr/>
        </p:nvSpPr>
        <p:spPr>
          <a:xfrm>
            <a:off x="1188061" y="5268658"/>
            <a:ext cx="1568003" cy="283258"/>
          </a:xfrm>
          <a:prstGeom prst="rect">
            <a:avLst/>
          </a:prstGeom>
        </p:spPr>
        <p:txBody>
          <a:bodyPr vert="horz" lIns="54885" tIns="27443" rIns="54885" bIns="27443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575437">
              <a:lnSpc>
                <a:spcPct val="120000"/>
              </a:lnSpc>
              <a:defRPr/>
            </a:pPr>
            <a:r>
              <a:rPr lang="ko-KR" altLang="en-US" sz="1100" dirty="0">
                <a:solidFill>
                  <a:srgbClr val="0000FF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▶ </a:t>
            </a:r>
            <a:r>
              <a:rPr lang="ko-KR" altLang="en-US" sz="1100" dirty="0" err="1">
                <a:solidFill>
                  <a:srgbClr val="0000FF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장측면</a:t>
            </a:r>
            <a:r>
              <a:rPr lang="ko-KR" altLang="en-US" sz="1100" dirty="0">
                <a:solidFill>
                  <a:srgbClr val="0000FF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방향 크랙</a:t>
            </a:r>
            <a:endParaRPr lang="en-US" altLang="ko-KR" sz="1100" dirty="0">
              <a:solidFill>
                <a:srgbClr val="0000FF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0433137A-F74C-4F74-9BED-7E756FF31BA6}"/>
              </a:ext>
            </a:extLst>
          </p:cNvPr>
          <p:cNvGrpSpPr/>
          <p:nvPr/>
        </p:nvGrpSpPr>
        <p:grpSpPr>
          <a:xfrm>
            <a:off x="504609" y="3364992"/>
            <a:ext cx="1395890" cy="1956816"/>
            <a:chOff x="504609" y="3209544"/>
            <a:chExt cx="1395890" cy="1956816"/>
          </a:xfrm>
        </p:grpSpPr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686ACFD8-8848-4DC2-A1FE-40B489C9901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04609" y="3209544"/>
              <a:ext cx="1395890" cy="1956816"/>
            </a:xfrm>
            <a:prstGeom prst="rect">
              <a:avLst/>
            </a:prstGeom>
          </p:spPr>
        </p:pic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D8DDB839-CC3C-420C-8363-EEA55273BE00}"/>
                </a:ext>
              </a:extLst>
            </p:cNvPr>
            <p:cNvSpPr/>
            <p:nvPr/>
          </p:nvSpPr>
          <p:spPr>
            <a:xfrm>
              <a:off x="1448657" y="3831336"/>
              <a:ext cx="380143" cy="127101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EE72971E-283B-4572-8E1E-2745A0037720}"/>
              </a:ext>
            </a:extLst>
          </p:cNvPr>
          <p:cNvGrpSpPr/>
          <p:nvPr/>
        </p:nvGrpSpPr>
        <p:grpSpPr>
          <a:xfrm>
            <a:off x="1947672" y="3364992"/>
            <a:ext cx="1133856" cy="1956816"/>
            <a:chOff x="1947672" y="3209544"/>
            <a:chExt cx="1133856" cy="1956816"/>
          </a:xfrm>
        </p:grpSpPr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DFCFFD0A-3AD6-4B6F-8874-44EFB801371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22512" r="4075"/>
            <a:stretch/>
          </p:blipFill>
          <p:spPr>
            <a:xfrm>
              <a:off x="1947672" y="3209544"/>
              <a:ext cx="1133856" cy="1956816"/>
            </a:xfrm>
            <a:prstGeom prst="rect">
              <a:avLst/>
            </a:prstGeom>
          </p:spPr>
        </p:pic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4BC13FCF-B928-494F-A580-7DB5A7DB14F4}"/>
                </a:ext>
              </a:extLst>
            </p:cNvPr>
            <p:cNvSpPr/>
            <p:nvPr/>
          </p:nvSpPr>
          <p:spPr>
            <a:xfrm>
              <a:off x="2195417" y="3307080"/>
              <a:ext cx="675799" cy="1822704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4E837AA8-873D-4607-B32A-19A2688727B4}"/>
              </a:ext>
            </a:extLst>
          </p:cNvPr>
          <p:cNvGrpSpPr/>
          <p:nvPr/>
        </p:nvGrpSpPr>
        <p:grpSpPr>
          <a:xfrm>
            <a:off x="965008" y="5651873"/>
            <a:ext cx="1676204" cy="1111498"/>
            <a:chOff x="955864" y="5492390"/>
            <a:chExt cx="1676204" cy="1225261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A88CE9EC-89E8-4B19-99A6-D10D4875156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16200000">
              <a:off x="1181335" y="5266919"/>
              <a:ext cx="1225261" cy="1676204"/>
            </a:xfrm>
            <a:prstGeom prst="rect">
              <a:avLst/>
            </a:prstGeom>
          </p:spPr>
        </p:pic>
        <p:sp>
          <p:nvSpPr>
            <p:cNvPr id="21" name="Title 1">
              <a:extLst>
                <a:ext uri="{FF2B5EF4-FFF2-40B4-BE49-F238E27FC236}">
                  <a16:creationId xmlns:a16="http://schemas.microsoft.com/office/drawing/2014/main" id="{32FB0E0A-6F74-4CB8-B4B7-AF049E9CBA4D}"/>
                </a:ext>
              </a:extLst>
            </p:cNvPr>
            <p:cNvSpPr txBox="1">
              <a:spLocks/>
            </p:cNvSpPr>
            <p:nvPr/>
          </p:nvSpPr>
          <p:spPr>
            <a:xfrm>
              <a:off x="956291" y="5526036"/>
              <a:ext cx="1429506" cy="283258"/>
            </a:xfrm>
            <a:prstGeom prst="rect">
              <a:avLst/>
            </a:prstGeom>
          </p:spPr>
          <p:txBody>
            <a:bodyPr vert="horz" lIns="54885" tIns="27443" rIns="54885" bIns="27443" rtlCol="0" anchor="ctr">
              <a:noAutofit/>
            </a:bodyPr>
            <a:lstStyle>
              <a:lvl1pPr algn="ctr" defTabSz="914400" rtl="0" eaLnBrk="1" latinLnBrk="1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defTabSz="575437">
                <a:lnSpc>
                  <a:spcPct val="120000"/>
                </a:lnSpc>
                <a:defRPr/>
              </a:pPr>
              <a:r>
                <a:rPr lang="en-US" altLang="ko-KR" sz="1100" dirty="0">
                  <a:solidFill>
                    <a:srgbClr val="FFFF00"/>
                  </a:solidFill>
                  <a:latin typeface="세방고딕 Regular" panose="00000500000000000000" pitchFamily="2" charset="-127"/>
                  <a:ea typeface="세방고딕 Regular" panose="00000500000000000000" pitchFamily="2" charset="-127"/>
                </a:rPr>
                <a:t>(</a:t>
              </a:r>
              <a:r>
                <a:rPr lang="ko-KR" altLang="en-US" sz="1100" dirty="0">
                  <a:solidFill>
                    <a:srgbClr val="FFFF00"/>
                  </a:solidFill>
                  <a:latin typeface="세방고딕 Regular" panose="00000500000000000000" pitchFamily="2" charset="-127"/>
                  <a:ea typeface="세방고딕 Regular" panose="00000500000000000000" pitchFamily="2" charset="-127"/>
                </a:rPr>
                <a:t>접착제 도포 조치</a:t>
              </a:r>
              <a:r>
                <a:rPr lang="en-US" altLang="ko-KR" sz="1100" dirty="0">
                  <a:solidFill>
                    <a:srgbClr val="FFFF00"/>
                  </a:solidFill>
                  <a:latin typeface="세방고딕 Regular" panose="00000500000000000000" pitchFamily="2" charset="-127"/>
                  <a:ea typeface="세방고딕 Regular" panose="00000500000000000000" pitchFamily="2" charset="-127"/>
                </a:rPr>
                <a:t>)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1454</TotalTime>
  <Words>366</Words>
  <Application>Microsoft Office PowerPoint</Application>
  <PresentationFormat>화면 슬라이드 쇼(4:3)</PresentationFormat>
  <Paragraphs>68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맑은 고딕</vt:lpstr>
      <vt:lpstr>세방고딕 Regular</vt:lpstr>
      <vt:lpstr>Arial</vt:lpstr>
      <vt:lpstr>Calibri</vt:lpstr>
      <vt:lpstr>Calibri Light</vt:lpstr>
      <vt:lpstr>Wingdings</vt:lpstr>
      <vt:lpstr>Office 테마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hsryu@gbattery.com</dc:creator>
  <cp:lastModifiedBy>user</cp:lastModifiedBy>
  <cp:revision>247</cp:revision>
  <cp:lastPrinted>2026-06-17T06:17:06Z</cp:lastPrinted>
  <dcterms:created xsi:type="dcterms:W3CDTF">2019-12-16T05:29:30Z</dcterms:created>
  <dcterms:modified xsi:type="dcterms:W3CDTF">2026-09-17T05:56:17Z</dcterms:modified>
  <cp:version/>
</cp:coreProperties>
</file>