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81" r:id="rId2"/>
    <p:sldId id="285" r:id="rId3"/>
    <p:sldId id="283" r:id="rId4"/>
    <p:sldId id="286" r:id="rId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E28FD-A528-40BA-A085-FB1B2380EDBA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FEF3B-0DC5-43B7-9B1F-88219B3B00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738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2020-10-07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689725"/>
              </p:ext>
            </p:extLst>
          </p:nvPr>
        </p:nvGraphicFramePr>
        <p:xfrm>
          <a:off x="213995" y="1020920"/>
          <a:ext cx="8716010" cy="5379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8522">
                  <a:extLst>
                    <a:ext uri="{9D8B030D-6E8A-4147-A177-3AD203B41FA5}">
                      <a16:colId xmlns:a16="http://schemas.microsoft.com/office/drawing/2014/main" val="3654058531"/>
                    </a:ext>
                  </a:extLst>
                </a:gridCol>
                <a:gridCol w="748348">
                  <a:extLst>
                    <a:ext uri="{9D8B030D-6E8A-4147-A177-3AD203B41FA5}">
                      <a16:colId xmlns:a16="http://schemas.microsoft.com/office/drawing/2014/main" val="1533727212"/>
                    </a:ext>
                  </a:extLst>
                </a:gridCol>
                <a:gridCol w="505460">
                  <a:extLst>
                    <a:ext uri="{9D8B030D-6E8A-4147-A177-3AD203B41FA5}">
                      <a16:colId xmlns:a16="http://schemas.microsoft.com/office/drawing/2014/main" val="66945342"/>
                    </a:ext>
                  </a:extLst>
                </a:gridCol>
                <a:gridCol w="538798">
                  <a:extLst>
                    <a:ext uri="{9D8B030D-6E8A-4147-A177-3AD203B41FA5}">
                      <a16:colId xmlns:a16="http://schemas.microsoft.com/office/drawing/2014/main" val="2279333596"/>
                    </a:ext>
                  </a:extLst>
                </a:gridCol>
                <a:gridCol w="391160">
                  <a:extLst>
                    <a:ext uri="{9D8B030D-6E8A-4147-A177-3AD203B41FA5}">
                      <a16:colId xmlns:a16="http://schemas.microsoft.com/office/drawing/2014/main" val="743077778"/>
                    </a:ext>
                  </a:extLst>
                </a:gridCol>
                <a:gridCol w="737235">
                  <a:extLst>
                    <a:ext uri="{9D8B030D-6E8A-4147-A177-3AD203B41FA5}">
                      <a16:colId xmlns:a16="http://schemas.microsoft.com/office/drawing/2014/main" val="460827960"/>
                    </a:ext>
                  </a:extLst>
                </a:gridCol>
                <a:gridCol w="861060">
                  <a:extLst>
                    <a:ext uri="{9D8B030D-6E8A-4147-A177-3AD203B41FA5}">
                      <a16:colId xmlns:a16="http://schemas.microsoft.com/office/drawing/2014/main" val="647665310"/>
                    </a:ext>
                  </a:extLst>
                </a:gridCol>
                <a:gridCol w="853122">
                  <a:extLst>
                    <a:ext uri="{9D8B030D-6E8A-4147-A177-3AD203B41FA5}">
                      <a16:colId xmlns:a16="http://schemas.microsoft.com/office/drawing/2014/main" val="3554447415"/>
                    </a:ext>
                  </a:extLst>
                </a:gridCol>
                <a:gridCol w="475775">
                  <a:extLst>
                    <a:ext uri="{9D8B030D-6E8A-4147-A177-3AD203B41FA5}">
                      <a16:colId xmlns:a16="http://schemas.microsoft.com/office/drawing/2014/main" val="4027104489"/>
                    </a:ext>
                  </a:extLst>
                </a:gridCol>
                <a:gridCol w="442435">
                  <a:extLst>
                    <a:ext uri="{9D8B030D-6E8A-4147-A177-3AD203B41FA5}">
                      <a16:colId xmlns:a16="http://schemas.microsoft.com/office/drawing/2014/main" val="535496602"/>
                    </a:ext>
                  </a:extLst>
                </a:gridCol>
                <a:gridCol w="619760">
                  <a:extLst>
                    <a:ext uri="{9D8B030D-6E8A-4147-A177-3AD203B41FA5}">
                      <a16:colId xmlns:a16="http://schemas.microsoft.com/office/drawing/2014/main" val="1927934355"/>
                    </a:ext>
                  </a:extLst>
                </a:gridCol>
                <a:gridCol w="1664335">
                  <a:extLst>
                    <a:ext uri="{9D8B030D-6E8A-4147-A177-3AD203B41FA5}">
                      <a16:colId xmlns:a16="http://schemas.microsoft.com/office/drawing/2014/main" val="2923559176"/>
                    </a:ext>
                  </a:extLst>
                </a:gridCol>
              </a:tblGrid>
              <a:tr h="263694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제품명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Lot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수량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전압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(V)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내부저항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altLang="ko-KR" sz="900" b="1" dirty="0" err="1" smtClean="0">
                          <a:solidFill>
                            <a:schemeClr val="bg1"/>
                          </a:solidFill>
                        </a:rPr>
                        <a:t>mΩ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온도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℃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US" altLang="ko-KR" sz="9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주위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배터리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단자변색</a:t>
                      </a:r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부식</a:t>
                      </a:r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설치일자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423387"/>
                  </a:ext>
                </a:extLst>
              </a:tr>
              <a:tr h="26369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(+)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(-)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3451200"/>
                  </a:ext>
                </a:extLst>
              </a:tr>
              <a:tr h="369610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장성</a:t>
                      </a:r>
                      <a:r>
                        <a:rPr lang="en-US" altLang="ko-KR" sz="900" b="1" smtClean="0"/>
                        <a:t>2,3</a:t>
                      </a:r>
                      <a:r>
                        <a:rPr lang="ko-KR" altLang="en-US" sz="900" b="1" smtClean="0"/>
                        <a:t>터널㈜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 50KVA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KA0B22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13.11~13.28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2.56~2.87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29/32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6,23,31,32,33,34,35,36,38,39,40</a:t>
                      </a:r>
                    </a:p>
                    <a:p>
                      <a:pPr algn="ctr" latinLnBrk="1"/>
                      <a:r>
                        <a:rPr lang="en-US" altLang="ko-KR" sz="900" b="1" smtClean="0"/>
                        <a:t>(38,39</a:t>
                      </a:r>
                      <a:r>
                        <a:rPr lang="en-US" altLang="ko-KR" sz="900" b="1" baseline="0" smtClean="0"/>
                        <a:t> – 9/24</a:t>
                      </a:r>
                      <a:r>
                        <a:rPr lang="ko-KR" altLang="en-US" sz="900" b="1" baseline="0" smtClean="0"/>
                        <a:t>교체회수</a:t>
                      </a:r>
                      <a:r>
                        <a:rPr lang="en-US" altLang="ko-KR" sz="900" b="1" baseline="0" smtClean="0"/>
                        <a:t>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871735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 40KVA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KA0G06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13.01~13.10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3.29~3.40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29/32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‘20.07.22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40 (9/24</a:t>
                      </a:r>
                      <a:r>
                        <a:rPr lang="ko-KR" altLang="en-US" sz="900" b="1" smtClean="0"/>
                        <a:t>교체회수</a:t>
                      </a:r>
                      <a:r>
                        <a:rPr lang="en-US" altLang="ko-KR" sz="900" b="1" smtClean="0"/>
                        <a:t>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9623142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30KVA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KA0F07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13.19~13.35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3.71~3.81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29/32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‘20.07.22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3396207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KJ0C26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13.21~13.41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3.89~4.22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29/32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‘20.04.06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673073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KA5C06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13.08~13.09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2.71~2.74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29/32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‘15.04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교체 要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497736"/>
                  </a:ext>
                </a:extLst>
              </a:tr>
              <a:tr h="263694"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smtClean="0"/>
                        <a:t>장성</a:t>
                      </a:r>
                      <a:r>
                        <a:rPr lang="en-US" altLang="ko-KR" sz="900" b="1" smtClean="0"/>
                        <a:t>2,3</a:t>
                      </a:r>
                      <a:r>
                        <a:rPr lang="ko-KR" altLang="en-US" sz="900" b="1" smtClean="0"/>
                        <a:t>터널</a:t>
                      </a:r>
                      <a:r>
                        <a:rPr lang="en-US" altLang="ko-KR" sz="900" b="1" smtClean="0"/>
                        <a:t>(</a:t>
                      </a:r>
                      <a:r>
                        <a:rPr lang="ko-KR" altLang="en-US" sz="900" b="1" smtClean="0"/>
                        <a:t>부</a:t>
                      </a:r>
                      <a:r>
                        <a:rPr lang="en-US" altLang="ko-KR" sz="900" b="1" smtClean="0"/>
                        <a:t>)</a:t>
                      </a:r>
                      <a:endParaRPr lang="ko-KR" altLang="en-US" sz="900" b="1" smtClean="0"/>
                    </a:p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40KVA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KA0C05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13.17~13.23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3.33~3.48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‘20.04.02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852617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100KVA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KA0B22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60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13.14~13.36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1.67~3.23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‘20.04.06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26,36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0399927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30KVA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KA0F07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13.08~13.21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3.61~3.78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‘20.07.22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0873951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 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KJ0C26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13.23~13.25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3.91~4.01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‘20.04.26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3507409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 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KA5C06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13.07~13.07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2.71~2.76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‘15.04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교체</a:t>
                      </a:r>
                      <a:r>
                        <a:rPr lang="ko-KR" altLang="en-US" sz="900" b="1" baseline="0" smtClean="0"/>
                        <a:t> 要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564238"/>
                  </a:ext>
                </a:extLst>
              </a:tr>
              <a:tr h="263694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문수산터널㈜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40KVA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KA0E24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13.21~13.28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1.77~6.83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27/27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0992245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60KVA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 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KJ0C28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80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13.09~13.26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3.92~4.09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25/25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520294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KJ0C25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13.17~13.28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4.82~5.16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27/27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75450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KA0E2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13.07~13.09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2.20~2.22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25/25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0002887"/>
                  </a:ext>
                </a:extLst>
              </a:tr>
              <a:tr h="263694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문수산터널</a:t>
                      </a:r>
                      <a:r>
                        <a:rPr lang="en-US" altLang="ko-KR" sz="900" b="1" smtClean="0"/>
                        <a:t>(</a:t>
                      </a:r>
                      <a:r>
                        <a:rPr lang="ko-KR" altLang="en-US" sz="900" b="1" smtClean="0"/>
                        <a:t>부</a:t>
                      </a:r>
                      <a:r>
                        <a:rPr lang="en-US" altLang="ko-KR" sz="900" b="1" smtClean="0"/>
                        <a:t>)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30KVA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KA0D06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13.24~13.27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2.36~3.50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30/29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8384535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60KVA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 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KJ0C26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80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13.21~13.25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3.84~4.03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27/28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100189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정류기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KJ0C26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13.24~13.33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3.91~4.00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5506148"/>
                  </a:ext>
                </a:extLst>
              </a:tr>
              <a:tr h="26369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KA0B22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13.21~13.22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2.22~2.29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22/22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‘20.04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503325"/>
                  </a:ext>
                </a:extLst>
              </a:tr>
            </a:tbl>
          </a:graphicData>
        </a:graphic>
      </p:graphicFrame>
      <p:cxnSp>
        <p:nvCxnSpPr>
          <p:cNvPr id="10" name="직선 연결선 9"/>
          <p:cNvCxnSpPr/>
          <p:nvPr/>
        </p:nvCxnSpPr>
        <p:spPr>
          <a:xfrm>
            <a:off x="0" y="555477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103049"/>
            <a:ext cx="8576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한국도로공사 담양지사 터널 단자변색 및 부식 불만제품 발생현황</a:t>
            </a:r>
            <a:r>
              <a:rPr lang="en-US" altLang="ko-KR" sz="2000" b="1" smtClean="0"/>
              <a:t>(‘20.10.06)</a:t>
            </a:r>
            <a:endParaRPr lang="ko-KR" alt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634314"/>
            <a:ext cx="5908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smtClean="0">
                <a:latin typeface="+mn-ea"/>
              </a:rPr>
              <a:t>1.</a:t>
            </a:r>
            <a:r>
              <a:rPr lang="ko-KR" altLang="en-US" sz="1400" b="1" smtClean="0">
                <a:latin typeface="+mn-ea"/>
              </a:rPr>
              <a:t>한국도로공사 담양지사 터널 단자변색</a:t>
            </a:r>
            <a:r>
              <a:rPr lang="en-US" altLang="ko-KR" sz="1400" b="1" smtClean="0">
                <a:latin typeface="+mn-ea"/>
              </a:rPr>
              <a:t>, </a:t>
            </a:r>
            <a:r>
              <a:rPr lang="ko-KR" altLang="en-US" sz="1400" b="1" smtClean="0">
                <a:latin typeface="+mn-ea"/>
              </a:rPr>
              <a:t>단자부식 불만 점검 진행결과 </a:t>
            </a:r>
            <a:endParaRPr lang="ko-KR" altLang="en-US" sz="14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149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/>
        </p:nvCxnSpPr>
        <p:spPr>
          <a:xfrm>
            <a:off x="0" y="555477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0" y="103049"/>
            <a:ext cx="8576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mtClean="0"/>
              <a:t>한국도로공사 담양지사 터널 단자변색 및 부식 불만제품 발생현황</a:t>
            </a:r>
            <a:r>
              <a:rPr lang="en-US" altLang="ko-KR" sz="2000" b="1" smtClean="0"/>
              <a:t>(‘20.10.05)</a:t>
            </a:r>
            <a:endParaRPr lang="ko-KR" altLang="en-US" sz="2000" b="1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833192"/>
              </p:ext>
            </p:extLst>
          </p:nvPr>
        </p:nvGraphicFramePr>
        <p:xfrm>
          <a:off x="213995" y="670305"/>
          <a:ext cx="8716010" cy="2568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8522">
                  <a:extLst>
                    <a:ext uri="{9D8B030D-6E8A-4147-A177-3AD203B41FA5}">
                      <a16:colId xmlns:a16="http://schemas.microsoft.com/office/drawing/2014/main" val="3654058531"/>
                    </a:ext>
                  </a:extLst>
                </a:gridCol>
                <a:gridCol w="748348">
                  <a:extLst>
                    <a:ext uri="{9D8B030D-6E8A-4147-A177-3AD203B41FA5}">
                      <a16:colId xmlns:a16="http://schemas.microsoft.com/office/drawing/2014/main" val="1533727212"/>
                    </a:ext>
                  </a:extLst>
                </a:gridCol>
                <a:gridCol w="505460">
                  <a:extLst>
                    <a:ext uri="{9D8B030D-6E8A-4147-A177-3AD203B41FA5}">
                      <a16:colId xmlns:a16="http://schemas.microsoft.com/office/drawing/2014/main" val="66945342"/>
                    </a:ext>
                  </a:extLst>
                </a:gridCol>
                <a:gridCol w="538798">
                  <a:extLst>
                    <a:ext uri="{9D8B030D-6E8A-4147-A177-3AD203B41FA5}">
                      <a16:colId xmlns:a16="http://schemas.microsoft.com/office/drawing/2014/main" val="2279333596"/>
                    </a:ext>
                  </a:extLst>
                </a:gridCol>
                <a:gridCol w="391160">
                  <a:extLst>
                    <a:ext uri="{9D8B030D-6E8A-4147-A177-3AD203B41FA5}">
                      <a16:colId xmlns:a16="http://schemas.microsoft.com/office/drawing/2014/main" val="743077778"/>
                    </a:ext>
                  </a:extLst>
                </a:gridCol>
                <a:gridCol w="737235">
                  <a:extLst>
                    <a:ext uri="{9D8B030D-6E8A-4147-A177-3AD203B41FA5}">
                      <a16:colId xmlns:a16="http://schemas.microsoft.com/office/drawing/2014/main" val="460827960"/>
                    </a:ext>
                  </a:extLst>
                </a:gridCol>
                <a:gridCol w="861060">
                  <a:extLst>
                    <a:ext uri="{9D8B030D-6E8A-4147-A177-3AD203B41FA5}">
                      <a16:colId xmlns:a16="http://schemas.microsoft.com/office/drawing/2014/main" val="647665310"/>
                    </a:ext>
                  </a:extLst>
                </a:gridCol>
                <a:gridCol w="853122">
                  <a:extLst>
                    <a:ext uri="{9D8B030D-6E8A-4147-A177-3AD203B41FA5}">
                      <a16:colId xmlns:a16="http://schemas.microsoft.com/office/drawing/2014/main" val="3554447415"/>
                    </a:ext>
                  </a:extLst>
                </a:gridCol>
                <a:gridCol w="475775">
                  <a:extLst>
                    <a:ext uri="{9D8B030D-6E8A-4147-A177-3AD203B41FA5}">
                      <a16:colId xmlns:a16="http://schemas.microsoft.com/office/drawing/2014/main" val="4027104489"/>
                    </a:ext>
                  </a:extLst>
                </a:gridCol>
                <a:gridCol w="442435">
                  <a:extLst>
                    <a:ext uri="{9D8B030D-6E8A-4147-A177-3AD203B41FA5}">
                      <a16:colId xmlns:a16="http://schemas.microsoft.com/office/drawing/2014/main" val="535496602"/>
                    </a:ext>
                  </a:extLst>
                </a:gridCol>
                <a:gridCol w="619760">
                  <a:extLst>
                    <a:ext uri="{9D8B030D-6E8A-4147-A177-3AD203B41FA5}">
                      <a16:colId xmlns:a16="http://schemas.microsoft.com/office/drawing/2014/main" val="1927934355"/>
                    </a:ext>
                  </a:extLst>
                </a:gridCol>
                <a:gridCol w="1664335">
                  <a:extLst>
                    <a:ext uri="{9D8B030D-6E8A-4147-A177-3AD203B41FA5}">
                      <a16:colId xmlns:a16="http://schemas.microsoft.com/office/drawing/2014/main" val="2923559176"/>
                    </a:ext>
                  </a:extLst>
                </a:gridCol>
              </a:tblGrid>
              <a:tr h="266210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제품명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Lot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수량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전압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(V)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solidFill>
                            <a:schemeClr val="bg1"/>
                          </a:solidFill>
                        </a:rPr>
                        <a:t>내부저항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altLang="ko-KR" sz="900" b="1" dirty="0" err="1" smtClean="0">
                          <a:solidFill>
                            <a:schemeClr val="bg1"/>
                          </a:solidFill>
                        </a:rPr>
                        <a:t>mΩ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온도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bg1"/>
                          </a:solidFill>
                        </a:rPr>
                        <a:t>℃</a:t>
                      </a:r>
                      <a:r>
                        <a:rPr lang="en-US" altLang="ko-KR" sz="900" b="1" baseline="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US" altLang="ko-KR" sz="9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주위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ko-KR" altLang="en-US" sz="900" b="1" dirty="0" smtClean="0">
                          <a:solidFill>
                            <a:schemeClr val="bg1"/>
                          </a:solidFill>
                        </a:rPr>
                        <a:t>배터리</a:t>
                      </a:r>
                      <a:r>
                        <a:rPr lang="en-US" altLang="ko-KR" sz="9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단자변색</a:t>
                      </a:r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부식</a:t>
                      </a:r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설치일자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7423387"/>
                  </a:ext>
                </a:extLst>
              </a:tr>
              <a:tr h="26621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(+)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>
                          <a:solidFill>
                            <a:schemeClr val="bg1"/>
                          </a:solidFill>
                        </a:rPr>
                        <a:t>(-)</a:t>
                      </a:r>
                      <a:endParaRPr lang="ko-KR" altLang="en-US" sz="9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3451200"/>
                  </a:ext>
                </a:extLst>
              </a:tr>
              <a:tr h="28491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대덕터널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 15KVA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KJ6J11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12.57~12.71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4.84~5.79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30/33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2016.10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교체 要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871735"/>
                  </a:ext>
                </a:extLst>
              </a:tr>
              <a:tr h="2100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KA4I13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13.75/13.75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4.58/4.62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30/23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2014.10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교체 要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9623142"/>
                  </a:ext>
                </a:extLst>
              </a:tr>
              <a:tr h="228799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smtClean="0"/>
                        <a:t>장성</a:t>
                      </a:r>
                      <a:r>
                        <a:rPr lang="en-US" altLang="ko-KR" sz="900" b="1" smtClean="0"/>
                        <a:t>4</a:t>
                      </a:r>
                      <a:r>
                        <a:rPr lang="ko-KR" altLang="en-US" sz="900" b="1" smtClean="0"/>
                        <a:t>터널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</a:t>
                      </a:r>
                      <a:r>
                        <a:rPr lang="en-US" altLang="ko-KR" sz="900" b="1" baseline="0" smtClean="0"/>
                        <a:t> 30KVA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RP200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KA0B22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13.10~13.20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2.65~2.83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29/29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4,5,18 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3396207"/>
                  </a:ext>
                </a:extLst>
              </a:tr>
              <a:tr h="24750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KA4I29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12.91~14.18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4.7~42.4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27/29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2014.10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교체 要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8673073"/>
                  </a:ext>
                </a:extLst>
              </a:tr>
              <a:tr h="2662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장성</a:t>
                      </a:r>
                      <a:r>
                        <a:rPr lang="en-US" altLang="ko-KR" sz="900" b="1" smtClean="0"/>
                        <a:t>1</a:t>
                      </a:r>
                      <a:r>
                        <a:rPr lang="ko-KR" altLang="en-US" sz="900" b="1" smtClean="0"/>
                        <a:t>터널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UPS15KVA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KA0A05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13.15~13.27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3.52~3.69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26/24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2020.04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497736"/>
                  </a:ext>
                </a:extLst>
              </a:tr>
              <a:tr h="26621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고창터널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UPS15KVA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RP100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KJ8F06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13.03~13.21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4.66~5.25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31/27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2018.07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양호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564238"/>
                  </a:ext>
                </a:extLst>
              </a:tr>
              <a:tr h="26621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비상발전기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RP120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KA8G03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13.16/13.17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4.09/4.13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20/20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2018.07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smtClean="0"/>
                        <a:t>교체 要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182223"/>
                  </a:ext>
                </a:extLst>
              </a:tr>
              <a:tr h="2662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계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638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16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2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smtClean="0"/>
                        <a:t>-</a:t>
                      </a:r>
                      <a:endParaRPr lang="ko-KR" altLang="en-US" sz="900" b="1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8384535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14187" y="3275202"/>
            <a:ext cx="59988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+mn-ea"/>
              </a:rPr>
              <a:t>1)</a:t>
            </a:r>
            <a:r>
              <a:rPr lang="ko-KR" altLang="en-US" sz="1200" b="1" smtClean="0">
                <a:latin typeface="+mn-ea"/>
              </a:rPr>
              <a:t>점검진행결과 </a:t>
            </a:r>
            <a:r>
              <a:rPr lang="en-US" altLang="ko-KR" sz="1200" b="1" smtClean="0">
                <a:latin typeface="+mn-ea"/>
              </a:rPr>
              <a:t>: </a:t>
            </a:r>
            <a:r>
              <a:rPr lang="ko-KR" altLang="en-US" sz="1200" b="1" smtClean="0">
                <a:latin typeface="+mn-ea"/>
              </a:rPr>
              <a:t>점검수량 </a:t>
            </a:r>
            <a:r>
              <a:rPr lang="en-US" altLang="ko-KR" sz="1200" b="1" smtClean="0">
                <a:latin typeface="+mn-ea"/>
              </a:rPr>
              <a:t>638EA </a:t>
            </a:r>
            <a:r>
              <a:rPr lang="ko-KR" altLang="en-US" sz="1200" b="1" smtClean="0">
                <a:latin typeface="+mn-ea"/>
              </a:rPr>
              <a:t>중 </a:t>
            </a:r>
            <a:r>
              <a:rPr lang="en-US" altLang="ko-KR" sz="1200" b="1" smtClean="0">
                <a:latin typeface="+mn-ea"/>
              </a:rPr>
              <a:t>(+)</a:t>
            </a:r>
            <a:r>
              <a:rPr lang="ko-KR" altLang="en-US" sz="1200" b="1" smtClean="0">
                <a:latin typeface="+mn-ea"/>
              </a:rPr>
              <a:t>단자변색 </a:t>
            </a:r>
            <a:r>
              <a:rPr lang="en-US" altLang="ko-KR" sz="1200" b="1" smtClean="0">
                <a:latin typeface="+mn-ea"/>
              </a:rPr>
              <a:t>16EA, (-)</a:t>
            </a:r>
            <a:r>
              <a:rPr lang="ko-KR" altLang="en-US" sz="1200" b="1" smtClean="0">
                <a:latin typeface="+mn-ea"/>
              </a:rPr>
              <a:t>터미널부식 </a:t>
            </a:r>
            <a:r>
              <a:rPr lang="en-US" altLang="ko-KR" sz="1200" b="1" smtClean="0">
                <a:latin typeface="+mn-ea"/>
              </a:rPr>
              <a:t>2EA </a:t>
            </a:r>
            <a:r>
              <a:rPr lang="ko-KR" altLang="en-US" sz="1200" b="1" smtClean="0">
                <a:latin typeface="+mn-ea"/>
              </a:rPr>
              <a:t>발생됨</a:t>
            </a:r>
            <a:r>
              <a:rPr lang="en-US" altLang="ko-KR" sz="1200" b="1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+mn-ea"/>
              </a:rPr>
              <a:t>2)(+)</a:t>
            </a:r>
            <a:r>
              <a:rPr lang="ko-KR" altLang="en-US" sz="1200" b="1" smtClean="0">
                <a:latin typeface="+mn-ea"/>
              </a:rPr>
              <a:t>단자부식 </a:t>
            </a:r>
            <a:r>
              <a:rPr lang="en-US" altLang="ko-KR" sz="1200" b="1" smtClean="0">
                <a:latin typeface="+mn-ea"/>
              </a:rPr>
              <a:t>: RP200 KA0B22Lot</a:t>
            </a:r>
            <a:r>
              <a:rPr lang="ko-KR" altLang="en-US" sz="1200" b="1" smtClean="0">
                <a:latin typeface="+mn-ea"/>
              </a:rPr>
              <a:t>에서만 </a:t>
            </a:r>
            <a:r>
              <a:rPr lang="en-US" altLang="ko-KR" sz="1200" b="1" smtClean="0">
                <a:latin typeface="+mn-ea"/>
              </a:rPr>
              <a:t>16EA</a:t>
            </a:r>
            <a:r>
              <a:rPr lang="ko-KR" altLang="en-US" sz="1200" b="1" smtClean="0">
                <a:latin typeface="+mn-ea"/>
              </a:rPr>
              <a:t>발생됨</a:t>
            </a:r>
            <a:r>
              <a:rPr lang="en-US" altLang="ko-KR" sz="1200" b="1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latin typeface="+mn-ea"/>
              </a:rPr>
              <a:t>3)(-)</a:t>
            </a:r>
            <a:r>
              <a:rPr lang="ko-KR" altLang="en-US" sz="1200" b="1" smtClean="0">
                <a:latin typeface="+mn-ea"/>
              </a:rPr>
              <a:t>터미널부식 </a:t>
            </a:r>
            <a:r>
              <a:rPr lang="en-US" altLang="ko-KR" sz="1200" b="1" smtClean="0">
                <a:latin typeface="+mn-ea"/>
              </a:rPr>
              <a:t>: RP200, RP150</a:t>
            </a:r>
            <a:r>
              <a:rPr lang="ko-KR" altLang="en-US" sz="1200" b="1" smtClean="0">
                <a:latin typeface="+mn-ea"/>
              </a:rPr>
              <a:t>에서 각각 </a:t>
            </a:r>
            <a:r>
              <a:rPr lang="en-US" altLang="ko-KR" sz="1200" b="1" smtClean="0">
                <a:latin typeface="+mn-ea"/>
              </a:rPr>
              <a:t>1EA</a:t>
            </a:r>
            <a:r>
              <a:rPr lang="ko-KR" altLang="en-US" sz="1200" b="1" smtClean="0">
                <a:latin typeface="+mn-ea"/>
              </a:rPr>
              <a:t>씩 총 </a:t>
            </a:r>
            <a:r>
              <a:rPr lang="en-US" altLang="ko-KR" sz="1200" b="1" smtClean="0">
                <a:latin typeface="+mn-ea"/>
              </a:rPr>
              <a:t>2EA </a:t>
            </a:r>
            <a:r>
              <a:rPr lang="ko-KR" altLang="en-US" sz="1200" b="1" smtClean="0">
                <a:latin typeface="+mn-ea"/>
              </a:rPr>
              <a:t>발생됨</a:t>
            </a:r>
            <a:r>
              <a:rPr lang="en-US" altLang="ko-KR" sz="1200" b="1" smtClean="0">
                <a:latin typeface="+mn-ea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4187" y="4234857"/>
            <a:ext cx="1053494" cy="373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smtClean="0">
                <a:latin typeface="+mn-ea"/>
              </a:rPr>
              <a:t>2.</a:t>
            </a:r>
            <a:r>
              <a:rPr lang="ko-KR" altLang="en-US" sz="1400" b="1" smtClean="0">
                <a:latin typeface="+mn-ea"/>
              </a:rPr>
              <a:t>요청사항</a:t>
            </a:r>
            <a:endParaRPr lang="en-US" altLang="ko-KR" sz="1400" b="1" smtClean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4187" y="4650355"/>
            <a:ext cx="79175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smtClean="0">
                <a:latin typeface="+mn-ea"/>
              </a:rPr>
              <a:t>금번 발생된 단자변색 및 부식현상에 대해 조기 조치를 요구하고 있음에 따라 신속한 대응이 진행될 수 있도록</a:t>
            </a:r>
            <a:endParaRPr lang="en-US" altLang="ko-KR" sz="1200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smtClean="0">
                <a:latin typeface="+mn-ea"/>
              </a:rPr>
              <a:t>적극적인 대응 바랍니다</a:t>
            </a:r>
            <a:r>
              <a:rPr lang="en-US" altLang="ko-KR" sz="1200" b="1" smtClean="0">
                <a:latin typeface="+mn-ea"/>
              </a:rPr>
              <a:t>.</a:t>
            </a:r>
            <a:r>
              <a:rPr lang="ko-KR" altLang="en-US" sz="1200" b="1" smtClean="0">
                <a:latin typeface="+mn-ea"/>
              </a:rPr>
              <a:t> </a:t>
            </a:r>
            <a:endParaRPr lang="en-US" altLang="ko-KR" sz="1200" b="1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0343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직선 연결선 11"/>
          <p:cNvCxnSpPr/>
          <p:nvPr/>
        </p:nvCxnSpPr>
        <p:spPr>
          <a:xfrm>
            <a:off x="0" y="63431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148281"/>
            <a:ext cx="5782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mtClean="0">
                <a:latin typeface="+mn-ea"/>
              </a:rPr>
              <a:t>3.RP200 </a:t>
            </a:r>
            <a:r>
              <a:rPr lang="ko-KR" altLang="en-US" sz="2000" b="1" smtClean="0">
                <a:latin typeface="+mn-ea"/>
              </a:rPr>
              <a:t>단자변색</a:t>
            </a:r>
            <a:r>
              <a:rPr lang="en-US" altLang="ko-KR" sz="2000" b="1" smtClean="0">
                <a:latin typeface="+mn-ea"/>
              </a:rPr>
              <a:t>(+)-</a:t>
            </a:r>
            <a:r>
              <a:rPr lang="ko-KR" altLang="en-US" sz="2000" b="1" smtClean="0">
                <a:latin typeface="+mn-ea"/>
              </a:rPr>
              <a:t>장성</a:t>
            </a:r>
            <a:r>
              <a:rPr lang="en-US" altLang="ko-KR" sz="2000" b="1" smtClean="0">
                <a:latin typeface="+mn-ea"/>
              </a:rPr>
              <a:t>2,3</a:t>
            </a:r>
            <a:r>
              <a:rPr lang="ko-KR" altLang="en-US" sz="2000" b="1" smtClean="0">
                <a:latin typeface="+mn-ea"/>
              </a:rPr>
              <a:t>터널 주관리사무소</a:t>
            </a:r>
            <a:endParaRPr lang="ko-KR" altLang="en-US" sz="2000" b="1"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2377" y="751015"/>
            <a:ext cx="1919417" cy="170386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075934" y="751015"/>
            <a:ext cx="1919417" cy="170386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69491" y="751015"/>
            <a:ext cx="1919417" cy="170386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063048" y="751015"/>
            <a:ext cx="1919417" cy="1703861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82377" y="2571576"/>
            <a:ext cx="1919417" cy="170386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080051" y="2571576"/>
            <a:ext cx="1919417" cy="1703861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4077725" y="2571576"/>
            <a:ext cx="1919417" cy="1703861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075399" y="2571576"/>
            <a:ext cx="1919417" cy="1703861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82377" y="4392137"/>
            <a:ext cx="1919417" cy="1703861"/>
          </a:xfrm>
          <a:prstGeom prst="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075934" y="4392137"/>
            <a:ext cx="1919417" cy="1703861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077725" y="4392137"/>
            <a:ext cx="1919417" cy="1703861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82377" y="741406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#6</a:t>
            </a:r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075934" y="741406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#23</a:t>
            </a:r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4067555" y="741406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#31</a:t>
            </a:r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994365" y="741406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#32</a:t>
            </a:r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82377" y="2563339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#33</a:t>
            </a:r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2075933" y="2563339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#34</a:t>
            </a:r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4075666" y="2563339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#35</a:t>
            </a:r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6063048" y="2563339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#36</a:t>
            </a:r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82377" y="439213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#38</a:t>
            </a:r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2064666" y="439213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#39</a:t>
            </a:r>
            <a:endParaRPr lang="ko-KR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4067554" y="439213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#40</a:t>
            </a:r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104231" y="4397286"/>
            <a:ext cx="224933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장성</a:t>
            </a:r>
            <a:r>
              <a:rPr lang="en-US" altLang="ko-KR" sz="1400" b="1" smtClean="0"/>
              <a:t>2,3</a:t>
            </a:r>
            <a:r>
              <a:rPr lang="ko-KR" altLang="en-US" sz="1400" b="1" smtClean="0"/>
              <a:t>터널 주관리사무소</a:t>
            </a:r>
            <a:endParaRPr lang="en-US" altLang="ko-KR" sz="1400" b="1" smtClean="0"/>
          </a:p>
          <a:p>
            <a:r>
              <a:rPr lang="ko-KR" altLang="en-US" sz="1400" b="1" smtClean="0"/>
              <a:t>총 </a:t>
            </a:r>
            <a:r>
              <a:rPr lang="en-US" altLang="ko-KR" sz="1400" b="1" smtClean="0"/>
              <a:t>40EA </a:t>
            </a:r>
            <a:r>
              <a:rPr lang="ko-KR" altLang="en-US" sz="1400" b="1" smtClean="0"/>
              <a:t> 중</a:t>
            </a:r>
            <a:endParaRPr lang="en-US" altLang="ko-KR" sz="1400" b="1" smtClean="0"/>
          </a:p>
          <a:p>
            <a:r>
              <a:rPr lang="en-US" altLang="ko-KR" sz="1400" b="1" smtClean="0"/>
              <a:t>11EA </a:t>
            </a:r>
            <a:r>
              <a:rPr lang="ko-KR" altLang="en-US" sz="1400" b="1" smtClean="0"/>
              <a:t>단자변색 진행됨</a:t>
            </a:r>
            <a:r>
              <a:rPr lang="en-US" altLang="ko-KR" sz="1400" b="1" smtClean="0"/>
              <a:t>.</a:t>
            </a:r>
            <a:endParaRPr lang="ko-KR" altLang="en-US" sz="1400" b="1"/>
          </a:p>
        </p:txBody>
      </p:sp>
    </p:spTree>
    <p:extLst>
      <p:ext uri="{BB962C8B-B14F-4D97-AF65-F5344CB8AC3E}">
        <p14:creationId xmlns:p14="http://schemas.microsoft.com/office/powerpoint/2010/main" val="8442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직선 연결선 11"/>
          <p:cNvCxnSpPr/>
          <p:nvPr/>
        </p:nvCxnSpPr>
        <p:spPr>
          <a:xfrm>
            <a:off x="0" y="544861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82377" y="619207"/>
            <a:ext cx="1919417" cy="1703861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075934" y="619207"/>
            <a:ext cx="1919417" cy="170386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82377" y="60959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#26</a:t>
            </a:r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075934" y="60959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#36</a:t>
            </a:r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4069491" y="619207"/>
            <a:ext cx="2753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장성</a:t>
            </a:r>
            <a:r>
              <a:rPr lang="en-US" altLang="ko-KR" sz="1400" b="1" smtClean="0"/>
              <a:t>2,3</a:t>
            </a:r>
            <a:r>
              <a:rPr lang="ko-KR" altLang="en-US" sz="1400" b="1" smtClean="0"/>
              <a:t>터널 부관리사무소 </a:t>
            </a:r>
            <a:endParaRPr lang="en-US" altLang="ko-KR" sz="1400" b="1" smtClean="0"/>
          </a:p>
          <a:p>
            <a:r>
              <a:rPr lang="ko-KR" altLang="en-US" sz="1400" b="1" smtClean="0"/>
              <a:t>총 </a:t>
            </a:r>
            <a:r>
              <a:rPr lang="en-US" altLang="ko-KR" sz="1400" b="1" smtClean="0"/>
              <a:t>60EA </a:t>
            </a:r>
            <a:r>
              <a:rPr lang="ko-KR" altLang="en-US" sz="1400" b="1" smtClean="0"/>
              <a:t> 중</a:t>
            </a:r>
            <a:r>
              <a:rPr lang="en-US" altLang="ko-KR" sz="1400" b="1"/>
              <a:t> </a:t>
            </a:r>
            <a:r>
              <a:rPr lang="en-US" altLang="ko-KR" sz="1400" b="1" smtClean="0"/>
              <a:t>2EA </a:t>
            </a:r>
            <a:r>
              <a:rPr lang="ko-KR" altLang="en-US" sz="1400" b="1" smtClean="0"/>
              <a:t>단자변색 진행됨</a:t>
            </a:r>
            <a:r>
              <a:rPr lang="en-US" altLang="ko-KR" sz="1400" b="1" smtClean="0"/>
              <a:t>.</a:t>
            </a:r>
            <a:endParaRPr lang="ko-KR" altLang="en-US" sz="1400" b="1"/>
          </a:p>
        </p:txBody>
      </p:sp>
      <p:sp>
        <p:nvSpPr>
          <p:cNvPr id="18" name="TextBox 17"/>
          <p:cNvSpPr txBox="1"/>
          <p:nvPr/>
        </p:nvSpPr>
        <p:spPr>
          <a:xfrm>
            <a:off x="0" y="2387571"/>
            <a:ext cx="39372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>
                <a:latin typeface="+mn-ea"/>
              </a:rPr>
              <a:t>4</a:t>
            </a:r>
            <a:r>
              <a:rPr lang="en-US" altLang="ko-KR" sz="2000" b="1" smtClean="0">
                <a:latin typeface="+mn-ea"/>
              </a:rPr>
              <a:t>.RP200 </a:t>
            </a:r>
            <a:r>
              <a:rPr lang="ko-KR" altLang="en-US" sz="2000" b="1" smtClean="0">
                <a:latin typeface="+mn-ea"/>
              </a:rPr>
              <a:t>단자변색</a:t>
            </a:r>
            <a:r>
              <a:rPr lang="en-US" altLang="ko-KR" sz="2000" b="1" smtClean="0">
                <a:latin typeface="+mn-ea"/>
              </a:rPr>
              <a:t>(+)-</a:t>
            </a:r>
            <a:r>
              <a:rPr lang="ko-KR" altLang="en-US" sz="2000" b="1" smtClean="0">
                <a:latin typeface="+mn-ea"/>
              </a:rPr>
              <a:t>장성</a:t>
            </a:r>
            <a:r>
              <a:rPr lang="en-US" altLang="ko-KR" sz="2000" b="1" smtClean="0">
                <a:latin typeface="+mn-ea"/>
              </a:rPr>
              <a:t>4</a:t>
            </a:r>
            <a:r>
              <a:rPr lang="ko-KR" altLang="en-US" sz="2000" b="1" smtClean="0">
                <a:latin typeface="+mn-ea"/>
              </a:rPr>
              <a:t>터널</a:t>
            </a:r>
            <a:endParaRPr lang="ko-KR" altLang="en-US" sz="2000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148281"/>
            <a:ext cx="5782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>
                <a:latin typeface="+mn-ea"/>
              </a:rPr>
              <a:t>3</a:t>
            </a:r>
            <a:r>
              <a:rPr lang="en-US" altLang="ko-KR" sz="2000" b="1" smtClean="0">
                <a:latin typeface="+mn-ea"/>
              </a:rPr>
              <a:t>.RP200 </a:t>
            </a:r>
            <a:r>
              <a:rPr lang="ko-KR" altLang="en-US" sz="2000" b="1" smtClean="0">
                <a:latin typeface="+mn-ea"/>
              </a:rPr>
              <a:t>단자변색</a:t>
            </a:r>
            <a:r>
              <a:rPr lang="en-US" altLang="ko-KR" sz="2000" b="1" smtClean="0">
                <a:latin typeface="+mn-ea"/>
              </a:rPr>
              <a:t>(+)-</a:t>
            </a:r>
            <a:r>
              <a:rPr lang="ko-KR" altLang="en-US" sz="2000" b="1" smtClean="0">
                <a:latin typeface="+mn-ea"/>
              </a:rPr>
              <a:t>장성</a:t>
            </a:r>
            <a:r>
              <a:rPr lang="en-US" altLang="ko-KR" sz="2000" b="1" smtClean="0">
                <a:latin typeface="+mn-ea"/>
              </a:rPr>
              <a:t>2,3</a:t>
            </a:r>
            <a:r>
              <a:rPr lang="ko-KR" altLang="en-US" sz="2000" b="1" smtClean="0">
                <a:latin typeface="+mn-ea"/>
              </a:rPr>
              <a:t>터널 부관리사무소</a:t>
            </a:r>
            <a:endParaRPr lang="ko-KR" altLang="en-US" sz="2000" b="1"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82377" y="2797290"/>
            <a:ext cx="1919417" cy="170386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075934" y="2797290"/>
            <a:ext cx="1919417" cy="170386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82377" y="2787681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</a:t>
            </a:r>
            <a:r>
              <a:rPr lang="en-US" altLang="ko-KR"/>
              <a:t>4</a:t>
            </a:r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2075934" y="2787681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#5</a:t>
            </a:r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6030097" y="2797290"/>
            <a:ext cx="2753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장성</a:t>
            </a:r>
            <a:r>
              <a:rPr lang="en-US" altLang="ko-KR" sz="1400" b="1"/>
              <a:t>4</a:t>
            </a:r>
            <a:r>
              <a:rPr lang="ko-KR" altLang="en-US" sz="1400" b="1" smtClean="0"/>
              <a:t>터널 </a:t>
            </a:r>
            <a:endParaRPr lang="en-US" altLang="ko-KR" sz="1400" b="1" smtClean="0"/>
          </a:p>
          <a:p>
            <a:r>
              <a:rPr lang="ko-KR" altLang="en-US" sz="1400" b="1" smtClean="0"/>
              <a:t>총 </a:t>
            </a:r>
            <a:r>
              <a:rPr lang="en-US" altLang="ko-KR" sz="1400" b="1" smtClean="0"/>
              <a:t>20EA </a:t>
            </a:r>
            <a:r>
              <a:rPr lang="ko-KR" altLang="en-US" sz="1400" b="1" smtClean="0"/>
              <a:t> 중</a:t>
            </a:r>
            <a:r>
              <a:rPr lang="en-US" altLang="ko-KR" sz="1400" b="1"/>
              <a:t> </a:t>
            </a:r>
            <a:r>
              <a:rPr lang="en-US" altLang="ko-KR" sz="1400" b="1" smtClean="0"/>
              <a:t>3EA </a:t>
            </a:r>
            <a:r>
              <a:rPr lang="ko-KR" altLang="en-US" sz="1400" b="1" smtClean="0"/>
              <a:t>단자변색 진행됨</a:t>
            </a:r>
            <a:r>
              <a:rPr lang="en-US" altLang="ko-KR" sz="1400" b="1" smtClean="0"/>
              <a:t>.</a:t>
            </a:r>
            <a:endParaRPr lang="ko-KR" altLang="en-US" sz="1400" b="1"/>
          </a:p>
        </p:txBody>
      </p:sp>
      <p:sp>
        <p:nvSpPr>
          <p:cNvPr id="25" name="직사각형 24"/>
          <p:cNvSpPr/>
          <p:nvPr/>
        </p:nvSpPr>
        <p:spPr>
          <a:xfrm>
            <a:off x="4069491" y="2797290"/>
            <a:ext cx="1919417" cy="1703861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4069491" y="2787681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#18</a:t>
            </a:r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0" y="4497151"/>
            <a:ext cx="19720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mtClean="0">
                <a:latin typeface="+mn-ea"/>
              </a:rPr>
              <a:t>5.(-)</a:t>
            </a:r>
            <a:r>
              <a:rPr lang="ko-KR" altLang="en-US" sz="2000" b="1" smtClean="0">
                <a:latin typeface="+mn-ea"/>
              </a:rPr>
              <a:t>터미널부식</a:t>
            </a:r>
            <a:endParaRPr lang="ko-KR" altLang="en-US" sz="2000" b="1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3232" y="4927269"/>
            <a:ext cx="1919417" cy="1703861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83232" y="4917660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#40</a:t>
            </a:r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4053883" y="4927456"/>
            <a:ext cx="1919417" cy="1703861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4053883" y="4906287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/>
              <a:t>#14</a:t>
            </a:r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1978102" y="4952453"/>
            <a:ext cx="1991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/>
              <a:t>장성</a:t>
            </a:r>
            <a:r>
              <a:rPr lang="en-US" altLang="ko-KR" sz="1200" b="1" smtClean="0"/>
              <a:t>2,3</a:t>
            </a:r>
            <a:r>
              <a:rPr lang="ko-KR" altLang="en-US" sz="1200" b="1" smtClean="0"/>
              <a:t>터널 주관리사무소 </a:t>
            </a:r>
            <a:endParaRPr lang="en-US" altLang="ko-KR" sz="1200" b="1" smtClean="0"/>
          </a:p>
          <a:p>
            <a:r>
              <a:rPr lang="en-US" altLang="ko-KR" sz="1200" b="1" smtClean="0"/>
              <a:t>RP150 – 1EA (</a:t>
            </a:r>
            <a:r>
              <a:rPr lang="ko-KR" altLang="en-US" sz="1200" b="1" smtClean="0"/>
              <a:t>교체완료</a:t>
            </a:r>
            <a:r>
              <a:rPr lang="en-US" altLang="ko-KR" sz="1200" b="1" smtClean="0"/>
              <a:t>)</a:t>
            </a:r>
            <a:endParaRPr lang="ko-KR" altLang="en-US" sz="1200" b="1"/>
          </a:p>
        </p:txBody>
      </p:sp>
      <p:sp>
        <p:nvSpPr>
          <p:cNvPr id="35" name="TextBox 34"/>
          <p:cNvSpPr txBox="1"/>
          <p:nvPr/>
        </p:nvSpPr>
        <p:spPr>
          <a:xfrm>
            <a:off x="6088457" y="4952453"/>
            <a:ext cx="1912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/>
              <a:t>문수산터널 주관리사무소</a:t>
            </a:r>
            <a:endParaRPr lang="en-US" altLang="ko-KR" sz="1200" b="1" smtClean="0"/>
          </a:p>
          <a:p>
            <a:r>
              <a:rPr lang="en-US" altLang="ko-KR" sz="1200" b="1" smtClean="0"/>
              <a:t>RP200 – 1EA </a:t>
            </a:r>
            <a:endParaRPr lang="ko-KR" altLang="en-US" sz="1200" b="1"/>
          </a:p>
        </p:txBody>
      </p:sp>
    </p:spTree>
    <p:extLst>
      <p:ext uri="{BB962C8B-B14F-4D97-AF65-F5344CB8AC3E}">
        <p14:creationId xmlns:p14="http://schemas.microsoft.com/office/powerpoint/2010/main" val="231562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1362</TotalTime>
  <Words>622</Words>
  <Application>Microsoft Office PowerPoint</Application>
  <PresentationFormat>화면 슬라이드 쇼(4:3)</PresentationFormat>
  <Paragraphs>364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gbattery</cp:lastModifiedBy>
  <cp:revision>111</cp:revision>
  <cp:lastPrinted>2020-10-05T04:14:02Z</cp:lastPrinted>
  <dcterms:created xsi:type="dcterms:W3CDTF">2019-12-16T05:29:30Z</dcterms:created>
  <dcterms:modified xsi:type="dcterms:W3CDTF">2020-10-07T09:31:02Z</dcterms:modified>
</cp:coreProperties>
</file>