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54"/>
  </p:notesMasterIdLst>
  <p:handoutMasterIdLst>
    <p:handoutMasterId r:id="rId55"/>
  </p:handoutMasterIdLst>
  <p:sldIdLst>
    <p:sldId id="374" r:id="rId3"/>
    <p:sldId id="375" r:id="rId4"/>
    <p:sldId id="515" r:id="rId5"/>
    <p:sldId id="534" r:id="rId6"/>
    <p:sldId id="537" r:id="rId7"/>
    <p:sldId id="539" r:id="rId8"/>
    <p:sldId id="538" r:id="rId9"/>
    <p:sldId id="541" r:id="rId10"/>
    <p:sldId id="542" r:id="rId11"/>
    <p:sldId id="543" r:id="rId12"/>
    <p:sldId id="544" r:id="rId13"/>
    <p:sldId id="545" r:id="rId14"/>
    <p:sldId id="546" r:id="rId15"/>
    <p:sldId id="551" r:id="rId16"/>
    <p:sldId id="552" r:id="rId17"/>
    <p:sldId id="451" r:id="rId18"/>
    <p:sldId id="392" r:id="rId19"/>
    <p:sldId id="481" r:id="rId20"/>
    <p:sldId id="520" r:id="rId21"/>
    <p:sldId id="522" r:id="rId22"/>
    <p:sldId id="523" r:id="rId23"/>
    <p:sldId id="524" r:id="rId24"/>
    <p:sldId id="553" r:id="rId25"/>
    <p:sldId id="527" r:id="rId26"/>
    <p:sldId id="528" r:id="rId27"/>
    <p:sldId id="529" r:id="rId28"/>
    <p:sldId id="554" r:id="rId29"/>
    <p:sldId id="555" r:id="rId30"/>
    <p:sldId id="556" r:id="rId31"/>
    <p:sldId id="564" r:id="rId32"/>
    <p:sldId id="557" r:id="rId33"/>
    <p:sldId id="563" r:id="rId34"/>
    <p:sldId id="574" r:id="rId35"/>
    <p:sldId id="502" r:id="rId36"/>
    <p:sldId id="503" r:id="rId37"/>
    <p:sldId id="567" r:id="rId38"/>
    <p:sldId id="568" r:id="rId39"/>
    <p:sldId id="569" r:id="rId40"/>
    <p:sldId id="570" r:id="rId41"/>
    <p:sldId id="571" r:id="rId42"/>
    <p:sldId id="572" r:id="rId43"/>
    <p:sldId id="573" r:id="rId44"/>
    <p:sldId id="533" r:id="rId45"/>
    <p:sldId id="532" r:id="rId46"/>
    <p:sldId id="495" r:id="rId47"/>
    <p:sldId id="516" r:id="rId48"/>
    <p:sldId id="507" r:id="rId49"/>
    <p:sldId id="508" r:id="rId50"/>
    <p:sldId id="519" r:id="rId51"/>
    <p:sldId id="510" r:id="rId52"/>
    <p:sldId id="518" r:id="rId53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66CCFF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78" autoAdjust="0"/>
    <p:restoredTop sz="97103" autoAdjust="0"/>
  </p:normalViewPr>
  <p:slideViewPr>
    <p:cSldViewPr snapToGrid="0" showGuides="1">
      <p:cViewPr varScale="1">
        <p:scale>
          <a:sx n="86" d="100"/>
          <a:sy n="86" d="100"/>
        </p:scale>
        <p:origin x="-1128" y="-8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13.bin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ko-KR" altLang="en-US"/>
          </a:p>
        </p:txBody>
      </p:sp>
      <p:sp>
        <p:nvSpPr>
          <p:cNvPr id="7" name="Text Box 6"/>
          <p:cNvSpPr txBox="1">
            <a:spLocks noChangeArrowheads="1"/>
          </p:cNvSpPr>
          <p:nvPr userDrawn="1"/>
        </p:nvSpPr>
        <p:spPr bwMode="auto">
          <a:xfrm>
            <a:off x="5394063" y="6534150"/>
            <a:ext cx="41608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2" tIns="45705" rIns="91412" bIns="45705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latinLnBrk="0">
              <a:spcBef>
                <a:spcPct val="50000"/>
              </a:spcBef>
              <a:defRPr/>
            </a:pPr>
            <a:r>
              <a:rPr kumimoji="0" lang="en-US" altLang="ko-KR" sz="1000" smtClean="0">
                <a:solidFill>
                  <a:srgbClr val="000000"/>
                </a:solidFill>
              </a:rPr>
              <a:t>Copyright 2012 Accenture. All Rights Reserved.</a:t>
            </a:r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8594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8595" name="비트맵 이미지" r:id="rId5" imgW="4029637" imgH="1228571" progId="PBrush">
              <p:embed/>
            </p:oleObj>
          </a:graphicData>
        </a:graphic>
      </p:graphicFrame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 latinLnBrk="0">
              <a:spcBef>
                <a:spcPts val="0"/>
              </a:spcBef>
              <a:spcAft>
                <a:spcPts val="0"/>
              </a:spcAft>
              <a:defRPr/>
            </a:pPr>
            <a:fld id="{8B835D46-8045-40E5-A77C-6DB8EE70D0FB}" type="slidenum">
              <a:rPr kumimoji="0" lang="en-US" smtClean="0">
                <a:solidFill>
                  <a:prstClr val="black"/>
                </a:solidFill>
                <a:latin typeface="+mn-lt"/>
                <a:ea typeface="+mn-ea"/>
              </a:rPr>
              <a:pPr defTabSz="91411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273050" y="1484313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sz="1200"/>
            </a:lvl1pPr>
          </a:lstStyle>
          <a:p>
            <a:endParaRPr lang="ko-KR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2460468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9618" name="비트맵 이미지" r:id="rId3" imgW="4029637" imgH="1228571" progId="PBrush">
              <p:embed/>
            </p:oleObj>
          </a:graphicData>
        </a:graphic>
      </p:graphicFrame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9619" name="비트맵 이미지" r:id="rId4" imgW="4029637" imgH="1228571" progId="PBrush">
              <p:embed/>
            </p:oleObj>
          </a:graphicData>
        </a:graphic>
      </p:graphicFrame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F3452A9D-1A78-4FD6-BC91-ED094E16FC8B}" type="slidenum">
              <a:rPr lang="en-US" smtClean="0">
                <a:solidFill>
                  <a:prstClr val="black"/>
                </a:solidFill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6"/>
          <p:cNvSpPr txBox="1">
            <a:spLocks noChangeArrowheads="1"/>
          </p:cNvSpPr>
          <p:nvPr userDrawn="1"/>
        </p:nvSpPr>
        <p:spPr bwMode="auto">
          <a:xfrm>
            <a:off x="5595938" y="6534150"/>
            <a:ext cx="41608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en-US" altLang="ko-KR" sz="1000" smtClean="0">
                <a:latin typeface="맑은 고딕" pitchFamily="50" charset="-127"/>
                <a:ea typeface="맑은 고딕" pitchFamily="50" charset="-127"/>
              </a:rPr>
              <a:t>Copyright 2012 Accenture. All Rights Reserved.</a:t>
            </a: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4968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vmlDrawing" Target="../drawings/vmlDrawing12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4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  <p:sldLayoutId id="2147484670" r:id="rId10"/>
    <p:sldLayoutId id="2147484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6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1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PP_01_02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주간 계획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2013. 02. 02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정호근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177800" marR="0" lvl="0" indent="-17780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836" y="1685950"/>
            <a:ext cx="5043239" cy="37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순서도: 연결자 9"/>
          <p:cNvSpPr/>
          <p:nvPr/>
        </p:nvSpPr>
        <p:spPr>
          <a:xfrm>
            <a:off x="3318148" y="204599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1" name="순서도: 연결자 10"/>
          <p:cNvSpPr/>
          <p:nvPr/>
        </p:nvSpPr>
        <p:spPr>
          <a:xfrm>
            <a:off x="3318148" y="269406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2" name="순서도: 연결자 11"/>
          <p:cNvSpPr/>
          <p:nvPr/>
        </p:nvSpPr>
        <p:spPr>
          <a:xfrm>
            <a:off x="3301380" y="40382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3" name="순서도: 연결자 12"/>
          <p:cNvSpPr/>
          <p:nvPr/>
        </p:nvSpPr>
        <p:spPr>
          <a:xfrm>
            <a:off x="3700661" y="40477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14" name="순서도: 연결자 13"/>
          <p:cNvSpPr/>
          <p:nvPr/>
        </p:nvSpPr>
        <p:spPr>
          <a:xfrm>
            <a:off x="4262636" y="40477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1738561" y="1369343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latin typeface="+mn-ea"/>
                <a:ea typeface="+mn-ea"/>
              </a:rPr>
              <a:t>〈</a:t>
            </a:r>
            <a:r>
              <a:rPr lang="ko-KR" altLang="en-US" sz="1200" dirty="0" smtClean="0">
                <a:latin typeface="+mn-ea"/>
                <a:ea typeface="+mn-ea"/>
              </a:rPr>
              <a:t>주간 계획 </a:t>
            </a:r>
            <a:r>
              <a:rPr lang="en-US" altLang="ko-KR" sz="1200" dirty="0" smtClean="0">
                <a:latin typeface="+mn-ea"/>
                <a:ea typeface="+mn-ea"/>
              </a:rPr>
              <a:t>Process〉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6" name="순서도: 연결자 15"/>
          <p:cNvSpPr/>
          <p:nvPr/>
        </p:nvSpPr>
        <p:spPr>
          <a:xfrm>
            <a:off x="5785865" y="273427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38046" y="2682354"/>
            <a:ext cx="18183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확정 계획 오더 업로드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8" name="순서도: 연결자 17"/>
          <p:cNvSpPr/>
          <p:nvPr/>
        </p:nvSpPr>
        <p:spPr>
          <a:xfrm>
            <a:off x="5785864" y="20800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66619" y="204715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S&amp;OP </a:t>
            </a:r>
            <a:r>
              <a:rPr lang="ko-KR" altLang="en-US" sz="1200" dirty="0" smtClean="0">
                <a:latin typeface="+mn-ea"/>
                <a:ea typeface="+mn-ea"/>
              </a:rPr>
              <a:t>생산 회의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0" name="순서도: 연결자 19"/>
          <p:cNvSpPr/>
          <p:nvPr/>
        </p:nvSpPr>
        <p:spPr>
          <a:xfrm>
            <a:off x="5785448" y="240583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966203" y="2372961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4</a:t>
            </a:r>
            <a:r>
              <a:rPr lang="ko-KR" altLang="en-US" sz="1200" dirty="0" smtClean="0">
                <a:latin typeface="+mn-ea"/>
                <a:ea typeface="+mn-ea"/>
              </a:rPr>
              <a:t>주 확정 계획 </a:t>
            </a:r>
            <a:r>
              <a:rPr lang="en-US" altLang="ko-KR" sz="1200" dirty="0" smtClean="0">
                <a:latin typeface="+mn-ea"/>
                <a:ea typeface="+mn-ea"/>
              </a:rPr>
              <a:t>Rolling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2" name="순서도: 연결자 21"/>
          <p:cNvSpPr/>
          <p:nvPr/>
        </p:nvSpPr>
        <p:spPr>
          <a:xfrm>
            <a:off x="5787196" y="307201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4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48514" y="3029142"/>
            <a:ext cx="2772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MPS</a:t>
            </a:r>
            <a:r>
              <a:rPr lang="ko-KR" altLang="en-US" sz="1200" dirty="0" smtClean="0">
                <a:latin typeface="+mn-ea"/>
                <a:ea typeface="+mn-ea"/>
              </a:rPr>
              <a:t>를 실행하여 주요 자재에 대한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제품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반제품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err="1" smtClean="0">
                <a:latin typeface="+mn-ea"/>
                <a:ea typeface="+mn-ea"/>
              </a:rPr>
              <a:t>반제공</a:t>
            </a:r>
            <a:r>
              <a:rPr lang="en-US" altLang="ko-KR" sz="1200" dirty="0" smtClean="0">
                <a:latin typeface="+mn-ea"/>
                <a:ea typeface="+mn-ea"/>
              </a:rPr>
              <a:t>) </a:t>
            </a:r>
            <a:r>
              <a:rPr lang="ko-KR" altLang="en-US" sz="1200" dirty="0" smtClean="0">
                <a:latin typeface="+mn-ea"/>
                <a:ea typeface="+mn-ea"/>
              </a:rPr>
              <a:t>소요 계획 실행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4" name="순서도: 연결자 23"/>
          <p:cNvSpPr/>
          <p:nvPr/>
        </p:nvSpPr>
        <p:spPr>
          <a:xfrm>
            <a:off x="5796721" y="351016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5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948513" y="3457767"/>
            <a:ext cx="3643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MPS</a:t>
            </a:r>
            <a:r>
              <a:rPr lang="ko-KR" altLang="en-US" sz="1200" dirty="0" smtClean="0">
                <a:latin typeface="+mn-ea"/>
                <a:ea typeface="+mn-ea"/>
              </a:rPr>
              <a:t>를 실행 결과를 </a:t>
            </a:r>
            <a:r>
              <a:rPr lang="en-US" altLang="ko-KR" sz="1200" dirty="0" smtClean="0">
                <a:latin typeface="+mn-ea"/>
                <a:ea typeface="+mn-ea"/>
              </a:rPr>
              <a:t>Down-load</a:t>
            </a:r>
            <a:r>
              <a:rPr lang="ko-KR" altLang="en-US" sz="1200" dirty="0" smtClean="0">
                <a:latin typeface="+mn-ea"/>
                <a:ea typeface="+mn-ea"/>
              </a:rPr>
              <a:t>하여 상세 일정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계획 수립 및 확정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48513" y="3924492"/>
            <a:ext cx="36431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→상세 일정 계획을 </a:t>
            </a:r>
            <a:r>
              <a:rPr lang="en-US" altLang="ko-KR" dirty="0" smtClean="0">
                <a:latin typeface="+mn-ea"/>
                <a:ea typeface="+mn-ea"/>
              </a:rPr>
              <a:t>DM</a:t>
            </a:r>
            <a:r>
              <a:rPr lang="ko-KR" altLang="en-US" dirty="0" smtClean="0">
                <a:latin typeface="+mn-ea"/>
                <a:ea typeface="+mn-ea"/>
              </a:rPr>
              <a:t>에 </a:t>
            </a:r>
            <a:r>
              <a:rPr lang="en-US" altLang="ko-KR" dirty="0" smtClean="0">
                <a:latin typeface="+mn-ea"/>
                <a:ea typeface="+mn-ea"/>
              </a:rPr>
              <a:t>Up-load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직사각형 843"/>
          <p:cNvSpPr/>
          <p:nvPr/>
        </p:nvSpPr>
        <p:spPr>
          <a:xfrm>
            <a:off x="177444" y="155635"/>
            <a:ext cx="8383626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lvl="0" algn="l" defTabSz="936625" latinLnBrk="1"/>
            <a:r>
              <a:rPr kumimoji="1" lang="ko-KR" altLang="en-US" sz="1800" b="1" dirty="0" smtClean="0">
                <a:solidFill>
                  <a:schemeClr val="tx1"/>
                </a:solidFill>
                <a:latin typeface="+mn-ea"/>
                <a:ea typeface="+mn-ea"/>
              </a:rPr>
              <a:t>생산전략개요</a:t>
            </a:r>
            <a:endParaRPr kumimoji="1" lang="ko-KR" altLang="en-US" sz="18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57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73055" y="819454"/>
            <a:ext cx="9361484" cy="628926"/>
          </a:xfr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en-US" altLang="ko-KR" dirty="0"/>
              <a:t>SAP</a:t>
            </a:r>
            <a:r>
              <a:rPr lang="ko-KR" altLang="en-US" dirty="0"/>
              <a:t>의 </a:t>
            </a:r>
            <a:r>
              <a:rPr lang="ko-KR" altLang="en-US" dirty="0" smtClean="0"/>
              <a:t>생산전략</a:t>
            </a:r>
            <a:r>
              <a:rPr lang="ko-KR" altLang="en-US" dirty="0"/>
              <a:t>은</a:t>
            </a:r>
            <a:r>
              <a:rPr lang="ko-KR" altLang="en-US" dirty="0" smtClean="0"/>
              <a:t> 자재에 </a:t>
            </a:r>
            <a:r>
              <a:rPr lang="ko-KR" altLang="en-US" dirty="0"/>
              <a:t>대한 조달계획 수립과 조달된 양의 소진 기법을 정의하는 것이며</a:t>
            </a:r>
            <a:r>
              <a:rPr lang="en-US" altLang="ko-KR" dirty="0"/>
              <a:t>, </a:t>
            </a:r>
            <a:r>
              <a:rPr lang="ko-KR" altLang="en-US" dirty="0"/>
              <a:t>물류 뿐만 아니라 재무적인 처리 프로세스까지 포함하는 </a:t>
            </a:r>
            <a:r>
              <a:rPr lang="en-US" altLang="ko-KR" dirty="0"/>
              <a:t>Business Procedure</a:t>
            </a:r>
            <a:r>
              <a:rPr lang="ko-KR" altLang="en-US" dirty="0"/>
              <a:t>를 정의하는 것임 </a:t>
            </a:r>
          </a:p>
        </p:txBody>
      </p:sp>
      <p:sp>
        <p:nvSpPr>
          <p:cNvPr id="85" name="Text Box 69"/>
          <p:cNvSpPr txBox="1">
            <a:spLocks noChangeArrowheads="1"/>
          </p:cNvSpPr>
          <p:nvPr/>
        </p:nvSpPr>
        <p:spPr bwMode="auto">
          <a:xfrm>
            <a:off x="5133025" y="1838584"/>
            <a:ext cx="4414615" cy="351556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72000" tIns="72000" rIns="72000" bIns="72000">
            <a:spAutoFit/>
          </a:bodyPr>
          <a:lstStyle/>
          <a:p>
            <a:pPr marL="180975" indent="-180975" algn="l" eaLnBrk="0" fontAlgn="base" hangingPunct="0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298450" algn="l"/>
              </a:tabLst>
            </a:pP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Planning Strategy 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는 </a:t>
            </a: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에서 </a:t>
            </a: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Material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의 </a:t>
            </a: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Planning 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기법과 조달된 자재의 처리</a:t>
            </a: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소진</a:t>
            </a: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방법을 정의함</a:t>
            </a:r>
          </a:p>
          <a:p>
            <a:pPr marL="492125" lvl="1" indent="-131763" algn="l" eaLnBrk="0" fontAlgn="base" hangingPunct="0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Arial" charset="0"/>
              <a:buChar char="–"/>
              <a:tabLst>
                <a:tab pos="298450" algn="l"/>
              </a:tabLst>
            </a:pP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일반적으로 생산전략이라고 명명</a:t>
            </a:r>
          </a:p>
          <a:p>
            <a:pPr marL="492125" lvl="1" indent="-131763" algn="l" eaLnBrk="0" fontAlgn="base" hangingPunct="0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Arial" charset="0"/>
              <a:buChar char="–"/>
              <a:tabLst>
                <a:tab pos="298450" algn="l"/>
              </a:tabLst>
            </a:pP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원가정산 대상도 전략에 따라서 제어됨</a:t>
            </a:r>
          </a:p>
          <a:p>
            <a:pPr marL="180975" indent="-180975" algn="l" eaLnBrk="0" fontAlgn="base" hangingPunct="0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298450" algn="l"/>
              </a:tabLst>
            </a:pP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의 </a:t>
            </a: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Material Planning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은 자재에 대한 다양한 요구량 중 조달 </a:t>
            </a:r>
            <a:r>
              <a:rPr lang="ko-KR" altLang="en-US" sz="1000" b="1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대상량을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해석하고</a:t>
            </a: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이에 대응하는 적합한 양의 조달 요소*를 적합한 일정으로 생성하는 것임</a:t>
            </a:r>
          </a:p>
          <a:p>
            <a:pPr marL="492125" lvl="1" indent="-131763" algn="l" eaLnBrk="0" fontAlgn="base" hangingPunct="0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Arial" charset="0"/>
              <a:buChar char="–"/>
              <a:tabLst>
                <a:tab pos="298450" algn="l"/>
              </a:tabLst>
            </a:pP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조달계획의 대상 요구량 판단</a:t>
            </a:r>
            <a:b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자재에 대한 요구량 간의 </a:t>
            </a: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Consumption 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고려</a:t>
            </a: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492125" lvl="1" indent="-131763" algn="l" eaLnBrk="0" fontAlgn="base" hangingPunct="0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Arial" charset="0"/>
              <a:buChar char="–"/>
              <a:tabLst>
                <a:tab pos="298450" algn="l"/>
              </a:tabLst>
            </a:pP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하위품의 종속 소요량 전달 방식 결정</a:t>
            </a:r>
          </a:p>
          <a:p>
            <a:pPr marL="180975" indent="-180975" algn="l" eaLnBrk="0" fontAlgn="base" hangingPunct="0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298450" algn="l"/>
              </a:tabLst>
            </a:pP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Planning Strategy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는 </a:t>
            </a: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Material-Plant 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별로 정의함</a:t>
            </a:r>
          </a:p>
          <a:p>
            <a:pPr marL="492125" lvl="1" indent="-131763" algn="l" eaLnBrk="0" fontAlgn="base" hangingPunct="0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Arial" charset="0"/>
              <a:buChar char="–"/>
              <a:tabLst>
                <a:tab pos="298450" algn="l"/>
              </a:tabLst>
            </a:pPr>
            <a:r>
              <a:rPr lang="ko-KR" altLang="en-US" sz="1000" b="1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필요시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MRP Group 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별로 정의 가능</a:t>
            </a:r>
          </a:p>
          <a:p>
            <a:pPr marL="492125" lvl="1" indent="-131763" algn="l" eaLnBrk="0" fontAlgn="base" hangingPunct="0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Arial" charset="0"/>
              <a:buChar char="–"/>
              <a:tabLst>
                <a:tab pos="298450" algn="l"/>
              </a:tabLst>
            </a:pP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Planning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의 대상이 되는 모든 자재에는 </a:t>
            </a:r>
            <a:r>
              <a:rPr lang="en-US" altLang="ko-KR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Assign </a:t>
            </a:r>
            <a:r>
              <a:rPr lang="ko-KR" altLang="en-US" sz="1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할 수 있음 </a:t>
            </a:r>
          </a:p>
        </p:txBody>
      </p:sp>
      <p:sp>
        <p:nvSpPr>
          <p:cNvPr id="86" name="Text Box 183"/>
          <p:cNvSpPr txBox="1">
            <a:spLocks noChangeArrowheads="1"/>
          </p:cNvSpPr>
          <p:nvPr/>
        </p:nvSpPr>
        <p:spPr bwMode="auto">
          <a:xfrm>
            <a:off x="6008077" y="5805492"/>
            <a:ext cx="2664512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tIns="0" bIns="0">
            <a:spAutoFit/>
          </a:bodyPr>
          <a:lstStyle/>
          <a:p>
            <a:pPr marL="174625" indent="-17462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조달 요소 </a:t>
            </a:r>
            <a:r>
              <a:rPr lang="en-US" altLang="ko-KR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: Planned Order, Production Order, </a:t>
            </a:r>
            <a:br>
              <a:rPr lang="en-US" altLang="ko-KR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Purchase Requisition, Purchase Order, etc. </a:t>
            </a:r>
          </a:p>
        </p:txBody>
      </p:sp>
      <p:sp>
        <p:nvSpPr>
          <p:cNvPr id="90" name="AutoShape 4"/>
          <p:cNvSpPr>
            <a:spLocks noChangeArrowheads="1"/>
          </p:cNvSpPr>
          <p:nvPr>
            <p:custDataLst>
              <p:tags r:id="rId1"/>
            </p:custDataLst>
          </p:nvPr>
        </p:nvSpPr>
        <p:spPr bwMode="gray">
          <a:xfrm>
            <a:off x="462151" y="1642806"/>
            <a:ext cx="4527484" cy="4645287"/>
          </a:xfrm>
          <a:prstGeom prst="homePlate">
            <a:avLst>
              <a:gd name="adj" fmla="val 7144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 sz="17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1" name="Freeform 5"/>
          <p:cNvSpPr>
            <a:spLocks/>
          </p:cNvSpPr>
          <p:nvPr>
            <p:custDataLst>
              <p:tags r:id="rId2"/>
            </p:custDataLst>
          </p:nvPr>
        </p:nvSpPr>
        <p:spPr bwMode="gray">
          <a:xfrm>
            <a:off x="451338" y="1635130"/>
            <a:ext cx="4271066" cy="427350"/>
          </a:xfrm>
          <a:custGeom>
            <a:avLst/>
            <a:gdLst>
              <a:gd name="T0" fmla="*/ 0 w 3473"/>
              <a:gd name="T1" fmla="*/ 0 h 270"/>
              <a:gd name="T2" fmla="*/ 1098 w 3473"/>
              <a:gd name="T3" fmla="*/ 0 h 270"/>
              <a:gd name="T4" fmla="*/ 1111 w 3473"/>
              <a:gd name="T5" fmla="*/ 99 h 270"/>
              <a:gd name="T6" fmla="*/ 2 w 3473"/>
              <a:gd name="T7" fmla="*/ 99 h 270"/>
              <a:gd name="T8" fmla="*/ 0 w 3473"/>
              <a:gd name="T9" fmla="*/ 0 h 27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73"/>
              <a:gd name="T16" fmla="*/ 0 h 270"/>
              <a:gd name="T17" fmla="*/ 3473 w 3473"/>
              <a:gd name="T18" fmla="*/ 270 h 27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73" h="270">
                <a:moveTo>
                  <a:pt x="0" y="0"/>
                </a:moveTo>
                <a:lnTo>
                  <a:pt x="3432" y="0"/>
                </a:lnTo>
                <a:lnTo>
                  <a:pt x="3473" y="270"/>
                </a:lnTo>
                <a:lnTo>
                  <a:pt x="6" y="27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 cap="flat" cmpd="sng">
            <a:noFill/>
            <a:prstDash val="solid"/>
            <a:round/>
            <a:headEnd/>
            <a:tailEnd/>
          </a:ln>
        </p:spPr>
        <p:txBody>
          <a:bodyPr lIns="0" tIns="0" rIns="0" bIns="0">
            <a:noAutofit/>
          </a:bodyPr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" name="AutoShape 10"/>
          <p:cNvSpPr>
            <a:spLocks noChangeArrowheads="1"/>
          </p:cNvSpPr>
          <p:nvPr/>
        </p:nvSpPr>
        <p:spPr bwMode="auto">
          <a:xfrm>
            <a:off x="2365133" y="3733800"/>
            <a:ext cx="531935" cy="2147888"/>
          </a:xfrm>
          <a:prstGeom prst="downArrow">
            <a:avLst>
              <a:gd name="adj1" fmla="val 45454"/>
              <a:gd name="adj2" fmla="val 47109"/>
            </a:avLst>
          </a:prstGeom>
          <a:solidFill>
            <a:srgbClr val="EAEAEA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3" name="Text Box 6"/>
          <p:cNvSpPr txBox="1">
            <a:spLocks noChangeArrowheads="1"/>
          </p:cNvSpPr>
          <p:nvPr/>
        </p:nvSpPr>
        <p:spPr bwMode="auto">
          <a:xfrm>
            <a:off x="1068267" y="1746251"/>
            <a:ext cx="2938113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r>
              <a:rPr lang="ko-KR" altLang="en-US" sz="12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생산전략 </a:t>
            </a:r>
            <a:r>
              <a:rPr lang="en-US" altLang="ko-KR" sz="12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(Planning Strategy)</a:t>
            </a:r>
            <a:r>
              <a:rPr lang="ko-KR" altLang="en-US" sz="12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의 </a:t>
            </a:r>
            <a:r>
              <a:rPr lang="ko-KR" altLang="en-US" sz="12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역할</a:t>
            </a:r>
          </a:p>
        </p:txBody>
      </p:sp>
      <p:sp>
        <p:nvSpPr>
          <p:cNvPr id="94" name="Oval 12"/>
          <p:cNvSpPr>
            <a:spLocks noChangeArrowheads="1"/>
          </p:cNvSpPr>
          <p:nvPr/>
        </p:nvSpPr>
        <p:spPr bwMode="auto">
          <a:xfrm>
            <a:off x="570035" y="3013080"/>
            <a:ext cx="731226" cy="620713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완제품</a:t>
            </a: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계획생산</a:t>
            </a: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요구량</a:t>
            </a:r>
          </a:p>
        </p:txBody>
      </p:sp>
      <p:sp>
        <p:nvSpPr>
          <p:cNvPr id="95" name="Oval 13"/>
          <p:cNvSpPr>
            <a:spLocks noChangeArrowheads="1"/>
          </p:cNvSpPr>
          <p:nvPr/>
        </p:nvSpPr>
        <p:spPr bwMode="auto">
          <a:xfrm>
            <a:off x="1036028" y="2500313"/>
            <a:ext cx="731226" cy="620712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반제품</a:t>
            </a: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계획생산</a:t>
            </a: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요구량</a:t>
            </a:r>
          </a:p>
        </p:txBody>
      </p:sp>
      <p:sp>
        <p:nvSpPr>
          <p:cNvPr id="96" name="Oval 14"/>
          <p:cNvSpPr>
            <a:spLocks noChangeArrowheads="1"/>
          </p:cNvSpPr>
          <p:nvPr/>
        </p:nvSpPr>
        <p:spPr bwMode="auto">
          <a:xfrm>
            <a:off x="4057651" y="3013080"/>
            <a:ext cx="731226" cy="620713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완제품</a:t>
            </a: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고객확정</a:t>
            </a: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요구량</a:t>
            </a:r>
          </a:p>
        </p:txBody>
      </p:sp>
      <p:sp>
        <p:nvSpPr>
          <p:cNvPr id="97" name="Oval 15"/>
          <p:cNvSpPr>
            <a:spLocks noChangeArrowheads="1"/>
          </p:cNvSpPr>
          <p:nvPr/>
        </p:nvSpPr>
        <p:spPr bwMode="auto">
          <a:xfrm>
            <a:off x="2763718" y="2389188"/>
            <a:ext cx="731227" cy="620712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원부자재</a:t>
            </a: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종속구매</a:t>
            </a: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요구량</a:t>
            </a:r>
          </a:p>
        </p:txBody>
      </p:sp>
      <p:sp>
        <p:nvSpPr>
          <p:cNvPr id="98" name="Oval 16"/>
          <p:cNvSpPr>
            <a:spLocks noChangeArrowheads="1"/>
          </p:cNvSpPr>
          <p:nvPr/>
        </p:nvSpPr>
        <p:spPr bwMode="auto">
          <a:xfrm>
            <a:off x="3429003" y="2654300"/>
            <a:ext cx="731227" cy="6223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반제품</a:t>
            </a: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종속생산</a:t>
            </a: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요구량</a:t>
            </a:r>
          </a:p>
        </p:txBody>
      </p:sp>
      <p:sp>
        <p:nvSpPr>
          <p:cNvPr id="99" name="AutoShape 17"/>
          <p:cNvSpPr>
            <a:spLocks noChangeArrowheads="1"/>
          </p:cNvSpPr>
          <p:nvPr/>
        </p:nvSpPr>
        <p:spPr bwMode="auto">
          <a:xfrm>
            <a:off x="1567962" y="3733805"/>
            <a:ext cx="2126274" cy="4159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조달 대상 요구량 결정</a:t>
            </a:r>
            <a:endParaRPr lang="en-US" altLang="ko-KR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요구량 간의 </a:t>
            </a:r>
            <a:r>
              <a:rPr lang="en-US" altLang="ko-KR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Consumption)</a:t>
            </a:r>
          </a:p>
        </p:txBody>
      </p:sp>
      <p:sp>
        <p:nvSpPr>
          <p:cNvPr id="100" name="AutoShape 18"/>
          <p:cNvSpPr>
            <a:spLocks noChangeArrowheads="1"/>
          </p:cNvSpPr>
          <p:nvPr/>
        </p:nvSpPr>
        <p:spPr bwMode="auto">
          <a:xfrm>
            <a:off x="1567962" y="5102225"/>
            <a:ext cx="2126274" cy="4000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Procurement &amp; Inventory</a:t>
            </a:r>
          </a:p>
        </p:txBody>
      </p:sp>
      <p:cxnSp>
        <p:nvCxnSpPr>
          <p:cNvPr id="101" name="AutoShape 19"/>
          <p:cNvCxnSpPr>
            <a:cxnSpLocks noChangeShapeType="1"/>
            <a:stCxn id="94" idx="6"/>
            <a:endCxn id="99" idx="0"/>
          </p:cNvCxnSpPr>
          <p:nvPr/>
        </p:nvCxnSpPr>
        <p:spPr bwMode="auto">
          <a:xfrm>
            <a:off x="1301264" y="3324230"/>
            <a:ext cx="1330569" cy="4095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02" name="AutoShape 20"/>
          <p:cNvCxnSpPr>
            <a:cxnSpLocks noChangeShapeType="1"/>
            <a:stCxn id="95" idx="5"/>
            <a:endCxn id="99" idx="0"/>
          </p:cNvCxnSpPr>
          <p:nvPr/>
        </p:nvCxnSpPr>
        <p:spPr bwMode="auto">
          <a:xfrm>
            <a:off x="1660283" y="3030538"/>
            <a:ext cx="971550" cy="7032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03" name="AutoShape 21"/>
          <p:cNvCxnSpPr>
            <a:cxnSpLocks noChangeShapeType="1"/>
            <a:stCxn id="97" idx="4"/>
            <a:endCxn id="99" idx="0"/>
          </p:cNvCxnSpPr>
          <p:nvPr/>
        </p:nvCxnSpPr>
        <p:spPr bwMode="auto">
          <a:xfrm flipH="1">
            <a:off x="2631833" y="3009900"/>
            <a:ext cx="498231" cy="7239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04" name="AutoShape 22"/>
          <p:cNvCxnSpPr>
            <a:cxnSpLocks noChangeShapeType="1"/>
            <a:stCxn id="98" idx="3"/>
            <a:endCxn id="99" idx="0"/>
          </p:cNvCxnSpPr>
          <p:nvPr/>
        </p:nvCxnSpPr>
        <p:spPr bwMode="auto">
          <a:xfrm flipH="1">
            <a:off x="2631833" y="3186118"/>
            <a:ext cx="904143" cy="54768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05" name="AutoShape 23"/>
          <p:cNvCxnSpPr>
            <a:cxnSpLocks noChangeShapeType="1"/>
            <a:stCxn id="96" idx="2"/>
            <a:endCxn id="99" idx="0"/>
          </p:cNvCxnSpPr>
          <p:nvPr/>
        </p:nvCxnSpPr>
        <p:spPr bwMode="auto">
          <a:xfrm flipH="1">
            <a:off x="2631831" y="3324230"/>
            <a:ext cx="1425820" cy="4095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06" name="AutoShape 24"/>
          <p:cNvSpPr>
            <a:spLocks noChangeArrowheads="1"/>
          </p:cNvSpPr>
          <p:nvPr/>
        </p:nvSpPr>
        <p:spPr bwMode="auto">
          <a:xfrm>
            <a:off x="1567962" y="4310063"/>
            <a:ext cx="2126274" cy="5762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MPS/MRP</a:t>
            </a: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LOT/</a:t>
            </a:r>
            <a:r>
              <a:rPr lang="ko-KR" altLang="en-US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조달유형</a:t>
            </a:r>
            <a:r>
              <a:rPr lang="en-US" altLang="ko-KR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일정</a:t>
            </a:r>
            <a:r>
              <a:rPr lang="en-US" altLang="ko-KR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하위품 계산</a:t>
            </a:r>
            <a:r>
              <a:rPr lang="en-US" altLang="ko-KR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07" name="Oval 25"/>
          <p:cNvSpPr>
            <a:spLocks noChangeArrowheads="1"/>
          </p:cNvSpPr>
          <p:nvPr/>
        </p:nvSpPr>
        <p:spPr bwMode="auto">
          <a:xfrm>
            <a:off x="1798028" y="2389188"/>
            <a:ext cx="731226" cy="620712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원부자재</a:t>
            </a: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계획구매</a:t>
            </a:r>
          </a:p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요구량</a:t>
            </a:r>
          </a:p>
        </p:txBody>
      </p:sp>
      <p:cxnSp>
        <p:nvCxnSpPr>
          <p:cNvPr id="108" name="AutoShape 26"/>
          <p:cNvCxnSpPr>
            <a:cxnSpLocks noChangeShapeType="1"/>
            <a:stCxn id="107" idx="4"/>
            <a:endCxn id="99" idx="0"/>
          </p:cNvCxnSpPr>
          <p:nvPr/>
        </p:nvCxnSpPr>
        <p:spPr bwMode="auto">
          <a:xfrm>
            <a:off x="2164376" y="3009900"/>
            <a:ext cx="467457" cy="7239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09" name="AutoShape 27"/>
          <p:cNvCxnSpPr>
            <a:cxnSpLocks noChangeShapeType="1"/>
          </p:cNvCxnSpPr>
          <p:nvPr/>
        </p:nvCxnSpPr>
        <p:spPr bwMode="auto">
          <a:xfrm flipV="1">
            <a:off x="3694235" y="3662363"/>
            <a:ext cx="729762" cy="1739900"/>
          </a:xfrm>
          <a:prstGeom prst="bentConnector2">
            <a:avLst/>
          </a:prstGeom>
          <a:noFill/>
          <a:ln w="57150">
            <a:solidFill>
              <a:srgbClr val="969696"/>
            </a:solidFill>
            <a:miter lim="800000"/>
            <a:headEnd/>
            <a:tailEnd type="triangle" w="med" len="med"/>
          </a:ln>
        </p:spPr>
      </p:cxnSp>
      <p:cxnSp>
        <p:nvCxnSpPr>
          <p:cNvPr id="110" name="AutoShape 28"/>
          <p:cNvCxnSpPr>
            <a:cxnSpLocks noChangeShapeType="1"/>
          </p:cNvCxnSpPr>
          <p:nvPr/>
        </p:nvCxnSpPr>
        <p:spPr bwMode="auto">
          <a:xfrm rot="10800000">
            <a:off x="936381" y="3662363"/>
            <a:ext cx="631580" cy="1712912"/>
          </a:xfrm>
          <a:prstGeom prst="bentConnector2">
            <a:avLst/>
          </a:prstGeom>
          <a:noFill/>
          <a:ln w="57150">
            <a:solidFill>
              <a:srgbClr val="969696"/>
            </a:solidFill>
            <a:miter lim="800000"/>
            <a:headEnd/>
            <a:tailEnd type="triangle" w="med" len="med"/>
          </a:ln>
        </p:spPr>
      </p:cxnSp>
      <p:sp>
        <p:nvSpPr>
          <p:cNvPr id="111" name="Text Box 183"/>
          <p:cNvSpPr txBox="1">
            <a:spLocks noChangeArrowheads="1"/>
          </p:cNvSpPr>
          <p:nvPr/>
        </p:nvSpPr>
        <p:spPr bwMode="auto">
          <a:xfrm>
            <a:off x="3714753" y="5173668"/>
            <a:ext cx="718466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tIns="0" bIns="0">
            <a:spAutoFit/>
          </a:bodyPr>
          <a:lstStyle/>
          <a:p>
            <a:pPr marL="174625" indent="-17462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Consume </a:t>
            </a:r>
          </a:p>
        </p:txBody>
      </p:sp>
      <p:sp>
        <p:nvSpPr>
          <p:cNvPr id="112" name="Text Box 183"/>
          <p:cNvSpPr txBox="1">
            <a:spLocks noChangeArrowheads="1"/>
          </p:cNvSpPr>
          <p:nvPr/>
        </p:nvSpPr>
        <p:spPr bwMode="auto">
          <a:xfrm>
            <a:off x="934917" y="5173668"/>
            <a:ext cx="718466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tIns="0" bIns="0">
            <a:spAutoFit/>
          </a:bodyPr>
          <a:lstStyle/>
          <a:p>
            <a:pPr marL="174625" indent="-17462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9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Consume </a:t>
            </a:r>
          </a:p>
        </p:txBody>
      </p:sp>
      <p:sp>
        <p:nvSpPr>
          <p:cNvPr id="113" name="AutoShape 31"/>
          <p:cNvSpPr>
            <a:spLocks noChangeArrowheads="1"/>
          </p:cNvSpPr>
          <p:nvPr/>
        </p:nvSpPr>
        <p:spPr bwMode="auto">
          <a:xfrm>
            <a:off x="1567962" y="5821363"/>
            <a:ext cx="2126274" cy="4000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Settlement</a:t>
            </a:r>
          </a:p>
        </p:txBody>
      </p:sp>
    </p:spTree>
    <p:extLst>
      <p:ext uri="{BB962C8B-B14F-4D97-AF65-F5344CB8AC3E}">
        <p14:creationId xmlns="" xmlns:p14="http://schemas.microsoft.com/office/powerpoint/2010/main" val="210127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0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Ctr="0" compatLnSpc="1">
            <a:prstTxWarp prst="textNoShape">
              <a:avLst/>
            </a:prstTxWarp>
          </a:bodyPr>
          <a:lstStyle/>
          <a:p>
            <a:pPr algn="l"/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생산전략개요</a:t>
            </a:r>
            <a:endParaRPr dirty="0" smtClean="0"/>
          </a:p>
        </p:txBody>
      </p:sp>
      <p:sp>
        <p:nvSpPr>
          <p:cNvPr id="39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273055" y="773154"/>
            <a:ext cx="9361484" cy="628926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ko-KR" altLang="en-US" dirty="0"/>
              <a:t>완제품 생산의 원가가 </a:t>
            </a:r>
            <a:r>
              <a:rPr lang="en-US" altLang="ko-KR" dirty="0"/>
              <a:t>Sales Order </a:t>
            </a:r>
            <a:r>
              <a:rPr lang="ko-KR" altLang="en-US" dirty="0"/>
              <a:t>별로 추적되어야 하고</a:t>
            </a:r>
            <a:r>
              <a:rPr lang="en-US" altLang="ko-KR" dirty="0"/>
              <a:t>, </a:t>
            </a:r>
            <a:r>
              <a:rPr lang="ko-KR" altLang="en-US" dirty="0" err="1"/>
              <a:t>영업주문별</a:t>
            </a:r>
            <a:r>
              <a:rPr lang="ko-KR" altLang="en-US" dirty="0"/>
              <a:t> 고객 재고로 관리되어야 하면 </a:t>
            </a:r>
            <a:r>
              <a:rPr lang="en-US" altLang="ko-KR" dirty="0"/>
              <a:t>Make to Order </a:t>
            </a:r>
            <a:r>
              <a:rPr lang="ko-KR" altLang="en-US" dirty="0"/>
              <a:t>에 해당하는 </a:t>
            </a:r>
            <a:r>
              <a:rPr lang="en-US" altLang="ko-KR" dirty="0"/>
              <a:t>Planning Strategy</a:t>
            </a:r>
            <a:r>
              <a:rPr lang="ko-KR" altLang="en-US" dirty="0"/>
              <a:t>를 사용해야 함 </a:t>
            </a:r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, Sales Order</a:t>
            </a:r>
            <a:r>
              <a:rPr lang="ko-KR" altLang="en-US" dirty="0"/>
              <a:t>별 추적 및 재고관리 </a:t>
            </a:r>
            <a:r>
              <a:rPr lang="en-US" altLang="ko-KR" dirty="0"/>
              <a:t>Level </a:t>
            </a:r>
            <a:r>
              <a:rPr lang="ko-KR" altLang="en-US" dirty="0"/>
              <a:t>은 조정 가능</a:t>
            </a:r>
            <a:r>
              <a:rPr lang="en-US" altLang="ko-KR" dirty="0"/>
              <a:t>) </a:t>
            </a:r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6139964" y="1966917"/>
            <a:ext cx="2817935" cy="109181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36000" tIns="72000" rIns="36000" bIns="72000">
            <a:spAutoFit/>
          </a:bodyPr>
          <a:lstStyle/>
          <a:p>
            <a:pPr marL="180975" indent="-1809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MTS Strategy</a:t>
            </a: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고객 주문이 접수되기 전</a:t>
            </a:r>
            <a:r>
              <a:rPr lang="en-US" altLang="ko-KR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완제품이 재고로 생산</a:t>
            </a: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고객 주문은 신속히 재고에서 출고</a:t>
            </a:r>
            <a:r>
              <a:rPr lang="en-US" altLang="ko-KR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납품</a:t>
            </a: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생산량 </a:t>
            </a:r>
            <a:r>
              <a:rPr lang="en-US" altLang="ko-KR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Smoothing</a:t>
            </a:r>
            <a:r>
              <a:rPr lang="ko-KR" altLang="en-US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 중요한 운영요소</a:t>
            </a:r>
          </a:p>
        </p:txBody>
      </p:sp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6139964" y="3335339"/>
            <a:ext cx="2817935" cy="178431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36000" tIns="72000" rIns="36000" bIns="72000">
            <a:spAutoFit/>
          </a:bodyPr>
          <a:lstStyle/>
          <a:p>
            <a:pPr marL="180975" indent="-1809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en-US" altLang="ko-KR" sz="10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MTO Strategy</a:t>
            </a:r>
            <a:endParaRPr lang="ko-KR" altLang="en-US" sz="10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완제품 및 반제품</a:t>
            </a:r>
            <a:r>
              <a:rPr lang="en-US" altLang="ko-KR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원부자재의 조달을 고객주문 접수 후에 착수 </a:t>
            </a:r>
            <a:r>
              <a:rPr lang="en-US" altLang="ko-KR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(Stocking Level </a:t>
            </a: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결정 가능</a:t>
            </a:r>
            <a:r>
              <a:rPr lang="en-US" altLang="ko-KR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완제품</a:t>
            </a:r>
            <a:r>
              <a:rPr lang="en-US" altLang="ko-KR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반제품 및 원부자재에 대한 </a:t>
            </a:r>
            <a:r>
              <a:rPr lang="en-US" altLang="ko-KR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Sales Order </a:t>
            </a: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별 재고 관리 및 추적</a:t>
            </a: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 제품은 해당 </a:t>
            </a:r>
            <a:r>
              <a:rPr lang="en-US" altLang="ko-KR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Sales Order</a:t>
            </a: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 대해서만 출고</a:t>
            </a:r>
            <a:r>
              <a:rPr lang="en-US" altLang="ko-KR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납품 가능</a:t>
            </a: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tabLst>
                <a:tab pos="361950" algn="l"/>
              </a:tabLst>
            </a:pPr>
            <a:endParaRPr lang="ko-KR" altLang="en-US" sz="1000" u="sng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6141427" y="4978400"/>
            <a:ext cx="2817934" cy="125340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36000" tIns="72000" rIns="36000" bIns="72000">
            <a:spAutoFit/>
          </a:bodyPr>
          <a:lstStyle/>
          <a:p>
            <a:pPr marL="180975" indent="-1809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en-US" altLang="ko-KR" sz="10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ATO Strategy</a:t>
            </a:r>
            <a:endParaRPr lang="ko-KR" altLang="en-US" sz="10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en-US" altLang="ko-KR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MTO </a:t>
            </a: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전략의 변형된 형태</a:t>
            </a: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en-US" altLang="ko-KR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Sales Order </a:t>
            </a: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등록 시 생산오더나 계획오더 동시 생성하여 조달</a:t>
            </a: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완제품은 생산을 </a:t>
            </a:r>
            <a:r>
              <a:rPr lang="en-US" altLang="ko-KR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Trigger</a:t>
            </a: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 </a:t>
            </a:r>
            <a:r>
              <a:rPr lang="en-US" altLang="ko-KR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Sales Order</a:t>
            </a: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 대해서만 출고</a:t>
            </a:r>
            <a:r>
              <a:rPr lang="en-US" altLang="ko-KR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u="sng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납품 가능</a:t>
            </a:r>
            <a:endParaRPr lang="en-US" altLang="ko-KR" sz="1000" u="sng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Oval 8"/>
          <p:cNvSpPr>
            <a:spLocks noChangeArrowheads="1"/>
          </p:cNvSpPr>
          <p:nvPr/>
        </p:nvSpPr>
        <p:spPr bwMode="auto">
          <a:xfrm>
            <a:off x="317991" y="4656143"/>
            <a:ext cx="345831" cy="407987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Oval 9"/>
          <p:cNvSpPr>
            <a:spLocks noChangeArrowheads="1"/>
          </p:cNvSpPr>
          <p:nvPr/>
        </p:nvSpPr>
        <p:spPr bwMode="auto">
          <a:xfrm>
            <a:off x="857253" y="4656143"/>
            <a:ext cx="347296" cy="407987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Oval 10"/>
          <p:cNvSpPr>
            <a:spLocks noChangeArrowheads="1"/>
          </p:cNvSpPr>
          <p:nvPr/>
        </p:nvSpPr>
        <p:spPr bwMode="auto">
          <a:xfrm>
            <a:off x="1396512" y="4656143"/>
            <a:ext cx="347296" cy="407987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Oval 11"/>
          <p:cNvSpPr>
            <a:spLocks noChangeArrowheads="1"/>
          </p:cNvSpPr>
          <p:nvPr/>
        </p:nvSpPr>
        <p:spPr bwMode="auto">
          <a:xfrm>
            <a:off x="1938704" y="4656143"/>
            <a:ext cx="345831" cy="407987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Oval 12"/>
          <p:cNvSpPr>
            <a:spLocks noChangeArrowheads="1"/>
          </p:cNvSpPr>
          <p:nvPr/>
        </p:nvSpPr>
        <p:spPr bwMode="auto">
          <a:xfrm>
            <a:off x="1163518" y="2832100"/>
            <a:ext cx="344366" cy="407988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Oval 13"/>
          <p:cNvSpPr>
            <a:spLocks noChangeArrowheads="1"/>
          </p:cNvSpPr>
          <p:nvPr/>
        </p:nvSpPr>
        <p:spPr bwMode="auto">
          <a:xfrm>
            <a:off x="615461" y="3640143"/>
            <a:ext cx="345831" cy="407987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Oval 14"/>
          <p:cNvSpPr>
            <a:spLocks noChangeArrowheads="1"/>
          </p:cNvSpPr>
          <p:nvPr/>
        </p:nvSpPr>
        <p:spPr bwMode="auto">
          <a:xfrm>
            <a:off x="1633904" y="3640143"/>
            <a:ext cx="345831" cy="407987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4" name="AutoShape 15"/>
          <p:cNvCxnSpPr>
            <a:cxnSpLocks noChangeShapeType="1"/>
            <a:stCxn id="11" idx="4"/>
            <a:endCxn id="12" idx="0"/>
          </p:cNvCxnSpPr>
          <p:nvPr/>
        </p:nvCxnSpPr>
        <p:spPr bwMode="auto">
          <a:xfrm rot="5400000">
            <a:off x="862379" y="3166088"/>
            <a:ext cx="400050" cy="548054"/>
          </a:xfrm>
          <a:prstGeom prst="bentConnector3">
            <a:avLst>
              <a:gd name="adj1" fmla="val 4960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5" name="AutoShape 16"/>
          <p:cNvCxnSpPr>
            <a:cxnSpLocks noChangeShapeType="1"/>
            <a:stCxn id="11" idx="4"/>
            <a:endCxn id="13" idx="0"/>
          </p:cNvCxnSpPr>
          <p:nvPr/>
        </p:nvCxnSpPr>
        <p:spPr bwMode="auto">
          <a:xfrm rot="16200000" flipH="1">
            <a:off x="1371600" y="3204921"/>
            <a:ext cx="400050" cy="470389"/>
          </a:xfrm>
          <a:prstGeom prst="bentConnector3">
            <a:avLst>
              <a:gd name="adj1" fmla="val 4960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6" name="AutoShape 17"/>
          <p:cNvCxnSpPr>
            <a:cxnSpLocks noChangeShapeType="1"/>
            <a:stCxn id="13" idx="4"/>
            <a:endCxn id="10" idx="0"/>
          </p:cNvCxnSpPr>
          <p:nvPr/>
        </p:nvCxnSpPr>
        <p:spPr bwMode="auto">
          <a:xfrm rot="16200000" flipH="1">
            <a:off x="1655215" y="4199732"/>
            <a:ext cx="608013" cy="304800"/>
          </a:xfrm>
          <a:prstGeom prst="bentConnector3">
            <a:avLst>
              <a:gd name="adj1" fmla="val 4987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7" name="AutoShape 18"/>
          <p:cNvCxnSpPr>
            <a:cxnSpLocks noChangeShapeType="1"/>
            <a:stCxn id="13" idx="4"/>
            <a:endCxn id="9" idx="0"/>
          </p:cNvCxnSpPr>
          <p:nvPr/>
        </p:nvCxnSpPr>
        <p:spPr bwMode="auto">
          <a:xfrm rot="5400000">
            <a:off x="1384852" y="4234171"/>
            <a:ext cx="608013" cy="235927"/>
          </a:xfrm>
          <a:prstGeom prst="bentConnector3">
            <a:avLst>
              <a:gd name="adj1" fmla="val 4987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8" name="AutoShape 19"/>
          <p:cNvCxnSpPr>
            <a:cxnSpLocks noChangeShapeType="1"/>
            <a:stCxn id="12" idx="4"/>
            <a:endCxn id="7" idx="0"/>
          </p:cNvCxnSpPr>
          <p:nvPr/>
        </p:nvCxnSpPr>
        <p:spPr bwMode="auto">
          <a:xfrm rot="5400000">
            <a:off x="335636" y="4203398"/>
            <a:ext cx="608013" cy="297473"/>
          </a:xfrm>
          <a:prstGeom prst="bentConnector3">
            <a:avLst>
              <a:gd name="adj1" fmla="val 4987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9" name="AutoShape 20"/>
          <p:cNvCxnSpPr>
            <a:cxnSpLocks noChangeShapeType="1"/>
            <a:stCxn id="12" idx="4"/>
            <a:endCxn id="8" idx="0"/>
          </p:cNvCxnSpPr>
          <p:nvPr/>
        </p:nvCxnSpPr>
        <p:spPr bwMode="auto">
          <a:xfrm rot="16200000" flipH="1">
            <a:off x="606000" y="4230507"/>
            <a:ext cx="608013" cy="243254"/>
          </a:xfrm>
          <a:prstGeom prst="bentConnector3">
            <a:avLst>
              <a:gd name="adj1" fmla="val 4987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20" name="Text Box 24"/>
          <p:cNvSpPr txBox="1">
            <a:spLocks noChangeArrowheads="1"/>
          </p:cNvSpPr>
          <p:nvPr/>
        </p:nvSpPr>
        <p:spPr bwMode="auto">
          <a:xfrm>
            <a:off x="1575528" y="2282826"/>
            <a:ext cx="506550" cy="41549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완제품</a:t>
            </a:r>
            <a:endParaRPr lang="en-US" altLang="ko-KR" sz="9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Final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Assembly</a:t>
            </a:r>
          </a:p>
        </p:txBody>
      </p:sp>
      <p:sp>
        <p:nvSpPr>
          <p:cNvPr id="21" name="Text Box 24"/>
          <p:cNvSpPr txBox="1">
            <a:spLocks noChangeArrowheads="1"/>
          </p:cNvSpPr>
          <p:nvPr/>
        </p:nvSpPr>
        <p:spPr bwMode="auto">
          <a:xfrm>
            <a:off x="1042128" y="3719517"/>
            <a:ext cx="506550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반제품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Assembly</a:t>
            </a:r>
          </a:p>
        </p:txBody>
      </p:sp>
      <p:sp>
        <p:nvSpPr>
          <p:cNvPr id="22" name="Text Box 24"/>
          <p:cNvSpPr txBox="1">
            <a:spLocks noChangeArrowheads="1"/>
          </p:cNvSpPr>
          <p:nvPr/>
        </p:nvSpPr>
        <p:spPr bwMode="auto">
          <a:xfrm>
            <a:off x="946772" y="4416429"/>
            <a:ext cx="679673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원부자재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Raw Material</a:t>
            </a:r>
          </a:p>
        </p:txBody>
      </p:sp>
      <p:sp>
        <p:nvSpPr>
          <p:cNvPr id="23" name="AutoShape 24"/>
          <p:cNvSpPr>
            <a:spLocks noChangeArrowheads="1"/>
          </p:cNvSpPr>
          <p:nvPr/>
        </p:nvSpPr>
        <p:spPr bwMode="auto">
          <a:xfrm rot="-5400000">
            <a:off x="2857563" y="4096425"/>
            <a:ext cx="1465263" cy="416169"/>
          </a:xfrm>
          <a:prstGeom prst="rightArrow">
            <a:avLst>
              <a:gd name="adj1" fmla="val 59861"/>
              <a:gd name="adj2" fmla="val 80287"/>
            </a:avLst>
          </a:prstGeom>
          <a:solidFill>
            <a:schemeClr val="bg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Oval 25"/>
          <p:cNvSpPr>
            <a:spLocks noChangeArrowheads="1"/>
          </p:cNvSpPr>
          <p:nvPr/>
        </p:nvSpPr>
        <p:spPr bwMode="auto">
          <a:xfrm>
            <a:off x="1163518" y="2255843"/>
            <a:ext cx="344366" cy="407987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5" name="AutoShape 26"/>
          <p:cNvCxnSpPr>
            <a:cxnSpLocks noChangeShapeType="1"/>
            <a:stCxn id="24" idx="4"/>
            <a:endCxn id="11" idx="0"/>
          </p:cNvCxnSpPr>
          <p:nvPr/>
        </p:nvCxnSpPr>
        <p:spPr bwMode="auto">
          <a:xfrm rot="5400000">
            <a:off x="1252295" y="2747963"/>
            <a:ext cx="168275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1502162" y="2859089"/>
            <a:ext cx="577082" cy="41549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팬텀반제품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Phantom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Assembly</a:t>
            </a:r>
          </a:p>
        </p:txBody>
      </p:sp>
      <p:sp>
        <p:nvSpPr>
          <p:cNvPr id="27" name="AutoShape 28"/>
          <p:cNvSpPr>
            <a:spLocks noChangeArrowheads="1"/>
          </p:cNvSpPr>
          <p:nvPr/>
        </p:nvSpPr>
        <p:spPr bwMode="auto">
          <a:xfrm rot="-5400000">
            <a:off x="2956721" y="3451166"/>
            <a:ext cx="2754313" cy="417634"/>
          </a:xfrm>
          <a:prstGeom prst="rightArrow">
            <a:avLst>
              <a:gd name="adj1" fmla="val 61407"/>
              <a:gd name="adj2" fmla="val 82833"/>
            </a:avLst>
          </a:prstGeom>
          <a:solidFill>
            <a:schemeClr val="bg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AutoShape 29"/>
          <p:cNvSpPr>
            <a:spLocks noChangeArrowheads="1"/>
          </p:cNvSpPr>
          <p:nvPr/>
        </p:nvSpPr>
        <p:spPr bwMode="auto">
          <a:xfrm rot="-5400000">
            <a:off x="3069187" y="2566440"/>
            <a:ext cx="1011238" cy="444012"/>
          </a:xfrm>
          <a:prstGeom prst="rightArrow">
            <a:avLst>
              <a:gd name="adj1" fmla="val 59741"/>
              <a:gd name="adj2" fmla="val 78885"/>
            </a:avLst>
          </a:prstGeom>
          <a:solidFill>
            <a:srgbClr val="EAEAEA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Line 30"/>
          <p:cNvSpPr>
            <a:spLocks noChangeShapeType="1"/>
          </p:cNvSpPr>
          <p:nvPr/>
        </p:nvSpPr>
        <p:spPr bwMode="auto">
          <a:xfrm>
            <a:off x="3382110" y="3551238"/>
            <a:ext cx="416169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Line 31"/>
          <p:cNvSpPr>
            <a:spLocks noChangeShapeType="1"/>
          </p:cNvSpPr>
          <p:nvPr/>
        </p:nvSpPr>
        <p:spPr bwMode="auto">
          <a:xfrm>
            <a:off x="4125061" y="2255838"/>
            <a:ext cx="417634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AutoShape 32"/>
          <p:cNvSpPr>
            <a:spLocks noChangeArrowheads="1"/>
          </p:cNvSpPr>
          <p:nvPr/>
        </p:nvSpPr>
        <p:spPr bwMode="auto">
          <a:xfrm rot="-5400000">
            <a:off x="1409275" y="3437977"/>
            <a:ext cx="2754313" cy="444012"/>
          </a:xfrm>
          <a:prstGeom prst="rightArrow">
            <a:avLst>
              <a:gd name="adj1" fmla="val 62380"/>
              <a:gd name="adj2" fmla="val 76242"/>
            </a:avLst>
          </a:prstGeom>
          <a:solidFill>
            <a:srgbClr val="EAEAEA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Text Box 24"/>
          <p:cNvSpPr txBox="1">
            <a:spLocks noChangeArrowheads="1"/>
          </p:cNvSpPr>
          <p:nvPr/>
        </p:nvSpPr>
        <p:spPr bwMode="auto">
          <a:xfrm>
            <a:off x="2635477" y="2049464"/>
            <a:ext cx="256480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MTO</a:t>
            </a:r>
          </a:p>
        </p:txBody>
      </p:sp>
      <p:sp>
        <p:nvSpPr>
          <p:cNvPr id="33" name="Text Box 24"/>
          <p:cNvSpPr txBox="1">
            <a:spLocks noChangeArrowheads="1"/>
          </p:cNvSpPr>
          <p:nvPr/>
        </p:nvSpPr>
        <p:spPr bwMode="auto">
          <a:xfrm>
            <a:off x="3454465" y="2049464"/>
            <a:ext cx="226024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ATO</a:t>
            </a:r>
          </a:p>
        </p:txBody>
      </p:sp>
      <p:sp>
        <p:nvSpPr>
          <p:cNvPr id="34" name="Text Box 24"/>
          <p:cNvSpPr txBox="1">
            <a:spLocks noChangeArrowheads="1"/>
          </p:cNvSpPr>
          <p:nvPr/>
        </p:nvSpPr>
        <p:spPr bwMode="auto">
          <a:xfrm>
            <a:off x="4200211" y="2039940"/>
            <a:ext cx="229230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MTS</a:t>
            </a:r>
          </a:p>
        </p:txBody>
      </p:sp>
      <p:sp>
        <p:nvSpPr>
          <p:cNvPr id="35" name="AutoShape 36"/>
          <p:cNvSpPr>
            <a:spLocks noChangeArrowheads="1"/>
          </p:cNvSpPr>
          <p:nvPr/>
        </p:nvSpPr>
        <p:spPr bwMode="auto">
          <a:xfrm>
            <a:off x="2477968" y="5410205"/>
            <a:ext cx="627185" cy="493713"/>
          </a:xfrm>
          <a:custGeom>
            <a:avLst/>
            <a:gdLst>
              <a:gd name="T0" fmla="*/ 18701202 w 21600"/>
              <a:gd name="T1" fmla="*/ 5642430 h 21600"/>
              <a:gd name="T2" fmla="*/ 10686396 w 21600"/>
              <a:gd name="T3" fmla="*/ 11284838 h 21600"/>
              <a:gd name="T4" fmla="*/ 2671591 w 21600"/>
              <a:gd name="T5" fmla="*/ 5642430 h 21600"/>
              <a:gd name="T6" fmla="*/ 10686396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1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 rot="10800000">
            <a:off x="4012225" y="5410205"/>
            <a:ext cx="627185" cy="493713"/>
          </a:xfrm>
          <a:custGeom>
            <a:avLst/>
            <a:gdLst>
              <a:gd name="T0" fmla="*/ 18701202 w 21600"/>
              <a:gd name="T1" fmla="*/ 5642430 h 21600"/>
              <a:gd name="T2" fmla="*/ 10686396 w 21600"/>
              <a:gd name="T3" fmla="*/ 11284838 h 21600"/>
              <a:gd name="T4" fmla="*/ 2671591 w 21600"/>
              <a:gd name="T5" fmla="*/ 5642430 h 21600"/>
              <a:gd name="T6" fmla="*/ 10686396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1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AutoShape 38"/>
          <p:cNvSpPr>
            <a:spLocks noChangeArrowheads="1"/>
          </p:cNvSpPr>
          <p:nvPr/>
        </p:nvSpPr>
        <p:spPr bwMode="auto">
          <a:xfrm>
            <a:off x="3256084" y="5410205"/>
            <a:ext cx="627185" cy="238125"/>
          </a:xfrm>
          <a:custGeom>
            <a:avLst/>
            <a:gdLst>
              <a:gd name="T0" fmla="*/ 18701202 w 21600"/>
              <a:gd name="T1" fmla="*/ 1312587 h 21600"/>
              <a:gd name="T2" fmla="*/ 10686396 w 21600"/>
              <a:gd name="T3" fmla="*/ 2625162 h 21600"/>
              <a:gd name="T4" fmla="*/ 2671591 w 21600"/>
              <a:gd name="T5" fmla="*/ 1312587 h 21600"/>
              <a:gd name="T6" fmla="*/ 10686396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1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AutoShape 39"/>
          <p:cNvSpPr>
            <a:spLocks noChangeArrowheads="1"/>
          </p:cNvSpPr>
          <p:nvPr/>
        </p:nvSpPr>
        <p:spPr bwMode="auto">
          <a:xfrm rot="10800000">
            <a:off x="3256084" y="5648325"/>
            <a:ext cx="627185" cy="255588"/>
          </a:xfrm>
          <a:custGeom>
            <a:avLst/>
            <a:gdLst>
              <a:gd name="T0" fmla="*/ 18701202 w 21600"/>
              <a:gd name="T1" fmla="*/ 1512158 h 21600"/>
              <a:gd name="T2" fmla="*/ 10686396 w 21600"/>
              <a:gd name="T3" fmla="*/ 3024316 h 21600"/>
              <a:gd name="T4" fmla="*/ 2671591 w 21600"/>
              <a:gd name="T5" fmla="*/ 1512158 h 21600"/>
              <a:gd name="T6" fmla="*/ 10686396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1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Text Box 24"/>
          <p:cNvSpPr txBox="1">
            <a:spLocks noChangeArrowheads="1"/>
          </p:cNvSpPr>
          <p:nvPr/>
        </p:nvSpPr>
        <p:spPr bwMode="auto">
          <a:xfrm>
            <a:off x="1513743" y="5410201"/>
            <a:ext cx="914400" cy="1077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7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완제품 </a:t>
            </a:r>
            <a:r>
              <a:rPr lang="en-US" altLang="ko-KR" sz="7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Final Assembly</a:t>
            </a:r>
          </a:p>
        </p:txBody>
      </p:sp>
      <p:sp>
        <p:nvSpPr>
          <p:cNvPr id="41" name="Text Box 24"/>
          <p:cNvSpPr txBox="1">
            <a:spLocks noChangeArrowheads="1"/>
          </p:cNvSpPr>
          <p:nvPr/>
        </p:nvSpPr>
        <p:spPr bwMode="auto">
          <a:xfrm>
            <a:off x="1742059" y="5626101"/>
            <a:ext cx="686085" cy="1077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7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반제품 </a:t>
            </a:r>
            <a:r>
              <a:rPr lang="en-US" altLang="ko-KR" sz="7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Assembly</a:t>
            </a:r>
          </a:p>
        </p:txBody>
      </p:sp>
      <p:sp>
        <p:nvSpPr>
          <p:cNvPr id="42" name="Text Box 24"/>
          <p:cNvSpPr txBox="1">
            <a:spLocks noChangeArrowheads="1"/>
          </p:cNvSpPr>
          <p:nvPr/>
        </p:nvSpPr>
        <p:spPr bwMode="auto">
          <a:xfrm>
            <a:off x="1508019" y="5813426"/>
            <a:ext cx="920124" cy="1077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7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원부자재 </a:t>
            </a:r>
            <a:r>
              <a:rPr lang="en-US" altLang="ko-KR" sz="7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Raw Material</a:t>
            </a:r>
          </a:p>
        </p:txBody>
      </p:sp>
      <p:sp>
        <p:nvSpPr>
          <p:cNvPr id="43" name="Rectangle 43"/>
          <p:cNvSpPr>
            <a:spLocks noChangeArrowheads="1"/>
          </p:cNvSpPr>
          <p:nvPr/>
        </p:nvSpPr>
        <p:spPr bwMode="auto">
          <a:xfrm>
            <a:off x="4866545" y="2905125"/>
            <a:ext cx="901211" cy="9858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4" name="AutoShape 44"/>
          <p:cNvSpPr>
            <a:spLocks noChangeArrowheads="1"/>
          </p:cNvSpPr>
          <p:nvPr/>
        </p:nvSpPr>
        <p:spPr bwMode="auto">
          <a:xfrm rot="-5400000">
            <a:off x="5049472" y="3330089"/>
            <a:ext cx="501650" cy="445477"/>
          </a:xfrm>
          <a:prstGeom prst="rightArrow">
            <a:avLst>
              <a:gd name="adj1" fmla="val 47028"/>
              <a:gd name="adj2" fmla="val 48533"/>
            </a:avLst>
          </a:prstGeom>
          <a:solidFill>
            <a:srgbClr val="EAEAEA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5" name="AutoShape 45"/>
          <p:cNvSpPr>
            <a:spLocks noChangeArrowheads="1"/>
          </p:cNvSpPr>
          <p:nvPr/>
        </p:nvSpPr>
        <p:spPr bwMode="auto">
          <a:xfrm rot="-5400000">
            <a:off x="5112178" y="4409162"/>
            <a:ext cx="376238" cy="416169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bg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Text Box 24"/>
          <p:cNvSpPr txBox="1">
            <a:spLocks noChangeArrowheads="1"/>
          </p:cNvSpPr>
          <p:nvPr/>
        </p:nvSpPr>
        <p:spPr bwMode="auto">
          <a:xfrm>
            <a:off x="5023028" y="4095754"/>
            <a:ext cx="519373" cy="3231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7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Stocking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7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By Planned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7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Procurement</a:t>
            </a:r>
          </a:p>
        </p:txBody>
      </p:sp>
      <p:sp>
        <p:nvSpPr>
          <p:cNvPr id="47" name="Text Box 24"/>
          <p:cNvSpPr txBox="1">
            <a:spLocks noChangeArrowheads="1"/>
          </p:cNvSpPr>
          <p:nvPr/>
        </p:nvSpPr>
        <p:spPr bwMode="auto">
          <a:xfrm>
            <a:off x="5046473" y="2978154"/>
            <a:ext cx="519373" cy="3231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7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Procurement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7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Only by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7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Sales Order</a:t>
            </a: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4866545" y="4094163"/>
            <a:ext cx="901211" cy="754062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9" name="AutoShape 49"/>
          <p:cNvSpPr>
            <a:spLocks noChangeArrowheads="1"/>
          </p:cNvSpPr>
          <p:nvPr/>
        </p:nvSpPr>
        <p:spPr bwMode="auto">
          <a:xfrm rot="-5400000">
            <a:off x="2530111" y="4566144"/>
            <a:ext cx="511175" cy="430823"/>
          </a:xfrm>
          <a:prstGeom prst="rightArrow">
            <a:avLst>
              <a:gd name="adj1" fmla="val 58509"/>
              <a:gd name="adj2" fmla="val 30616"/>
            </a:avLst>
          </a:prstGeom>
          <a:solidFill>
            <a:schemeClr val="bg2"/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Line 50"/>
          <p:cNvSpPr>
            <a:spLocks noChangeShapeType="1"/>
          </p:cNvSpPr>
          <p:nvPr/>
        </p:nvSpPr>
        <p:spPr bwMode="auto">
          <a:xfrm>
            <a:off x="2586407" y="4525963"/>
            <a:ext cx="417634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843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0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Ctr="0" compatLnSpc="1">
            <a:prstTxWarp prst="textNoShape">
              <a:avLst/>
            </a:prstTxWarp>
          </a:bodyPr>
          <a:lstStyle/>
          <a:p>
            <a:pPr algn="l"/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생산전략개요</a:t>
            </a:r>
            <a:endParaRPr dirty="0" smtClean="0"/>
          </a:p>
        </p:txBody>
      </p:sp>
      <p:sp>
        <p:nvSpPr>
          <p:cNvPr id="39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273055" y="773154"/>
            <a:ext cx="9361484" cy="628926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ko-KR" altLang="en-US" dirty="0"/>
              <a:t>완제품</a:t>
            </a:r>
            <a:r>
              <a:rPr lang="en-US" altLang="ko-KR" dirty="0"/>
              <a:t>, </a:t>
            </a:r>
            <a:r>
              <a:rPr lang="ko-KR" altLang="en-US" dirty="0"/>
              <a:t>반제품 및 원</a:t>
            </a:r>
            <a:r>
              <a:rPr lang="en-US" altLang="ko-KR" dirty="0"/>
              <a:t>,</a:t>
            </a:r>
            <a:r>
              <a:rPr lang="ko-KR" altLang="en-US" dirty="0" err="1"/>
              <a:t>부재료</a:t>
            </a:r>
            <a:r>
              <a:rPr lang="ko-KR" altLang="en-US" dirty="0"/>
              <a:t> 자재 및 생산의 원가가 </a:t>
            </a:r>
            <a:r>
              <a:rPr lang="en-US" altLang="ko-KR" dirty="0"/>
              <a:t>Sales Order </a:t>
            </a:r>
            <a:r>
              <a:rPr lang="ko-KR" altLang="en-US" dirty="0"/>
              <a:t>별로 추적되어야 한다면 </a:t>
            </a:r>
            <a:r>
              <a:rPr lang="en-US" altLang="ko-KR" dirty="0"/>
              <a:t>Make to Order </a:t>
            </a:r>
            <a:r>
              <a:rPr lang="ko-KR" altLang="en-US" dirty="0"/>
              <a:t>에 해당하는 </a:t>
            </a:r>
            <a:r>
              <a:rPr lang="en-US" altLang="ko-KR" dirty="0"/>
              <a:t>Planning Strategy</a:t>
            </a:r>
            <a:r>
              <a:rPr lang="ko-KR" altLang="en-US" dirty="0"/>
              <a:t>를 사용해야 함 </a:t>
            </a:r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, Sales Order</a:t>
            </a:r>
            <a:r>
              <a:rPr lang="ko-KR" altLang="en-US" dirty="0"/>
              <a:t>별 추적 및 재고관리 </a:t>
            </a:r>
            <a:r>
              <a:rPr lang="en-US" altLang="ko-KR" dirty="0"/>
              <a:t>Level </a:t>
            </a:r>
            <a:r>
              <a:rPr lang="ko-KR" altLang="en-US" dirty="0"/>
              <a:t>은 조정 가능</a:t>
            </a:r>
            <a:r>
              <a:rPr lang="en-US" altLang="ko-KR" dirty="0"/>
              <a:t>)</a:t>
            </a:r>
            <a:endParaRPr lang="ko-KR" altLang="en-US" dirty="0"/>
          </a:p>
        </p:txBody>
      </p:sp>
      <p:graphicFrame>
        <p:nvGraphicFramePr>
          <p:cNvPr id="4" name="Group 7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89947148"/>
              </p:ext>
            </p:extLst>
          </p:nvPr>
        </p:nvGraphicFramePr>
        <p:xfrm>
          <a:off x="441181" y="1673543"/>
          <a:ext cx="8977139" cy="4672465"/>
        </p:xfrm>
        <a:graphic>
          <a:graphicData uri="http://schemas.openxmlformats.org/drawingml/2006/table">
            <a:tbl>
              <a:tblPr/>
              <a:tblGrid>
                <a:gridCol w="930962"/>
                <a:gridCol w="539896"/>
                <a:gridCol w="3521191"/>
                <a:gridCol w="357819"/>
                <a:gridCol w="122071"/>
                <a:gridCol w="3505200"/>
              </a:tblGrid>
              <a:tr h="19367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계획레벨</a:t>
                      </a:r>
                    </a:p>
                  </a:txBody>
                  <a:tcPr marL="83077" marR="83077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Make to order / Assemble To Order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Make to Stock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33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전략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정의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전략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정의 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177800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완제품</a:t>
                      </a:r>
                    </a:p>
                  </a:txBody>
                  <a:tcPr marL="83077" marR="83077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Make-To-Order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Sales Order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 의해 자재 조달 및 생산공정 착수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제품원가를 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Sales Order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별로 관리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Sales Order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별 재고 관리 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Make-To-Stock Production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제품을 재고로부터 판매하며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생산계획 수량만으로 생산착수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Planning With Final Assembly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제품을 재고로부터 판매하며 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생산계획 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+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생산계획을 초과하는 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Sales Order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수량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”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으로 생산착수 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82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Assembly Processing w Prod. Order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Sales Order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등록과 동시에 생산오더를 생성하는 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MTO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방식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1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완제품 계획</a:t>
                      </a:r>
                      <a:b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</a:t>
                      </a:r>
                      <a:b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</a:b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반제품 조달계획</a:t>
                      </a:r>
                      <a:endParaRPr kumimoji="1" lang="en-US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endParaRPr kumimoji="1" lang="en-US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Planning w/o Final Assembly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완제품의 생산계획에 근거해서 반제품의 조달계획을 작성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완제품 실제 생산은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Sales </a:t>
                      </a:r>
                      <a:r>
                        <a:rPr kumimoji="1" lang="en-US" altLang="ko-KR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Ord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의해서만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착수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완제품 재고는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Sales </a:t>
                      </a:r>
                      <a:r>
                        <a:rPr kumimoji="1" lang="en-US" altLang="ko-KR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Ord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52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Planning w/o Final Assembly &amp; w/o MTO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 전략과 유사함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차이점은 생산된 완제품 재고가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Plant Stock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 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832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반제품</a:t>
                      </a:r>
                    </a:p>
                  </a:txBody>
                  <a:tcPr marL="83077" marR="83077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70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Planning At Assembly Level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완제품 보다 반제품의 수요예측이 정확도가 높을 경우에 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사용하며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완제품은 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MTS/MTO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전략 가능 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59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Planning At Phantom Assembly Level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팬텀반제품 하위에 동시에 계획되어야 할 반제품이나 자재를 정의하고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옵션자재로 계획하며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완제품은 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MTS/MTO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전략 가능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구성형 제품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기종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83077" marR="83077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25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Make-To-Order Production w/ Configuration</a:t>
                      </a:r>
                      <a:endParaRPr kumimoji="1" lang="ko-KR" altLang="en-US" sz="9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Configurable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 자재를 위한 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MTO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N/A</a:t>
                      </a:r>
                      <a:endParaRPr kumimoji="1" lang="ko-KR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45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구성형 제품의 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Variants</a:t>
                      </a:r>
                      <a:b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대표사양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83077" marR="83077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26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Make-To-Order Production for</a:t>
                      </a:r>
                      <a:r>
                        <a:rPr kumimoji="1" lang="ko-KR" altLang="en-US" sz="9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9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Material Variants</a:t>
                      </a:r>
                      <a:endParaRPr kumimoji="1" lang="ko-KR" altLang="en-US" sz="9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Configurable 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자재의 판매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재고사양인 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Variants</a:t>
                      </a: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위한 </a:t>
                      </a: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MTO</a:t>
                      </a:r>
                      <a:endParaRPr kumimoji="1" lang="ko-KR" alt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Variants</a:t>
                      </a:r>
                      <a:r>
                        <a:rPr kumimoji="1" lang="ko-KR" altLang="en-US" sz="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대한 주문 입력 시</a:t>
                      </a:r>
                      <a:r>
                        <a:rPr kumimoji="1" lang="en-US" altLang="ko-KR" sz="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Configuration</a:t>
                      </a:r>
                      <a:r>
                        <a:rPr kumimoji="1" lang="ko-KR" altLang="en-US" sz="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을 하지 않는다면 표준 </a:t>
                      </a:r>
                      <a:r>
                        <a:rPr kumimoji="1" lang="en-US" altLang="ko-KR" sz="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MTS </a:t>
                      </a:r>
                      <a:r>
                        <a:rPr kumimoji="1" lang="ko-KR" altLang="en-US" sz="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전략도 가능</a:t>
                      </a:r>
                      <a:r>
                        <a:rPr kumimoji="1" lang="en-US" altLang="ko-KR" sz="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 Configuration</a:t>
                      </a:r>
                      <a:r>
                        <a:rPr kumimoji="1" lang="ko-KR" altLang="en-US" sz="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을 병행하는 </a:t>
                      </a:r>
                      <a:r>
                        <a:rPr kumimoji="1" lang="en-US" altLang="ko-KR" sz="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MTS </a:t>
                      </a:r>
                      <a:r>
                        <a:rPr kumimoji="1" lang="ko-KR" altLang="en-US" sz="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전략의 경우는 후속 프로세스 정립이 필요함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587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55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Planning Variants w/o Final Assembly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번과 유사하며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차이점은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S/O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입력시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Configuration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가능</a:t>
                      </a:r>
                    </a:p>
                  </a:txBody>
                  <a:tcPr marL="83077" marR="83077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1343378" y="3296355"/>
            <a:ext cx="8048978" cy="7224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441243" y="4013200"/>
            <a:ext cx="3990623" cy="5700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377243" y="5932813"/>
            <a:ext cx="4030134" cy="4228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428955" y="2155824"/>
            <a:ext cx="3985978" cy="40675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843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0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Ctr="0" compatLnSpc="1">
            <a:prstTxWarp prst="textNoShape">
              <a:avLst/>
            </a:prstTxWarp>
          </a:bodyPr>
          <a:lstStyle/>
          <a:p>
            <a:pPr algn="l"/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생산전략개요</a:t>
            </a:r>
            <a:endParaRPr dirty="0" smtClean="0"/>
          </a:p>
        </p:txBody>
      </p:sp>
      <p:sp>
        <p:nvSpPr>
          <p:cNvPr id="39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273055" y="773154"/>
            <a:ext cx="9361484" cy="628926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en-US" altLang="ko-KR" dirty="0"/>
              <a:t>SAP</a:t>
            </a:r>
            <a:r>
              <a:rPr lang="ko-KR" altLang="en-US" dirty="0"/>
              <a:t>에서 최적의 자재 계획을 수행하기 위해서는 완제품 뿐만 아니라 </a:t>
            </a:r>
            <a:r>
              <a:rPr lang="en-US" altLang="ko-KR" dirty="0"/>
              <a:t>BOM </a:t>
            </a:r>
            <a:r>
              <a:rPr lang="ko-KR" altLang="en-US" dirty="0"/>
              <a:t>구조 상의 각 </a:t>
            </a:r>
            <a:r>
              <a:rPr lang="ko-KR" altLang="en-US" dirty="0" err="1"/>
              <a:t>레벨별로</a:t>
            </a:r>
            <a:r>
              <a:rPr lang="ko-KR" altLang="en-US" dirty="0"/>
              <a:t> 적합한 </a:t>
            </a:r>
            <a:r>
              <a:rPr lang="en-US" altLang="ko-KR" dirty="0"/>
              <a:t>Planning Strategy</a:t>
            </a:r>
            <a:r>
              <a:rPr lang="ko-KR" altLang="en-US" dirty="0"/>
              <a:t>를 판단해야 함</a:t>
            </a:r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522361" y="2360300"/>
            <a:ext cx="2923442" cy="128802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36000" tIns="72000" rIns="36000" bIns="72000">
            <a:spAutoFit/>
          </a:bodyPr>
          <a:lstStyle/>
          <a:p>
            <a:pPr marL="180975" indent="-1809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완제품</a:t>
            </a: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en-US" altLang="ko-KR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MTS/MTO </a:t>
            </a:r>
            <a:r>
              <a:rPr lang="ko-KR" altLang="en-US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생산방식</a:t>
            </a:r>
            <a:br>
              <a:rPr lang="ko-KR" altLang="en-US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Sales Order</a:t>
            </a:r>
            <a:r>
              <a:rPr lang="ko-KR" altLang="en-US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별 </a:t>
            </a:r>
            <a:r>
              <a:rPr lang="en-US" altLang="ko-KR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Tracking, Inventory Control &amp;</a:t>
            </a:r>
            <a:r>
              <a:rPr lang="ko-KR" altLang="en-US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</a:t>
            </a:r>
            <a:r>
              <a:rPr lang="en-US" altLang="ko-KR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Cost Settlement</a:t>
            </a:r>
            <a:endParaRPr lang="en-US" altLang="ko-KR" sz="900" u="sng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VC</a:t>
            </a:r>
            <a:r>
              <a:rPr lang="ko-KR" altLang="en-US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를 이용한 제품구조 결정 및 </a:t>
            </a:r>
            <a:r>
              <a:rPr lang="en-US" altLang="ko-KR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Pricing</a:t>
            </a:r>
            <a:br>
              <a:rPr lang="en-US" altLang="ko-KR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 Usage of Configurable &amp; Variants</a:t>
            </a:r>
            <a:endParaRPr lang="en-US" altLang="ko-KR" sz="9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표준원가</a:t>
            </a:r>
            <a:r>
              <a:rPr lang="en-US" altLang="ko-KR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Sales Order</a:t>
            </a:r>
            <a:r>
              <a:rPr lang="ko-KR" altLang="en-US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별 원가 관리</a:t>
            </a:r>
          </a:p>
        </p:txBody>
      </p:sp>
      <p:sp>
        <p:nvSpPr>
          <p:cNvPr id="5" name="Oval 17"/>
          <p:cNvSpPr>
            <a:spLocks noChangeArrowheads="1"/>
          </p:cNvSpPr>
          <p:nvPr/>
        </p:nvSpPr>
        <p:spPr bwMode="auto">
          <a:xfrm>
            <a:off x="476935" y="2431738"/>
            <a:ext cx="183174" cy="198437"/>
          </a:xfrm>
          <a:prstGeom prst="ellipse">
            <a:avLst/>
          </a:prstGeom>
          <a:solidFill>
            <a:srgbClr val="000000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85725" indent="-857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" name="Text Box 20"/>
          <p:cNvSpPr txBox="1">
            <a:spLocks noChangeArrowheads="1"/>
          </p:cNvSpPr>
          <p:nvPr/>
        </p:nvSpPr>
        <p:spPr bwMode="auto">
          <a:xfrm>
            <a:off x="510638" y="4050983"/>
            <a:ext cx="2935165" cy="147500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36000" tIns="72000" rIns="36000" bIns="72000">
            <a:spAutoFit/>
          </a:bodyPr>
          <a:lstStyle/>
          <a:p>
            <a:pPr marL="180975" indent="-1809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반제품</a:t>
            </a:r>
            <a:r>
              <a:rPr lang="en-US" altLang="ko-KR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원부자재</a:t>
            </a: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독립적인 소요량 계획 </a:t>
            </a:r>
            <a:r>
              <a:rPr lang="ko-KR" altLang="en-US" sz="9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여부</a:t>
            </a:r>
            <a:endParaRPr lang="en-US" altLang="ko-KR" sz="9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tabLst>
                <a:tab pos="361950" algn="l"/>
              </a:tabLst>
            </a:pP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9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광주재공품은</a:t>
            </a:r>
            <a:r>
              <a:rPr lang="ko-KR" altLang="en-US" sz="9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일괄소요량 전용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창원 지게차반제품은 개별소요량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9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완제품이나</a:t>
            </a:r>
            <a:r>
              <a:rPr lang="en-US" altLang="ko-KR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Phantom </a:t>
            </a:r>
            <a:r>
              <a:rPr lang="ko-KR" altLang="en-US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반제품으로 부터의 종속소요량에 근거한 조달계획 수립 여부</a:t>
            </a:r>
            <a:r>
              <a:rPr lang="en-US" altLang="ko-KR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9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en-US" altLang="ko-KR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VC</a:t>
            </a:r>
            <a:r>
              <a:rPr lang="ko-KR" altLang="en-US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사용 시</a:t>
            </a:r>
            <a:r>
              <a:rPr lang="en-US" altLang="ko-KR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Characteristics Planning </a:t>
            </a:r>
            <a:r>
              <a:rPr lang="ko-KR" altLang="en-US" sz="9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 의한 조달계획 여부</a:t>
            </a:r>
          </a:p>
        </p:txBody>
      </p:sp>
      <p:sp>
        <p:nvSpPr>
          <p:cNvPr id="7" name="Oval 21"/>
          <p:cNvSpPr>
            <a:spLocks noChangeArrowheads="1"/>
          </p:cNvSpPr>
          <p:nvPr/>
        </p:nvSpPr>
        <p:spPr bwMode="auto">
          <a:xfrm>
            <a:off x="465211" y="4122420"/>
            <a:ext cx="183174" cy="198438"/>
          </a:xfrm>
          <a:prstGeom prst="ellipse">
            <a:avLst/>
          </a:prstGeom>
          <a:solidFill>
            <a:srgbClr val="000000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85725" indent="-857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8" name="Text Box 24"/>
          <p:cNvSpPr txBox="1">
            <a:spLocks noChangeArrowheads="1"/>
          </p:cNvSpPr>
          <p:nvPr/>
        </p:nvSpPr>
        <p:spPr bwMode="auto">
          <a:xfrm>
            <a:off x="280575" y="1628458"/>
            <a:ext cx="3308838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Planning Strategy </a:t>
            </a:r>
            <a:r>
              <a:rPr lang="ko-KR" altLang="en-US"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결정을 위한 검토사항</a:t>
            </a:r>
          </a:p>
        </p:txBody>
      </p:sp>
      <p:sp>
        <p:nvSpPr>
          <p:cNvPr id="9" name="Line 25"/>
          <p:cNvSpPr>
            <a:spLocks noChangeShapeType="1"/>
          </p:cNvSpPr>
          <p:nvPr/>
        </p:nvSpPr>
        <p:spPr bwMode="auto">
          <a:xfrm>
            <a:off x="465211" y="1926908"/>
            <a:ext cx="2927838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 lIns="108000" rIns="72000">
            <a:spAutoFit/>
          </a:bodyPr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Oval 10"/>
          <p:cNvSpPr>
            <a:spLocks noChangeArrowheads="1"/>
          </p:cNvSpPr>
          <p:nvPr/>
        </p:nvSpPr>
        <p:spPr bwMode="auto">
          <a:xfrm>
            <a:off x="3656821" y="5347975"/>
            <a:ext cx="530469" cy="576263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Oval 11"/>
          <p:cNvSpPr>
            <a:spLocks noChangeArrowheads="1"/>
          </p:cNvSpPr>
          <p:nvPr/>
        </p:nvSpPr>
        <p:spPr bwMode="auto">
          <a:xfrm>
            <a:off x="4187290" y="5347975"/>
            <a:ext cx="530469" cy="576263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Oval 12"/>
          <p:cNvSpPr>
            <a:spLocks noChangeArrowheads="1"/>
          </p:cNvSpPr>
          <p:nvPr/>
        </p:nvSpPr>
        <p:spPr bwMode="auto">
          <a:xfrm>
            <a:off x="4788098" y="5347975"/>
            <a:ext cx="530469" cy="576263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5318567" y="5347975"/>
            <a:ext cx="530469" cy="576263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Oval 15"/>
          <p:cNvSpPr>
            <a:spLocks noChangeArrowheads="1"/>
          </p:cNvSpPr>
          <p:nvPr/>
        </p:nvSpPr>
        <p:spPr bwMode="auto">
          <a:xfrm>
            <a:off x="3923521" y="4124008"/>
            <a:ext cx="530469" cy="576262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Oval 16"/>
          <p:cNvSpPr>
            <a:spLocks noChangeArrowheads="1"/>
          </p:cNvSpPr>
          <p:nvPr/>
        </p:nvSpPr>
        <p:spPr bwMode="auto">
          <a:xfrm>
            <a:off x="5051867" y="4124008"/>
            <a:ext cx="530469" cy="576262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7" name="AutoShape 17"/>
          <p:cNvCxnSpPr>
            <a:cxnSpLocks noChangeShapeType="1"/>
          </p:cNvCxnSpPr>
          <p:nvPr/>
        </p:nvCxnSpPr>
        <p:spPr bwMode="auto">
          <a:xfrm rot="5400000">
            <a:off x="3835538" y="3180239"/>
            <a:ext cx="1296988" cy="590551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8" name="AutoShape 18"/>
          <p:cNvCxnSpPr>
            <a:cxnSpLocks noChangeShapeType="1"/>
          </p:cNvCxnSpPr>
          <p:nvPr/>
        </p:nvCxnSpPr>
        <p:spPr bwMode="auto">
          <a:xfrm rot="16200000" flipH="1">
            <a:off x="4399710" y="3206616"/>
            <a:ext cx="1296988" cy="53779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9" name="AutoShape 19"/>
          <p:cNvCxnSpPr>
            <a:cxnSpLocks noChangeShapeType="1"/>
            <a:endCxn id="13" idx="0"/>
          </p:cNvCxnSpPr>
          <p:nvPr/>
        </p:nvCxnSpPr>
        <p:spPr bwMode="auto">
          <a:xfrm rot="16200000" flipH="1">
            <a:off x="5126600" y="4890772"/>
            <a:ext cx="647700" cy="266700"/>
          </a:xfrm>
          <a:prstGeom prst="bentConnector3">
            <a:avLst>
              <a:gd name="adj1" fmla="val 49755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20" name="AutoShape 20"/>
          <p:cNvCxnSpPr>
            <a:cxnSpLocks noChangeShapeType="1"/>
            <a:endCxn id="12" idx="0"/>
          </p:cNvCxnSpPr>
          <p:nvPr/>
        </p:nvCxnSpPr>
        <p:spPr bwMode="auto">
          <a:xfrm rot="5400000">
            <a:off x="4861365" y="4892238"/>
            <a:ext cx="647700" cy="263769"/>
          </a:xfrm>
          <a:prstGeom prst="bentConnector3">
            <a:avLst>
              <a:gd name="adj1" fmla="val 49755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21" name="AutoShape 21"/>
          <p:cNvCxnSpPr>
            <a:cxnSpLocks noChangeShapeType="1"/>
            <a:endCxn id="10" idx="0"/>
          </p:cNvCxnSpPr>
          <p:nvPr/>
        </p:nvCxnSpPr>
        <p:spPr bwMode="auto">
          <a:xfrm rot="5400000">
            <a:off x="3731554" y="4890772"/>
            <a:ext cx="647700" cy="266700"/>
          </a:xfrm>
          <a:prstGeom prst="bentConnector3">
            <a:avLst>
              <a:gd name="adj1" fmla="val 49755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22" name="AutoShape 22"/>
          <p:cNvCxnSpPr>
            <a:cxnSpLocks noChangeShapeType="1"/>
            <a:endCxn id="11" idx="0"/>
          </p:cNvCxnSpPr>
          <p:nvPr/>
        </p:nvCxnSpPr>
        <p:spPr bwMode="auto">
          <a:xfrm rot="16200000" flipH="1">
            <a:off x="3996788" y="4892238"/>
            <a:ext cx="647700" cy="263769"/>
          </a:xfrm>
          <a:prstGeom prst="bentConnector3">
            <a:avLst>
              <a:gd name="adj1" fmla="val 49755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23" name="Text Box 24"/>
          <p:cNvSpPr txBox="1">
            <a:spLocks noChangeArrowheads="1"/>
          </p:cNvSpPr>
          <p:nvPr/>
        </p:nvSpPr>
        <p:spPr bwMode="auto">
          <a:xfrm>
            <a:off x="3910568" y="2323784"/>
            <a:ext cx="506550" cy="41549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완제품</a:t>
            </a:r>
            <a:endParaRPr lang="en-US" altLang="ko-KR" sz="9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Final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Assembly</a:t>
            </a:r>
          </a:p>
        </p:txBody>
      </p:sp>
      <p:sp>
        <p:nvSpPr>
          <p:cNvPr id="24" name="Text Box 24"/>
          <p:cNvSpPr txBox="1">
            <a:spLocks noChangeArrowheads="1"/>
          </p:cNvSpPr>
          <p:nvPr/>
        </p:nvSpPr>
        <p:spPr bwMode="auto">
          <a:xfrm>
            <a:off x="4493791" y="4268474"/>
            <a:ext cx="506550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반제품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Assembly</a:t>
            </a:r>
          </a:p>
        </p:txBody>
      </p:sp>
      <p:sp>
        <p:nvSpPr>
          <p:cNvPr id="25" name="Text Box 24"/>
          <p:cNvSpPr txBox="1">
            <a:spLocks noChangeArrowheads="1"/>
          </p:cNvSpPr>
          <p:nvPr/>
        </p:nvSpPr>
        <p:spPr bwMode="auto">
          <a:xfrm>
            <a:off x="4984592" y="6003612"/>
            <a:ext cx="679673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원부자재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Raw Material</a:t>
            </a:r>
          </a:p>
        </p:txBody>
      </p:sp>
      <p:sp>
        <p:nvSpPr>
          <p:cNvPr id="26" name="Oval 26"/>
          <p:cNvSpPr>
            <a:spLocks noChangeArrowheads="1"/>
          </p:cNvSpPr>
          <p:nvPr/>
        </p:nvSpPr>
        <p:spPr bwMode="auto">
          <a:xfrm>
            <a:off x="4514072" y="2250758"/>
            <a:ext cx="530469" cy="576262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5970662" y="1987233"/>
            <a:ext cx="3568449" cy="146115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36000" tIns="72000" rIns="36000" bIns="72000">
            <a:spAutoFit/>
          </a:bodyPr>
          <a:lstStyle/>
          <a:p>
            <a:pPr marL="180975" indent="-1809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완제품에 대한 최종 </a:t>
            </a:r>
            <a:r>
              <a:rPr lang="ko-KR" altLang="en-US" sz="100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생산방식별</a:t>
            </a:r>
            <a:r>
              <a:rPr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계획전략</a:t>
            </a:r>
            <a:endParaRPr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en-US" altLang="ko-KR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MTS : </a:t>
            </a:r>
            <a:r>
              <a:rPr lang="en-US" altLang="ko-KR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52 </a:t>
            </a: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tabLst>
                <a:tab pos="361950" algn="l"/>
              </a:tabLst>
            </a:pPr>
            <a:r>
              <a:rPr lang="en-US" altLang="ko-KR" sz="1000" u="sng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광주</a:t>
            </a:r>
            <a:r>
              <a:rPr lang="en-US" altLang="ko-KR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sz="1000" u="sng" dirty="0" smtClean="0">
                <a:latin typeface="맑은 고딕" pitchFamily="50" charset="-127"/>
                <a:ea typeface="맑은 고딕" pitchFamily="50" charset="-127"/>
              </a:rPr>
              <a:t>대리점</a:t>
            </a:r>
            <a:r>
              <a:rPr lang="en-US" altLang="ko-KR" sz="1000" u="sng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u="sng" dirty="0" smtClean="0">
                <a:latin typeface="맑은 고딕" pitchFamily="50" charset="-127"/>
                <a:ea typeface="맑은 고딕" pitchFamily="50" charset="-127"/>
              </a:rPr>
              <a:t>산전</a:t>
            </a:r>
            <a:r>
              <a:rPr lang="en-US" altLang="ko-KR" sz="1000" u="sng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u="sng" dirty="0" smtClean="0">
                <a:latin typeface="맑은 고딕" pitchFamily="50" charset="-127"/>
                <a:ea typeface="맑은 고딕" pitchFamily="50" charset="-127"/>
              </a:rPr>
              <a:t>직판</a:t>
            </a:r>
            <a:r>
              <a:rPr lang="en-US" altLang="ko-KR" sz="1000" u="sng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u="sng" dirty="0" smtClean="0">
                <a:latin typeface="맑은 고딕" pitchFamily="50" charset="-127"/>
                <a:ea typeface="맑은 고딕" pitchFamily="50" charset="-127"/>
              </a:rPr>
              <a:t>창원</a:t>
            </a:r>
            <a:r>
              <a:rPr lang="en-US" altLang="ko-KR" sz="1000" u="sng" dirty="0" smtClean="0">
                <a:latin typeface="맑은 고딕" pitchFamily="50" charset="-127"/>
                <a:ea typeface="맑은 고딕" pitchFamily="50" charset="-127"/>
              </a:rPr>
              <a:t>:AGM(VW,,</a:t>
            </a:r>
            <a:r>
              <a:rPr lang="ko-KR" altLang="en-US" sz="1000" u="sng" dirty="0" smtClean="0">
                <a:latin typeface="맑은 고딕" pitchFamily="50" charset="-127"/>
                <a:ea typeface="맑은 고딕" pitchFamily="50" charset="-127"/>
              </a:rPr>
              <a:t>직판</a:t>
            </a:r>
            <a:r>
              <a:rPr lang="en-US" altLang="ko-KR" sz="1000" u="sng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u="sng" dirty="0" smtClean="0">
                <a:latin typeface="맑은 고딕" pitchFamily="50" charset="-127"/>
                <a:ea typeface="맑은 고딕" pitchFamily="50" charset="-127"/>
              </a:rPr>
              <a:t>대리점</a:t>
            </a:r>
            <a:r>
              <a:rPr lang="en-US" altLang="ko-KR" sz="1000" u="sng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u="sng" dirty="0" smtClean="0">
                <a:latin typeface="맑은 고딕" pitchFamily="50" charset="-127"/>
                <a:ea typeface="맑은 고딕" pitchFamily="50" charset="-127"/>
              </a:rPr>
              <a:t>산전</a:t>
            </a:r>
            <a:r>
              <a:rPr lang="en-US" altLang="ko-KR" sz="1000" u="sng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1000" u="sng" dirty="0" err="1" smtClean="0">
                <a:latin typeface="맑은 고딕" pitchFamily="50" charset="-127"/>
                <a:ea typeface="맑은 고딕" pitchFamily="50" charset="-127"/>
              </a:rPr>
              <a:t>무누액일부등</a:t>
            </a:r>
            <a:endParaRPr lang="en-US" altLang="ko-KR" sz="1000" u="sng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en-US" altLang="ko-KR" sz="1000" u="sng" dirty="0" smtClean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TO </a:t>
            </a:r>
            <a:r>
              <a:rPr lang="en-US" altLang="ko-KR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50(</a:t>
            </a:r>
            <a:r>
              <a:rPr lang="ko-KR" altLang="en-US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광주</a:t>
            </a:r>
            <a:r>
              <a:rPr lang="en-US" altLang="ko-KR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:GMH, </a:t>
            </a:r>
            <a:r>
              <a:rPr lang="ko-KR" altLang="en-US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창원</a:t>
            </a:r>
            <a:r>
              <a:rPr lang="en-US" altLang="ko-KR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u="sng" dirty="0" smtClean="0">
                <a:latin typeface="맑은 고딕" pitchFamily="50" charset="-127"/>
                <a:ea typeface="맑은 고딕" pitchFamily="50" charset="-127"/>
              </a:rPr>
              <a:t>산업용수출제품</a:t>
            </a:r>
            <a:r>
              <a:rPr lang="en-US" altLang="ko-KR" sz="1000" u="sng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000" u="sng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en-US" altLang="ko-KR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Configuration in Sales Order </a:t>
            </a:r>
            <a:r>
              <a:rPr lang="en-US" altLang="ko-KR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Processing(VC) </a:t>
            </a:r>
            <a:r>
              <a:rPr lang="en-US" altLang="ko-KR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br>
              <a:rPr lang="en-US" altLang="ko-KR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55(</a:t>
            </a:r>
            <a:r>
              <a:rPr lang="ko-KR" altLang="en-US" sz="1000" u="sng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광주차량용수출</a:t>
            </a:r>
            <a:r>
              <a:rPr lang="en-US" altLang="ko-KR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u="sng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창원차량용수출</a:t>
            </a:r>
            <a:r>
              <a:rPr lang="en-US" altLang="ko-KR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(EB,GC,PT,AGM)</a:t>
            </a:r>
            <a:endParaRPr lang="en-US" altLang="ko-KR" sz="1000" u="sng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Text Box 24"/>
          <p:cNvSpPr txBox="1">
            <a:spLocks noChangeArrowheads="1"/>
          </p:cNvSpPr>
          <p:nvPr/>
        </p:nvSpPr>
        <p:spPr bwMode="auto">
          <a:xfrm>
            <a:off x="6560248" y="1610996"/>
            <a:ext cx="1646093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관련 </a:t>
            </a:r>
            <a:r>
              <a:rPr lang="en-US" altLang="ko-KR"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Planning Strategy </a:t>
            </a:r>
            <a:endParaRPr lang="ko-KR" altLang="en-US" sz="12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Line 25"/>
          <p:cNvSpPr>
            <a:spLocks noChangeShapeType="1"/>
          </p:cNvSpPr>
          <p:nvPr/>
        </p:nvSpPr>
        <p:spPr bwMode="auto">
          <a:xfrm>
            <a:off x="5913511" y="1909445"/>
            <a:ext cx="2927838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 lIns="108000" rIns="72000">
            <a:spAutoFit/>
          </a:bodyPr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Text Box 16"/>
          <p:cNvSpPr txBox="1">
            <a:spLocks noChangeArrowheads="1"/>
          </p:cNvSpPr>
          <p:nvPr/>
        </p:nvSpPr>
        <p:spPr bwMode="auto">
          <a:xfrm>
            <a:off x="5970663" y="4222797"/>
            <a:ext cx="3257550" cy="72248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36000" tIns="72000" rIns="36000" bIns="72000">
            <a:spAutoFit/>
          </a:bodyPr>
          <a:lstStyle/>
          <a:p>
            <a:pPr marL="180975" indent="-1809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반제품</a:t>
            </a:r>
            <a:r>
              <a:rPr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원부자재 자체 계획전략</a:t>
            </a: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en-US" altLang="ko-KR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70 : </a:t>
            </a:r>
            <a:r>
              <a:rPr lang="ko-KR" altLang="en-US" sz="1000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조립반제품</a:t>
            </a:r>
            <a:endParaRPr lang="en-US" altLang="ko-KR" sz="1000" u="sng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2438" lvl="1" indent="-92075" algn="l" eaLnBrk="0" fontAlgn="base" hangingPunct="0">
              <a:lnSpc>
                <a:spcPct val="105000"/>
              </a:lnSpc>
              <a:spcBef>
                <a:spcPct val="15000"/>
              </a:spcBef>
              <a:spcAft>
                <a:spcPct val="15000"/>
              </a:spcAft>
              <a:buFontTx/>
              <a:buChar char="•"/>
              <a:tabLst>
                <a:tab pos="361950" algn="l"/>
              </a:tabLst>
            </a:pPr>
            <a:r>
              <a:rPr lang="en-US" altLang="ko-KR" sz="1000" u="sng" dirty="0" smtClean="0">
                <a:latin typeface="맑은 고딕" pitchFamily="50" charset="-127"/>
                <a:ea typeface="맑은 고딕" pitchFamily="50" charset="-127"/>
              </a:rPr>
              <a:t>10 : </a:t>
            </a:r>
            <a:r>
              <a:rPr lang="ko-KR" altLang="en-US" sz="1000" u="sng" dirty="0" err="1" smtClean="0">
                <a:latin typeface="맑은 고딕" pitchFamily="50" charset="-127"/>
                <a:ea typeface="맑은 고딕" pitchFamily="50" charset="-127"/>
              </a:rPr>
              <a:t>재공품</a:t>
            </a:r>
            <a:endParaRPr lang="en-US" altLang="ko-KR" sz="1000" u="sng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843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직사각형 843"/>
          <p:cNvSpPr/>
          <p:nvPr/>
        </p:nvSpPr>
        <p:spPr>
          <a:xfrm>
            <a:off x="177444" y="155635"/>
            <a:ext cx="8383626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lvl="0" algn="l" defTabSz="936625" latinLnBrk="1"/>
            <a:r>
              <a:rPr kumimoji="1" lang="ko-KR" altLang="en-US" sz="1800" b="1" dirty="0" smtClean="0">
                <a:solidFill>
                  <a:schemeClr val="tx1"/>
                </a:solidFill>
                <a:latin typeface="+mn-ea"/>
                <a:ea typeface="+mn-ea"/>
              </a:rPr>
              <a:t>차량 수출용 </a:t>
            </a:r>
            <a:r>
              <a:rPr kumimoji="1" lang="en-US" altLang="ko-KR" sz="1800" b="1" dirty="0" smtClean="0">
                <a:solidFill>
                  <a:schemeClr val="tx1"/>
                </a:solidFill>
                <a:latin typeface="+mn-ea"/>
                <a:ea typeface="+mn-ea"/>
              </a:rPr>
              <a:t>MTO </a:t>
            </a:r>
            <a:r>
              <a:rPr kumimoji="1" lang="ko-KR" altLang="en-US" sz="1800" b="1" dirty="0" smtClean="0">
                <a:solidFill>
                  <a:schemeClr val="tx1"/>
                </a:solidFill>
                <a:latin typeface="+mn-ea"/>
                <a:ea typeface="+mn-ea"/>
              </a:rPr>
              <a:t>제품 </a:t>
            </a:r>
            <a:r>
              <a:rPr lang="ko-KR" altLang="en-US" sz="1800" b="1" dirty="0" smtClean="0">
                <a:latin typeface="+mn-ea"/>
                <a:ea typeface="+mn-ea"/>
              </a:rPr>
              <a:t>생산전략 </a:t>
            </a:r>
            <a:r>
              <a:rPr lang="en-US" altLang="ko-KR" sz="1800" b="1" dirty="0" smtClean="0">
                <a:latin typeface="+mn-ea"/>
                <a:ea typeface="+mn-ea"/>
              </a:rPr>
              <a:t>(with VC)</a:t>
            </a:r>
            <a:endParaRPr kumimoji="1" lang="en-US" altLang="ko-KR" sz="18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graphicFrame>
        <p:nvGraphicFramePr>
          <p:cNvPr id="6" name="Group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052054505"/>
              </p:ext>
            </p:extLst>
          </p:nvPr>
        </p:nvGraphicFramePr>
        <p:xfrm>
          <a:off x="118795" y="1419225"/>
          <a:ext cx="9644965" cy="4891088"/>
        </p:xfrm>
        <a:graphic>
          <a:graphicData uri="http://schemas.openxmlformats.org/drawingml/2006/table">
            <a:tbl>
              <a:tblPr/>
              <a:tblGrid>
                <a:gridCol w="3630245"/>
                <a:gridCol w="833120"/>
                <a:gridCol w="1778000"/>
                <a:gridCol w="1701800"/>
                <a:gridCol w="1701800"/>
              </a:tblGrid>
              <a:tr h="653095"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대표사양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</a:p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계획전략 요구 사항</a:t>
                      </a:r>
                    </a:p>
                  </a:txBody>
                  <a:tcPr marL="84406" marR="8440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주요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검토</a:t>
                      </a:r>
                      <a:b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사항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세부 검토 내용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생산전략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55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(Planning Variants w/o Final Assembly)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생산전략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26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(MTO Production for Material Variants)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905133">
                <a:tc rowSpan="5">
                  <a:txBody>
                    <a:bodyPr/>
                    <a:lstStyle/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형명별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대표코드 기준의 판매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생산계획 수립 필요</a:t>
                      </a:r>
                      <a:b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기존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제품그룹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”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S&amp;OP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 생산 체계에 의한 영업주문 대응 필요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판매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생산계획 수립 및 계획생산을 위한 대표사양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(Variants)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필요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대표사양에 대한 표준원가 추정이 필요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 주문 입력 시 대표사양이 아닌 실제 적용 사양 입력이 가능해야 함</a:t>
                      </a: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Planning Strategy 26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번과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55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번을 대안으로 선정</a:t>
                      </a: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S&amp;OP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생산계획 운영 측면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➊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생산계획 정보의 운영 및 공유 방안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SAP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Demand Management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기능을 통한 계획독립 소요량 계획 및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LTP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 가능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SAP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Demand Management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기능 활용은 불가하며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APO-DP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통한 계획독립 소요량 계획 및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LTP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 가능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82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생산계획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매핑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운영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➊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영엽오더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아이템별로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1:1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매핑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방안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영업오더를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통한 생산지시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매핑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계획독립소요량은 생산지시로 변환 불가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영업오더를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통한 생산지시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매핑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62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자재조달운영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➊ 표준사양의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장납기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자재에 대한 예정 소요량 산출 방안</a:t>
                      </a:r>
                      <a:b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 PIR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기준으로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전개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혹은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LTP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후 소요량을 산정하여 선 발주에 활용 방안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대표사양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기준의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MRP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수행을 통한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장납기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자재의 예상 소요량 산출 가능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APO-DP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통해 생성된 독립 소요량 계획을 통해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장납기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자재의 예상 소요량 산출 가능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52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➋ 대표사양에 포함되지 않는 선택 사양 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소요량 산출과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 방안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영업오더에서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선택된 의장 및 포장사양에 의한 사양 자재의 소요량 산출 및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연계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영업오더에서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선택된 의장 및 포장사양에 의한 사양 자재의 소요량 산출 및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연계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304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➌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예정 소요량 정보와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실생산오더의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예약 정보 간의 소진 여부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표준사양 자재의 예정소요량은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PIR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을 통해 예측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표준사양 자재 및 선택사양 자재 모두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영업오더의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실소요량으로 소진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표준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선택 사양 하위 자재 모두 실소요량으로 소진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예측 소요량은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APO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DP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와 연계가 필요함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73055" y="863466"/>
            <a:ext cx="9361484" cy="628926"/>
          </a:xfr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en-US" altLang="ko-KR" dirty="0" smtClean="0"/>
              <a:t>VC</a:t>
            </a:r>
            <a:r>
              <a:rPr lang="ko-KR" altLang="en-US" dirty="0" smtClean="0"/>
              <a:t>를 활용하는 차량 수출용 완제품 </a:t>
            </a:r>
            <a:r>
              <a:rPr lang="ko-KR" altLang="en-US" dirty="0"/>
              <a:t>및 자재계획 수립 대상의 </a:t>
            </a:r>
            <a:r>
              <a:rPr lang="ko-KR" altLang="en-US" dirty="0" smtClean="0"/>
              <a:t>계획전략은 생산전략 </a:t>
            </a:r>
            <a:r>
              <a:rPr lang="en-US" altLang="ko-KR" dirty="0" smtClean="0"/>
              <a:t>55</a:t>
            </a:r>
            <a:r>
              <a:rPr lang="ko-KR" altLang="en-US" dirty="0" smtClean="0"/>
              <a:t>으로 결정됨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  <p:grpSp>
        <p:nvGrpSpPr>
          <p:cNvPr id="2" name="Group 844"/>
          <p:cNvGrpSpPr/>
          <p:nvPr/>
        </p:nvGrpSpPr>
        <p:grpSpPr>
          <a:xfrm>
            <a:off x="144103" y="4335399"/>
            <a:ext cx="3503464" cy="1787924"/>
            <a:chOff x="347302" y="4111879"/>
            <a:chExt cx="3875693" cy="1787924"/>
          </a:xfrm>
        </p:grpSpPr>
        <p:sp>
          <p:nvSpPr>
            <p:cNvPr id="28" name="Text Box 24"/>
            <p:cNvSpPr txBox="1">
              <a:spLocks noChangeArrowheads="1"/>
            </p:cNvSpPr>
            <p:nvPr/>
          </p:nvSpPr>
          <p:spPr bwMode="auto">
            <a:xfrm>
              <a:off x="2306522" y="4126167"/>
              <a:ext cx="407377" cy="138499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900" b="1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대안 </a:t>
              </a:r>
              <a:r>
                <a:rPr lang="en-US" altLang="ko-KR" sz="900" b="1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2</a:t>
              </a:r>
            </a:p>
          </p:txBody>
        </p:sp>
        <p:sp>
          <p:nvSpPr>
            <p:cNvPr id="49" name="Text Box 24"/>
            <p:cNvSpPr txBox="1">
              <a:spLocks noChangeArrowheads="1"/>
            </p:cNvSpPr>
            <p:nvPr/>
          </p:nvSpPr>
          <p:spPr bwMode="auto">
            <a:xfrm>
              <a:off x="347302" y="4111879"/>
              <a:ext cx="407377" cy="138499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900" b="1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대안 </a:t>
              </a:r>
              <a:r>
                <a:rPr lang="en-US" altLang="ko-KR" sz="900" b="1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1</a:t>
              </a:r>
            </a:p>
          </p:txBody>
        </p:sp>
        <p:sp>
          <p:nvSpPr>
            <p:cNvPr id="58" name="Oval 40"/>
            <p:cNvSpPr>
              <a:spLocks noChangeArrowheads="1"/>
            </p:cNvSpPr>
            <p:nvPr/>
          </p:nvSpPr>
          <p:spPr bwMode="auto">
            <a:xfrm>
              <a:off x="374412" y="5029925"/>
              <a:ext cx="186105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9" name="Oval 41"/>
            <p:cNvSpPr>
              <a:spLocks noChangeArrowheads="1"/>
            </p:cNvSpPr>
            <p:nvPr/>
          </p:nvSpPr>
          <p:spPr bwMode="auto">
            <a:xfrm>
              <a:off x="633808" y="5029925"/>
              <a:ext cx="186105" cy="215498"/>
            </a:xfrm>
            <a:prstGeom prst="rect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endPara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60" name="AutoShape 43"/>
            <p:cNvCxnSpPr>
              <a:cxnSpLocks noChangeShapeType="1"/>
              <a:stCxn id="64" idx="2"/>
              <a:endCxn id="59" idx="0"/>
            </p:cNvCxnSpPr>
            <p:nvPr/>
          </p:nvCxnSpPr>
          <p:spPr bwMode="auto">
            <a:xfrm rot="16200000" flipH="1">
              <a:off x="623887" y="4926951"/>
              <a:ext cx="143832" cy="62116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61" name="AutoShape 44"/>
            <p:cNvCxnSpPr>
              <a:cxnSpLocks noChangeShapeType="1"/>
              <a:stCxn id="64" idx="2"/>
              <a:endCxn id="58" idx="0"/>
            </p:cNvCxnSpPr>
            <p:nvPr/>
          </p:nvCxnSpPr>
          <p:spPr bwMode="auto">
            <a:xfrm rot="5400000">
              <a:off x="494188" y="4859369"/>
              <a:ext cx="143832" cy="197281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62" name="Oval 47"/>
            <p:cNvSpPr>
              <a:spLocks noChangeArrowheads="1"/>
            </p:cNvSpPr>
            <p:nvPr/>
          </p:nvSpPr>
          <p:spPr bwMode="auto">
            <a:xfrm>
              <a:off x="1103738" y="4195416"/>
              <a:ext cx="296286" cy="270924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55</a:t>
              </a:r>
            </a:p>
          </p:txBody>
        </p:sp>
        <p:cxnSp>
          <p:nvCxnSpPr>
            <p:cNvPr id="63" name="AutoShape 48"/>
            <p:cNvCxnSpPr>
              <a:cxnSpLocks noChangeShapeType="1"/>
              <a:stCxn id="62" idx="2"/>
              <a:endCxn id="75" idx="0"/>
            </p:cNvCxnSpPr>
            <p:nvPr/>
          </p:nvCxnSpPr>
          <p:spPr bwMode="auto">
            <a:xfrm rot="16200000" flipH="1">
              <a:off x="1208206" y="4510015"/>
              <a:ext cx="214322" cy="126972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64" name="Oval 51"/>
            <p:cNvSpPr>
              <a:spLocks noChangeArrowheads="1"/>
            </p:cNvSpPr>
            <p:nvPr/>
          </p:nvSpPr>
          <p:spPr bwMode="auto">
            <a:xfrm>
              <a:off x="572263" y="4671374"/>
              <a:ext cx="184962" cy="214719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/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70</a:t>
              </a:r>
              <a:endParaRPr lang="en-US" altLang="ko-KR" sz="9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65" name="AutoShape 54"/>
            <p:cNvCxnSpPr>
              <a:cxnSpLocks noChangeShapeType="1"/>
              <a:stCxn id="62" idx="2"/>
              <a:endCxn id="64" idx="0"/>
            </p:cNvCxnSpPr>
            <p:nvPr/>
          </p:nvCxnSpPr>
          <p:spPr bwMode="auto">
            <a:xfrm rot="5400000">
              <a:off x="855796" y="4275289"/>
              <a:ext cx="205034" cy="587137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66" name="Text Box 55"/>
            <p:cNvSpPr txBox="1">
              <a:spLocks noChangeArrowheads="1"/>
            </p:cNvSpPr>
            <p:nvPr/>
          </p:nvSpPr>
          <p:spPr bwMode="auto">
            <a:xfrm>
              <a:off x="1139305" y="4952056"/>
              <a:ext cx="523861" cy="279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ko-KR" altLang="en-US" sz="700" dirty="0" err="1" smtClean="0">
                  <a:latin typeface="맑은 고딕" pitchFamily="50" charset="-127"/>
                  <a:ea typeface="맑은 고딕" pitchFamily="50" charset="-127"/>
                </a:rPr>
                <a:t>의장용자재</a:t>
              </a:r>
              <a:endParaRPr lang="en-US" altLang="ko-KR" sz="7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박스</a:t>
              </a: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lang="ko-KR" altLang="en-US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스티커</a:t>
              </a: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8" name="Oval 57"/>
            <p:cNvSpPr>
              <a:spLocks noChangeArrowheads="1"/>
            </p:cNvSpPr>
            <p:nvPr/>
          </p:nvSpPr>
          <p:spPr bwMode="auto">
            <a:xfrm>
              <a:off x="753425" y="5394354"/>
              <a:ext cx="184962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69" name="AutoShape 58"/>
            <p:cNvCxnSpPr>
              <a:cxnSpLocks noChangeShapeType="1"/>
              <a:stCxn id="59" idx="2"/>
              <a:endCxn id="68" idx="0"/>
            </p:cNvCxnSpPr>
            <p:nvPr/>
          </p:nvCxnSpPr>
          <p:spPr bwMode="auto">
            <a:xfrm rot="16200000" flipH="1">
              <a:off x="711918" y="5260365"/>
              <a:ext cx="148931" cy="119045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70" name="AutoShape 59"/>
            <p:cNvCxnSpPr>
              <a:cxnSpLocks noChangeShapeType="1"/>
              <a:stCxn id="59" idx="2"/>
              <a:endCxn id="131" idx="0"/>
            </p:cNvCxnSpPr>
            <p:nvPr/>
          </p:nvCxnSpPr>
          <p:spPr bwMode="auto">
            <a:xfrm rot="5400000">
              <a:off x="603250" y="5270744"/>
              <a:ext cx="148933" cy="9829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71" name="Oval 61"/>
            <p:cNvSpPr>
              <a:spLocks noChangeArrowheads="1"/>
            </p:cNvSpPr>
            <p:nvPr/>
          </p:nvSpPr>
          <p:spPr bwMode="auto">
            <a:xfrm>
              <a:off x="867976" y="5029925"/>
              <a:ext cx="184962" cy="196142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72" name="AutoShape 62"/>
            <p:cNvCxnSpPr>
              <a:cxnSpLocks noChangeShapeType="1"/>
              <a:stCxn id="64" idx="2"/>
              <a:endCxn id="71" idx="0"/>
            </p:cNvCxnSpPr>
            <p:nvPr/>
          </p:nvCxnSpPr>
          <p:spPr bwMode="auto">
            <a:xfrm rot="16200000" flipH="1">
              <a:off x="740685" y="4810152"/>
              <a:ext cx="143832" cy="295713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grpSp>
          <p:nvGrpSpPr>
            <p:cNvPr id="3" name="Group 72"/>
            <p:cNvGrpSpPr/>
            <p:nvPr/>
          </p:nvGrpSpPr>
          <p:grpSpPr>
            <a:xfrm>
              <a:off x="1221063" y="4680662"/>
              <a:ext cx="380891" cy="196142"/>
              <a:chOff x="2175851" y="2647951"/>
              <a:chExt cx="750551" cy="294656"/>
            </a:xfrm>
            <a:solidFill>
              <a:srgbClr val="99FFCC"/>
            </a:solidFill>
          </p:grpSpPr>
          <p:sp>
            <p:nvSpPr>
              <p:cNvPr id="74" name="Oval 61"/>
              <p:cNvSpPr>
                <a:spLocks noChangeArrowheads="1"/>
              </p:cNvSpPr>
              <p:nvPr/>
            </p:nvSpPr>
            <p:spPr bwMode="auto">
              <a:xfrm>
                <a:off x="217585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5" name="Oval 61"/>
              <p:cNvSpPr>
                <a:spLocks noChangeArrowheads="1"/>
              </p:cNvSpPr>
              <p:nvPr/>
            </p:nvSpPr>
            <p:spPr bwMode="auto">
              <a:xfrm>
                <a:off x="2304544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6" name="Oval 61"/>
              <p:cNvSpPr>
                <a:spLocks noChangeArrowheads="1"/>
              </p:cNvSpPr>
              <p:nvPr/>
            </p:nvSpPr>
            <p:spPr bwMode="auto">
              <a:xfrm>
                <a:off x="2433237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77" name="Oval 76"/>
              <p:cNvSpPr>
                <a:spLocks noChangeArrowheads="1"/>
              </p:cNvSpPr>
              <p:nvPr/>
            </p:nvSpPr>
            <p:spPr bwMode="auto">
              <a:xfrm>
                <a:off x="256193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" name="Group 77"/>
            <p:cNvGrpSpPr/>
            <p:nvPr/>
          </p:nvGrpSpPr>
          <p:grpSpPr>
            <a:xfrm>
              <a:off x="1739746" y="4680662"/>
              <a:ext cx="380891" cy="196142"/>
              <a:chOff x="2175851" y="2647951"/>
              <a:chExt cx="750551" cy="294656"/>
            </a:xfrm>
            <a:solidFill>
              <a:srgbClr val="FFFF00"/>
            </a:solidFill>
          </p:grpSpPr>
          <p:sp>
            <p:nvSpPr>
              <p:cNvPr id="79" name="Oval 61"/>
              <p:cNvSpPr>
                <a:spLocks noChangeArrowheads="1"/>
              </p:cNvSpPr>
              <p:nvPr/>
            </p:nvSpPr>
            <p:spPr bwMode="auto">
              <a:xfrm>
                <a:off x="217585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0" name="Oval 61"/>
              <p:cNvSpPr>
                <a:spLocks noChangeArrowheads="1"/>
              </p:cNvSpPr>
              <p:nvPr/>
            </p:nvSpPr>
            <p:spPr bwMode="auto">
              <a:xfrm>
                <a:off x="2304544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1" name="Oval 61"/>
              <p:cNvSpPr>
                <a:spLocks noChangeArrowheads="1"/>
              </p:cNvSpPr>
              <p:nvPr/>
            </p:nvSpPr>
            <p:spPr bwMode="auto">
              <a:xfrm>
                <a:off x="2433237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82" name="Oval 81"/>
              <p:cNvSpPr>
                <a:spLocks noChangeArrowheads="1"/>
              </p:cNvSpPr>
              <p:nvPr/>
            </p:nvSpPr>
            <p:spPr bwMode="auto">
              <a:xfrm>
                <a:off x="256193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83" name="Text Box 55"/>
            <p:cNvSpPr txBox="1">
              <a:spLocks noChangeArrowheads="1"/>
            </p:cNvSpPr>
            <p:nvPr/>
          </p:nvSpPr>
          <p:spPr bwMode="auto">
            <a:xfrm>
              <a:off x="1730127" y="4952056"/>
              <a:ext cx="450123" cy="279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ko-KR" altLang="en-US" sz="700" dirty="0" err="1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포장용자재</a:t>
              </a:r>
              <a:endPara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70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700" dirty="0" smtClean="0">
                  <a:latin typeface="맑은 고딕" pitchFamily="50" charset="-127"/>
                  <a:ea typeface="맑은 고딕" pitchFamily="50" charset="-127"/>
                </a:rPr>
                <a:t>팔레트 등</a:t>
              </a:r>
              <a:r>
                <a:rPr lang="en-US" altLang="ko-KR" sz="70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84" name="AutoShape 48"/>
            <p:cNvCxnSpPr>
              <a:cxnSpLocks noChangeShapeType="1"/>
              <a:stCxn id="62" idx="2"/>
              <a:endCxn id="81" idx="0"/>
            </p:cNvCxnSpPr>
            <p:nvPr/>
          </p:nvCxnSpPr>
          <p:spPr bwMode="auto">
            <a:xfrm rot="16200000" flipH="1">
              <a:off x="1500202" y="4218018"/>
              <a:ext cx="214322" cy="710965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88" name="Text Box 24"/>
            <p:cNvSpPr txBox="1">
              <a:spLocks noChangeArrowheads="1"/>
            </p:cNvSpPr>
            <p:nvPr/>
          </p:nvSpPr>
          <p:spPr bwMode="auto">
            <a:xfrm>
              <a:off x="1130655" y="5267567"/>
              <a:ext cx="441148" cy="3693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8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Item Category ‘K’</a:t>
              </a:r>
              <a:endParaRPr lang="ko-KR" altLang="en-US" sz="8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9" name="Text Box 24"/>
            <p:cNvSpPr txBox="1">
              <a:spLocks noChangeArrowheads="1"/>
            </p:cNvSpPr>
            <p:nvPr/>
          </p:nvSpPr>
          <p:spPr bwMode="auto">
            <a:xfrm>
              <a:off x="1704134" y="5267567"/>
              <a:ext cx="441148" cy="3693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US" altLang="ko-KR" sz="800" b="1" dirty="0">
                  <a:latin typeface="맑은 고딕" pitchFamily="50" charset="-127"/>
                  <a:ea typeface="맑은 고딕" pitchFamily="50" charset="-127"/>
                </a:rPr>
                <a:t>Object Dependency</a:t>
              </a:r>
              <a:endParaRPr lang="ko-KR" altLang="en-US" sz="800" b="1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31" name="Oval 41"/>
            <p:cNvSpPr>
              <a:spLocks noChangeArrowheads="1"/>
            </p:cNvSpPr>
            <p:nvPr/>
          </p:nvSpPr>
          <p:spPr bwMode="auto">
            <a:xfrm>
              <a:off x="535518" y="5394356"/>
              <a:ext cx="186105" cy="215498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/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lang="ko-KR" altLang="en-US" sz="9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34" name="Oval 57"/>
            <p:cNvSpPr>
              <a:spLocks noChangeArrowheads="1"/>
            </p:cNvSpPr>
            <p:nvPr/>
          </p:nvSpPr>
          <p:spPr bwMode="auto">
            <a:xfrm>
              <a:off x="429614" y="5704699"/>
              <a:ext cx="184962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36" name="Oval 57"/>
            <p:cNvSpPr>
              <a:spLocks noChangeArrowheads="1"/>
            </p:cNvSpPr>
            <p:nvPr/>
          </p:nvSpPr>
          <p:spPr bwMode="auto">
            <a:xfrm>
              <a:off x="630677" y="5704699"/>
              <a:ext cx="184962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38" name="AutoShape 59"/>
            <p:cNvCxnSpPr>
              <a:cxnSpLocks noChangeShapeType="1"/>
              <a:stCxn id="131" idx="2"/>
              <a:endCxn id="134" idx="0"/>
            </p:cNvCxnSpPr>
            <p:nvPr/>
          </p:nvCxnSpPr>
          <p:spPr bwMode="auto">
            <a:xfrm rot="5400000">
              <a:off x="527911" y="5604038"/>
              <a:ext cx="94845" cy="106476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41" name="AutoShape 59"/>
            <p:cNvCxnSpPr>
              <a:cxnSpLocks noChangeShapeType="1"/>
              <a:stCxn id="131" idx="2"/>
              <a:endCxn id="136" idx="0"/>
            </p:cNvCxnSpPr>
            <p:nvPr/>
          </p:nvCxnSpPr>
          <p:spPr bwMode="auto">
            <a:xfrm rot="16200000" flipH="1">
              <a:off x="628442" y="5609982"/>
              <a:ext cx="94845" cy="94587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144" name="Oval 40"/>
            <p:cNvSpPr>
              <a:spLocks noChangeArrowheads="1"/>
            </p:cNvSpPr>
            <p:nvPr/>
          </p:nvSpPr>
          <p:spPr bwMode="auto">
            <a:xfrm>
              <a:off x="2417157" y="5029925"/>
              <a:ext cx="186105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45" name="Oval 41"/>
            <p:cNvSpPr>
              <a:spLocks noChangeArrowheads="1"/>
            </p:cNvSpPr>
            <p:nvPr/>
          </p:nvSpPr>
          <p:spPr bwMode="auto">
            <a:xfrm>
              <a:off x="2676553" y="5029925"/>
              <a:ext cx="186105" cy="215498"/>
            </a:xfrm>
            <a:prstGeom prst="rect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endPara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46" name="AutoShape 43"/>
            <p:cNvCxnSpPr>
              <a:cxnSpLocks noChangeShapeType="1"/>
              <a:stCxn id="150" idx="2"/>
              <a:endCxn id="145" idx="0"/>
            </p:cNvCxnSpPr>
            <p:nvPr/>
          </p:nvCxnSpPr>
          <p:spPr bwMode="auto">
            <a:xfrm rot="16200000" flipH="1">
              <a:off x="2666632" y="4926951"/>
              <a:ext cx="143832" cy="62116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47" name="AutoShape 44"/>
            <p:cNvCxnSpPr>
              <a:cxnSpLocks noChangeShapeType="1"/>
              <a:stCxn id="150" idx="2"/>
              <a:endCxn id="144" idx="0"/>
            </p:cNvCxnSpPr>
            <p:nvPr/>
          </p:nvCxnSpPr>
          <p:spPr bwMode="auto">
            <a:xfrm rot="5400000">
              <a:off x="2536933" y="4859369"/>
              <a:ext cx="143832" cy="197281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148" name="Oval 47"/>
            <p:cNvSpPr>
              <a:spLocks noChangeArrowheads="1"/>
            </p:cNvSpPr>
            <p:nvPr/>
          </p:nvSpPr>
          <p:spPr bwMode="auto">
            <a:xfrm>
              <a:off x="3146483" y="4195416"/>
              <a:ext cx="296286" cy="270924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26</a:t>
              </a:r>
            </a:p>
          </p:txBody>
        </p:sp>
        <p:cxnSp>
          <p:nvCxnSpPr>
            <p:cNvPr id="149" name="AutoShape 48"/>
            <p:cNvCxnSpPr>
              <a:cxnSpLocks noChangeShapeType="1"/>
              <a:stCxn id="148" idx="2"/>
              <a:endCxn id="160" idx="0"/>
            </p:cNvCxnSpPr>
            <p:nvPr/>
          </p:nvCxnSpPr>
          <p:spPr bwMode="auto">
            <a:xfrm rot="16200000" flipH="1">
              <a:off x="3250951" y="4510015"/>
              <a:ext cx="214322" cy="126972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150" name="Oval 51"/>
            <p:cNvSpPr>
              <a:spLocks noChangeArrowheads="1"/>
            </p:cNvSpPr>
            <p:nvPr/>
          </p:nvSpPr>
          <p:spPr bwMode="auto">
            <a:xfrm>
              <a:off x="2615008" y="4671374"/>
              <a:ext cx="184962" cy="214719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/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70</a:t>
              </a:r>
              <a:endParaRPr lang="en-US" altLang="ko-KR" sz="9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51" name="AutoShape 54"/>
            <p:cNvCxnSpPr>
              <a:cxnSpLocks noChangeShapeType="1"/>
              <a:stCxn id="148" idx="2"/>
              <a:endCxn id="150" idx="0"/>
            </p:cNvCxnSpPr>
            <p:nvPr/>
          </p:nvCxnSpPr>
          <p:spPr bwMode="auto">
            <a:xfrm rot="5400000">
              <a:off x="2898541" y="4275289"/>
              <a:ext cx="205034" cy="587137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152" name="Text Box 55"/>
            <p:cNvSpPr txBox="1">
              <a:spLocks noChangeArrowheads="1"/>
            </p:cNvSpPr>
            <p:nvPr/>
          </p:nvSpPr>
          <p:spPr bwMode="auto">
            <a:xfrm>
              <a:off x="3182050" y="4952056"/>
              <a:ext cx="523861" cy="279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ko-KR" altLang="en-US" sz="700" dirty="0" err="1" smtClean="0">
                  <a:latin typeface="맑은 고딕" pitchFamily="50" charset="-127"/>
                  <a:ea typeface="맑은 고딕" pitchFamily="50" charset="-127"/>
                </a:rPr>
                <a:t>의장용자재</a:t>
              </a:r>
              <a:endParaRPr lang="en-US" altLang="ko-KR" sz="7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박스</a:t>
              </a: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lang="ko-KR" altLang="en-US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스티커</a:t>
              </a: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53" name="Oval 57"/>
            <p:cNvSpPr>
              <a:spLocks noChangeArrowheads="1"/>
            </p:cNvSpPr>
            <p:nvPr/>
          </p:nvSpPr>
          <p:spPr bwMode="auto">
            <a:xfrm>
              <a:off x="2796170" y="5394354"/>
              <a:ext cx="184962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54" name="AutoShape 58"/>
            <p:cNvCxnSpPr>
              <a:cxnSpLocks noChangeShapeType="1"/>
              <a:stCxn id="145" idx="2"/>
              <a:endCxn id="153" idx="0"/>
            </p:cNvCxnSpPr>
            <p:nvPr/>
          </p:nvCxnSpPr>
          <p:spPr bwMode="auto">
            <a:xfrm rot="16200000" flipH="1">
              <a:off x="2754663" y="5260365"/>
              <a:ext cx="148931" cy="119045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55" name="AutoShape 59"/>
            <p:cNvCxnSpPr>
              <a:cxnSpLocks noChangeShapeType="1"/>
              <a:stCxn id="145" idx="2"/>
              <a:endCxn id="172" idx="0"/>
            </p:cNvCxnSpPr>
            <p:nvPr/>
          </p:nvCxnSpPr>
          <p:spPr bwMode="auto">
            <a:xfrm rot="5400000">
              <a:off x="2645995" y="5270744"/>
              <a:ext cx="148933" cy="9829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156" name="Oval 61"/>
            <p:cNvSpPr>
              <a:spLocks noChangeArrowheads="1"/>
            </p:cNvSpPr>
            <p:nvPr/>
          </p:nvSpPr>
          <p:spPr bwMode="auto">
            <a:xfrm>
              <a:off x="2910721" y="5029925"/>
              <a:ext cx="184962" cy="196142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57" name="AutoShape 62"/>
            <p:cNvCxnSpPr>
              <a:cxnSpLocks noChangeShapeType="1"/>
              <a:stCxn id="150" idx="2"/>
              <a:endCxn id="156" idx="0"/>
            </p:cNvCxnSpPr>
            <p:nvPr/>
          </p:nvCxnSpPr>
          <p:spPr bwMode="auto">
            <a:xfrm rot="16200000" flipH="1">
              <a:off x="2783430" y="4810152"/>
              <a:ext cx="143832" cy="295713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grpSp>
          <p:nvGrpSpPr>
            <p:cNvPr id="5" name="Group 157"/>
            <p:cNvGrpSpPr/>
            <p:nvPr/>
          </p:nvGrpSpPr>
          <p:grpSpPr>
            <a:xfrm>
              <a:off x="3263808" y="4680662"/>
              <a:ext cx="380891" cy="196142"/>
              <a:chOff x="2175851" y="2647951"/>
              <a:chExt cx="750551" cy="294656"/>
            </a:xfrm>
            <a:solidFill>
              <a:srgbClr val="99FFCC"/>
            </a:solidFill>
          </p:grpSpPr>
          <p:sp>
            <p:nvSpPr>
              <p:cNvPr id="159" name="Oval 61"/>
              <p:cNvSpPr>
                <a:spLocks noChangeArrowheads="1"/>
              </p:cNvSpPr>
              <p:nvPr/>
            </p:nvSpPr>
            <p:spPr bwMode="auto">
              <a:xfrm>
                <a:off x="217585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60" name="Oval 61"/>
              <p:cNvSpPr>
                <a:spLocks noChangeArrowheads="1"/>
              </p:cNvSpPr>
              <p:nvPr/>
            </p:nvSpPr>
            <p:spPr bwMode="auto">
              <a:xfrm>
                <a:off x="2304544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61" name="Oval 61"/>
              <p:cNvSpPr>
                <a:spLocks noChangeArrowheads="1"/>
              </p:cNvSpPr>
              <p:nvPr/>
            </p:nvSpPr>
            <p:spPr bwMode="auto">
              <a:xfrm>
                <a:off x="2433237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62" name="Oval 161"/>
              <p:cNvSpPr>
                <a:spLocks noChangeArrowheads="1"/>
              </p:cNvSpPr>
              <p:nvPr/>
            </p:nvSpPr>
            <p:spPr bwMode="auto">
              <a:xfrm>
                <a:off x="256193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7" name="Group 162"/>
            <p:cNvGrpSpPr/>
            <p:nvPr/>
          </p:nvGrpSpPr>
          <p:grpSpPr>
            <a:xfrm>
              <a:off x="3782491" y="4680662"/>
              <a:ext cx="380891" cy="196142"/>
              <a:chOff x="2175851" y="2647951"/>
              <a:chExt cx="750551" cy="294656"/>
            </a:xfrm>
            <a:solidFill>
              <a:srgbClr val="FFFF00"/>
            </a:solidFill>
          </p:grpSpPr>
          <p:sp>
            <p:nvSpPr>
              <p:cNvPr id="164" name="Oval 61"/>
              <p:cNvSpPr>
                <a:spLocks noChangeArrowheads="1"/>
              </p:cNvSpPr>
              <p:nvPr/>
            </p:nvSpPr>
            <p:spPr bwMode="auto">
              <a:xfrm>
                <a:off x="217585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65" name="Oval 61"/>
              <p:cNvSpPr>
                <a:spLocks noChangeArrowheads="1"/>
              </p:cNvSpPr>
              <p:nvPr/>
            </p:nvSpPr>
            <p:spPr bwMode="auto">
              <a:xfrm>
                <a:off x="2304544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66" name="Oval 61"/>
              <p:cNvSpPr>
                <a:spLocks noChangeArrowheads="1"/>
              </p:cNvSpPr>
              <p:nvPr/>
            </p:nvSpPr>
            <p:spPr bwMode="auto">
              <a:xfrm>
                <a:off x="2433237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67" name="Oval 166"/>
              <p:cNvSpPr>
                <a:spLocks noChangeArrowheads="1"/>
              </p:cNvSpPr>
              <p:nvPr/>
            </p:nvSpPr>
            <p:spPr bwMode="auto">
              <a:xfrm>
                <a:off x="256193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168" name="Text Box 55"/>
            <p:cNvSpPr txBox="1">
              <a:spLocks noChangeArrowheads="1"/>
            </p:cNvSpPr>
            <p:nvPr/>
          </p:nvSpPr>
          <p:spPr bwMode="auto">
            <a:xfrm>
              <a:off x="3772872" y="4952056"/>
              <a:ext cx="450123" cy="279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ko-KR" altLang="en-US" sz="700" dirty="0" err="1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포장용자재</a:t>
              </a:r>
              <a:endPara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70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700" dirty="0" smtClean="0">
                  <a:latin typeface="맑은 고딕" pitchFamily="50" charset="-127"/>
                  <a:ea typeface="맑은 고딕" pitchFamily="50" charset="-127"/>
                </a:rPr>
                <a:t>팔레트 등</a:t>
              </a:r>
              <a:r>
                <a:rPr lang="en-US" altLang="ko-KR" sz="70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69" name="AutoShape 48"/>
            <p:cNvCxnSpPr>
              <a:cxnSpLocks noChangeShapeType="1"/>
              <a:stCxn id="148" idx="2"/>
              <a:endCxn id="166" idx="0"/>
            </p:cNvCxnSpPr>
            <p:nvPr/>
          </p:nvCxnSpPr>
          <p:spPr bwMode="auto">
            <a:xfrm rot="16200000" flipH="1">
              <a:off x="3542947" y="4218018"/>
              <a:ext cx="214322" cy="710965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170" name="Text Box 24"/>
            <p:cNvSpPr txBox="1">
              <a:spLocks noChangeArrowheads="1"/>
            </p:cNvSpPr>
            <p:nvPr/>
          </p:nvSpPr>
          <p:spPr bwMode="auto">
            <a:xfrm>
              <a:off x="3173400" y="5267567"/>
              <a:ext cx="441148" cy="3693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8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Item Category ‘K’</a:t>
              </a:r>
              <a:endParaRPr lang="ko-KR" altLang="en-US" sz="8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1" name="Text Box 24"/>
            <p:cNvSpPr txBox="1">
              <a:spLocks noChangeArrowheads="1"/>
            </p:cNvSpPr>
            <p:nvPr/>
          </p:nvSpPr>
          <p:spPr bwMode="auto">
            <a:xfrm>
              <a:off x="3701921" y="5267567"/>
              <a:ext cx="441148" cy="3693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US" altLang="ko-KR" sz="800" b="1" dirty="0">
                  <a:latin typeface="맑은 고딕" pitchFamily="50" charset="-127"/>
                  <a:ea typeface="맑은 고딕" pitchFamily="50" charset="-127"/>
                </a:rPr>
                <a:t>Object Dependency</a:t>
              </a:r>
              <a:endParaRPr lang="ko-KR" altLang="en-US" sz="800" b="1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2" name="Oval 41"/>
            <p:cNvSpPr>
              <a:spLocks noChangeArrowheads="1"/>
            </p:cNvSpPr>
            <p:nvPr/>
          </p:nvSpPr>
          <p:spPr bwMode="auto">
            <a:xfrm>
              <a:off x="2578263" y="5394356"/>
              <a:ext cx="186105" cy="215498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/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lang="ko-KR" altLang="en-US" sz="9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3" name="Oval 57"/>
            <p:cNvSpPr>
              <a:spLocks noChangeArrowheads="1"/>
            </p:cNvSpPr>
            <p:nvPr/>
          </p:nvSpPr>
          <p:spPr bwMode="auto">
            <a:xfrm>
              <a:off x="2472359" y="5704699"/>
              <a:ext cx="184962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4" name="Oval 57"/>
            <p:cNvSpPr>
              <a:spLocks noChangeArrowheads="1"/>
            </p:cNvSpPr>
            <p:nvPr/>
          </p:nvSpPr>
          <p:spPr bwMode="auto">
            <a:xfrm>
              <a:off x="2673422" y="5704699"/>
              <a:ext cx="184962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75" name="AutoShape 59"/>
            <p:cNvCxnSpPr>
              <a:cxnSpLocks noChangeShapeType="1"/>
              <a:stCxn id="172" idx="2"/>
              <a:endCxn id="173" idx="0"/>
            </p:cNvCxnSpPr>
            <p:nvPr/>
          </p:nvCxnSpPr>
          <p:spPr bwMode="auto">
            <a:xfrm rot="5400000">
              <a:off x="2570656" y="5604038"/>
              <a:ext cx="94845" cy="106476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76" name="AutoShape 59"/>
            <p:cNvCxnSpPr>
              <a:cxnSpLocks noChangeShapeType="1"/>
              <a:stCxn id="172" idx="2"/>
              <a:endCxn id="174" idx="0"/>
            </p:cNvCxnSpPr>
            <p:nvPr/>
          </p:nvCxnSpPr>
          <p:spPr bwMode="auto">
            <a:xfrm rot="16200000" flipH="1">
              <a:off x="2671187" y="5609982"/>
              <a:ext cx="94845" cy="94587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</p:grpSp>
      <p:grpSp>
        <p:nvGrpSpPr>
          <p:cNvPr id="8" name="Group 847"/>
          <p:cNvGrpSpPr/>
          <p:nvPr/>
        </p:nvGrpSpPr>
        <p:grpSpPr>
          <a:xfrm>
            <a:off x="6309360" y="1228735"/>
            <a:ext cx="1943065" cy="5212705"/>
            <a:chOff x="6309360" y="1228735"/>
            <a:chExt cx="1943065" cy="5212705"/>
          </a:xfrm>
        </p:grpSpPr>
        <p:sp>
          <p:nvSpPr>
            <p:cNvPr id="846" name="Rectangle 845"/>
            <p:cNvSpPr/>
            <p:nvPr/>
          </p:nvSpPr>
          <p:spPr>
            <a:xfrm>
              <a:off x="6309360" y="1310640"/>
              <a:ext cx="1788160" cy="51308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ln w="28575">
                  <a:solidFill>
                    <a:srgbClr val="FF0000"/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847" name="TextBox 846"/>
            <p:cNvSpPr txBox="1"/>
            <p:nvPr/>
          </p:nvSpPr>
          <p:spPr>
            <a:xfrm>
              <a:off x="7686243" y="1228735"/>
              <a:ext cx="5661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>
                <a:buFont typeface="Wingdings" pitchFamily="2" charset="2"/>
                <a:buChar char="ü"/>
              </a:pPr>
              <a:r>
                <a:rPr lang="en-US" sz="2800" dirty="0" smtClean="0">
                  <a:solidFill>
                    <a:srgbClr val="FF0000"/>
                  </a:solidFill>
                </a:rPr>
                <a:t> </a:t>
              </a:r>
              <a:endParaRPr lang="en-US" sz="28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006684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Rectangle 2"/>
          <p:cNvSpPr>
            <a:spLocks noChangeArrowheads="1"/>
          </p:cNvSpPr>
          <p:nvPr/>
        </p:nvSpPr>
        <p:spPr bwMode="auto">
          <a:xfrm>
            <a:off x="3160346" y="2237264"/>
            <a:ext cx="1872480" cy="1787606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Arial" charset="0"/>
              <a:ea typeface="윤고딕130" pitchFamily="18" charset="-127"/>
            </a:endParaRPr>
          </a:p>
        </p:txBody>
      </p:sp>
      <p:sp>
        <p:nvSpPr>
          <p:cNvPr id="12300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Ctr="0" compatLnSpc="1">
            <a:prstTxWarp prst="textNoShape">
              <a:avLst/>
            </a:prstTxWarp>
          </a:bodyPr>
          <a:lstStyle/>
          <a:p>
            <a:pPr algn="l"/>
            <a:r>
              <a:rPr kumimoji="1" lang="ko-KR" altLang="en-US" dirty="0">
                <a:solidFill>
                  <a:schemeClr val="tx1"/>
                </a:solidFill>
                <a:latin typeface="+mn-ea"/>
              </a:rPr>
              <a:t>차량 수출용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</a:rPr>
              <a:t>MTO </a:t>
            </a:r>
            <a:r>
              <a:rPr kumimoji="1" lang="ko-KR" altLang="en-US" dirty="0">
                <a:solidFill>
                  <a:schemeClr val="tx1"/>
                </a:solidFill>
                <a:latin typeface="+mn-ea"/>
              </a:rPr>
              <a:t>제품 </a:t>
            </a:r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생산전략 </a:t>
            </a:r>
            <a:r>
              <a:rPr kumimoji="1" lang="ko-KR" altLang="en-US" dirty="0">
                <a:solidFill>
                  <a:schemeClr val="tx1"/>
                </a:solidFill>
                <a:latin typeface="+mn-ea"/>
              </a:rPr>
              <a:t>운영 </a:t>
            </a:r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방안 </a:t>
            </a:r>
            <a:r>
              <a:rPr kumimoji="1" lang="en-US" altLang="ko-KR" dirty="0" smtClean="0">
                <a:solidFill>
                  <a:schemeClr val="tx1"/>
                </a:solidFill>
                <a:latin typeface="+mn-ea"/>
              </a:rPr>
              <a:t>(with 55</a:t>
            </a:r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번 전략</a:t>
            </a:r>
            <a:r>
              <a:rPr kumimoji="1" lang="en-US" altLang="ko-KR" dirty="0" smtClean="0">
                <a:solidFill>
                  <a:schemeClr val="tx1"/>
                </a:solidFill>
                <a:latin typeface="+mn-ea"/>
              </a:rPr>
              <a:t>)</a:t>
            </a:r>
            <a:endParaRPr kumimoji="1"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9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273055" y="773154"/>
            <a:ext cx="9361484" cy="628926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ko-KR" altLang="en-US" dirty="0" smtClean="0"/>
              <a:t>판매</a:t>
            </a:r>
            <a:r>
              <a:rPr lang="en-US" altLang="ko-KR" dirty="0" smtClean="0"/>
              <a:t>/</a:t>
            </a:r>
            <a:r>
              <a:rPr lang="ko-KR" altLang="en-US" dirty="0" smtClean="0"/>
              <a:t>생산 계획은 </a:t>
            </a:r>
            <a:r>
              <a:rPr lang="ko-KR" altLang="en-US" dirty="0" err="1" smtClean="0"/>
              <a:t>아이템별</a:t>
            </a:r>
            <a:r>
              <a:rPr lang="ko-KR" altLang="en-US" dirty="0" smtClean="0"/>
              <a:t> 대표사양으로 수립하고 </a:t>
            </a:r>
            <a:r>
              <a:rPr lang="en-US" altLang="ko-KR" dirty="0" smtClean="0"/>
              <a:t>LTP Simulation</a:t>
            </a:r>
            <a:r>
              <a:rPr lang="ko-KR" altLang="en-US" dirty="0" smtClean="0"/>
              <a:t>을 수행하여 </a:t>
            </a:r>
            <a:r>
              <a:rPr lang="ko-KR" altLang="en-US" dirty="0" err="1" smtClean="0"/>
              <a:t>장납기</a:t>
            </a:r>
            <a:r>
              <a:rPr lang="ko-KR" altLang="en-US" dirty="0" smtClean="0"/>
              <a:t> 자재의 구매계획 수립에 반영하고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실제 </a:t>
            </a:r>
            <a:r>
              <a:rPr lang="ko-KR" altLang="en-US" dirty="0" err="1" smtClean="0"/>
              <a:t>영업오더에</a:t>
            </a:r>
            <a:r>
              <a:rPr lang="ko-KR" altLang="en-US" dirty="0" smtClean="0"/>
              <a:t> </a:t>
            </a:r>
            <a:r>
              <a:rPr lang="ko-KR" altLang="en-US" dirty="0"/>
              <a:t>의해서 </a:t>
            </a:r>
            <a:r>
              <a:rPr lang="ko-KR" altLang="en-US" dirty="0" smtClean="0"/>
              <a:t>원부자재 발주 및 생산 지시가 생성됨</a:t>
            </a:r>
            <a:endParaRPr lang="ko-KR" altLang="en-US" dirty="0"/>
          </a:p>
        </p:txBody>
      </p:sp>
      <p:sp>
        <p:nvSpPr>
          <p:cNvPr id="8" name="Text Box 22"/>
          <p:cNvSpPr txBox="1">
            <a:spLocks noChangeArrowheads="1"/>
          </p:cNvSpPr>
          <p:nvPr/>
        </p:nvSpPr>
        <p:spPr bwMode="auto">
          <a:xfrm>
            <a:off x="405527" y="2486348"/>
            <a:ext cx="600998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M+3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판매계획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404251" y="2343150"/>
            <a:ext cx="199057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 Box 25"/>
          <p:cNvSpPr txBox="1">
            <a:spLocks noChangeArrowheads="1"/>
          </p:cNvSpPr>
          <p:nvPr/>
        </p:nvSpPr>
        <p:spPr bwMode="auto">
          <a:xfrm>
            <a:off x="2325122" y="2486348"/>
            <a:ext cx="663875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Long Term Planning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26"/>
          <p:cNvSpPr txBox="1">
            <a:spLocks noChangeArrowheads="1"/>
          </p:cNvSpPr>
          <p:nvPr/>
        </p:nvSpPr>
        <p:spPr bwMode="auto">
          <a:xfrm>
            <a:off x="2323712" y="2343150"/>
            <a:ext cx="219882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</a:p>
        </p:txBody>
      </p:sp>
      <p:sp>
        <p:nvSpPr>
          <p:cNvPr id="18" name="Text Box 131"/>
          <p:cNvSpPr txBox="1">
            <a:spLocks noChangeArrowheads="1"/>
          </p:cNvSpPr>
          <p:nvPr/>
        </p:nvSpPr>
        <p:spPr bwMode="auto">
          <a:xfrm>
            <a:off x="1283552" y="2486348"/>
            <a:ext cx="748448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M+3 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생산계획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(DM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비활성 버전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Text Box 132"/>
          <p:cNvSpPr txBox="1">
            <a:spLocks noChangeArrowheads="1"/>
          </p:cNvSpPr>
          <p:nvPr/>
        </p:nvSpPr>
        <p:spPr bwMode="auto">
          <a:xfrm>
            <a:off x="1271954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0" name="AutoShape 22"/>
          <p:cNvCxnSpPr>
            <a:cxnSpLocks noChangeShapeType="1"/>
            <a:stCxn id="134" idx="3"/>
            <a:endCxn id="153" idx="2"/>
          </p:cNvCxnSpPr>
          <p:nvPr/>
        </p:nvCxnSpPr>
        <p:spPr bwMode="auto">
          <a:xfrm flipV="1">
            <a:off x="4060909" y="2981648"/>
            <a:ext cx="519797" cy="629597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34" name="Text Box 25"/>
          <p:cNvSpPr txBox="1">
            <a:spLocks noChangeArrowheads="1"/>
          </p:cNvSpPr>
          <p:nvPr/>
        </p:nvSpPr>
        <p:spPr bwMode="auto">
          <a:xfrm>
            <a:off x="3397034" y="3363595"/>
            <a:ext cx="663875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판매오더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생성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5" name="Text Box 26"/>
          <p:cNvSpPr txBox="1">
            <a:spLocks noChangeArrowheads="1"/>
          </p:cNvSpPr>
          <p:nvPr/>
        </p:nvSpPr>
        <p:spPr bwMode="auto">
          <a:xfrm>
            <a:off x="3395624" y="3249295"/>
            <a:ext cx="219882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</a:p>
        </p:txBody>
      </p:sp>
      <p:sp>
        <p:nvSpPr>
          <p:cNvPr id="138" name="Text Box 25"/>
          <p:cNvSpPr txBox="1">
            <a:spLocks noChangeArrowheads="1"/>
          </p:cNvSpPr>
          <p:nvPr/>
        </p:nvSpPr>
        <p:spPr bwMode="auto">
          <a:xfrm>
            <a:off x="2325122" y="3352324"/>
            <a:ext cx="663875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Simulation 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결과 검토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3" name="Text Box 25"/>
          <p:cNvSpPr txBox="1">
            <a:spLocks noChangeArrowheads="1"/>
          </p:cNvSpPr>
          <p:nvPr/>
        </p:nvSpPr>
        <p:spPr bwMode="auto">
          <a:xfrm>
            <a:off x="2325122" y="4202117"/>
            <a:ext cx="663875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err="1" smtClean="0">
                <a:latin typeface="맑은 고딕" pitchFamily="50" charset="-127"/>
                <a:ea typeface="맑은 고딕" pitchFamily="50" charset="-127"/>
              </a:rPr>
              <a:t>장납기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 자재 구매계획 반영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8" name="Text Box 131"/>
          <p:cNvSpPr txBox="1">
            <a:spLocks noChangeArrowheads="1"/>
          </p:cNvSpPr>
          <p:nvPr/>
        </p:nvSpPr>
        <p:spPr bwMode="auto">
          <a:xfrm>
            <a:off x="333169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4 Week 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생산계획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(DM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활성 버전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9" name="Text Box 132"/>
          <p:cNvSpPr txBox="1">
            <a:spLocks noChangeArrowheads="1"/>
          </p:cNvSpPr>
          <p:nvPr/>
        </p:nvSpPr>
        <p:spPr bwMode="auto">
          <a:xfrm>
            <a:off x="332009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0" name="Straight Arrow Connector 149"/>
          <p:cNvCxnSpPr>
            <a:stCxn id="11" idx="3"/>
            <a:endCxn id="148" idx="1"/>
          </p:cNvCxnSpPr>
          <p:nvPr/>
        </p:nvCxnSpPr>
        <p:spPr>
          <a:xfrm>
            <a:off x="2988997" y="2733998"/>
            <a:ext cx="342699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53" name="Text Box 131"/>
          <p:cNvSpPr txBox="1">
            <a:spLocks noChangeArrowheads="1"/>
          </p:cNvSpPr>
          <p:nvPr/>
        </p:nvSpPr>
        <p:spPr bwMode="auto">
          <a:xfrm>
            <a:off x="427657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MRP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4" name="Text Box 132"/>
          <p:cNvSpPr txBox="1">
            <a:spLocks noChangeArrowheads="1"/>
          </p:cNvSpPr>
          <p:nvPr/>
        </p:nvSpPr>
        <p:spPr bwMode="auto">
          <a:xfrm>
            <a:off x="426497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5" name="Straight Arrow Connector 154"/>
          <p:cNvCxnSpPr>
            <a:stCxn id="148" idx="3"/>
            <a:endCxn id="153" idx="1"/>
          </p:cNvCxnSpPr>
          <p:nvPr/>
        </p:nvCxnSpPr>
        <p:spPr>
          <a:xfrm>
            <a:off x="3939956" y="2733998"/>
            <a:ext cx="33662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58" name="Straight Arrow Connector 157"/>
          <p:cNvCxnSpPr>
            <a:stCxn id="138" idx="2"/>
            <a:endCxn id="143" idx="0"/>
          </p:cNvCxnSpPr>
          <p:nvPr/>
        </p:nvCxnSpPr>
        <p:spPr>
          <a:xfrm>
            <a:off x="2657060" y="3847624"/>
            <a:ext cx="0" cy="354493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61" name="Straight Arrow Connector 160"/>
          <p:cNvCxnSpPr>
            <a:stCxn id="11" idx="2"/>
            <a:endCxn id="138" idx="0"/>
          </p:cNvCxnSpPr>
          <p:nvPr/>
        </p:nvCxnSpPr>
        <p:spPr>
          <a:xfrm>
            <a:off x="2657060" y="2981648"/>
            <a:ext cx="0" cy="370676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68" name="Text Box 131"/>
          <p:cNvSpPr txBox="1">
            <a:spLocks noChangeArrowheads="1"/>
          </p:cNvSpPr>
          <p:nvPr/>
        </p:nvSpPr>
        <p:spPr bwMode="auto">
          <a:xfrm>
            <a:off x="518081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계획오더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생성</a:t>
            </a:r>
            <a:endParaRPr lang="en-US" altLang="ko-KR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dirty="0" err="1" smtClean="0">
                <a:latin typeface="맑은 고딕" pitchFamily="50" charset="-127"/>
                <a:ea typeface="맑은 고딕" pitchFamily="50" charset="-127"/>
              </a:rPr>
              <a:t>판매오더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 지정</a:t>
            </a: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9" name="Text Box 132"/>
          <p:cNvSpPr txBox="1">
            <a:spLocks noChangeArrowheads="1"/>
          </p:cNvSpPr>
          <p:nvPr/>
        </p:nvSpPr>
        <p:spPr bwMode="auto">
          <a:xfrm>
            <a:off x="516921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72" name="Straight Arrow Connector 171"/>
          <p:cNvCxnSpPr>
            <a:stCxn id="153" idx="3"/>
            <a:endCxn id="168" idx="1"/>
          </p:cNvCxnSpPr>
          <p:nvPr/>
        </p:nvCxnSpPr>
        <p:spPr>
          <a:xfrm>
            <a:off x="4884836" y="2733998"/>
            <a:ext cx="29598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77" name="Straight Arrow Connector 176"/>
          <p:cNvCxnSpPr>
            <a:stCxn id="18" idx="3"/>
            <a:endCxn id="11" idx="1"/>
          </p:cNvCxnSpPr>
          <p:nvPr/>
        </p:nvCxnSpPr>
        <p:spPr>
          <a:xfrm>
            <a:off x="2032000" y="2733998"/>
            <a:ext cx="29312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79" name="TextBox 178"/>
          <p:cNvSpPr txBox="1"/>
          <p:nvPr/>
        </p:nvSpPr>
        <p:spPr>
          <a:xfrm>
            <a:off x="4197711" y="3163324"/>
            <a:ext cx="8066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smtClean="0">
                <a:latin typeface="맑은 고딕" pitchFamily="50" charset="-127"/>
                <a:ea typeface="맑은 고딕" pitchFamily="50" charset="-127"/>
              </a:rPr>
              <a:t>독립소요량</a:t>
            </a:r>
            <a:endParaRPr lang="en-US" sz="8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sz="800" dirty="0" smtClean="0">
                <a:latin typeface="맑은 고딕" pitchFamily="50" charset="-127"/>
                <a:ea typeface="맑은 고딕" pitchFamily="50" charset="-127"/>
              </a:rPr>
              <a:t>Consumption</a:t>
            </a:r>
            <a:endParaRPr lang="en-US" sz="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2" name="Text Box 131"/>
          <p:cNvSpPr txBox="1">
            <a:spLocks noChangeArrowheads="1"/>
          </p:cNvSpPr>
          <p:nvPr/>
        </p:nvSpPr>
        <p:spPr bwMode="auto">
          <a:xfrm>
            <a:off x="606473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err="1" smtClean="0"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 전환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판매오더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지정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3" name="Text Box 132"/>
          <p:cNvSpPr txBox="1">
            <a:spLocks noChangeArrowheads="1"/>
          </p:cNvSpPr>
          <p:nvPr/>
        </p:nvSpPr>
        <p:spPr bwMode="auto">
          <a:xfrm>
            <a:off x="605313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84" name="Straight Arrow Connector 183"/>
          <p:cNvCxnSpPr>
            <a:stCxn id="168" idx="3"/>
            <a:endCxn id="182" idx="1"/>
          </p:cNvCxnSpPr>
          <p:nvPr/>
        </p:nvCxnSpPr>
        <p:spPr>
          <a:xfrm>
            <a:off x="5789076" y="2733998"/>
            <a:ext cx="27566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87" name="Straight Arrow Connector 186"/>
          <p:cNvCxnSpPr>
            <a:stCxn id="8" idx="3"/>
            <a:endCxn id="18" idx="1"/>
          </p:cNvCxnSpPr>
          <p:nvPr/>
        </p:nvCxnSpPr>
        <p:spPr>
          <a:xfrm>
            <a:off x="1006525" y="2733998"/>
            <a:ext cx="277027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92" name="Text Box 131"/>
          <p:cNvSpPr txBox="1">
            <a:spLocks noChangeArrowheads="1"/>
          </p:cNvSpPr>
          <p:nvPr/>
        </p:nvSpPr>
        <p:spPr bwMode="auto">
          <a:xfrm>
            <a:off x="696897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생산실행</a:t>
            </a:r>
            <a:endParaRPr lang="en-US" altLang="ko-KR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입고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판매오더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재고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3" name="Text Box 132"/>
          <p:cNvSpPr txBox="1">
            <a:spLocks noChangeArrowheads="1"/>
          </p:cNvSpPr>
          <p:nvPr/>
        </p:nvSpPr>
        <p:spPr bwMode="auto">
          <a:xfrm>
            <a:off x="695737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4" name="Text Box 131"/>
          <p:cNvSpPr txBox="1">
            <a:spLocks noChangeArrowheads="1"/>
          </p:cNvSpPr>
          <p:nvPr/>
        </p:nvSpPr>
        <p:spPr bwMode="auto">
          <a:xfrm>
            <a:off x="7839148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재고이전</a:t>
            </a:r>
            <a:endParaRPr lang="en-US" altLang="ko-KR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물류창고</a:t>
            </a: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5" name="Text Box 132"/>
          <p:cNvSpPr txBox="1">
            <a:spLocks noChangeArrowheads="1"/>
          </p:cNvSpPr>
          <p:nvPr/>
        </p:nvSpPr>
        <p:spPr bwMode="auto">
          <a:xfrm>
            <a:off x="7827550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6" name="Text Box 131"/>
          <p:cNvSpPr txBox="1">
            <a:spLocks noChangeArrowheads="1"/>
          </p:cNvSpPr>
          <p:nvPr/>
        </p:nvSpPr>
        <p:spPr bwMode="auto">
          <a:xfrm>
            <a:off x="8712908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출하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7" name="Text Box 132"/>
          <p:cNvSpPr txBox="1">
            <a:spLocks noChangeArrowheads="1"/>
          </p:cNvSpPr>
          <p:nvPr/>
        </p:nvSpPr>
        <p:spPr bwMode="auto">
          <a:xfrm>
            <a:off x="8701310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98" name="Straight Arrow Connector 197"/>
          <p:cNvCxnSpPr>
            <a:stCxn id="182" idx="3"/>
            <a:endCxn id="192" idx="1"/>
          </p:cNvCxnSpPr>
          <p:nvPr/>
        </p:nvCxnSpPr>
        <p:spPr>
          <a:xfrm>
            <a:off x="6672996" y="2733998"/>
            <a:ext cx="29598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99" name="Straight Arrow Connector 198"/>
          <p:cNvCxnSpPr>
            <a:stCxn id="192" idx="3"/>
            <a:endCxn id="194" idx="1"/>
          </p:cNvCxnSpPr>
          <p:nvPr/>
        </p:nvCxnSpPr>
        <p:spPr>
          <a:xfrm>
            <a:off x="7577236" y="2733998"/>
            <a:ext cx="26191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200" name="Straight Arrow Connector 199"/>
          <p:cNvCxnSpPr>
            <a:stCxn id="194" idx="3"/>
            <a:endCxn id="196" idx="1"/>
          </p:cNvCxnSpPr>
          <p:nvPr/>
        </p:nvCxnSpPr>
        <p:spPr>
          <a:xfrm>
            <a:off x="8447408" y="2733998"/>
            <a:ext cx="26550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208" name="Text Box 128"/>
          <p:cNvSpPr txBox="1">
            <a:spLocks noChangeArrowheads="1"/>
          </p:cNvSpPr>
          <p:nvPr/>
        </p:nvSpPr>
        <p:spPr bwMode="auto">
          <a:xfrm>
            <a:off x="3190826" y="4039234"/>
            <a:ext cx="2628730" cy="20774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28600" indent="-228600" algn="l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ko-KR" altLang="en-US" sz="1000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판매오더는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4Week 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생산계획의 독립소요량을 소비함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생산계획의 가용 </a:t>
            </a:r>
            <a:r>
              <a:rPr lang="en-US" altLang="ko-KR" sz="1000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Capa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를 소진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 algn="l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DM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에서 수립한 계획독립소요량은 실제 생산지시로 전환되지 못함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계획독립소요량의 소요자재 포함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 algn="l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생산에 </a:t>
            </a:r>
            <a:r>
              <a:rPr lang="ko-KR" altLang="en-US" sz="1000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실소요되는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자재들에 대한 소요량 계산은 </a:t>
            </a:r>
            <a:r>
              <a:rPr lang="ko-KR" altLang="en-US" sz="1000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판매오더에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대한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MRP 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수행 후 결정되며 이를 자동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PR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과 연계 가능 </a:t>
            </a:r>
            <a:endParaRPr lang="ko-KR" altLang="en-US" sz="1000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직사각형 843"/>
          <p:cNvSpPr/>
          <p:nvPr/>
        </p:nvSpPr>
        <p:spPr>
          <a:xfrm>
            <a:off x="177444" y="155635"/>
            <a:ext cx="8383626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lvl="0" algn="l" defTabSz="936625" latinLnBrk="1"/>
            <a:r>
              <a:rPr kumimoji="1" lang="ko-KR" altLang="en-US" sz="1800" b="1" dirty="0" smtClean="0">
                <a:solidFill>
                  <a:schemeClr val="tx1"/>
                </a:solidFill>
                <a:latin typeface="+mn-ea"/>
                <a:ea typeface="+mn-ea"/>
              </a:rPr>
              <a:t>일반 </a:t>
            </a:r>
            <a:r>
              <a:rPr kumimoji="1" lang="en-US" altLang="ko-KR" sz="1800" b="1" dirty="0" smtClean="0">
                <a:solidFill>
                  <a:schemeClr val="tx1"/>
                </a:solidFill>
                <a:latin typeface="+mn-ea"/>
                <a:ea typeface="+mn-ea"/>
              </a:rPr>
              <a:t>MTO </a:t>
            </a:r>
            <a:r>
              <a:rPr kumimoji="1" lang="ko-KR" altLang="en-US" sz="1800" b="1" dirty="0" smtClean="0">
                <a:solidFill>
                  <a:schemeClr val="tx1"/>
                </a:solidFill>
                <a:latin typeface="+mn-ea"/>
                <a:ea typeface="+mn-ea"/>
              </a:rPr>
              <a:t>제품 </a:t>
            </a:r>
            <a:r>
              <a:rPr lang="ko-KR" altLang="en-US" sz="1800" b="1" dirty="0" smtClean="0">
                <a:latin typeface="+mn-ea"/>
                <a:ea typeface="+mn-ea"/>
              </a:rPr>
              <a:t>생산전략 </a:t>
            </a:r>
            <a:r>
              <a:rPr lang="en-US" altLang="ko-KR" sz="1800" b="1" dirty="0" smtClean="0">
                <a:latin typeface="+mn-ea"/>
                <a:ea typeface="+mn-ea"/>
              </a:rPr>
              <a:t>(without VC)</a:t>
            </a:r>
            <a:endParaRPr kumimoji="1" lang="en-US" altLang="ko-KR" sz="18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graphicFrame>
        <p:nvGraphicFramePr>
          <p:cNvPr id="6" name="Group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74344661"/>
              </p:ext>
            </p:extLst>
          </p:nvPr>
        </p:nvGraphicFramePr>
        <p:xfrm>
          <a:off x="118795" y="1419225"/>
          <a:ext cx="9644965" cy="4891088"/>
        </p:xfrm>
        <a:graphic>
          <a:graphicData uri="http://schemas.openxmlformats.org/drawingml/2006/table">
            <a:tbl>
              <a:tblPr/>
              <a:tblGrid>
                <a:gridCol w="3630245"/>
                <a:gridCol w="833120"/>
                <a:gridCol w="1778000"/>
                <a:gridCol w="1701800"/>
                <a:gridCol w="1701800"/>
              </a:tblGrid>
              <a:tr h="653095"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계획전략 요구 사항</a:t>
                      </a:r>
                    </a:p>
                  </a:txBody>
                  <a:tcPr marL="84406" marR="8440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주요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검토</a:t>
                      </a:r>
                      <a:b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사항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세부 검토 내용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생산전략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(Planning Variants w/o Final Assembly)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생산전략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(MTO Production)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905133">
                <a:tc rowSpan="5">
                  <a:txBody>
                    <a:bodyPr/>
                    <a:lstStyle/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제품코드별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판매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생산계획 수립 필요</a:t>
                      </a:r>
                      <a:b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기존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제품그룹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”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S&amp;OP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 생산 체계에 의한 영업주문 대응 필요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제품코드별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대한 표준원가 추정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재고는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영업오더에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종속되어야 함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(Sales Order Stock)</a:t>
                      </a: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Planning Strategy 20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번과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번을 대안으로 선정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S&amp;OP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생산계획 운영 측면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➊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생산계획 정보의 운영 및 공유 방안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SAP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Demand Management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기능을 통한 계획독립 소요량 계획 및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LTP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 가능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SAP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Demand Management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기능 활용은 불가하며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APO-DP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통한 계획독립 소요량 계획 및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LTP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 가능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82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생산계획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매핑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운영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➊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영엽오더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아이템별로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1:1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매핑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방안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영업오더를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통한 생산지시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매핑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계획독립소요량은 생산지시로 변환 불가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영업오더를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통한 생산지시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매핑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62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자재조달운영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➊ 표준사양의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장납기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자재에 대한 예정 소요량 산출 방안</a:t>
                      </a:r>
                      <a:b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 PIR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기준으로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전개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혹은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LTP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후 소요량을 산정하여 선 발주에 활용 방안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대표사양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기준의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MRP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수행을 통한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장납기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자재의 예상 소요량 산출 가능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APO-DP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통해 생성된 독립 소요량 계획을 통해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장납기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자재의 예상 소요량 산출 가능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52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➋ 대표사양에 포함되지 않는 선택 사양 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소요량 산출과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 방안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영업오더에서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선택된 의장 및 포장사양에 의한 사양 자재의 소요량 산출 및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연계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영업오더에서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선택된 의장 및 포장사양에 의한 사양 자재의 소요량 산출 및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연계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304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➌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예정 소요량 정보와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실생산오더의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예약 정보 간의 소진 여부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표준사양 자재의 예정소요량은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PIR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을 통해 예측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표준사양 자재 및 선택사양 자재 모두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영업오더의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실소요량으로 소진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표준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선택 사양 하위 자재 모두 실소요량으로 소진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예측 소요량은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APO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DP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와 연계가 필요함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73055" y="874755"/>
            <a:ext cx="9361484" cy="628926"/>
          </a:xfr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en-US" altLang="ko-KR" dirty="0" smtClean="0"/>
              <a:t>VC</a:t>
            </a:r>
            <a:r>
              <a:rPr lang="ko-KR" altLang="en-US" dirty="0" smtClean="0"/>
              <a:t>를 활용하지 않는 </a:t>
            </a:r>
            <a:r>
              <a:rPr lang="en-US" altLang="ko-KR" dirty="0" smtClean="0"/>
              <a:t>MTO </a:t>
            </a:r>
            <a:r>
              <a:rPr lang="ko-KR" altLang="en-US" dirty="0" smtClean="0"/>
              <a:t>완제품 </a:t>
            </a:r>
            <a:r>
              <a:rPr lang="ko-KR" altLang="en-US" dirty="0"/>
              <a:t>및 자재계획 수립 대상의 </a:t>
            </a:r>
            <a:r>
              <a:rPr lang="ko-KR" altLang="en-US" dirty="0" smtClean="0"/>
              <a:t>생산전략은 </a:t>
            </a:r>
            <a:r>
              <a:rPr lang="en-US" altLang="ko-KR" dirty="0" smtClean="0"/>
              <a:t>50</a:t>
            </a:r>
            <a:r>
              <a:rPr lang="ko-KR" altLang="en-US" dirty="0" smtClean="0"/>
              <a:t>으로 결정됨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  <p:sp>
        <p:nvSpPr>
          <p:cNvPr id="28" name="Text Box 24"/>
          <p:cNvSpPr txBox="1">
            <a:spLocks noChangeArrowheads="1"/>
          </p:cNvSpPr>
          <p:nvPr/>
        </p:nvSpPr>
        <p:spPr bwMode="auto">
          <a:xfrm>
            <a:off x="1915156" y="4105847"/>
            <a:ext cx="368252" cy="138499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9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대안 </a:t>
            </a:r>
            <a:r>
              <a:rPr lang="en-US" altLang="ko-KR" sz="9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49" name="Text Box 24"/>
          <p:cNvSpPr txBox="1">
            <a:spLocks noChangeArrowheads="1"/>
          </p:cNvSpPr>
          <p:nvPr/>
        </p:nvSpPr>
        <p:spPr bwMode="auto">
          <a:xfrm>
            <a:off x="144103" y="4091559"/>
            <a:ext cx="368252" cy="138499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9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대안 </a:t>
            </a:r>
            <a:r>
              <a:rPr lang="en-US" altLang="ko-KR" sz="9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58" name="Oval 40"/>
          <p:cNvSpPr>
            <a:spLocks noChangeArrowheads="1"/>
          </p:cNvSpPr>
          <p:nvPr/>
        </p:nvSpPr>
        <p:spPr bwMode="auto">
          <a:xfrm>
            <a:off x="168609" y="5009605"/>
            <a:ext cx="168231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9" name="Oval 41"/>
          <p:cNvSpPr>
            <a:spLocks noChangeArrowheads="1"/>
          </p:cNvSpPr>
          <p:nvPr/>
        </p:nvSpPr>
        <p:spPr bwMode="auto">
          <a:xfrm>
            <a:off x="403092" y="5009605"/>
            <a:ext cx="168231" cy="215498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0" name="AutoShape 43"/>
          <p:cNvCxnSpPr>
            <a:cxnSpLocks noChangeShapeType="1"/>
            <a:stCxn id="64" idx="2"/>
            <a:endCxn id="59" idx="0"/>
          </p:cNvCxnSpPr>
          <p:nvPr/>
        </p:nvCxnSpPr>
        <p:spPr bwMode="auto">
          <a:xfrm rot="16200000" flipH="1">
            <a:off x="387217" y="4909614"/>
            <a:ext cx="143832" cy="561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61" name="AutoShape 44"/>
          <p:cNvCxnSpPr>
            <a:cxnSpLocks noChangeShapeType="1"/>
            <a:stCxn id="64" idx="2"/>
            <a:endCxn id="58" idx="0"/>
          </p:cNvCxnSpPr>
          <p:nvPr/>
        </p:nvCxnSpPr>
        <p:spPr bwMode="auto">
          <a:xfrm rot="5400000">
            <a:off x="269975" y="4848523"/>
            <a:ext cx="143832" cy="178334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62" name="Oval 47"/>
          <p:cNvSpPr>
            <a:spLocks noChangeArrowheads="1"/>
          </p:cNvSpPr>
          <p:nvPr/>
        </p:nvSpPr>
        <p:spPr bwMode="auto">
          <a:xfrm>
            <a:off x="827889" y="4175096"/>
            <a:ext cx="267830" cy="270924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50</a:t>
            </a:r>
          </a:p>
        </p:txBody>
      </p:sp>
      <p:cxnSp>
        <p:nvCxnSpPr>
          <p:cNvPr id="63" name="AutoShape 48"/>
          <p:cNvCxnSpPr>
            <a:cxnSpLocks noChangeShapeType="1"/>
            <a:stCxn id="62" idx="2"/>
            <a:endCxn id="75" idx="0"/>
          </p:cNvCxnSpPr>
          <p:nvPr/>
        </p:nvCxnSpPr>
        <p:spPr bwMode="auto">
          <a:xfrm rot="16200000" flipH="1">
            <a:off x="912032" y="4495792"/>
            <a:ext cx="214322" cy="11477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64" name="Oval 51"/>
          <p:cNvSpPr>
            <a:spLocks noChangeArrowheads="1"/>
          </p:cNvSpPr>
          <p:nvPr/>
        </p:nvSpPr>
        <p:spPr bwMode="auto">
          <a:xfrm>
            <a:off x="347458" y="4651054"/>
            <a:ext cx="167198" cy="214719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/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70</a:t>
            </a:r>
            <a:endParaRPr lang="en-US" altLang="ko-KR" sz="9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5" name="AutoShape 54"/>
          <p:cNvCxnSpPr>
            <a:cxnSpLocks noChangeShapeType="1"/>
            <a:stCxn id="62" idx="2"/>
            <a:endCxn id="64" idx="0"/>
          </p:cNvCxnSpPr>
          <p:nvPr/>
        </p:nvCxnSpPr>
        <p:spPr bwMode="auto">
          <a:xfrm rot="5400000">
            <a:off x="593914" y="4283164"/>
            <a:ext cx="205034" cy="53074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66" name="Text Box 55"/>
          <p:cNvSpPr txBox="1">
            <a:spLocks noChangeArrowheads="1"/>
          </p:cNvSpPr>
          <p:nvPr/>
        </p:nvSpPr>
        <p:spPr bwMode="auto">
          <a:xfrm>
            <a:off x="860041" y="4931736"/>
            <a:ext cx="473548" cy="2794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ko-KR" altLang="en-US" sz="700" dirty="0" err="1" smtClean="0">
                <a:latin typeface="맑은 고딕" pitchFamily="50" charset="-127"/>
                <a:ea typeface="맑은 고딕" pitchFamily="50" charset="-127"/>
              </a:rPr>
              <a:t>의장용자재</a:t>
            </a:r>
            <a:endParaRPr lang="en-US" altLang="ko-KR" sz="700" dirty="0" smtClean="0">
              <a:latin typeface="맑은 고딕" pitchFamily="50" charset="-127"/>
              <a:ea typeface="맑은 고딕" pitchFamily="50" charset="-127"/>
            </a:endParaRPr>
          </a:p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박스</a:t>
            </a: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스티커</a:t>
            </a: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8" name="Oval 57"/>
          <p:cNvSpPr>
            <a:spLocks noChangeArrowheads="1"/>
          </p:cNvSpPr>
          <p:nvPr/>
        </p:nvSpPr>
        <p:spPr bwMode="auto">
          <a:xfrm>
            <a:off x="511221" y="5374034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9" name="AutoShape 58"/>
          <p:cNvCxnSpPr>
            <a:cxnSpLocks noChangeShapeType="1"/>
            <a:stCxn id="59" idx="2"/>
            <a:endCxn id="68" idx="0"/>
          </p:cNvCxnSpPr>
          <p:nvPr/>
        </p:nvCxnSpPr>
        <p:spPr bwMode="auto">
          <a:xfrm rot="16200000" flipH="1">
            <a:off x="466549" y="5245762"/>
            <a:ext cx="148931" cy="10761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70" name="AutoShape 59"/>
          <p:cNvCxnSpPr>
            <a:cxnSpLocks noChangeShapeType="1"/>
            <a:stCxn id="59" idx="2"/>
            <a:endCxn id="131" idx="0"/>
          </p:cNvCxnSpPr>
          <p:nvPr/>
        </p:nvCxnSpPr>
        <p:spPr bwMode="auto">
          <a:xfrm rot="5400000">
            <a:off x="368317" y="5255144"/>
            <a:ext cx="148933" cy="888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71" name="Oval 61"/>
          <p:cNvSpPr>
            <a:spLocks noChangeArrowheads="1"/>
          </p:cNvSpPr>
          <p:nvPr/>
        </p:nvSpPr>
        <p:spPr bwMode="auto">
          <a:xfrm>
            <a:off x="614770" y="5009605"/>
            <a:ext cx="167198" cy="196142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72" name="AutoShape 62"/>
          <p:cNvCxnSpPr>
            <a:cxnSpLocks noChangeShapeType="1"/>
            <a:stCxn id="64" idx="2"/>
            <a:endCxn id="71" idx="0"/>
          </p:cNvCxnSpPr>
          <p:nvPr/>
        </p:nvCxnSpPr>
        <p:spPr bwMode="auto">
          <a:xfrm rot="16200000" flipH="1">
            <a:off x="492798" y="4804032"/>
            <a:ext cx="143832" cy="26731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grpSp>
        <p:nvGrpSpPr>
          <p:cNvPr id="2" name="Group 72"/>
          <p:cNvGrpSpPr/>
          <p:nvPr/>
        </p:nvGrpSpPr>
        <p:grpSpPr>
          <a:xfrm>
            <a:off x="933946" y="4660342"/>
            <a:ext cx="344309" cy="196142"/>
            <a:chOff x="2175851" y="2647951"/>
            <a:chExt cx="750551" cy="294656"/>
          </a:xfrm>
          <a:solidFill>
            <a:srgbClr val="99FFCC"/>
          </a:solidFill>
        </p:grpSpPr>
        <p:sp>
          <p:nvSpPr>
            <p:cNvPr id="74" name="Oval 61"/>
            <p:cNvSpPr>
              <a:spLocks noChangeArrowheads="1"/>
            </p:cNvSpPr>
            <p:nvPr/>
          </p:nvSpPr>
          <p:spPr bwMode="auto">
            <a:xfrm>
              <a:off x="217585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5" name="Oval 61"/>
            <p:cNvSpPr>
              <a:spLocks noChangeArrowheads="1"/>
            </p:cNvSpPr>
            <p:nvPr/>
          </p:nvSpPr>
          <p:spPr bwMode="auto">
            <a:xfrm>
              <a:off x="2304544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6" name="Oval 61"/>
            <p:cNvSpPr>
              <a:spLocks noChangeArrowheads="1"/>
            </p:cNvSpPr>
            <p:nvPr/>
          </p:nvSpPr>
          <p:spPr bwMode="auto">
            <a:xfrm>
              <a:off x="2433237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7" name="Oval 76"/>
            <p:cNvSpPr>
              <a:spLocks noChangeArrowheads="1"/>
            </p:cNvSpPr>
            <p:nvPr/>
          </p:nvSpPr>
          <p:spPr bwMode="auto">
            <a:xfrm>
              <a:off x="256193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3" name="Group 77"/>
          <p:cNvGrpSpPr/>
          <p:nvPr/>
        </p:nvGrpSpPr>
        <p:grpSpPr>
          <a:xfrm>
            <a:off x="1402814" y="4660342"/>
            <a:ext cx="344309" cy="196142"/>
            <a:chOff x="2175851" y="2647951"/>
            <a:chExt cx="750551" cy="294656"/>
          </a:xfrm>
          <a:solidFill>
            <a:srgbClr val="FFFF00"/>
          </a:solidFill>
        </p:grpSpPr>
        <p:sp>
          <p:nvSpPr>
            <p:cNvPr id="79" name="Oval 61"/>
            <p:cNvSpPr>
              <a:spLocks noChangeArrowheads="1"/>
            </p:cNvSpPr>
            <p:nvPr/>
          </p:nvSpPr>
          <p:spPr bwMode="auto">
            <a:xfrm>
              <a:off x="217585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0" name="Oval 61"/>
            <p:cNvSpPr>
              <a:spLocks noChangeArrowheads="1"/>
            </p:cNvSpPr>
            <p:nvPr/>
          </p:nvSpPr>
          <p:spPr bwMode="auto">
            <a:xfrm>
              <a:off x="2304544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1" name="Oval 61"/>
            <p:cNvSpPr>
              <a:spLocks noChangeArrowheads="1"/>
            </p:cNvSpPr>
            <p:nvPr/>
          </p:nvSpPr>
          <p:spPr bwMode="auto">
            <a:xfrm>
              <a:off x="2433237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2" name="Oval 81"/>
            <p:cNvSpPr>
              <a:spLocks noChangeArrowheads="1"/>
            </p:cNvSpPr>
            <p:nvPr/>
          </p:nvSpPr>
          <p:spPr bwMode="auto">
            <a:xfrm>
              <a:off x="256193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83" name="Text Box 55"/>
          <p:cNvSpPr txBox="1">
            <a:spLocks noChangeArrowheads="1"/>
          </p:cNvSpPr>
          <p:nvPr/>
        </p:nvSpPr>
        <p:spPr bwMode="auto">
          <a:xfrm>
            <a:off x="1394119" y="4931736"/>
            <a:ext cx="406892" cy="2794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ko-KR" altLang="en-US" sz="7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포장용자재</a:t>
            </a:r>
            <a:endParaRPr lang="en-US" altLang="ko-KR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7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700" dirty="0" smtClean="0">
                <a:latin typeface="맑은 고딕" pitchFamily="50" charset="-127"/>
                <a:ea typeface="맑은 고딕" pitchFamily="50" charset="-127"/>
              </a:rPr>
              <a:t>팔레트 등</a:t>
            </a:r>
            <a:r>
              <a:rPr lang="en-US" altLang="ko-KR" sz="7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4" name="AutoShape 48"/>
          <p:cNvCxnSpPr>
            <a:cxnSpLocks noChangeShapeType="1"/>
            <a:stCxn id="62" idx="2"/>
            <a:endCxn id="81" idx="0"/>
          </p:cNvCxnSpPr>
          <p:nvPr/>
        </p:nvCxnSpPr>
        <p:spPr bwMode="auto">
          <a:xfrm rot="16200000" flipH="1">
            <a:off x="1175984" y="4231839"/>
            <a:ext cx="214322" cy="64268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31" name="Oval 41"/>
          <p:cNvSpPr>
            <a:spLocks noChangeArrowheads="1"/>
          </p:cNvSpPr>
          <p:nvPr/>
        </p:nvSpPr>
        <p:spPr bwMode="auto">
          <a:xfrm>
            <a:off x="314242" y="5374036"/>
            <a:ext cx="168231" cy="215498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/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endParaRPr lang="ko-KR" altLang="en-US" sz="9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4" name="Oval 57"/>
          <p:cNvSpPr>
            <a:spLocks noChangeArrowheads="1"/>
          </p:cNvSpPr>
          <p:nvPr/>
        </p:nvSpPr>
        <p:spPr bwMode="auto">
          <a:xfrm>
            <a:off x="218510" y="5684379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6" name="Oval 57"/>
          <p:cNvSpPr>
            <a:spLocks noChangeArrowheads="1"/>
          </p:cNvSpPr>
          <p:nvPr/>
        </p:nvSpPr>
        <p:spPr bwMode="auto">
          <a:xfrm>
            <a:off x="400262" y="5684379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38" name="AutoShape 59"/>
          <p:cNvCxnSpPr>
            <a:cxnSpLocks noChangeShapeType="1"/>
            <a:stCxn id="131" idx="2"/>
            <a:endCxn id="134" idx="0"/>
          </p:cNvCxnSpPr>
          <p:nvPr/>
        </p:nvCxnSpPr>
        <p:spPr bwMode="auto">
          <a:xfrm rot="5400000">
            <a:off x="302811" y="5588831"/>
            <a:ext cx="94845" cy="962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1" name="AutoShape 59"/>
          <p:cNvCxnSpPr>
            <a:cxnSpLocks noChangeShapeType="1"/>
            <a:stCxn id="131" idx="2"/>
            <a:endCxn id="136" idx="0"/>
          </p:cNvCxnSpPr>
          <p:nvPr/>
        </p:nvCxnSpPr>
        <p:spPr bwMode="auto">
          <a:xfrm rot="16200000" flipH="1">
            <a:off x="393687" y="5594204"/>
            <a:ext cx="94845" cy="8550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44" name="Oval 40"/>
          <p:cNvSpPr>
            <a:spLocks noChangeArrowheads="1"/>
          </p:cNvSpPr>
          <p:nvPr/>
        </p:nvSpPr>
        <p:spPr bwMode="auto">
          <a:xfrm>
            <a:off x="2015165" y="5009605"/>
            <a:ext cx="168231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5" name="Oval 41"/>
          <p:cNvSpPr>
            <a:spLocks noChangeArrowheads="1"/>
          </p:cNvSpPr>
          <p:nvPr/>
        </p:nvSpPr>
        <p:spPr bwMode="auto">
          <a:xfrm>
            <a:off x="2249648" y="5009605"/>
            <a:ext cx="168231" cy="215498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46" name="AutoShape 43"/>
          <p:cNvCxnSpPr>
            <a:cxnSpLocks noChangeShapeType="1"/>
            <a:stCxn id="150" idx="2"/>
            <a:endCxn id="145" idx="0"/>
          </p:cNvCxnSpPr>
          <p:nvPr/>
        </p:nvCxnSpPr>
        <p:spPr bwMode="auto">
          <a:xfrm rot="16200000" flipH="1">
            <a:off x="2233773" y="4909614"/>
            <a:ext cx="143832" cy="561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7" name="AutoShape 44"/>
          <p:cNvCxnSpPr>
            <a:cxnSpLocks noChangeShapeType="1"/>
            <a:stCxn id="150" idx="2"/>
            <a:endCxn id="144" idx="0"/>
          </p:cNvCxnSpPr>
          <p:nvPr/>
        </p:nvCxnSpPr>
        <p:spPr bwMode="auto">
          <a:xfrm rot="5400000">
            <a:off x="2116531" y="4848523"/>
            <a:ext cx="143832" cy="178334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48" name="Oval 47"/>
          <p:cNvSpPr>
            <a:spLocks noChangeArrowheads="1"/>
          </p:cNvSpPr>
          <p:nvPr/>
        </p:nvSpPr>
        <p:spPr bwMode="auto">
          <a:xfrm>
            <a:off x="2674445" y="4175096"/>
            <a:ext cx="267830" cy="270924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20</a:t>
            </a:r>
          </a:p>
        </p:txBody>
      </p:sp>
      <p:cxnSp>
        <p:nvCxnSpPr>
          <p:cNvPr id="149" name="AutoShape 48"/>
          <p:cNvCxnSpPr>
            <a:cxnSpLocks noChangeShapeType="1"/>
            <a:stCxn id="148" idx="2"/>
            <a:endCxn id="160" idx="0"/>
          </p:cNvCxnSpPr>
          <p:nvPr/>
        </p:nvCxnSpPr>
        <p:spPr bwMode="auto">
          <a:xfrm rot="16200000" flipH="1">
            <a:off x="2758588" y="4495792"/>
            <a:ext cx="214322" cy="11477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50" name="Oval 51"/>
          <p:cNvSpPr>
            <a:spLocks noChangeArrowheads="1"/>
          </p:cNvSpPr>
          <p:nvPr/>
        </p:nvSpPr>
        <p:spPr bwMode="auto">
          <a:xfrm>
            <a:off x="2194014" y="4651054"/>
            <a:ext cx="167198" cy="214719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/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70</a:t>
            </a:r>
            <a:endParaRPr lang="en-US" altLang="ko-KR" sz="9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1" name="AutoShape 54"/>
          <p:cNvCxnSpPr>
            <a:cxnSpLocks noChangeShapeType="1"/>
            <a:stCxn id="148" idx="2"/>
            <a:endCxn id="150" idx="0"/>
          </p:cNvCxnSpPr>
          <p:nvPr/>
        </p:nvCxnSpPr>
        <p:spPr bwMode="auto">
          <a:xfrm rot="5400000">
            <a:off x="2440470" y="4283164"/>
            <a:ext cx="205034" cy="53074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52" name="Text Box 55"/>
          <p:cNvSpPr txBox="1">
            <a:spLocks noChangeArrowheads="1"/>
          </p:cNvSpPr>
          <p:nvPr/>
        </p:nvSpPr>
        <p:spPr bwMode="auto">
          <a:xfrm>
            <a:off x="2706596" y="4931736"/>
            <a:ext cx="473548" cy="2794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ko-KR" altLang="en-US" sz="700" dirty="0" err="1" smtClean="0">
                <a:latin typeface="맑은 고딕" pitchFamily="50" charset="-127"/>
                <a:ea typeface="맑은 고딕" pitchFamily="50" charset="-127"/>
              </a:rPr>
              <a:t>의장용자재</a:t>
            </a:r>
            <a:endParaRPr lang="en-US" altLang="ko-KR" sz="700" dirty="0" smtClean="0">
              <a:latin typeface="맑은 고딕" pitchFamily="50" charset="-127"/>
              <a:ea typeface="맑은 고딕" pitchFamily="50" charset="-127"/>
            </a:endParaRPr>
          </a:p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박스</a:t>
            </a: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스티커</a:t>
            </a: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3" name="Oval 57"/>
          <p:cNvSpPr>
            <a:spLocks noChangeArrowheads="1"/>
          </p:cNvSpPr>
          <p:nvPr/>
        </p:nvSpPr>
        <p:spPr bwMode="auto">
          <a:xfrm>
            <a:off x="2357777" y="5374034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4" name="AutoShape 58"/>
          <p:cNvCxnSpPr>
            <a:cxnSpLocks noChangeShapeType="1"/>
            <a:stCxn id="145" idx="2"/>
            <a:endCxn id="153" idx="0"/>
          </p:cNvCxnSpPr>
          <p:nvPr/>
        </p:nvCxnSpPr>
        <p:spPr bwMode="auto">
          <a:xfrm rot="16200000" flipH="1">
            <a:off x="2313105" y="5245762"/>
            <a:ext cx="148931" cy="10761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55" name="AutoShape 59"/>
          <p:cNvCxnSpPr>
            <a:cxnSpLocks noChangeShapeType="1"/>
            <a:stCxn id="145" idx="2"/>
            <a:endCxn id="172" idx="0"/>
          </p:cNvCxnSpPr>
          <p:nvPr/>
        </p:nvCxnSpPr>
        <p:spPr bwMode="auto">
          <a:xfrm rot="5400000">
            <a:off x="2214873" y="5255144"/>
            <a:ext cx="148933" cy="888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56" name="Oval 61"/>
          <p:cNvSpPr>
            <a:spLocks noChangeArrowheads="1"/>
          </p:cNvSpPr>
          <p:nvPr/>
        </p:nvSpPr>
        <p:spPr bwMode="auto">
          <a:xfrm>
            <a:off x="2461326" y="5009605"/>
            <a:ext cx="167198" cy="196142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7" name="AutoShape 62"/>
          <p:cNvCxnSpPr>
            <a:cxnSpLocks noChangeShapeType="1"/>
            <a:stCxn id="150" idx="2"/>
            <a:endCxn id="156" idx="0"/>
          </p:cNvCxnSpPr>
          <p:nvPr/>
        </p:nvCxnSpPr>
        <p:spPr bwMode="auto">
          <a:xfrm rot="16200000" flipH="1">
            <a:off x="2339354" y="4804032"/>
            <a:ext cx="143832" cy="26731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grpSp>
        <p:nvGrpSpPr>
          <p:cNvPr id="4" name="Group 157"/>
          <p:cNvGrpSpPr/>
          <p:nvPr/>
        </p:nvGrpSpPr>
        <p:grpSpPr>
          <a:xfrm>
            <a:off x="2780502" y="4660342"/>
            <a:ext cx="344309" cy="196142"/>
            <a:chOff x="2175851" y="2647951"/>
            <a:chExt cx="750551" cy="294656"/>
          </a:xfrm>
          <a:solidFill>
            <a:srgbClr val="99FFCC"/>
          </a:solidFill>
        </p:grpSpPr>
        <p:sp>
          <p:nvSpPr>
            <p:cNvPr id="159" name="Oval 61"/>
            <p:cNvSpPr>
              <a:spLocks noChangeArrowheads="1"/>
            </p:cNvSpPr>
            <p:nvPr/>
          </p:nvSpPr>
          <p:spPr bwMode="auto">
            <a:xfrm>
              <a:off x="217585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0" name="Oval 61"/>
            <p:cNvSpPr>
              <a:spLocks noChangeArrowheads="1"/>
            </p:cNvSpPr>
            <p:nvPr/>
          </p:nvSpPr>
          <p:spPr bwMode="auto">
            <a:xfrm>
              <a:off x="2304544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1" name="Oval 61"/>
            <p:cNvSpPr>
              <a:spLocks noChangeArrowheads="1"/>
            </p:cNvSpPr>
            <p:nvPr/>
          </p:nvSpPr>
          <p:spPr bwMode="auto">
            <a:xfrm>
              <a:off x="2433237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56193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5" name="Group 162"/>
          <p:cNvGrpSpPr/>
          <p:nvPr/>
        </p:nvGrpSpPr>
        <p:grpSpPr>
          <a:xfrm>
            <a:off x="3249370" y="4660342"/>
            <a:ext cx="344309" cy="196142"/>
            <a:chOff x="2175851" y="2647951"/>
            <a:chExt cx="750551" cy="294656"/>
          </a:xfrm>
          <a:solidFill>
            <a:srgbClr val="FFFF00"/>
          </a:solidFill>
        </p:grpSpPr>
        <p:sp>
          <p:nvSpPr>
            <p:cNvPr id="164" name="Oval 61"/>
            <p:cNvSpPr>
              <a:spLocks noChangeArrowheads="1"/>
            </p:cNvSpPr>
            <p:nvPr/>
          </p:nvSpPr>
          <p:spPr bwMode="auto">
            <a:xfrm>
              <a:off x="217585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5" name="Oval 61"/>
            <p:cNvSpPr>
              <a:spLocks noChangeArrowheads="1"/>
            </p:cNvSpPr>
            <p:nvPr/>
          </p:nvSpPr>
          <p:spPr bwMode="auto">
            <a:xfrm>
              <a:off x="2304544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6" name="Oval 61"/>
            <p:cNvSpPr>
              <a:spLocks noChangeArrowheads="1"/>
            </p:cNvSpPr>
            <p:nvPr/>
          </p:nvSpPr>
          <p:spPr bwMode="auto">
            <a:xfrm>
              <a:off x="2433237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56193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68" name="Text Box 55"/>
          <p:cNvSpPr txBox="1">
            <a:spLocks noChangeArrowheads="1"/>
          </p:cNvSpPr>
          <p:nvPr/>
        </p:nvSpPr>
        <p:spPr bwMode="auto">
          <a:xfrm>
            <a:off x="3240675" y="4931736"/>
            <a:ext cx="406892" cy="2794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ko-KR" altLang="en-US" sz="7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포장용자재</a:t>
            </a:r>
            <a:endParaRPr lang="en-US" altLang="ko-KR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7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700" dirty="0" smtClean="0">
                <a:latin typeface="맑은 고딕" pitchFamily="50" charset="-127"/>
                <a:ea typeface="맑은 고딕" pitchFamily="50" charset="-127"/>
              </a:rPr>
              <a:t>팔레트 등</a:t>
            </a:r>
            <a:r>
              <a:rPr lang="en-US" altLang="ko-KR" sz="7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69" name="AutoShape 48"/>
          <p:cNvCxnSpPr>
            <a:cxnSpLocks noChangeShapeType="1"/>
            <a:stCxn id="148" idx="2"/>
            <a:endCxn id="166" idx="0"/>
          </p:cNvCxnSpPr>
          <p:nvPr/>
        </p:nvCxnSpPr>
        <p:spPr bwMode="auto">
          <a:xfrm rot="16200000" flipH="1">
            <a:off x="3022540" y="4231839"/>
            <a:ext cx="214322" cy="64268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72" name="Oval 41"/>
          <p:cNvSpPr>
            <a:spLocks noChangeArrowheads="1"/>
          </p:cNvSpPr>
          <p:nvPr/>
        </p:nvSpPr>
        <p:spPr bwMode="auto">
          <a:xfrm>
            <a:off x="2160798" y="5374036"/>
            <a:ext cx="168231" cy="215498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/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endParaRPr lang="ko-KR" altLang="en-US" sz="9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3" name="Oval 57"/>
          <p:cNvSpPr>
            <a:spLocks noChangeArrowheads="1"/>
          </p:cNvSpPr>
          <p:nvPr/>
        </p:nvSpPr>
        <p:spPr bwMode="auto">
          <a:xfrm>
            <a:off x="2065065" y="5684379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4" name="Oval 57"/>
          <p:cNvSpPr>
            <a:spLocks noChangeArrowheads="1"/>
          </p:cNvSpPr>
          <p:nvPr/>
        </p:nvSpPr>
        <p:spPr bwMode="auto">
          <a:xfrm>
            <a:off x="2246818" y="5684379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75" name="AutoShape 59"/>
          <p:cNvCxnSpPr>
            <a:cxnSpLocks noChangeShapeType="1"/>
            <a:stCxn id="172" idx="2"/>
            <a:endCxn id="173" idx="0"/>
          </p:cNvCxnSpPr>
          <p:nvPr/>
        </p:nvCxnSpPr>
        <p:spPr bwMode="auto">
          <a:xfrm rot="5400000">
            <a:off x="2149367" y="5588831"/>
            <a:ext cx="94845" cy="962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76" name="AutoShape 59"/>
          <p:cNvCxnSpPr>
            <a:cxnSpLocks noChangeShapeType="1"/>
            <a:stCxn id="172" idx="2"/>
            <a:endCxn id="174" idx="0"/>
          </p:cNvCxnSpPr>
          <p:nvPr/>
        </p:nvCxnSpPr>
        <p:spPr bwMode="auto">
          <a:xfrm rot="16200000" flipH="1">
            <a:off x="2240243" y="5594204"/>
            <a:ext cx="94845" cy="8550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grpSp>
        <p:nvGrpSpPr>
          <p:cNvPr id="7" name="Group 847"/>
          <p:cNvGrpSpPr/>
          <p:nvPr/>
        </p:nvGrpSpPr>
        <p:grpSpPr>
          <a:xfrm>
            <a:off x="6309360" y="1228735"/>
            <a:ext cx="1943065" cy="5212705"/>
            <a:chOff x="6309360" y="1228735"/>
            <a:chExt cx="1943065" cy="5212705"/>
          </a:xfrm>
        </p:grpSpPr>
        <p:sp>
          <p:nvSpPr>
            <p:cNvPr id="846" name="Rectangle 845"/>
            <p:cNvSpPr/>
            <p:nvPr/>
          </p:nvSpPr>
          <p:spPr>
            <a:xfrm>
              <a:off x="6309360" y="1310640"/>
              <a:ext cx="1788160" cy="51308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en-US" sz="1200" dirty="0" smtClean="0">
                <a:ln w="28575">
                  <a:solidFill>
                    <a:srgbClr val="FF0000"/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847" name="TextBox 846"/>
            <p:cNvSpPr txBox="1"/>
            <p:nvPr/>
          </p:nvSpPr>
          <p:spPr>
            <a:xfrm>
              <a:off x="7686243" y="1228735"/>
              <a:ext cx="5661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>
                <a:buFont typeface="Wingdings" pitchFamily="2" charset="2"/>
                <a:buChar char="ü"/>
              </a:pPr>
              <a:r>
                <a:rPr lang="en-US" sz="2800" dirty="0" smtClean="0">
                  <a:solidFill>
                    <a:srgbClr val="FF0000"/>
                  </a:solidFill>
                </a:rPr>
                <a:t> </a:t>
              </a:r>
              <a:endParaRPr lang="en-US" sz="28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22962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Rectangle 2"/>
          <p:cNvSpPr>
            <a:spLocks noChangeArrowheads="1"/>
          </p:cNvSpPr>
          <p:nvPr/>
        </p:nvSpPr>
        <p:spPr bwMode="auto">
          <a:xfrm>
            <a:off x="3160346" y="2237264"/>
            <a:ext cx="1872480" cy="1787606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Arial" charset="0"/>
              <a:ea typeface="윤고딕130" pitchFamily="18" charset="-127"/>
            </a:endParaRPr>
          </a:p>
        </p:txBody>
      </p:sp>
      <p:sp>
        <p:nvSpPr>
          <p:cNvPr id="12300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Ctr="0" compatLnSpc="1">
            <a:prstTxWarp prst="textNoShape">
              <a:avLst/>
            </a:prstTxWarp>
          </a:bodyPr>
          <a:lstStyle/>
          <a:p>
            <a:pPr algn="l"/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일반 </a:t>
            </a:r>
            <a:r>
              <a:rPr kumimoji="1" lang="en-US" altLang="ko-KR" dirty="0">
                <a:solidFill>
                  <a:schemeClr val="tx1"/>
                </a:solidFill>
                <a:latin typeface="+mn-ea"/>
              </a:rPr>
              <a:t>MTO </a:t>
            </a:r>
            <a:r>
              <a:rPr kumimoji="1" lang="ko-KR" altLang="en-US" dirty="0">
                <a:solidFill>
                  <a:schemeClr val="tx1"/>
                </a:solidFill>
                <a:latin typeface="+mn-ea"/>
              </a:rPr>
              <a:t>제품 </a:t>
            </a:r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생산전략 </a:t>
            </a:r>
            <a:r>
              <a:rPr kumimoji="1" lang="ko-KR" altLang="en-US" dirty="0">
                <a:solidFill>
                  <a:schemeClr val="tx1"/>
                </a:solidFill>
                <a:latin typeface="+mn-ea"/>
              </a:rPr>
              <a:t>운영 </a:t>
            </a:r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방안 </a:t>
            </a:r>
            <a:r>
              <a:rPr kumimoji="1" lang="en-US" altLang="ko-KR" dirty="0" smtClean="0">
                <a:solidFill>
                  <a:schemeClr val="tx1"/>
                </a:solidFill>
                <a:latin typeface="+mn-ea"/>
              </a:rPr>
              <a:t>(with 50</a:t>
            </a:r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번 전략</a:t>
            </a:r>
            <a:r>
              <a:rPr kumimoji="1" lang="en-US" altLang="ko-KR" dirty="0" smtClean="0">
                <a:solidFill>
                  <a:schemeClr val="tx1"/>
                </a:solidFill>
                <a:latin typeface="+mn-ea"/>
              </a:rPr>
              <a:t>)</a:t>
            </a:r>
            <a:endParaRPr kumimoji="1"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9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273055" y="773154"/>
            <a:ext cx="9361484" cy="628926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ko-KR" altLang="en-US" dirty="0" smtClean="0"/>
              <a:t>판매</a:t>
            </a:r>
            <a:r>
              <a:rPr lang="en-US" altLang="ko-KR" dirty="0" smtClean="0"/>
              <a:t>/</a:t>
            </a:r>
            <a:r>
              <a:rPr lang="ko-KR" altLang="en-US" dirty="0" smtClean="0"/>
              <a:t>생산 계획은 제품별로 수립하고 </a:t>
            </a:r>
            <a:r>
              <a:rPr lang="en-US" altLang="ko-KR" dirty="0" smtClean="0"/>
              <a:t>LTP Simulation</a:t>
            </a:r>
            <a:r>
              <a:rPr lang="ko-KR" altLang="en-US" dirty="0" smtClean="0"/>
              <a:t>을 수행하여 </a:t>
            </a:r>
            <a:r>
              <a:rPr lang="ko-KR" altLang="en-US" dirty="0" err="1" smtClean="0"/>
              <a:t>장납기</a:t>
            </a:r>
            <a:r>
              <a:rPr lang="ko-KR" altLang="en-US" dirty="0" smtClean="0"/>
              <a:t> 자재의 구매계획 수립에 반영하고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실제 </a:t>
            </a:r>
            <a:r>
              <a:rPr lang="ko-KR" altLang="en-US" dirty="0" err="1" smtClean="0"/>
              <a:t>영업오더에</a:t>
            </a:r>
            <a:r>
              <a:rPr lang="ko-KR" altLang="en-US" dirty="0" smtClean="0"/>
              <a:t> </a:t>
            </a:r>
            <a:r>
              <a:rPr lang="ko-KR" altLang="en-US" dirty="0"/>
              <a:t>의해서 </a:t>
            </a:r>
            <a:r>
              <a:rPr lang="ko-KR" altLang="en-US" dirty="0" smtClean="0"/>
              <a:t>원부자재 발주 및 생산 지시가 생성됨</a:t>
            </a:r>
            <a:endParaRPr lang="ko-KR" altLang="en-US" dirty="0"/>
          </a:p>
        </p:txBody>
      </p:sp>
      <p:sp>
        <p:nvSpPr>
          <p:cNvPr id="8" name="Text Box 22"/>
          <p:cNvSpPr txBox="1">
            <a:spLocks noChangeArrowheads="1"/>
          </p:cNvSpPr>
          <p:nvPr/>
        </p:nvSpPr>
        <p:spPr bwMode="auto">
          <a:xfrm>
            <a:off x="405527" y="2486348"/>
            <a:ext cx="600998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M+3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판매계획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404251" y="2343150"/>
            <a:ext cx="199057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 Box 25"/>
          <p:cNvSpPr txBox="1">
            <a:spLocks noChangeArrowheads="1"/>
          </p:cNvSpPr>
          <p:nvPr/>
        </p:nvSpPr>
        <p:spPr bwMode="auto">
          <a:xfrm>
            <a:off x="2325122" y="2486348"/>
            <a:ext cx="663875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Long Term Planning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26"/>
          <p:cNvSpPr txBox="1">
            <a:spLocks noChangeArrowheads="1"/>
          </p:cNvSpPr>
          <p:nvPr/>
        </p:nvSpPr>
        <p:spPr bwMode="auto">
          <a:xfrm>
            <a:off x="2323712" y="2343150"/>
            <a:ext cx="219882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</a:p>
        </p:txBody>
      </p:sp>
      <p:sp>
        <p:nvSpPr>
          <p:cNvPr id="18" name="Text Box 131"/>
          <p:cNvSpPr txBox="1">
            <a:spLocks noChangeArrowheads="1"/>
          </p:cNvSpPr>
          <p:nvPr/>
        </p:nvSpPr>
        <p:spPr bwMode="auto">
          <a:xfrm>
            <a:off x="1283552" y="2486348"/>
            <a:ext cx="748448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M+3 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생산계획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(DM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비활성 버전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Text Box 132"/>
          <p:cNvSpPr txBox="1">
            <a:spLocks noChangeArrowheads="1"/>
          </p:cNvSpPr>
          <p:nvPr/>
        </p:nvSpPr>
        <p:spPr bwMode="auto">
          <a:xfrm>
            <a:off x="1271954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0" name="AutoShape 22"/>
          <p:cNvCxnSpPr>
            <a:cxnSpLocks noChangeShapeType="1"/>
            <a:stCxn id="134" idx="3"/>
            <a:endCxn id="153" idx="2"/>
          </p:cNvCxnSpPr>
          <p:nvPr/>
        </p:nvCxnSpPr>
        <p:spPr bwMode="auto">
          <a:xfrm flipV="1">
            <a:off x="4060909" y="2981648"/>
            <a:ext cx="519797" cy="629597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34" name="Text Box 25"/>
          <p:cNvSpPr txBox="1">
            <a:spLocks noChangeArrowheads="1"/>
          </p:cNvSpPr>
          <p:nvPr/>
        </p:nvSpPr>
        <p:spPr bwMode="auto">
          <a:xfrm>
            <a:off x="3397034" y="3363595"/>
            <a:ext cx="663875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판매오더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생성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5" name="Text Box 26"/>
          <p:cNvSpPr txBox="1">
            <a:spLocks noChangeArrowheads="1"/>
          </p:cNvSpPr>
          <p:nvPr/>
        </p:nvSpPr>
        <p:spPr bwMode="auto">
          <a:xfrm>
            <a:off x="3395624" y="3249295"/>
            <a:ext cx="219882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</a:p>
        </p:txBody>
      </p:sp>
      <p:sp>
        <p:nvSpPr>
          <p:cNvPr id="138" name="Text Box 25"/>
          <p:cNvSpPr txBox="1">
            <a:spLocks noChangeArrowheads="1"/>
          </p:cNvSpPr>
          <p:nvPr/>
        </p:nvSpPr>
        <p:spPr bwMode="auto">
          <a:xfrm>
            <a:off x="2325122" y="3352324"/>
            <a:ext cx="663875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Simulation 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결과 검토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3" name="Text Box 25"/>
          <p:cNvSpPr txBox="1">
            <a:spLocks noChangeArrowheads="1"/>
          </p:cNvSpPr>
          <p:nvPr/>
        </p:nvSpPr>
        <p:spPr bwMode="auto">
          <a:xfrm>
            <a:off x="2325122" y="4202117"/>
            <a:ext cx="663875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err="1" smtClean="0">
                <a:latin typeface="맑은 고딕" pitchFamily="50" charset="-127"/>
                <a:ea typeface="맑은 고딕" pitchFamily="50" charset="-127"/>
              </a:rPr>
              <a:t>장납기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 자재 구매계획 반영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8" name="Text Box 131"/>
          <p:cNvSpPr txBox="1">
            <a:spLocks noChangeArrowheads="1"/>
          </p:cNvSpPr>
          <p:nvPr/>
        </p:nvSpPr>
        <p:spPr bwMode="auto">
          <a:xfrm>
            <a:off x="333169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4 Week 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생산계획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(DM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활성 버전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9" name="Text Box 132"/>
          <p:cNvSpPr txBox="1">
            <a:spLocks noChangeArrowheads="1"/>
          </p:cNvSpPr>
          <p:nvPr/>
        </p:nvSpPr>
        <p:spPr bwMode="auto">
          <a:xfrm>
            <a:off x="332009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0" name="Straight Arrow Connector 149"/>
          <p:cNvCxnSpPr>
            <a:stCxn id="11" idx="3"/>
            <a:endCxn id="148" idx="1"/>
          </p:cNvCxnSpPr>
          <p:nvPr/>
        </p:nvCxnSpPr>
        <p:spPr>
          <a:xfrm>
            <a:off x="2988997" y="2733998"/>
            <a:ext cx="342699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53" name="Text Box 131"/>
          <p:cNvSpPr txBox="1">
            <a:spLocks noChangeArrowheads="1"/>
          </p:cNvSpPr>
          <p:nvPr/>
        </p:nvSpPr>
        <p:spPr bwMode="auto">
          <a:xfrm>
            <a:off x="427657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MRP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4" name="Text Box 132"/>
          <p:cNvSpPr txBox="1">
            <a:spLocks noChangeArrowheads="1"/>
          </p:cNvSpPr>
          <p:nvPr/>
        </p:nvSpPr>
        <p:spPr bwMode="auto">
          <a:xfrm>
            <a:off x="426497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5" name="Straight Arrow Connector 154"/>
          <p:cNvCxnSpPr>
            <a:stCxn id="148" idx="3"/>
            <a:endCxn id="153" idx="1"/>
          </p:cNvCxnSpPr>
          <p:nvPr/>
        </p:nvCxnSpPr>
        <p:spPr>
          <a:xfrm>
            <a:off x="3939956" y="2733998"/>
            <a:ext cx="33662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58" name="Straight Arrow Connector 157"/>
          <p:cNvCxnSpPr>
            <a:stCxn id="138" idx="2"/>
            <a:endCxn id="143" idx="0"/>
          </p:cNvCxnSpPr>
          <p:nvPr/>
        </p:nvCxnSpPr>
        <p:spPr>
          <a:xfrm>
            <a:off x="2657060" y="3847624"/>
            <a:ext cx="0" cy="354493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61" name="Straight Arrow Connector 160"/>
          <p:cNvCxnSpPr>
            <a:stCxn id="11" idx="2"/>
            <a:endCxn id="138" idx="0"/>
          </p:cNvCxnSpPr>
          <p:nvPr/>
        </p:nvCxnSpPr>
        <p:spPr>
          <a:xfrm>
            <a:off x="2657060" y="2981648"/>
            <a:ext cx="0" cy="370676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68" name="Text Box 131"/>
          <p:cNvSpPr txBox="1">
            <a:spLocks noChangeArrowheads="1"/>
          </p:cNvSpPr>
          <p:nvPr/>
        </p:nvSpPr>
        <p:spPr bwMode="auto">
          <a:xfrm>
            <a:off x="518081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계획오더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생성</a:t>
            </a:r>
            <a:endParaRPr lang="en-US" altLang="ko-KR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dirty="0" err="1" smtClean="0">
                <a:latin typeface="맑은 고딕" pitchFamily="50" charset="-127"/>
                <a:ea typeface="맑은 고딕" pitchFamily="50" charset="-127"/>
              </a:rPr>
              <a:t>판매오더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 지정</a:t>
            </a: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9" name="Text Box 132"/>
          <p:cNvSpPr txBox="1">
            <a:spLocks noChangeArrowheads="1"/>
          </p:cNvSpPr>
          <p:nvPr/>
        </p:nvSpPr>
        <p:spPr bwMode="auto">
          <a:xfrm>
            <a:off x="516921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72" name="Straight Arrow Connector 171"/>
          <p:cNvCxnSpPr>
            <a:stCxn id="153" idx="3"/>
            <a:endCxn id="168" idx="1"/>
          </p:cNvCxnSpPr>
          <p:nvPr/>
        </p:nvCxnSpPr>
        <p:spPr>
          <a:xfrm>
            <a:off x="4884836" y="2733998"/>
            <a:ext cx="29598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77" name="Straight Arrow Connector 176"/>
          <p:cNvCxnSpPr>
            <a:stCxn id="18" idx="3"/>
            <a:endCxn id="11" idx="1"/>
          </p:cNvCxnSpPr>
          <p:nvPr/>
        </p:nvCxnSpPr>
        <p:spPr>
          <a:xfrm>
            <a:off x="2032000" y="2733998"/>
            <a:ext cx="29312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79" name="TextBox 178"/>
          <p:cNvSpPr txBox="1"/>
          <p:nvPr/>
        </p:nvSpPr>
        <p:spPr>
          <a:xfrm>
            <a:off x="4197711" y="3163324"/>
            <a:ext cx="8066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smtClean="0">
                <a:latin typeface="맑은 고딕" pitchFamily="50" charset="-127"/>
                <a:ea typeface="맑은 고딕" pitchFamily="50" charset="-127"/>
              </a:rPr>
              <a:t>독립소요량</a:t>
            </a:r>
            <a:endParaRPr lang="en-US" sz="8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sz="800" dirty="0" smtClean="0">
                <a:latin typeface="맑은 고딕" pitchFamily="50" charset="-127"/>
                <a:ea typeface="맑은 고딕" pitchFamily="50" charset="-127"/>
              </a:rPr>
              <a:t>Consumption</a:t>
            </a:r>
            <a:endParaRPr lang="en-US" sz="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2" name="Text Box 131"/>
          <p:cNvSpPr txBox="1">
            <a:spLocks noChangeArrowheads="1"/>
          </p:cNvSpPr>
          <p:nvPr/>
        </p:nvSpPr>
        <p:spPr bwMode="auto">
          <a:xfrm>
            <a:off x="606473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err="1" smtClean="0"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 전환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판매오더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지정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3" name="Text Box 132"/>
          <p:cNvSpPr txBox="1">
            <a:spLocks noChangeArrowheads="1"/>
          </p:cNvSpPr>
          <p:nvPr/>
        </p:nvSpPr>
        <p:spPr bwMode="auto">
          <a:xfrm>
            <a:off x="605313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84" name="Straight Arrow Connector 183"/>
          <p:cNvCxnSpPr>
            <a:stCxn id="168" idx="3"/>
            <a:endCxn id="182" idx="1"/>
          </p:cNvCxnSpPr>
          <p:nvPr/>
        </p:nvCxnSpPr>
        <p:spPr>
          <a:xfrm>
            <a:off x="5789076" y="2733998"/>
            <a:ext cx="27566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87" name="Straight Arrow Connector 186"/>
          <p:cNvCxnSpPr>
            <a:stCxn id="8" idx="3"/>
            <a:endCxn id="18" idx="1"/>
          </p:cNvCxnSpPr>
          <p:nvPr/>
        </p:nvCxnSpPr>
        <p:spPr>
          <a:xfrm>
            <a:off x="1006525" y="2733998"/>
            <a:ext cx="277027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92" name="Text Box 131"/>
          <p:cNvSpPr txBox="1">
            <a:spLocks noChangeArrowheads="1"/>
          </p:cNvSpPr>
          <p:nvPr/>
        </p:nvSpPr>
        <p:spPr bwMode="auto">
          <a:xfrm>
            <a:off x="696897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생산실행</a:t>
            </a:r>
            <a:endParaRPr lang="en-US" altLang="ko-KR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입고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판매오더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재고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3" name="Text Box 132"/>
          <p:cNvSpPr txBox="1">
            <a:spLocks noChangeArrowheads="1"/>
          </p:cNvSpPr>
          <p:nvPr/>
        </p:nvSpPr>
        <p:spPr bwMode="auto">
          <a:xfrm>
            <a:off x="695737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4" name="Text Box 131"/>
          <p:cNvSpPr txBox="1">
            <a:spLocks noChangeArrowheads="1"/>
          </p:cNvSpPr>
          <p:nvPr/>
        </p:nvSpPr>
        <p:spPr bwMode="auto">
          <a:xfrm>
            <a:off x="7839148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재고이전</a:t>
            </a:r>
            <a:endParaRPr lang="en-US" altLang="ko-KR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물류창고</a:t>
            </a: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5" name="Text Box 132"/>
          <p:cNvSpPr txBox="1">
            <a:spLocks noChangeArrowheads="1"/>
          </p:cNvSpPr>
          <p:nvPr/>
        </p:nvSpPr>
        <p:spPr bwMode="auto">
          <a:xfrm>
            <a:off x="7827550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6" name="Text Box 131"/>
          <p:cNvSpPr txBox="1">
            <a:spLocks noChangeArrowheads="1"/>
          </p:cNvSpPr>
          <p:nvPr/>
        </p:nvSpPr>
        <p:spPr bwMode="auto">
          <a:xfrm>
            <a:off x="8712908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출하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7" name="Text Box 132"/>
          <p:cNvSpPr txBox="1">
            <a:spLocks noChangeArrowheads="1"/>
          </p:cNvSpPr>
          <p:nvPr/>
        </p:nvSpPr>
        <p:spPr bwMode="auto">
          <a:xfrm>
            <a:off x="8701310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98" name="Straight Arrow Connector 197"/>
          <p:cNvCxnSpPr>
            <a:stCxn id="182" idx="3"/>
            <a:endCxn id="192" idx="1"/>
          </p:cNvCxnSpPr>
          <p:nvPr/>
        </p:nvCxnSpPr>
        <p:spPr>
          <a:xfrm>
            <a:off x="6672996" y="2733998"/>
            <a:ext cx="29598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99" name="Straight Arrow Connector 198"/>
          <p:cNvCxnSpPr>
            <a:stCxn id="192" idx="3"/>
            <a:endCxn id="194" idx="1"/>
          </p:cNvCxnSpPr>
          <p:nvPr/>
        </p:nvCxnSpPr>
        <p:spPr>
          <a:xfrm>
            <a:off x="7577236" y="2733998"/>
            <a:ext cx="26191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200" name="Straight Arrow Connector 199"/>
          <p:cNvCxnSpPr>
            <a:stCxn id="194" idx="3"/>
            <a:endCxn id="196" idx="1"/>
          </p:cNvCxnSpPr>
          <p:nvPr/>
        </p:nvCxnSpPr>
        <p:spPr>
          <a:xfrm>
            <a:off x="8447408" y="2733998"/>
            <a:ext cx="26550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208" name="Text Box 128"/>
          <p:cNvSpPr txBox="1">
            <a:spLocks noChangeArrowheads="1"/>
          </p:cNvSpPr>
          <p:nvPr/>
        </p:nvSpPr>
        <p:spPr bwMode="auto">
          <a:xfrm>
            <a:off x="3190826" y="4039234"/>
            <a:ext cx="2628730" cy="20774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28600" indent="-228600" algn="l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ko-KR" altLang="en-US" sz="1000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판매오더는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4Week 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생산계획의 독립소요량을 소비함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생산계획의 가용 </a:t>
            </a:r>
            <a:r>
              <a:rPr lang="en-US" altLang="ko-KR" sz="1000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Capa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를 소진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 algn="l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DM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에서 수립한 계획독립소요량은 실제 생산지시로 전환되지 못함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계획독립소요량의 소요자재 포함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 algn="l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생산에 </a:t>
            </a:r>
            <a:r>
              <a:rPr lang="ko-KR" altLang="en-US" sz="1000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실소요되는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자재들에 대한 소요량 계산은 </a:t>
            </a:r>
            <a:r>
              <a:rPr lang="ko-KR" altLang="en-US" sz="1000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판매오더에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대한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MRP 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수행 후 결정되며 이를 자동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PR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과 연계 가능 </a:t>
            </a:r>
            <a:endParaRPr lang="ko-KR" altLang="en-US" sz="1000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604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직사각형 843"/>
          <p:cNvSpPr/>
          <p:nvPr/>
        </p:nvSpPr>
        <p:spPr>
          <a:xfrm>
            <a:off x="177444" y="155635"/>
            <a:ext cx="8383626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lvl="0" algn="l" defTabSz="936625" latinLnBrk="1"/>
            <a:r>
              <a:rPr kumimoji="1" lang="en-US" altLang="ko-KR" sz="1800" b="1" dirty="0" smtClean="0">
                <a:solidFill>
                  <a:schemeClr val="tx1"/>
                </a:solidFill>
                <a:latin typeface="+mn-ea"/>
                <a:ea typeface="+mn-ea"/>
              </a:rPr>
              <a:t>MTS </a:t>
            </a:r>
            <a:r>
              <a:rPr kumimoji="1" lang="ko-KR" altLang="en-US" sz="1800" b="1" dirty="0" smtClean="0">
                <a:solidFill>
                  <a:schemeClr val="tx1"/>
                </a:solidFill>
                <a:latin typeface="+mn-ea"/>
                <a:ea typeface="+mn-ea"/>
              </a:rPr>
              <a:t>제품 </a:t>
            </a:r>
            <a:r>
              <a:rPr lang="ko-KR" altLang="en-US" sz="1800" b="1" dirty="0" smtClean="0">
                <a:latin typeface="+mn-ea"/>
                <a:ea typeface="+mn-ea"/>
              </a:rPr>
              <a:t>생산전략 </a:t>
            </a:r>
            <a:r>
              <a:rPr lang="ko-KR" altLang="en-US" sz="1800" b="1" dirty="0">
                <a:latin typeface="+mn-ea"/>
                <a:ea typeface="+mn-ea"/>
              </a:rPr>
              <a:t>운영 </a:t>
            </a:r>
            <a:r>
              <a:rPr lang="ko-KR" altLang="en-US" sz="1800" b="1" dirty="0" smtClean="0">
                <a:latin typeface="+mn-ea"/>
                <a:ea typeface="+mn-ea"/>
              </a:rPr>
              <a:t>방안</a:t>
            </a:r>
            <a:endParaRPr kumimoji="1" lang="en-US" altLang="ko-KR" sz="18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graphicFrame>
        <p:nvGraphicFramePr>
          <p:cNvPr id="6" name="Group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740431388"/>
              </p:ext>
            </p:extLst>
          </p:nvPr>
        </p:nvGraphicFramePr>
        <p:xfrm>
          <a:off x="230555" y="1419225"/>
          <a:ext cx="9421445" cy="5060953"/>
        </p:xfrm>
        <a:graphic>
          <a:graphicData uri="http://schemas.openxmlformats.org/drawingml/2006/table">
            <a:tbl>
              <a:tblPr/>
              <a:tblGrid>
                <a:gridCol w="3528645"/>
                <a:gridCol w="995680"/>
                <a:gridCol w="1635760"/>
                <a:gridCol w="1630680"/>
                <a:gridCol w="1630680"/>
              </a:tblGrid>
              <a:tr h="653095"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대표사양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</a:p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계획전략 요구 사항</a:t>
                      </a:r>
                    </a:p>
                  </a:txBody>
                  <a:tcPr marL="84406" marR="8440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주요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검토</a:t>
                      </a:r>
                      <a:b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사항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세부 검토 내용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생산전략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52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(Planning Without Final Assembly and Without MTO)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생산전략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(Production by Lot Size)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905133">
                <a:tc rowSpan="5">
                  <a:txBody>
                    <a:bodyPr/>
                    <a:lstStyle/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제품코드별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판매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생산계획 수립 필요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기존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제품그룹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”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S&amp;OP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 생산 체계에 의한 영업주문 대응 필요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제품코드별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대한 표준원가 추정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1:1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대응되어야 함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재고는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영업오더에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종속되지 않으며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없이 생산지시에 의한 생산이 가능해야 함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(Plant Stock)</a:t>
                      </a: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Planning Strategy 52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번과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번을 대안으로 선정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è"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S&amp;OP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생산계획 운영 측면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➊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생산계획 정보의 운영 및 공유 방안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SAP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Demand Management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기능을 통한 계획독립 소요량 계획 및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LTP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 가능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SAP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Demand Management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의 계획독립 소요량은 순수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MTS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생성되며 이는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Sales Order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의해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Consumption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되지 않음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82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생산계획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매핑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운영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➊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영엽오더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아이템별로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1:1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매핑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방안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영업오더의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아이템별로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생산오더가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1:1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대응 가능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계획독립소요량은 생산지시로 변환 불가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영업오더의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아이템별로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생산오더가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1:1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대응 가능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11125" marR="0" lvl="0" indent="-111125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계획독립 소요량도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생산오더로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1:1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매핑됨</a:t>
                      </a:r>
                      <a:endParaRPr kumimoji="1" lang="ko-KR" alt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62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자재조달운영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➊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장납기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자재에 대한 예정 소요량 산출 방안</a:t>
                      </a:r>
                      <a:b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 PIR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기준으로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전개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혹은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LTP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후 소요량을 산정하여 선 발주에 활용 방안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LTP Simulation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을 통한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장납기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자재의 예상 소요량 산출 가능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계획독립 소요량에 의한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장납기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자재의 소요량 산출 가능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52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➋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장납기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자재를 제외한 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부자재의 소요량 산출과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생성 방안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Sales Order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별로 생성된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계획오더를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통해 원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부자재의 소요량 산출 및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연계 가능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Sales Order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별로 생성된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계획오더를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통해 원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부자재의 소요량 산출 및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연계 가능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304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➌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예정 소요량 정보와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실생산오더의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예약 정보 간의 소진 여부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PIR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은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영업오더의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실소요량으로 소진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PIR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은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영업오더에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의해 소진되지 않음</a:t>
                      </a:r>
                    </a:p>
                  </a:txBody>
                  <a:tcPr marL="84406" marR="844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73055" y="852177"/>
            <a:ext cx="9361484" cy="628926"/>
          </a:xfr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en-US" altLang="ko-KR" dirty="0" smtClean="0"/>
              <a:t>MTO</a:t>
            </a:r>
            <a:r>
              <a:rPr lang="ko-KR" altLang="en-US" dirty="0" smtClean="0"/>
              <a:t>를 사용하지 않는 완제품 </a:t>
            </a:r>
            <a:r>
              <a:rPr lang="ko-KR" altLang="en-US" dirty="0"/>
              <a:t>및 자재계획 수립 대상의 </a:t>
            </a:r>
            <a:r>
              <a:rPr lang="ko-KR" altLang="en-US" dirty="0" smtClean="0"/>
              <a:t>생산전략은 </a:t>
            </a:r>
            <a:r>
              <a:rPr lang="en-US" altLang="ko-KR" dirty="0" smtClean="0"/>
              <a:t>52</a:t>
            </a:r>
            <a:r>
              <a:rPr lang="ko-KR" altLang="en-US" dirty="0" smtClean="0"/>
              <a:t>으로 결정됨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  <p:sp>
        <p:nvSpPr>
          <p:cNvPr id="85" name="TextBox 84"/>
          <p:cNvSpPr txBox="1"/>
          <p:nvPr/>
        </p:nvSpPr>
        <p:spPr>
          <a:xfrm>
            <a:off x="7686243" y="1228735"/>
            <a:ext cx="5661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FF0000"/>
                </a:solidFill>
              </a:rPr>
              <a:t>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6309360" y="1381760"/>
            <a:ext cx="1788160" cy="5130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ln w="28575">
                <a:solidFill>
                  <a:srgbClr val="FF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4" name="Text Box 24"/>
          <p:cNvSpPr txBox="1">
            <a:spLocks noChangeArrowheads="1"/>
          </p:cNvSpPr>
          <p:nvPr/>
        </p:nvSpPr>
        <p:spPr bwMode="auto">
          <a:xfrm>
            <a:off x="1915156" y="4461447"/>
            <a:ext cx="368252" cy="138499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9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대안 </a:t>
            </a:r>
            <a:r>
              <a:rPr lang="en-US" altLang="ko-KR" sz="9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5" name="Text Box 24"/>
          <p:cNvSpPr txBox="1">
            <a:spLocks noChangeArrowheads="1"/>
          </p:cNvSpPr>
          <p:nvPr/>
        </p:nvSpPr>
        <p:spPr bwMode="auto">
          <a:xfrm>
            <a:off x="144103" y="4447159"/>
            <a:ext cx="368252" cy="138499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9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대안 </a:t>
            </a:r>
            <a:r>
              <a:rPr lang="en-US" altLang="ko-KR" sz="9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76" name="Oval 40"/>
          <p:cNvSpPr>
            <a:spLocks noChangeArrowheads="1"/>
          </p:cNvSpPr>
          <p:nvPr/>
        </p:nvSpPr>
        <p:spPr bwMode="auto">
          <a:xfrm>
            <a:off x="168609" y="5365205"/>
            <a:ext cx="168231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7" name="Oval 41"/>
          <p:cNvSpPr>
            <a:spLocks noChangeArrowheads="1"/>
          </p:cNvSpPr>
          <p:nvPr/>
        </p:nvSpPr>
        <p:spPr bwMode="auto">
          <a:xfrm>
            <a:off x="403092" y="5365205"/>
            <a:ext cx="168231" cy="215498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78" name="AutoShape 43"/>
          <p:cNvCxnSpPr>
            <a:cxnSpLocks noChangeShapeType="1"/>
            <a:stCxn id="82" idx="2"/>
            <a:endCxn id="77" idx="0"/>
          </p:cNvCxnSpPr>
          <p:nvPr/>
        </p:nvCxnSpPr>
        <p:spPr bwMode="auto">
          <a:xfrm rot="16200000" flipH="1">
            <a:off x="387217" y="5265214"/>
            <a:ext cx="143832" cy="561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79" name="AutoShape 44"/>
          <p:cNvCxnSpPr>
            <a:cxnSpLocks noChangeShapeType="1"/>
            <a:stCxn id="82" idx="2"/>
            <a:endCxn id="76" idx="0"/>
          </p:cNvCxnSpPr>
          <p:nvPr/>
        </p:nvCxnSpPr>
        <p:spPr bwMode="auto">
          <a:xfrm rot="5400000">
            <a:off x="269975" y="5204123"/>
            <a:ext cx="143832" cy="178334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80" name="Oval 47"/>
          <p:cNvSpPr>
            <a:spLocks noChangeArrowheads="1"/>
          </p:cNvSpPr>
          <p:nvPr/>
        </p:nvSpPr>
        <p:spPr bwMode="auto">
          <a:xfrm>
            <a:off x="827889" y="4530696"/>
            <a:ext cx="267830" cy="270924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52</a:t>
            </a:r>
          </a:p>
        </p:txBody>
      </p:sp>
      <p:cxnSp>
        <p:nvCxnSpPr>
          <p:cNvPr id="81" name="AutoShape 48"/>
          <p:cNvCxnSpPr>
            <a:cxnSpLocks noChangeShapeType="1"/>
            <a:stCxn id="80" idx="2"/>
            <a:endCxn id="96" idx="0"/>
          </p:cNvCxnSpPr>
          <p:nvPr/>
        </p:nvCxnSpPr>
        <p:spPr bwMode="auto">
          <a:xfrm rot="16200000" flipH="1">
            <a:off x="912032" y="4851392"/>
            <a:ext cx="214322" cy="11477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82" name="Oval 51"/>
          <p:cNvSpPr>
            <a:spLocks noChangeArrowheads="1"/>
          </p:cNvSpPr>
          <p:nvPr/>
        </p:nvSpPr>
        <p:spPr bwMode="auto">
          <a:xfrm>
            <a:off x="347458" y="5006654"/>
            <a:ext cx="167198" cy="214719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/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70</a:t>
            </a:r>
            <a:endParaRPr lang="en-US" altLang="ko-KR" sz="9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3" name="AutoShape 54"/>
          <p:cNvCxnSpPr>
            <a:cxnSpLocks noChangeShapeType="1"/>
            <a:stCxn id="80" idx="2"/>
            <a:endCxn id="82" idx="0"/>
          </p:cNvCxnSpPr>
          <p:nvPr/>
        </p:nvCxnSpPr>
        <p:spPr bwMode="auto">
          <a:xfrm rot="5400000">
            <a:off x="593914" y="4638764"/>
            <a:ext cx="205034" cy="53074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84" name="Text Box 55"/>
          <p:cNvSpPr txBox="1">
            <a:spLocks noChangeArrowheads="1"/>
          </p:cNvSpPr>
          <p:nvPr/>
        </p:nvSpPr>
        <p:spPr bwMode="auto">
          <a:xfrm>
            <a:off x="860041" y="5287336"/>
            <a:ext cx="473548" cy="2794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ko-KR" altLang="en-US" sz="700" dirty="0" err="1" smtClean="0">
                <a:latin typeface="맑은 고딕" pitchFamily="50" charset="-127"/>
                <a:ea typeface="맑은 고딕" pitchFamily="50" charset="-127"/>
              </a:rPr>
              <a:t>의장용자재</a:t>
            </a:r>
            <a:endParaRPr lang="en-US" altLang="ko-KR" sz="700" dirty="0" smtClean="0">
              <a:latin typeface="맑은 고딕" pitchFamily="50" charset="-127"/>
              <a:ea typeface="맑은 고딕" pitchFamily="50" charset="-127"/>
            </a:endParaRPr>
          </a:p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박스</a:t>
            </a: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스티커</a:t>
            </a: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8" name="Oval 57"/>
          <p:cNvSpPr>
            <a:spLocks noChangeArrowheads="1"/>
          </p:cNvSpPr>
          <p:nvPr/>
        </p:nvSpPr>
        <p:spPr bwMode="auto">
          <a:xfrm>
            <a:off x="511221" y="5729634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9" name="AutoShape 58"/>
          <p:cNvCxnSpPr>
            <a:cxnSpLocks noChangeShapeType="1"/>
            <a:stCxn id="77" idx="2"/>
            <a:endCxn id="88" idx="0"/>
          </p:cNvCxnSpPr>
          <p:nvPr/>
        </p:nvCxnSpPr>
        <p:spPr bwMode="auto">
          <a:xfrm rot="16200000" flipH="1">
            <a:off x="466549" y="5601362"/>
            <a:ext cx="148931" cy="10761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91" name="AutoShape 59"/>
          <p:cNvCxnSpPr>
            <a:cxnSpLocks noChangeShapeType="1"/>
            <a:stCxn id="77" idx="2"/>
            <a:endCxn id="106" idx="0"/>
          </p:cNvCxnSpPr>
          <p:nvPr/>
        </p:nvCxnSpPr>
        <p:spPr bwMode="auto">
          <a:xfrm rot="5400000">
            <a:off x="368317" y="5610744"/>
            <a:ext cx="148933" cy="888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92" name="Oval 61"/>
          <p:cNvSpPr>
            <a:spLocks noChangeArrowheads="1"/>
          </p:cNvSpPr>
          <p:nvPr/>
        </p:nvSpPr>
        <p:spPr bwMode="auto">
          <a:xfrm>
            <a:off x="614770" y="5365205"/>
            <a:ext cx="167198" cy="196142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93" name="AutoShape 62"/>
          <p:cNvCxnSpPr>
            <a:cxnSpLocks noChangeShapeType="1"/>
            <a:stCxn id="82" idx="2"/>
            <a:endCxn id="92" idx="0"/>
          </p:cNvCxnSpPr>
          <p:nvPr/>
        </p:nvCxnSpPr>
        <p:spPr bwMode="auto">
          <a:xfrm rot="16200000" flipH="1">
            <a:off x="492798" y="5159632"/>
            <a:ext cx="143832" cy="26731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grpSp>
        <p:nvGrpSpPr>
          <p:cNvPr id="2" name="Group 93"/>
          <p:cNvGrpSpPr/>
          <p:nvPr/>
        </p:nvGrpSpPr>
        <p:grpSpPr>
          <a:xfrm>
            <a:off x="933946" y="5015942"/>
            <a:ext cx="344309" cy="196142"/>
            <a:chOff x="2175851" y="2647951"/>
            <a:chExt cx="750551" cy="294656"/>
          </a:xfrm>
          <a:solidFill>
            <a:srgbClr val="99FFCC"/>
          </a:solidFill>
        </p:grpSpPr>
        <p:sp>
          <p:nvSpPr>
            <p:cNvPr id="95" name="Oval 61"/>
            <p:cNvSpPr>
              <a:spLocks noChangeArrowheads="1"/>
            </p:cNvSpPr>
            <p:nvPr/>
          </p:nvSpPr>
          <p:spPr bwMode="auto">
            <a:xfrm>
              <a:off x="217585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6" name="Oval 61"/>
            <p:cNvSpPr>
              <a:spLocks noChangeArrowheads="1"/>
            </p:cNvSpPr>
            <p:nvPr/>
          </p:nvSpPr>
          <p:spPr bwMode="auto">
            <a:xfrm>
              <a:off x="2304544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7" name="Oval 61"/>
            <p:cNvSpPr>
              <a:spLocks noChangeArrowheads="1"/>
            </p:cNvSpPr>
            <p:nvPr/>
          </p:nvSpPr>
          <p:spPr bwMode="auto">
            <a:xfrm>
              <a:off x="2433237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8" name="Oval 97"/>
            <p:cNvSpPr>
              <a:spLocks noChangeArrowheads="1"/>
            </p:cNvSpPr>
            <p:nvPr/>
          </p:nvSpPr>
          <p:spPr bwMode="auto">
            <a:xfrm>
              <a:off x="256193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3" name="Group 98"/>
          <p:cNvGrpSpPr/>
          <p:nvPr/>
        </p:nvGrpSpPr>
        <p:grpSpPr>
          <a:xfrm>
            <a:off x="1402814" y="5015942"/>
            <a:ext cx="344309" cy="196142"/>
            <a:chOff x="2175851" y="2647951"/>
            <a:chExt cx="750551" cy="294656"/>
          </a:xfrm>
          <a:solidFill>
            <a:srgbClr val="FFFF00"/>
          </a:solidFill>
        </p:grpSpPr>
        <p:sp>
          <p:nvSpPr>
            <p:cNvPr id="100" name="Oval 61"/>
            <p:cNvSpPr>
              <a:spLocks noChangeArrowheads="1"/>
            </p:cNvSpPr>
            <p:nvPr/>
          </p:nvSpPr>
          <p:spPr bwMode="auto">
            <a:xfrm>
              <a:off x="217585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01" name="Oval 61"/>
            <p:cNvSpPr>
              <a:spLocks noChangeArrowheads="1"/>
            </p:cNvSpPr>
            <p:nvPr/>
          </p:nvSpPr>
          <p:spPr bwMode="auto">
            <a:xfrm>
              <a:off x="2304544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02" name="Oval 61"/>
            <p:cNvSpPr>
              <a:spLocks noChangeArrowheads="1"/>
            </p:cNvSpPr>
            <p:nvPr/>
          </p:nvSpPr>
          <p:spPr bwMode="auto">
            <a:xfrm>
              <a:off x="2433237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03" name="Oval 102"/>
            <p:cNvSpPr>
              <a:spLocks noChangeArrowheads="1"/>
            </p:cNvSpPr>
            <p:nvPr/>
          </p:nvSpPr>
          <p:spPr bwMode="auto">
            <a:xfrm>
              <a:off x="256193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04" name="Text Box 55"/>
          <p:cNvSpPr txBox="1">
            <a:spLocks noChangeArrowheads="1"/>
          </p:cNvSpPr>
          <p:nvPr/>
        </p:nvSpPr>
        <p:spPr bwMode="auto">
          <a:xfrm>
            <a:off x="1394119" y="5287336"/>
            <a:ext cx="406892" cy="2794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ko-KR" altLang="en-US" sz="7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포장용자재</a:t>
            </a:r>
            <a:endParaRPr lang="en-US" altLang="ko-KR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7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700" dirty="0" smtClean="0">
                <a:latin typeface="맑은 고딕" pitchFamily="50" charset="-127"/>
                <a:ea typeface="맑은 고딕" pitchFamily="50" charset="-127"/>
              </a:rPr>
              <a:t>팔레트 등</a:t>
            </a:r>
            <a:r>
              <a:rPr lang="en-US" altLang="ko-KR" sz="7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05" name="AutoShape 48"/>
          <p:cNvCxnSpPr>
            <a:cxnSpLocks noChangeShapeType="1"/>
            <a:stCxn id="80" idx="2"/>
            <a:endCxn id="102" idx="0"/>
          </p:cNvCxnSpPr>
          <p:nvPr/>
        </p:nvCxnSpPr>
        <p:spPr bwMode="auto">
          <a:xfrm rot="16200000" flipH="1">
            <a:off x="1175984" y="4587439"/>
            <a:ext cx="214322" cy="64268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06" name="Oval 41"/>
          <p:cNvSpPr>
            <a:spLocks noChangeArrowheads="1"/>
          </p:cNvSpPr>
          <p:nvPr/>
        </p:nvSpPr>
        <p:spPr bwMode="auto">
          <a:xfrm>
            <a:off x="314242" y="5729636"/>
            <a:ext cx="168231" cy="215498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/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endParaRPr lang="ko-KR" altLang="en-US" sz="9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7" name="Oval 57"/>
          <p:cNvSpPr>
            <a:spLocks noChangeArrowheads="1"/>
          </p:cNvSpPr>
          <p:nvPr/>
        </p:nvSpPr>
        <p:spPr bwMode="auto">
          <a:xfrm>
            <a:off x="218510" y="6039979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8" name="Oval 57"/>
          <p:cNvSpPr>
            <a:spLocks noChangeArrowheads="1"/>
          </p:cNvSpPr>
          <p:nvPr/>
        </p:nvSpPr>
        <p:spPr bwMode="auto">
          <a:xfrm>
            <a:off x="400262" y="6039979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09" name="AutoShape 59"/>
          <p:cNvCxnSpPr>
            <a:cxnSpLocks noChangeShapeType="1"/>
            <a:stCxn id="106" idx="2"/>
            <a:endCxn id="107" idx="0"/>
          </p:cNvCxnSpPr>
          <p:nvPr/>
        </p:nvCxnSpPr>
        <p:spPr bwMode="auto">
          <a:xfrm rot="5400000">
            <a:off x="302811" y="5944431"/>
            <a:ext cx="94845" cy="962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10" name="AutoShape 59"/>
          <p:cNvCxnSpPr>
            <a:cxnSpLocks noChangeShapeType="1"/>
            <a:stCxn id="106" idx="2"/>
            <a:endCxn id="108" idx="0"/>
          </p:cNvCxnSpPr>
          <p:nvPr/>
        </p:nvCxnSpPr>
        <p:spPr bwMode="auto">
          <a:xfrm rot="16200000" flipH="1">
            <a:off x="393687" y="5949804"/>
            <a:ext cx="94845" cy="8550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11" name="Oval 40"/>
          <p:cNvSpPr>
            <a:spLocks noChangeArrowheads="1"/>
          </p:cNvSpPr>
          <p:nvPr/>
        </p:nvSpPr>
        <p:spPr bwMode="auto">
          <a:xfrm>
            <a:off x="2015165" y="5365205"/>
            <a:ext cx="168231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2" name="Oval 41"/>
          <p:cNvSpPr>
            <a:spLocks noChangeArrowheads="1"/>
          </p:cNvSpPr>
          <p:nvPr/>
        </p:nvSpPr>
        <p:spPr bwMode="auto">
          <a:xfrm>
            <a:off x="2249648" y="5365205"/>
            <a:ext cx="168231" cy="215498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13" name="AutoShape 43"/>
          <p:cNvCxnSpPr>
            <a:cxnSpLocks noChangeShapeType="1"/>
            <a:stCxn id="117" idx="2"/>
            <a:endCxn id="112" idx="0"/>
          </p:cNvCxnSpPr>
          <p:nvPr/>
        </p:nvCxnSpPr>
        <p:spPr bwMode="auto">
          <a:xfrm rot="16200000" flipH="1">
            <a:off x="2233773" y="5265214"/>
            <a:ext cx="143832" cy="561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14" name="AutoShape 44"/>
          <p:cNvCxnSpPr>
            <a:cxnSpLocks noChangeShapeType="1"/>
            <a:stCxn id="117" idx="2"/>
            <a:endCxn id="111" idx="0"/>
          </p:cNvCxnSpPr>
          <p:nvPr/>
        </p:nvCxnSpPr>
        <p:spPr bwMode="auto">
          <a:xfrm rot="5400000">
            <a:off x="2116531" y="5204123"/>
            <a:ext cx="143832" cy="178334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15" name="Oval 47"/>
          <p:cNvSpPr>
            <a:spLocks noChangeArrowheads="1"/>
          </p:cNvSpPr>
          <p:nvPr/>
        </p:nvSpPr>
        <p:spPr bwMode="auto">
          <a:xfrm>
            <a:off x="2674445" y="4530696"/>
            <a:ext cx="267830" cy="270924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30</a:t>
            </a:r>
          </a:p>
        </p:txBody>
      </p:sp>
      <p:cxnSp>
        <p:nvCxnSpPr>
          <p:cNvPr id="116" name="AutoShape 48"/>
          <p:cNvCxnSpPr>
            <a:cxnSpLocks noChangeShapeType="1"/>
            <a:stCxn id="115" idx="2"/>
            <a:endCxn id="127" idx="0"/>
          </p:cNvCxnSpPr>
          <p:nvPr/>
        </p:nvCxnSpPr>
        <p:spPr bwMode="auto">
          <a:xfrm rot="16200000" flipH="1">
            <a:off x="2758588" y="4851392"/>
            <a:ext cx="214322" cy="11477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17" name="Oval 51"/>
          <p:cNvSpPr>
            <a:spLocks noChangeArrowheads="1"/>
          </p:cNvSpPr>
          <p:nvPr/>
        </p:nvSpPr>
        <p:spPr bwMode="auto">
          <a:xfrm>
            <a:off x="2194014" y="5006654"/>
            <a:ext cx="167198" cy="214719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/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70</a:t>
            </a:r>
            <a:endParaRPr lang="en-US" altLang="ko-KR" sz="9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18" name="AutoShape 54"/>
          <p:cNvCxnSpPr>
            <a:cxnSpLocks noChangeShapeType="1"/>
            <a:stCxn id="115" idx="2"/>
            <a:endCxn id="117" idx="0"/>
          </p:cNvCxnSpPr>
          <p:nvPr/>
        </p:nvCxnSpPr>
        <p:spPr bwMode="auto">
          <a:xfrm rot="5400000">
            <a:off x="2440470" y="4638764"/>
            <a:ext cx="205034" cy="53074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19" name="Text Box 55"/>
          <p:cNvSpPr txBox="1">
            <a:spLocks noChangeArrowheads="1"/>
          </p:cNvSpPr>
          <p:nvPr/>
        </p:nvSpPr>
        <p:spPr bwMode="auto">
          <a:xfrm>
            <a:off x="2706596" y="5287336"/>
            <a:ext cx="473548" cy="2794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ko-KR" altLang="en-US" sz="700" dirty="0" err="1" smtClean="0">
                <a:latin typeface="맑은 고딕" pitchFamily="50" charset="-127"/>
                <a:ea typeface="맑은 고딕" pitchFamily="50" charset="-127"/>
              </a:rPr>
              <a:t>의장용자재</a:t>
            </a:r>
            <a:endParaRPr lang="en-US" altLang="ko-KR" sz="700" dirty="0" smtClean="0">
              <a:latin typeface="맑은 고딕" pitchFamily="50" charset="-127"/>
              <a:ea typeface="맑은 고딕" pitchFamily="50" charset="-127"/>
            </a:endParaRPr>
          </a:p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박스</a:t>
            </a: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스티커</a:t>
            </a: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0" name="Oval 57"/>
          <p:cNvSpPr>
            <a:spLocks noChangeArrowheads="1"/>
          </p:cNvSpPr>
          <p:nvPr/>
        </p:nvSpPr>
        <p:spPr bwMode="auto">
          <a:xfrm>
            <a:off x="2357777" y="5729634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21" name="AutoShape 58"/>
          <p:cNvCxnSpPr>
            <a:cxnSpLocks noChangeShapeType="1"/>
            <a:stCxn id="112" idx="2"/>
            <a:endCxn id="120" idx="0"/>
          </p:cNvCxnSpPr>
          <p:nvPr/>
        </p:nvCxnSpPr>
        <p:spPr bwMode="auto">
          <a:xfrm rot="16200000" flipH="1">
            <a:off x="2313105" y="5601362"/>
            <a:ext cx="148931" cy="10761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22" name="AutoShape 59"/>
          <p:cNvCxnSpPr>
            <a:cxnSpLocks noChangeShapeType="1"/>
            <a:stCxn id="112" idx="2"/>
            <a:endCxn id="137" idx="0"/>
          </p:cNvCxnSpPr>
          <p:nvPr/>
        </p:nvCxnSpPr>
        <p:spPr bwMode="auto">
          <a:xfrm rot="5400000">
            <a:off x="2214873" y="5610744"/>
            <a:ext cx="148933" cy="888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23" name="Oval 61"/>
          <p:cNvSpPr>
            <a:spLocks noChangeArrowheads="1"/>
          </p:cNvSpPr>
          <p:nvPr/>
        </p:nvSpPr>
        <p:spPr bwMode="auto">
          <a:xfrm>
            <a:off x="2461326" y="5365205"/>
            <a:ext cx="167198" cy="196142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24" name="AutoShape 62"/>
          <p:cNvCxnSpPr>
            <a:cxnSpLocks noChangeShapeType="1"/>
            <a:stCxn id="117" idx="2"/>
            <a:endCxn id="123" idx="0"/>
          </p:cNvCxnSpPr>
          <p:nvPr/>
        </p:nvCxnSpPr>
        <p:spPr bwMode="auto">
          <a:xfrm rot="16200000" flipH="1">
            <a:off x="2339354" y="5159632"/>
            <a:ext cx="143832" cy="26731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grpSp>
        <p:nvGrpSpPr>
          <p:cNvPr id="4" name="Group 124"/>
          <p:cNvGrpSpPr/>
          <p:nvPr/>
        </p:nvGrpSpPr>
        <p:grpSpPr>
          <a:xfrm>
            <a:off x="2780502" y="5015942"/>
            <a:ext cx="344309" cy="196142"/>
            <a:chOff x="2175851" y="2647951"/>
            <a:chExt cx="750551" cy="294656"/>
          </a:xfrm>
          <a:solidFill>
            <a:srgbClr val="99FFCC"/>
          </a:solidFill>
        </p:grpSpPr>
        <p:sp>
          <p:nvSpPr>
            <p:cNvPr id="126" name="Oval 61"/>
            <p:cNvSpPr>
              <a:spLocks noChangeArrowheads="1"/>
            </p:cNvSpPr>
            <p:nvPr/>
          </p:nvSpPr>
          <p:spPr bwMode="auto">
            <a:xfrm>
              <a:off x="217585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27" name="Oval 61"/>
            <p:cNvSpPr>
              <a:spLocks noChangeArrowheads="1"/>
            </p:cNvSpPr>
            <p:nvPr/>
          </p:nvSpPr>
          <p:spPr bwMode="auto">
            <a:xfrm>
              <a:off x="2304544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28" name="Oval 61"/>
            <p:cNvSpPr>
              <a:spLocks noChangeArrowheads="1"/>
            </p:cNvSpPr>
            <p:nvPr/>
          </p:nvSpPr>
          <p:spPr bwMode="auto">
            <a:xfrm>
              <a:off x="2433237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29" name="Oval 128"/>
            <p:cNvSpPr>
              <a:spLocks noChangeArrowheads="1"/>
            </p:cNvSpPr>
            <p:nvPr/>
          </p:nvSpPr>
          <p:spPr bwMode="auto">
            <a:xfrm>
              <a:off x="256193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5" name="Group 129"/>
          <p:cNvGrpSpPr/>
          <p:nvPr/>
        </p:nvGrpSpPr>
        <p:grpSpPr>
          <a:xfrm>
            <a:off x="3249370" y="5015942"/>
            <a:ext cx="344309" cy="196142"/>
            <a:chOff x="2175851" y="2647951"/>
            <a:chExt cx="750551" cy="294656"/>
          </a:xfrm>
          <a:solidFill>
            <a:srgbClr val="FFFF00"/>
          </a:solidFill>
        </p:grpSpPr>
        <p:sp>
          <p:nvSpPr>
            <p:cNvPr id="131" name="Oval 61"/>
            <p:cNvSpPr>
              <a:spLocks noChangeArrowheads="1"/>
            </p:cNvSpPr>
            <p:nvPr/>
          </p:nvSpPr>
          <p:spPr bwMode="auto">
            <a:xfrm>
              <a:off x="217585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32" name="Oval 61"/>
            <p:cNvSpPr>
              <a:spLocks noChangeArrowheads="1"/>
            </p:cNvSpPr>
            <p:nvPr/>
          </p:nvSpPr>
          <p:spPr bwMode="auto">
            <a:xfrm>
              <a:off x="2304544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33" name="Oval 61"/>
            <p:cNvSpPr>
              <a:spLocks noChangeArrowheads="1"/>
            </p:cNvSpPr>
            <p:nvPr/>
          </p:nvSpPr>
          <p:spPr bwMode="auto">
            <a:xfrm>
              <a:off x="2433237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34" name="Oval 133"/>
            <p:cNvSpPr>
              <a:spLocks noChangeArrowheads="1"/>
            </p:cNvSpPr>
            <p:nvPr/>
          </p:nvSpPr>
          <p:spPr bwMode="auto">
            <a:xfrm>
              <a:off x="2561931" y="2647951"/>
              <a:ext cx="364471" cy="294656"/>
            </a:xfrm>
            <a:prstGeom prst="ellipse">
              <a:avLst/>
            </a:prstGeom>
            <a:grp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35" name="Text Box 55"/>
          <p:cNvSpPr txBox="1">
            <a:spLocks noChangeArrowheads="1"/>
          </p:cNvSpPr>
          <p:nvPr/>
        </p:nvSpPr>
        <p:spPr bwMode="auto">
          <a:xfrm>
            <a:off x="3240675" y="5287336"/>
            <a:ext cx="406892" cy="2794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ko-KR" altLang="en-US" sz="7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포장용자재</a:t>
            </a:r>
            <a:endParaRPr lang="en-US" altLang="ko-KR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7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700" dirty="0" smtClean="0">
                <a:latin typeface="맑은 고딕" pitchFamily="50" charset="-127"/>
                <a:ea typeface="맑은 고딕" pitchFamily="50" charset="-127"/>
              </a:rPr>
              <a:t>팔레트 등</a:t>
            </a:r>
            <a:r>
              <a:rPr lang="en-US" altLang="ko-KR" sz="7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36" name="AutoShape 48"/>
          <p:cNvCxnSpPr>
            <a:cxnSpLocks noChangeShapeType="1"/>
            <a:stCxn id="115" idx="2"/>
            <a:endCxn id="133" idx="0"/>
          </p:cNvCxnSpPr>
          <p:nvPr/>
        </p:nvCxnSpPr>
        <p:spPr bwMode="auto">
          <a:xfrm rot="16200000" flipH="1">
            <a:off x="3022540" y="4587439"/>
            <a:ext cx="214322" cy="64268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137" name="Oval 41"/>
          <p:cNvSpPr>
            <a:spLocks noChangeArrowheads="1"/>
          </p:cNvSpPr>
          <p:nvPr/>
        </p:nvSpPr>
        <p:spPr bwMode="auto">
          <a:xfrm>
            <a:off x="2160798" y="5729636"/>
            <a:ext cx="168231" cy="215498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/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endParaRPr lang="ko-KR" altLang="en-US" sz="9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8" name="Oval 57"/>
          <p:cNvSpPr>
            <a:spLocks noChangeArrowheads="1"/>
          </p:cNvSpPr>
          <p:nvPr/>
        </p:nvSpPr>
        <p:spPr bwMode="auto">
          <a:xfrm>
            <a:off x="2065065" y="6039979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9" name="Oval 57"/>
          <p:cNvSpPr>
            <a:spLocks noChangeArrowheads="1"/>
          </p:cNvSpPr>
          <p:nvPr/>
        </p:nvSpPr>
        <p:spPr bwMode="auto">
          <a:xfrm>
            <a:off x="2246818" y="6039979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40" name="AutoShape 59"/>
          <p:cNvCxnSpPr>
            <a:cxnSpLocks noChangeShapeType="1"/>
            <a:stCxn id="137" idx="2"/>
            <a:endCxn id="138" idx="0"/>
          </p:cNvCxnSpPr>
          <p:nvPr/>
        </p:nvCxnSpPr>
        <p:spPr bwMode="auto">
          <a:xfrm rot="5400000">
            <a:off x="2149367" y="5944431"/>
            <a:ext cx="94845" cy="962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41" name="AutoShape 59"/>
          <p:cNvCxnSpPr>
            <a:cxnSpLocks noChangeShapeType="1"/>
            <a:stCxn id="137" idx="2"/>
            <a:endCxn id="139" idx="0"/>
          </p:cNvCxnSpPr>
          <p:nvPr/>
        </p:nvCxnSpPr>
        <p:spPr bwMode="auto">
          <a:xfrm rot="16200000" flipH="1">
            <a:off x="2240243" y="5949804"/>
            <a:ext cx="94845" cy="8550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</p:spTree>
    <p:extLst>
      <p:ext uri="{BB962C8B-B14F-4D97-AF65-F5344CB8AC3E}">
        <p14:creationId xmlns="" xmlns:p14="http://schemas.microsoft.com/office/powerpoint/2010/main" val="401187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Rectangle 2"/>
          <p:cNvSpPr>
            <a:spLocks noChangeArrowheads="1"/>
          </p:cNvSpPr>
          <p:nvPr/>
        </p:nvSpPr>
        <p:spPr bwMode="auto">
          <a:xfrm>
            <a:off x="3160346" y="2237264"/>
            <a:ext cx="1872480" cy="1787606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1000">
              <a:solidFill>
                <a:srgbClr val="333333"/>
              </a:solidFill>
              <a:latin typeface="Arial" charset="0"/>
              <a:ea typeface="윤고딕130" pitchFamily="18" charset="-127"/>
            </a:endParaRPr>
          </a:p>
        </p:txBody>
      </p:sp>
      <p:sp>
        <p:nvSpPr>
          <p:cNvPr id="12300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Ctr="0" compatLnSpc="1">
            <a:prstTxWarp prst="textNoShape">
              <a:avLst/>
            </a:prstTxWarp>
          </a:bodyPr>
          <a:lstStyle/>
          <a:p>
            <a:pPr algn="l"/>
            <a:r>
              <a:rPr kumimoji="1" lang="en-US" altLang="ko-KR" dirty="0" smtClean="0">
                <a:solidFill>
                  <a:schemeClr val="tx1"/>
                </a:solidFill>
                <a:latin typeface="+mn-ea"/>
              </a:rPr>
              <a:t>MTS </a:t>
            </a:r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제품 생산전략 </a:t>
            </a:r>
            <a:r>
              <a:rPr kumimoji="1" lang="ko-KR" altLang="en-US" dirty="0">
                <a:solidFill>
                  <a:schemeClr val="tx1"/>
                </a:solidFill>
                <a:latin typeface="+mn-ea"/>
              </a:rPr>
              <a:t>운영 </a:t>
            </a:r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방안 </a:t>
            </a:r>
            <a:r>
              <a:rPr kumimoji="1" lang="en-US" altLang="ko-KR" dirty="0" smtClean="0">
                <a:solidFill>
                  <a:schemeClr val="tx1"/>
                </a:solidFill>
                <a:latin typeface="+mn-ea"/>
              </a:rPr>
              <a:t>(with 52</a:t>
            </a:r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번 전략</a:t>
            </a:r>
            <a:r>
              <a:rPr kumimoji="1" lang="en-US" altLang="ko-KR" dirty="0" smtClean="0">
                <a:solidFill>
                  <a:schemeClr val="tx1"/>
                </a:solidFill>
                <a:latin typeface="+mn-ea"/>
              </a:rPr>
              <a:t>)</a:t>
            </a:r>
            <a:endParaRPr kumimoji="1"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9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273055" y="773154"/>
            <a:ext cx="9361484" cy="628926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en-US" altLang="ko-KR" dirty="0" smtClean="0"/>
              <a:t>MTO </a:t>
            </a:r>
            <a:r>
              <a:rPr lang="ko-KR" altLang="en-US" dirty="0" smtClean="0"/>
              <a:t>방식과 유사하게 </a:t>
            </a:r>
            <a:r>
              <a:rPr lang="ko-KR" altLang="en-US" dirty="0" err="1" smtClean="0"/>
              <a:t>영업오더로부터</a:t>
            </a:r>
            <a:r>
              <a:rPr lang="ko-KR" altLang="en-US" dirty="0" smtClean="0"/>
              <a:t> 원부자재 발주 및 생산 지시가 생성되나 생산 실행 후 입고된 재고는 플랜트 재고로 관리됨</a:t>
            </a:r>
            <a:endParaRPr lang="ko-KR" altLang="en-US" dirty="0"/>
          </a:p>
        </p:txBody>
      </p:sp>
      <p:sp>
        <p:nvSpPr>
          <p:cNvPr id="8" name="Text Box 22"/>
          <p:cNvSpPr txBox="1">
            <a:spLocks noChangeArrowheads="1"/>
          </p:cNvSpPr>
          <p:nvPr/>
        </p:nvSpPr>
        <p:spPr bwMode="auto">
          <a:xfrm>
            <a:off x="405527" y="2486348"/>
            <a:ext cx="600998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M+3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판매계획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404251" y="2343150"/>
            <a:ext cx="199057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 Box 25"/>
          <p:cNvSpPr txBox="1">
            <a:spLocks noChangeArrowheads="1"/>
          </p:cNvSpPr>
          <p:nvPr/>
        </p:nvSpPr>
        <p:spPr bwMode="auto">
          <a:xfrm>
            <a:off x="2325122" y="2486348"/>
            <a:ext cx="663875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Long Term Planning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26"/>
          <p:cNvSpPr txBox="1">
            <a:spLocks noChangeArrowheads="1"/>
          </p:cNvSpPr>
          <p:nvPr/>
        </p:nvSpPr>
        <p:spPr bwMode="auto">
          <a:xfrm>
            <a:off x="2323712" y="2343150"/>
            <a:ext cx="219882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</a:p>
        </p:txBody>
      </p:sp>
      <p:sp>
        <p:nvSpPr>
          <p:cNvPr id="18" name="Text Box 131"/>
          <p:cNvSpPr txBox="1">
            <a:spLocks noChangeArrowheads="1"/>
          </p:cNvSpPr>
          <p:nvPr/>
        </p:nvSpPr>
        <p:spPr bwMode="auto">
          <a:xfrm>
            <a:off x="1283552" y="2486348"/>
            <a:ext cx="748448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M+3 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생산계획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(DM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비활성 버전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Text Box 132"/>
          <p:cNvSpPr txBox="1">
            <a:spLocks noChangeArrowheads="1"/>
          </p:cNvSpPr>
          <p:nvPr/>
        </p:nvSpPr>
        <p:spPr bwMode="auto">
          <a:xfrm>
            <a:off x="1271954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0" name="AutoShape 22"/>
          <p:cNvCxnSpPr>
            <a:cxnSpLocks noChangeShapeType="1"/>
            <a:stCxn id="134" idx="3"/>
            <a:endCxn id="153" idx="2"/>
          </p:cNvCxnSpPr>
          <p:nvPr/>
        </p:nvCxnSpPr>
        <p:spPr bwMode="auto">
          <a:xfrm flipV="1">
            <a:off x="4060909" y="2981648"/>
            <a:ext cx="519797" cy="629597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34" name="Text Box 25"/>
          <p:cNvSpPr txBox="1">
            <a:spLocks noChangeArrowheads="1"/>
          </p:cNvSpPr>
          <p:nvPr/>
        </p:nvSpPr>
        <p:spPr bwMode="auto">
          <a:xfrm>
            <a:off x="3397034" y="3363595"/>
            <a:ext cx="663875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판매오더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생성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5" name="Text Box 26"/>
          <p:cNvSpPr txBox="1">
            <a:spLocks noChangeArrowheads="1"/>
          </p:cNvSpPr>
          <p:nvPr/>
        </p:nvSpPr>
        <p:spPr bwMode="auto">
          <a:xfrm>
            <a:off x="3395624" y="3249295"/>
            <a:ext cx="219882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</a:p>
        </p:txBody>
      </p:sp>
      <p:sp>
        <p:nvSpPr>
          <p:cNvPr id="138" name="Text Box 25"/>
          <p:cNvSpPr txBox="1">
            <a:spLocks noChangeArrowheads="1"/>
          </p:cNvSpPr>
          <p:nvPr/>
        </p:nvSpPr>
        <p:spPr bwMode="auto">
          <a:xfrm>
            <a:off x="2325122" y="3352324"/>
            <a:ext cx="663875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Simulation 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결과 검토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3" name="Text Box 25"/>
          <p:cNvSpPr txBox="1">
            <a:spLocks noChangeArrowheads="1"/>
          </p:cNvSpPr>
          <p:nvPr/>
        </p:nvSpPr>
        <p:spPr bwMode="auto">
          <a:xfrm>
            <a:off x="2325122" y="4202117"/>
            <a:ext cx="663875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err="1" smtClean="0">
                <a:latin typeface="맑은 고딕" pitchFamily="50" charset="-127"/>
                <a:ea typeface="맑은 고딕" pitchFamily="50" charset="-127"/>
              </a:rPr>
              <a:t>장납기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 자재 구매계획 반영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8" name="Text Box 131"/>
          <p:cNvSpPr txBox="1">
            <a:spLocks noChangeArrowheads="1"/>
          </p:cNvSpPr>
          <p:nvPr/>
        </p:nvSpPr>
        <p:spPr bwMode="auto">
          <a:xfrm>
            <a:off x="333169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4 Week 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생산계획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(DM 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활성 버전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9" name="Text Box 132"/>
          <p:cNvSpPr txBox="1">
            <a:spLocks noChangeArrowheads="1"/>
          </p:cNvSpPr>
          <p:nvPr/>
        </p:nvSpPr>
        <p:spPr bwMode="auto">
          <a:xfrm>
            <a:off x="332009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0" name="Straight Arrow Connector 149"/>
          <p:cNvCxnSpPr>
            <a:stCxn id="11" idx="3"/>
            <a:endCxn id="148" idx="1"/>
          </p:cNvCxnSpPr>
          <p:nvPr/>
        </p:nvCxnSpPr>
        <p:spPr>
          <a:xfrm>
            <a:off x="2988997" y="2733998"/>
            <a:ext cx="342699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53" name="Text Box 131"/>
          <p:cNvSpPr txBox="1">
            <a:spLocks noChangeArrowheads="1"/>
          </p:cNvSpPr>
          <p:nvPr/>
        </p:nvSpPr>
        <p:spPr bwMode="auto">
          <a:xfrm>
            <a:off x="427657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MRP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4" name="Text Box 132"/>
          <p:cNvSpPr txBox="1">
            <a:spLocks noChangeArrowheads="1"/>
          </p:cNvSpPr>
          <p:nvPr/>
        </p:nvSpPr>
        <p:spPr bwMode="auto">
          <a:xfrm>
            <a:off x="426497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5" name="Straight Arrow Connector 154"/>
          <p:cNvCxnSpPr>
            <a:stCxn id="148" idx="3"/>
            <a:endCxn id="153" idx="1"/>
          </p:cNvCxnSpPr>
          <p:nvPr/>
        </p:nvCxnSpPr>
        <p:spPr>
          <a:xfrm>
            <a:off x="3939956" y="2733998"/>
            <a:ext cx="33662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58" name="Straight Arrow Connector 157"/>
          <p:cNvCxnSpPr>
            <a:stCxn id="138" idx="2"/>
            <a:endCxn id="143" idx="0"/>
          </p:cNvCxnSpPr>
          <p:nvPr/>
        </p:nvCxnSpPr>
        <p:spPr>
          <a:xfrm>
            <a:off x="2657060" y="3847624"/>
            <a:ext cx="0" cy="354493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61" name="Straight Arrow Connector 160"/>
          <p:cNvCxnSpPr>
            <a:stCxn id="11" idx="2"/>
            <a:endCxn id="138" idx="0"/>
          </p:cNvCxnSpPr>
          <p:nvPr/>
        </p:nvCxnSpPr>
        <p:spPr>
          <a:xfrm>
            <a:off x="2657060" y="2981648"/>
            <a:ext cx="0" cy="370676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68" name="Text Box 131"/>
          <p:cNvSpPr txBox="1">
            <a:spLocks noChangeArrowheads="1"/>
          </p:cNvSpPr>
          <p:nvPr/>
        </p:nvSpPr>
        <p:spPr bwMode="auto">
          <a:xfrm>
            <a:off x="518081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계획오더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생성</a:t>
            </a:r>
            <a:endParaRPr lang="en-US" altLang="ko-KR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dirty="0" err="1" smtClean="0">
                <a:latin typeface="맑은 고딕" pitchFamily="50" charset="-127"/>
                <a:ea typeface="맑은 고딕" pitchFamily="50" charset="-127"/>
              </a:rPr>
              <a:t>판매오더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800" dirty="0" err="1">
                <a:latin typeface="맑은 고딕" pitchFamily="50" charset="-127"/>
                <a:ea typeface="맑은 고딕" pitchFamily="50" charset="-127"/>
              </a:rPr>
              <a:t>미</a:t>
            </a:r>
            <a:r>
              <a:rPr lang="ko-KR" altLang="en-US" sz="800" dirty="0" err="1" smtClean="0">
                <a:latin typeface="맑은 고딕" pitchFamily="50" charset="-127"/>
                <a:ea typeface="맑은 고딕" pitchFamily="50" charset="-127"/>
              </a:rPr>
              <a:t>지정</a:t>
            </a: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9" name="Text Box 132"/>
          <p:cNvSpPr txBox="1">
            <a:spLocks noChangeArrowheads="1"/>
          </p:cNvSpPr>
          <p:nvPr/>
        </p:nvSpPr>
        <p:spPr bwMode="auto">
          <a:xfrm>
            <a:off x="516921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72" name="Straight Arrow Connector 171"/>
          <p:cNvCxnSpPr>
            <a:stCxn id="153" idx="3"/>
            <a:endCxn id="168" idx="1"/>
          </p:cNvCxnSpPr>
          <p:nvPr/>
        </p:nvCxnSpPr>
        <p:spPr>
          <a:xfrm>
            <a:off x="4884836" y="2733998"/>
            <a:ext cx="29598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77" name="Straight Arrow Connector 176"/>
          <p:cNvCxnSpPr>
            <a:stCxn id="18" idx="3"/>
            <a:endCxn id="11" idx="1"/>
          </p:cNvCxnSpPr>
          <p:nvPr/>
        </p:nvCxnSpPr>
        <p:spPr>
          <a:xfrm>
            <a:off x="2032000" y="2733998"/>
            <a:ext cx="29312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79" name="TextBox 178"/>
          <p:cNvSpPr txBox="1"/>
          <p:nvPr/>
        </p:nvSpPr>
        <p:spPr>
          <a:xfrm>
            <a:off x="4197711" y="3163324"/>
            <a:ext cx="8066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smtClean="0">
                <a:latin typeface="맑은 고딕" pitchFamily="50" charset="-127"/>
                <a:ea typeface="맑은 고딕" pitchFamily="50" charset="-127"/>
              </a:rPr>
              <a:t>독립소요량</a:t>
            </a:r>
            <a:endParaRPr lang="en-US" sz="8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sz="800" dirty="0" smtClean="0">
                <a:latin typeface="맑은 고딕" pitchFamily="50" charset="-127"/>
                <a:ea typeface="맑은 고딕" pitchFamily="50" charset="-127"/>
              </a:rPr>
              <a:t>Consumption</a:t>
            </a:r>
            <a:endParaRPr lang="en-US" sz="8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2" name="Text Box 131"/>
          <p:cNvSpPr txBox="1">
            <a:spLocks noChangeArrowheads="1"/>
          </p:cNvSpPr>
          <p:nvPr/>
        </p:nvSpPr>
        <p:spPr bwMode="auto">
          <a:xfrm>
            <a:off x="606473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err="1" smtClean="0"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 전환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판매오더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8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미지정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3" name="Text Box 132"/>
          <p:cNvSpPr txBox="1">
            <a:spLocks noChangeArrowheads="1"/>
          </p:cNvSpPr>
          <p:nvPr/>
        </p:nvSpPr>
        <p:spPr bwMode="auto">
          <a:xfrm>
            <a:off x="605313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84" name="Straight Arrow Connector 183"/>
          <p:cNvCxnSpPr>
            <a:stCxn id="168" idx="3"/>
            <a:endCxn id="182" idx="1"/>
          </p:cNvCxnSpPr>
          <p:nvPr/>
        </p:nvCxnSpPr>
        <p:spPr>
          <a:xfrm>
            <a:off x="5789076" y="2733998"/>
            <a:ext cx="27566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87" name="Straight Arrow Connector 186"/>
          <p:cNvCxnSpPr>
            <a:stCxn id="8" idx="3"/>
            <a:endCxn id="18" idx="1"/>
          </p:cNvCxnSpPr>
          <p:nvPr/>
        </p:nvCxnSpPr>
        <p:spPr>
          <a:xfrm>
            <a:off x="1006525" y="2733998"/>
            <a:ext cx="277027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92" name="Text Box 131"/>
          <p:cNvSpPr txBox="1">
            <a:spLocks noChangeArrowheads="1"/>
          </p:cNvSpPr>
          <p:nvPr/>
        </p:nvSpPr>
        <p:spPr bwMode="auto">
          <a:xfrm>
            <a:off x="6968976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생산실행</a:t>
            </a:r>
            <a:endParaRPr lang="en-US" altLang="ko-KR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입고</a:t>
            </a: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플랜트 재고</a:t>
            </a:r>
            <a:r>
              <a:rPr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3" name="Text Box 132"/>
          <p:cNvSpPr txBox="1">
            <a:spLocks noChangeArrowheads="1"/>
          </p:cNvSpPr>
          <p:nvPr/>
        </p:nvSpPr>
        <p:spPr bwMode="auto">
          <a:xfrm>
            <a:off x="6957378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4" name="Text Box 131"/>
          <p:cNvSpPr txBox="1">
            <a:spLocks noChangeArrowheads="1"/>
          </p:cNvSpPr>
          <p:nvPr/>
        </p:nvSpPr>
        <p:spPr bwMode="auto">
          <a:xfrm>
            <a:off x="7839148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재고이전</a:t>
            </a:r>
            <a:endParaRPr lang="en-US" altLang="ko-KR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dirty="0" smtClean="0">
                <a:latin typeface="맑은 고딕" pitchFamily="50" charset="-127"/>
                <a:ea typeface="맑은 고딕" pitchFamily="50" charset="-127"/>
              </a:rPr>
              <a:t>물류창고</a:t>
            </a:r>
            <a:r>
              <a:rPr lang="en-US" altLang="ko-KR" sz="8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5" name="Text Box 132"/>
          <p:cNvSpPr txBox="1">
            <a:spLocks noChangeArrowheads="1"/>
          </p:cNvSpPr>
          <p:nvPr/>
        </p:nvSpPr>
        <p:spPr bwMode="auto">
          <a:xfrm>
            <a:off x="7827550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6" name="Text Box 131"/>
          <p:cNvSpPr txBox="1">
            <a:spLocks noChangeArrowheads="1"/>
          </p:cNvSpPr>
          <p:nvPr/>
        </p:nvSpPr>
        <p:spPr bwMode="auto">
          <a:xfrm>
            <a:off x="8712908" y="2486348"/>
            <a:ext cx="608260" cy="4953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lIns="36000" tIns="46800" rIns="36000" bIns="46800" anchor="ctr" anchorCtr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출하</a:t>
            </a:r>
            <a:endParaRPr lang="ko-KR" altLang="en-US" sz="8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7" name="Text Box 132"/>
          <p:cNvSpPr txBox="1">
            <a:spLocks noChangeArrowheads="1"/>
          </p:cNvSpPr>
          <p:nvPr/>
        </p:nvSpPr>
        <p:spPr bwMode="auto">
          <a:xfrm>
            <a:off x="8701310" y="2343150"/>
            <a:ext cx="202324" cy="168275"/>
          </a:xfrm>
          <a:prstGeom prst="rect">
            <a:avLst/>
          </a:prstGeom>
          <a:solidFill>
            <a:srgbClr val="000000"/>
          </a:solidFill>
          <a:ln w="9525" algn="ctr">
            <a:noFill/>
            <a:miter lim="800000"/>
            <a:headEnd/>
            <a:tailEnd/>
          </a:ln>
        </p:spPr>
        <p:txBody>
          <a:bodyPr wrap="none" lIns="36000" tIns="46800" rIns="36000" bIns="46800" anchor="ctr" anchorCtr="1"/>
          <a:lstStyle/>
          <a:p>
            <a:pPr marL="228600" indent="-22860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8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SAP</a:t>
            </a:r>
            <a:endParaRPr lang="en-US" altLang="ko-KR" sz="8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98" name="Straight Arrow Connector 197"/>
          <p:cNvCxnSpPr>
            <a:stCxn id="182" idx="3"/>
            <a:endCxn id="192" idx="1"/>
          </p:cNvCxnSpPr>
          <p:nvPr/>
        </p:nvCxnSpPr>
        <p:spPr>
          <a:xfrm>
            <a:off x="6672996" y="2733998"/>
            <a:ext cx="29598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199" name="Straight Arrow Connector 198"/>
          <p:cNvCxnSpPr>
            <a:stCxn id="192" idx="3"/>
            <a:endCxn id="194" idx="1"/>
          </p:cNvCxnSpPr>
          <p:nvPr/>
        </p:nvCxnSpPr>
        <p:spPr>
          <a:xfrm>
            <a:off x="7577236" y="2733998"/>
            <a:ext cx="26191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cxnSp>
        <p:nvCxnSpPr>
          <p:cNvPr id="200" name="Straight Arrow Connector 199"/>
          <p:cNvCxnSpPr>
            <a:stCxn id="194" idx="3"/>
            <a:endCxn id="196" idx="1"/>
          </p:cNvCxnSpPr>
          <p:nvPr/>
        </p:nvCxnSpPr>
        <p:spPr>
          <a:xfrm>
            <a:off x="8447408" y="2733998"/>
            <a:ext cx="26550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208" name="Text Box 128"/>
          <p:cNvSpPr txBox="1">
            <a:spLocks noChangeArrowheads="1"/>
          </p:cNvSpPr>
          <p:nvPr/>
        </p:nvSpPr>
        <p:spPr bwMode="auto">
          <a:xfrm>
            <a:off x="3190826" y="4039234"/>
            <a:ext cx="3178040" cy="23083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28600" indent="-228600" algn="l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ko-KR" altLang="en-US" sz="1000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판매오더는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4Week 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생산계획의 독립소요량을 소비함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생산계획의 가용 </a:t>
            </a:r>
            <a:r>
              <a:rPr lang="en-US" altLang="ko-KR" sz="1000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Capa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를 소진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 algn="l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DM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에서 수립한 계획독립소요량은 실제 생산지시로 전환되지 못함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계획독립소요량의 소요자재 포함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 algn="l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생산에 </a:t>
            </a:r>
            <a:r>
              <a:rPr lang="ko-KR" altLang="en-US" sz="1000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실소요되는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자재들에 대한 소요량 계산은 </a:t>
            </a:r>
            <a:r>
              <a:rPr lang="ko-KR" altLang="en-US" sz="1000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판매오더에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대한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MRP 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수행 후 결정되며 이를 자동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PR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과 연계 가능</a:t>
            </a:r>
            <a:endParaRPr lang="en-US" altLang="ko-KR" sz="1000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algn="l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Sales Order 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없이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MTS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로 생산되어야 하는 수량은 </a:t>
            </a:r>
            <a:r>
              <a:rPr lang="en-US" altLang="ko-KR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S&amp;OP 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미팅을 통해 확정 후 시스템에 </a:t>
            </a:r>
            <a:r>
              <a:rPr lang="ko-KR" altLang="en-US" sz="1000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계획오더를</a:t>
            </a:r>
            <a:r>
              <a:rPr lang="ko-KR" altLang="en-US" sz="1000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직접 생성</a:t>
            </a:r>
            <a:endParaRPr lang="ko-KR" altLang="en-US" sz="1000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642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0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dirty="0" smtClean="0"/>
              <a:t>MTS, MTO </a:t>
            </a:r>
            <a:r>
              <a:rPr lang="ko-KR" altLang="en-US" dirty="0" smtClean="0"/>
              <a:t>생산전략확정</a:t>
            </a:r>
            <a:endParaRPr kumimoji="1"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9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273055" y="773154"/>
            <a:ext cx="9361484" cy="628926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ko-KR" altLang="en-US" dirty="0" smtClean="0"/>
              <a:t>광주생산본부의 </a:t>
            </a:r>
            <a:r>
              <a:rPr lang="en-US" altLang="ko-KR" dirty="0" smtClean="0"/>
              <a:t>MTS, MTO </a:t>
            </a:r>
            <a:r>
              <a:rPr lang="ko-KR" altLang="en-US" dirty="0" err="1" smtClean="0"/>
              <a:t>제품군에</a:t>
            </a:r>
            <a:r>
              <a:rPr lang="ko-KR" altLang="en-US" dirty="0" smtClean="0"/>
              <a:t> 대한 생산전략을 아래와 같이 정의함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90384224"/>
              </p:ext>
            </p:extLst>
          </p:nvPr>
        </p:nvGraphicFramePr>
        <p:xfrm>
          <a:off x="989012" y="2109903"/>
          <a:ext cx="6826465" cy="172806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65293"/>
                <a:gridCol w="1365293"/>
                <a:gridCol w="1365293"/>
                <a:gridCol w="1365293"/>
                <a:gridCol w="1365293"/>
              </a:tblGrid>
              <a:tr h="250453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광주 차량용 제품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광주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GMH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제품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174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차량 수출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차량 내수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수출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내수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생산방식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MTO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MTS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MTO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MTO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VC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적용여부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VC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n/a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n/a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n/a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생산전략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Case.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7" name="그룹 6"/>
          <p:cNvGrpSpPr/>
          <p:nvPr/>
        </p:nvGrpSpPr>
        <p:grpSpPr>
          <a:xfrm>
            <a:off x="1450677" y="4300186"/>
            <a:ext cx="1632402" cy="1704387"/>
            <a:chOff x="168609" y="4632686"/>
            <a:chExt cx="1632402" cy="1704387"/>
          </a:xfrm>
        </p:grpSpPr>
        <p:sp>
          <p:nvSpPr>
            <p:cNvPr id="8" name="Oval 40"/>
            <p:cNvSpPr>
              <a:spLocks noChangeArrowheads="1"/>
            </p:cNvSpPr>
            <p:nvPr/>
          </p:nvSpPr>
          <p:spPr bwMode="auto">
            <a:xfrm>
              <a:off x="168609" y="5467195"/>
              <a:ext cx="168231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" name="Oval 41"/>
            <p:cNvSpPr>
              <a:spLocks noChangeArrowheads="1"/>
            </p:cNvSpPr>
            <p:nvPr/>
          </p:nvSpPr>
          <p:spPr bwMode="auto">
            <a:xfrm>
              <a:off x="403092" y="5467195"/>
              <a:ext cx="168231" cy="215498"/>
            </a:xfrm>
            <a:prstGeom prst="rect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endParaRPr lang="ko-KR" altLang="en-US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0" name="AutoShape 43"/>
            <p:cNvCxnSpPr>
              <a:cxnSpLocks noChangeShapeType="1"/>
              <a:stCxn id="14" idx="2"/>
              <a:endCxn id="9" idx="0"/>
            </p:cNvCxnSpPr>
            <p:nvPr/>
          </p:nvCxnSpPr>
          <p:spPr bwMode="auto">
            <a:xfrm rot="16200000" flipH="1">
              <a:off x="387217" y="5367204"/>
              <a:ext cx="143832" cy="5615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1" name="AutoShape 44"/>
            <p:cNvCxnSpPr>
              <a:cxnSpLocks noChangeShapeType="1"/>
              <a:stCxn id="14" idx="2"/>
              <a:endCxn id="8" idx="0"/>
            </p:cNvCxnSpPr>
            <p:nvPr/>
          </p:nvCxnSpPr>
          <p:spPr bwMode="auto">
            <a:xfrm rot="5400000">
              <a:off x="269975" y="5306113"/>
              <a:ext cx="143832" cy="178334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12" name="Oval 47"/>
            <p:cNvSpPr>
              <a:spLocks noChangeArrowheads="1"/>
            </p:cNvSpPr>
            <p:nvPr/>
          </p:nvSpPr>
          <p:spPr bwMode="auto">
            <a:xfrm>
              <a:off x="827889" y="4632686"/>
              <a:ext cx="267830" cy="270924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55</a:t>
              </a:r>
            </a:p>
          </p:txBody>
        </p:sp>
        <p:cxnSp>
          <p:nvCxnSpPr>
            <p:cNvPr id="13" name="AutoShape 48"/>
            <p:cNvCxnSpPr>
              <a:cxnSpLocks noChangeShapeType="1"/>
              <a:stCxn id="12" idx="2"/>
              <a:endCxn id="38" idx="0"/>
            </p:cNvCxnSpPr>
            <p:nvPr/>
          </p:nvCxnSpPr>
          <p:spPr bwMode="auto">
            <a:xfrm rot="16200000" flipH="1">
              <a:off x="912032" y="4953382"/>
              <a:ext cx="214322" cy="114777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14" name="Oval 51"/>
            <p:cNvSpPr>
              <a:spLocks noChangeArrowheads="1"/>
            </p:cNvSpPr>
            <p:nvPr/>
          </p:nvSpPr>
          <p:spPr bwMode="auto">
            <a:xfrm>
              <a:off x="347458" y="5108644"/>
              <a:ext cx="167198" cy="214719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/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70</a:t>
              </a:r>
              <a:endParaRPr lang="en-US" altLang="ko-KR" sz="9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5" name="AutoShape 54"/>
            <p:cNvCxnSpPr>
              <a:cxnSpLocks noChangeShapeType="1"/>
              <a:stCxn id="12" idx="2"/>
              <a:endCxn id="14" idx="0"/>
            </p:cNvCxnSpPr>
            <p:nvPr/>
          </p:nvCxnSpPr>
          <p:spPr bwMode="auto">
            <a:xfrm rot="5400000">
              <a:off x="593914" y="4740754"/>
              <a:ext cx="205034" cy="530747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16" name="Text Box 55"/>
            <p:cNvSpPr txBox="1">
              <a:spLocks noChangeArrowheads="1"/>
            </p:cNvSpPr>
            <p:nvPr/>
          </p:nvSpPr>
          <p:spPr bwMode="auto">
            <a:xfrm>
              <a:off x="860041" y="5389326"/>
              <a:ext cx="473548" cy="279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ko-KR" altLang="en-US" sz="700" dirty="0" err="1" smtClean="0">
                  <a:latin typeface="맑은 고딕" pitchFamily="50" charset="-127"/>
                  <a:ea typeface="맑은 고딕" pitchFamily="50" charset="-127"/>
                </a:rPr>
                <a:t>의장용자재</a:t>
              </a:r>
              <a:endParaRPr lang="en-US" altLang="ko-KR" sz="7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박스</a:t>
              </a: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lang="ko-KR" altLang="en-US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스티커</a:t>
              </a:r>
              <a:r>
                <a:rPr lang="en-US" altLang="ko-KR" sz="7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7" name="Oval 57"/>
            <p:cNvSpPr>
              <a:spLocks noChangeArrowheads="1"/>
            </p:cNvSpPr>
            <p:nvPr/>
          </p:nvSpPr>
          <p:spPr bwMode="auto">
            <a:xfrm>
              <a:off x="511221" y="5831624"/>
              <a:ext cx="167198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18" name="AutoShape 58"/>
            <p:cNvCxnSpPr>
              <a:cxnSpLocks noChangeShapeType="1"/>
              <a:stCxn id="9" idx="2"/>
              <a:endCxn id="17" idx="0"/>
            </p:cNvCxnSpPr>
            <p:nvPr/>
          </p:nvCxnSpPr>
          <p:spPr bwMode="auto">
            <a:xfrm rot="16200000" flipH="1">
              <a:off x="466549" y="5703352"/>
              <a:ext cx="148931" cy="107612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9" name="AutoShape 59"/>
            <p:cNvCxnSpPr>
              <a:cxnSpLocks noChangeShapeType="1"/>
              <a:stCxn id="9" idx="2"/>
              <a:endCxn id="28" idx="0"/>
            </p:cNvCxnSpPr>
            <p:nvPr/>
          </p:nvCxnSpPr>
          <p:spPr bwMode="auto">
            <a:xfrm rot="5400000">
              <a:off x="368317" y="5712734"/>
              <a:ext cx="148933" cy="8885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20" name="Oval 61"/>
            <p:cNvSpPr>
              <a:spLocks noChangeArrowheads="1"/>
            </p:cNvSpPr>
            <p:nvPr/>
          </p:nvSpPr>
          <p:spPr bwMode="auto">
            <a:xfrm>
              <a:off x="614770" y="5467195"/>
              <a:ext cx="167198" cy="196142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21" name="AutoShape 62"/>
            <p:cNvCxnSpPr>
              <a:cxnSpLocks noChangeShapeType="1"/>
              <a:stCxn id="14" idx="2"/>
              <a:endCxn id="20" idx="0"/>
            </p:cNvCxnSpPr>
            <p:nvPr/>
          </p:nvCxnSpPr>
          <p:spPr bwMode="auto">
            <a:xfrm rot="16200000" flipH="1">
              <a:off x="492798" y="5261622"/>
              <a:ext cx="143832" cy="267312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grpSp>
          <p:nvGrpSpPr>
            <p:cNvPr id="22" name="Group 72"/>
            <p:cNvGrpSpPr/>
            <p:nvPr/>
          </p:nvGrpSpPr>
          <p:grpSpPr>
            <a:xfrm>
              <a:off x="933946" y="5117932"/>
              <a:ext cx="344309" cy="196142"/>
              <a:chOff x="2175851" y="2647951"/>
              <a:chExt cx="750551" cy="294656"/>
            </a:xfrm>
            <a:solidFill>
              <a:srgbClr val="99FFCC"/>
            </a:solidFill>
          </p:grpSpPr>
          <p:sp>
            <p:nvSpPr>
              <p:cNvPr id="37" name="Oval 61"/>
              <p:cNvSpPr>
                <a:spLocks noChangeArrowheads="1"/>
              </p:cNvSpPr>
              <p:nvPr/>
            </p:nvSpPr>
            <p:spPr bwMode="auto">
              <a:xfrm>
                <a:off x="217585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8" name="Oval 61"/>
              <p:cNvSpPr>
                <a:spLocks noChangeArrowheads="1"/>
              </p:cNvSpPr>
              <p:nvPr/>
            </p:nvSpPr>
            <p:spPr bwMode="auto">
              <a:xfrm>
                <a:off x="2304544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0" name="Oval 61"/>
              <p:cNvSpPr>
                <a:spLocks noChangeArrowheads="1"/>
              </p:cNvSpPr>
              <p:nvPr/>
            </p:nvSpPr>
            <p:spPr bwMode="auto">
              <a:xfrm>
                <a:off x="2433237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1" name="Oval 76"/>
              <p:cNvSpPr>
                <a:spLocks noChangeArrowheads="1"/>
              </p:cNvSpPr>
              <p:nvPr/>
            </p:nvSpPr>
            <p:spPr bwMode="auto">
              <a:xfrm>
                <a:off x="256193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23" name="Group 77"/>
            <p:cNvGrpSpPr/>
            <p:nvPr/>
          </p:nvGrpSpPr>
          <p:grpSpPr>
            <a:xfrm>
              <a:off x="1402814" y="5117932"/>
              <a:ext cx="344309" cy="196142"/>
              <a:chOff x="2175851" y="2647951"/>
              <a:chExt cx="750551" cy="294656"/>
            </a:xfrm>
            <a:solidFill>
              <a:srgbClr val="FFFF00"/>
            </a:solidFill>
          </p:grpSpPr>
          <p:sp>
            <p:nvSpPr>
              <p:cNvPr id="33" name="Oval 61"/>
              <p:cNvSpPr>
                <a:spLocks noChangeArrowheads="1"/>
              </p:cNvSpPr>
              <p:nvPr/>
            </p:nvSpPr>
            <p:spPr bwMode="auto">
              <a:xfrm>
                <a:off x="217585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4" name="Oval 61"/>
              <p:cNvSpPr>
                <a:spLocks noChangeArrowheads="1"/>
              </p:cNvSpPr>
              <p:nvPr/>
            </p:nvSpPr>
            <p:spPr bwMode="auto">
              <a:xfrm>
                <a:off x="2304544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5" name="Oval 61"/>
              <p:cNvSpPr>
                <a:spLocks noChangeArrowheads="1"/>
              </p:cNvSpPr>
              <p:nvPr/>
            </p:nvSpPr>
            <p:spPr bwMode="auto">
              <a:xfrm>
                <a:off x="2433237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6" name="Oval 81"/>
              <p:cNvSpPr>
                <a:spLocks noChangeArrowheads="1"/>
              </p:cNvSpPr>
              <p:nvPr/>
            </p:nvSpPr>
            <p:spPr bwMode="auto">
              <a:xfrm>
                <a:off x="2561931" y="2647951"/>
                <a:ext cx="364471" cy="294656"/>
              </a:xfrm>
              <a:prstGeom prst="ellipse">
                <a:avLst/>
              </a:prstGeom>
              <a:grp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05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24" name="Text Box 55"/>
            <p:cNvSpPr txBox="1">
              <a:spLocks noChangeArrowheads="1"/>
            </p:cNvSpPr>
            <p:nvPr/>
          </p:nvSpPr>
          <p:spPr bwMode="auto">
            <a:xfrm>
              <a:off x="1394119" y="5389326"/>
              <a:ext cx="406892" cy="27943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ko-KR" altLang="en-US" sz="700" dirty="0" err="1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포장용자재</a:t>
              </a:r>
              <a:endPara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104775" indent="-103188" algn="ctr" defTabSz="936625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40000"/>
                </a:spcAft>
              </a:pPr>
              <a:r>
                <a:rPr lang="en-US" altLang="ko-KR" sz="70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700" dirty="0" smtClean="0">
                  <a:latin typeface="맑은 고딕" pitchFamily="50" charset="-127"/>
                  <a:ea typeface="맑은 고딕" pitchFamily="50" charset="-127"/>
                </a:rPr>
                <a:t>팔레트 등</a:t>
              </a:r>
              <a:r>
                <a:rPr lang="en-US" altLang="ko-KR" sz="70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25" name="AutoShape 48"/>
            <p:cNvCxnSpPr>
              <a:cxnSpLocks noChangeShapeType="1"/>
              <a:stCxn id="12" idx="2"/>
              <a:endCxn id="35" idx="0"/>
            </p:cNvCxnSpPr>
            <p:nvPr/>
          </p:nvCxnSpPr>
          <p:spPr bwMode="auto">
            <a:xfrm rot="16200000" flipH="1">
              <a:off x="1175984" y="4689429"/>
              <a:ext cx="214322" cy="642683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26" name="Text Box 24"/>
            <p:cNvSpPr txBox="1">
              <a:spLocks noChangeArrowheads="1"/>
            </p:cNvSpPr>
            <p:nvPr/>
          </p:nvSpPr>
          <p:spPr bwMode="auto">
            <a:xfrm>
              <a:off x="852221" y="5704837"/>
              <a:ext cx="398779" cy="3693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8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Item Category ‘K’</a:t>
              </a:r>
              <a:endParaRPr lang="ko-KR" altLang="en-US" sz="8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7" name="Text Box 24"/>
            <p:cNvSpPr txBox="1">
              <a:spLocks noChangeArrowheads="1"/>
            </p:cNvSpPr>
            <p:nvPr/>
          </p:nvSpPr>
          <p:spPr bwMode="auto">
            <a:xfrm>
              <a:off x="1370622" y="5704837"/>
              <a:ext cx="398779" cy="3693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US" altLang="ko-KR" sz="800" b="1" dirty="0">
                  <a:latin typeface="맑은 고딕" pitchFamily="50" charset="-127"/>
                  <a:ea typeface="맑은 고딕" pitchFamily="50" charset="-127"/>
                </a:rPr>
                <a:t>Object Dependency</a:t>
              </a:r>
              <a:endParaRPr lang="ko-KR" altLang="en-US" sz="800" b="1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8" name="Oval 41"/>
            <p:cNvSpPr>
              <a:spLocks noChangeArrowheads="1"/>
            </p:cNvSpPr>
            <p:nvPr/>
          </p:nvSpPr>
          <p:spPr bwMode="auto">
            <a:xfrm>
              <a:off x="314242" y="5831626"/>
              <a:ext cx="168231" cy="215498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marL="174625" indent="-174625"/>
              <a:r>
                <a:rPr lang="en-US" altLang="ko-KR" sz="900" b="1" dirty="0" smtClean="0">
                  <a:solidFill>
                    <a:srgbClr val="FFFFFF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lang="ko-KR" altLang="en-US" sz="9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9" name="Oval 57"/>
            <p:cNvSpPr>
              <a:spLocks noChangeArrowheads="1"/>
            </p:cNvSpPr>
            <p:nvPr/>
          </p:nvSpPr>
          <p:spPr bwMode="auto">
            <a:xfrm>
              <a:off x="218510" y="6141969"/>
              <a:ext cx="167198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0" name="Oval 57"/>
            <p:cNvSpPr>
              <a:spLocks noChangeArrowheads="1"/>
            </p:cNvSpPr>
            <p:nvPr/>
          </p:nvSpPr>
          <p:spPr bwMode="auto">
            <a:xfrm>
              <a:off x="400262" y="6141969"/>
              <a:ext cx="167198" cy="195104"/>
            </a:xfrm>
            <a:prstGeom prst="ellipse">
              <a:avLst/>
            </a:prstGeom>
            <a:solidFill>
              <a:srgbClr val="EAEAEA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sz="105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31" name="AutoShape 59"/>
            <p:cNvCxnSpPr>
              <a:cxnSpLocks noChangeShapeType="1"/>
              <a:stCxn id="28" idx="2"/>
              <a:endCxn id="29" idx="0"/>
            </p:cNvCxnSpPr>
            <p:nvPr/>
          </p:nvCxnSpPr>
          <p:spPr bwMode="auto">
            <a:xfrm rot="5400000">
              <a:off x="302811" y="6046421"/>
              <a:ext cx="94845" cy="9625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32" name="AutoShape 59"/>
            <p:cNvCxnSpPr>
              <a:cxnSpLocks noChangeShapeType="1"/>
              <a:stCxn id="28" idx="2"/>
              <a:endCxn id="30" idx="0"/>
            </p:cNvCxnSpPr>
            <p:nvPr/>
          </p:nvCxnSpPr>
          <p:spPr bwMode="auto">
            <a:xfrm rot="16200000" flipH="1">
              <a:off x="393687" y="6051794"/>
              <a:ext cx="94845" cy="85503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cxnSp>
      </p:grpSp>
      <p:sp>
        <p:nvSpPr>
          <p:cNvPr id="42" name="Oval 40"/>
          <p:cNvSpPr>
            <a:spLocks noChangeArrowheads="1"/>
          </p:cNvSpPr>
          <p:nvPr/>
        </p:nvSpPr>
        <p:spPr bwMode="auto">
          <a:xfrm>
            <a:off x="4003400" y="5134695"/>
            <a:ext cx="168231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5" name="Oval 41"/>
          <p:cNvSpPr>
            <a:spLocks noChangeArrowheads="1"/>
          </p:cNvSpPr>
          <p:nvPr/>
        </p:nvSpPr>
        <p:spPr bwMode="auto">
          <a:xfrm>
            <a:off x="4237883" y="5134695"/>
            <a:ext cx="168231" cy="215498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6" name="AutoShape 43"/>
          <p:cNvCxnSpPr>
            <a:cxnSpLocks noChangeShapeType="1"/>
            <a:stCxn id="50" idx="2"/>
            <a:endCxn id="45" idx="0"/>
          </p:cNvCxnSpPr>
          <p:nvPr/>
        </p:nvCxnSpPr>
        <p:spPr bwMode="auto">
          <a:xfrm rot="16200000" flipH="1">
            <a:off x="4222008" y="5034704"/>
            <a:ext cx="143832" cy="561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47" name="AutoShape 44"/>
          <p:cNvCxnSpPr>
            <a:cxnSpLocks noChangeShapeType="1"/>
            <a:stCxn id="50" idx="2"/>
            <a:endCxn id="42" idx="0"/>
          </p:cNvCxnSpPr>
          <p:nvPr/>
        </p:nvCxnSpPr>
        <p:spPr bwMode="auto">
          <a:xfrm rot="5400000">
            <a:off x="4104766" y="4973613"/>
            <a:ext cx="143832" cy="178334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48" name="Oval 47"/>
          <p:cNvSpPr>
            <a:spLocks noChangeArrowheads="1"/>
          </p:cNvSpPr>
          <p:nvPr/>
        </p:nvSpPr>
        <p:spPr bwMode="auto">
          <a:xfrm>
            <a:off x="4662680" y="4300186"/>
            <a:ext cx="267830" cy="270924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50</a:t>
            </a:r>
          </a:p>
        </p:txBody>
      </p:sp>
      <p:cxnSp>
        <p:nvCxnSpPr>
          <p:cNvPr id="49" name="AutoShape 48"/>
          <p:cNvCxnSpPr>
            <a:cxnSpLocks noChangeShapeType="1"/>
            <a:stCxn id="48" idx="2"/>
          </p:cNvCxnSpPr>
          <p:nvPr/>
        </p:nvCxnSpPr>
        <p:spPr bwMode="auto">
          <a:xfrm rot="16200000" flipH="1">
            <a:off x="4746823" y="4620882"/>
            <a:ext cx="214322" cy="11477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50" name="Oval 51"/>
          <p:cNvSpPr>
            <a:spLocks noChangeArrowheads="1"/>
          </p:cNvSpPr>
          <p:nvPr/>
        </p:nvSpPr>
        <p:spPr bwMode="auto">
          <a:xfrm>
            <a:off x="4182249" y="4776144"/>
            <a:ext cx="167198" cy="214719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/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70</a:t>
            </a:r>
            <a:endParaRPr lang="en-US" altLang="ko-KR" sz="9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1" name="AutoShape 54"/>
          <p:cNvCxnSpPr>
            <a:cxnSpLocks noChangeShapeType="1"/>
            <a:stCxn id="48" idx="2"/>
            <a:endCxn id="50" idx="0"/>
          </p:cNvCxnSpPr>
          <p:nvPr/>
        </p:nvCxnSpPr>
        <p:spPr bwMode="auto">
          <a:xfrm rot="5400000">
            <a:off x="4428705" y="4408254"/>
            <a:ext cx="205034" cy="53074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52" name="Text Box 55"/>
          <p:cNvSpPr txBox="1">
            <a:spLocks noChangeArrowheads="1"/>
          </p:cNvSpPr>
          <p:nvPr/>
        </p:nvSpPr>
        <p:spPr bwMode="auto">
          <a:xfrm>
            <a:off x="4694832" y="5056826"/>
            <a:ext cx="473548" cy="2794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ko-KR" altLang="en-US" sz="700" dirty="0" err="1" smtClean="0">
                <a:latin typeface="맑은 고딕" pitchFamily="50" charset="-127"/>
                <a:ea typeface="맑은 고딕" pitchFamily="50" charset="-127"/>
              </a:rPr>
              <a:t>의장용자재</a:t>
            </a:r>
            <a:endParaRPr lang="en-US" altLang="ko-KR" sz="700" dirty="0" smtClean="0">
              <a:latin typeface="맑은 고딕" pitchFamily="50" charset="-127"/>
              <a:ea typeface="맑은 고딕" pitchFamily="50" charset="-127"/>
            </a:endParaRPr>
          </a:p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박스</a:t>
            </a: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스티커</a:t>
            </a: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Oval 57"/>
          <p:cNvSpPr>
            <a:spLocks noChangeArrowheads="1"/>
          </p:cNvSpPr>
          <p:nvPr/>
        </p:nvSpPr>
        <p:spPr bwMode="auto">
          <a:xfrm>
            <a:off x="4346012" y="5499124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4" name="AutoShape 58"/>
          <p:cNvCxnSpPr>
            <a:cxnSpLocks noChangeShapeType="1"/>
            <a:stCxn id="45" idx="2"/>
            <a:endCxn id="53" idx="0"/>
          </p:cNvCxnSpPr>
          <p:nvPr/>
        </p:nvCxnSpPr>
        <p:spPr bwMode="auto">
          <a:xfrm rot="16200000" flipH="1">
            <a:off x="4301340" y="5370852"/>
            <a:ext cx="148931" cy="10761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55" name="AutoShape 59"/>
          <p:cNvCxnSpPr>
            <a:cxnSpLocks noChangeShapeType="1"/>
            <a:stCxn id="45" idx="2"/>
            <a:endCxn id="62" idx="0"/>
          </p:cNvCxnSpPr>
          <p:nvPr/>
        </p:nvCxnSpPr>
        <p:spPr bwMode="auto">
          <a:xfrm rot="5400000">
            <a:off x="4203108" y="5380234"/>
            <a:ext cx="148933" cy="888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56" name="Oval 61"/>
          <p:cNvSpPr>
            <a:spLocks noChangeArrowheads="1"/>
          </p:cNvSpPr>
          <p:nvPr/>
        </p:nvSpPr>
        <p:spPr bwMode="auto">
          <a:xfrm>
            <a:off x="4449561" y="5134695"/>
            <a:ext cx="167198" cy="196142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7" name="AutoShape 62"/>
          <p:cNvCxnSpPr>
            <a:cxnSpLocks noChangeShapeType="1"/>
            <a:stCxn id="50" idx="2"/>
            <a:endCxn id="56" idx="0"/>
          </p:cNvCxnSpPr>
          <p:nvPr/>
        </p:nvCxnSpPr>
        <p:spPr bwMode="auto">
          <a:xfrm rot="16200000" flipH="1">
            <a:off x="4327589" y="4929122"/>
            <a:ext cx="143832" cy="26731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58" name="Oval 61"/>
          <p:cNvSpPr>
            <a:spLocks noChangeArrowheads="1"/>
          </p:cNvSpPr>
          <p:nvPr/>
        </p:nvSpPr>
        <p:spPr bwMode="auto">
          <a:xfrm>
            <a:off x="4828112" y="4785432"/>
            <a:ext cx="167198" cy="196142"/>
          </a:xfrm>
          <a:prstGeom prst="ellipse">
            <a:avLst/>
          </a:prstGeom>
          <a:solidFill>
            <a:srgbClr val="99FF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9" name="Oval 61"/>
          <p:cNvSpPr>
            <a:spLocks noChangeArrowheads="1"/>
          </p:cNvSpPr>
          <p:nvPr/>
        </p:nvSpPr>
        <p:spPr bwMode="auto">
          <a:xfrm>
            <a:off x="5368230" y="4785432"/>
            <a:ext cx="167198" cy="196142"/>
          </a:xfrm>
          <a:prstGeom prst="ellipse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0" name="Text Box 55"/>
          <p:cNvSpPr txBox="1">
            <a:spLocks noChangeArrowheads="1"/>
          </p:cNvSpPr>
          <p:nvPr/>
        </p:nvSpPr>
        <p:spPr bwMode="auto">
          <a:xfrm>
            <a:off x="5228910" y="5056826"/>
            <a:ext cx="406892" cy="2794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ko-KR" altLang="en-US" sz="7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포장용자재</a:t>
            </a:r>
            <a:endParaRPr lang="en-US" altLang="ko-KR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7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700" dirty="0" smtClean="0">
                <a:latin typeface="맑은 고딕" pitchFamily="50" charset="-127"/>
                <a:ea typeface="맑은 고딕" pitchFamily="50" charset="-127"/>
              </a:rPr>
              <a:t>팔레트 등</a:t>
            </a:r>
            <a:r>
              <a:rPr lang="en-US" altLang="ko-KR" sz="7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1" name="AutoShape 48"/>
          <p:cNvCxnSpPr>
            <a:cxnSpLocks noChangeShapeType="1"/>
            <a:stCxn id="48" idx="2"/>
          </p:cNvCxnSpPr>
          <p:nvPr/>
        </p:nvCxnSpPr>
        <p:spPr bwMode="auto">
          <a:xfrm rot="16200000" flipH="1">
            <a:off x="5010775" y="4356929"/>
            <a:ext cx="214322" cy="64268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62" name="Oval 41"/>
          <p:cNvSpPr>
            <a:spLocks noChangeArrowheads="1"/>
          </p:cNvSpPr>
          <p:nvPr/>
        </p:nvSpPr>
        <p:spPr bwMode="auto">
          <a:xfrm>
            <a:off x="4149033" y="5499126"/>
            <a:ext cx="168231" cy="215498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/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endParaRPr lang="ko-KR" altLang="en-US" sz="9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3" name="Oval 57"/>
          <p:cNvSpPr>
            <a:spLocks noChangeArrowheads="1"/>
          </p:cNvSpPr>
          <p:nvPr/>
        </p:nvSpPr>
        <p:spPr bwMode="auto">
          <a:xfrm>
            <a:off x="4053301" y="5809469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4" name="Oval 57"/>
          <p:cNvSpPr>
            <a:spLocks noChangeArrowheads="1"/>
          </p:cNvSpPr>
          <p:nvPr/>
        </p:nvSpPr>
        <p:spPr bwMode="auto">
          <a:xfrm>
            <a:off x="4235053" y="5809469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5" name="AutoShape 59"/>
          <p:cNvCxnSpPr>
            <a:cxnSpLocks noChangeShapeType="1"/>
            <a:stCxn id="62" idx="2"/>
            <a:endCxn id="63" idx="0"/>
          </p:cNvCxnSpPr>
          <p:nvPr/>
        </p:nvCxnSpPr>
        <p:spPr bwMode="auto">
          <a:xfrm rot="5400000">
            <a:off x="4137602" y="5713921"/>
            <a:ext cx="94845" cy="962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66" name="AutoShape 59"/>
          <p:cNvCxnSpPr>
            <a:cxnSpLocks noChangeShapeType="1"/>
            <a:stCxn id="62" idx="2"/>
            <a:endCxn id="64" idx="0"/>
          </p:cNvCxnSpPr>
          <p:nvPr/>
        </p:nvCxnSpPr>
        <p:spPr bwMode="auto">
          <a:xfrm rot="16200000" flipH="1">
            <a:off x="4228478" y="5719294"/>
            <a:ext cx="94845" cy="8550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67" name="Oval 40"/>
          <p:cNvSpPr>
            <a:spLocks noChangeArrowheads="1"/>
          </p:cNvSpPr>
          <p:nvPr/>
        </p:nvSpPr>
        <p:spPr bwMode="auto">
          <a:xfrm>
            <a:off x="6331915" y="5170732"/>
            <a:ext cx="168231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8" name="Oval 41"/>
          <p:cNvSpPr>
            <a:spLocks noChangeArrowheads="1"/>
          </p:cNvSpPr>
          <p:nvPr/>
        </p:nvSpPr>
        <p:spPr bwMode="auto">
          <a:xfrm>
            <a:off x="6566398" y="5170732"/>
            <a:ext cx="168231" cy="215498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8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9" name="AutoShape 43"/>
          <p:cNvCxnSpPr>
            <a:cxnSpLocks noChangeShapeType="1"/>
            <a:stCxn id="73" idx="2"/>
            <a:endCxn id="68" idx="0"/>
          </p:cNvCxnSpPr>
          <p:nvPr/>
        </p:nvCxnSpPr>
        <p:spPr bwMode="auto">
          <a:xfrm rot="16200000" flipH="1">
            <a:off x="6550523" y="5070741"/>
            <a:ext cx="143832" cy="561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70" name="AutoShape 44"/>
          <p:cNvCxnSpPr>
            <a:cxnSpLocks noChangeShapeType="1"/>
            <a:stCxn id="73" idx="2"/>
            <a:endCxn id="67" idx="0"/>
          </p:cNvCxnSpPr>
          <p:nvPr/>
        </p:nvCxnSpPr>
        <p:spPr bwMode="auto">
          <a:xfrm rot="5400000">
            <a:off x="6433281" y="5009650"/>
            <a:ext cx="143832" cy="178334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71" name="Oval 47"/>
          <p:cNvSpPr>
            <a:spLocks noChangeArrowheads="1"/>
          </p:cNvSpPr>
          <p:nvPr/>
        </p:nvSpPr>
        <p:spPr bwMode="auto">
          <a:xfrm>
            <a:off x="6991195" y="4336223"/>
            <a:ext cx="267830" cy="270924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52</a:t>
            </a:r>
          </a:p>
        </p:txBody>
      </p:sp>
      <p:cxnSp>
        <p:nvCxnSpPr>
          <p:cNvPr id="72" name="AutoShape 48"/>
          <p:cNvCxnSpPr>
            <a:cxnSpLocks noChangeShapeType="1"/>
            <a:stCxn id="71" idx="2"/>
          </p:cNvCxnSpPr>
          <p:nvPr/>
        </p:nvCxnSpPr>
        <p:spPr bwMode="auto">
          <a:xfrm rot="16200000" flipH="1">
            <a:off x="7075338" y="4656919"/>
            <a:ext cx="214322" cy="11477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73" name="Oval 51"/>
          <p:cNvSpPr>
            <a:spLocks noChangeArrowheads="1"/>
          </p:cNvSpPr>
          <p:nvPr/>
        </p:nvSpPr>
        <p:spPr bwMode="auto">
          <a:xfrm>
            <a:off x="6510764" y="4812181"/>
            <a:ext cx="167198" cy="214719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/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70</a:t>
            </a:r>
            <a:endParaRPr lang="en-US" altLang="ko-KR" sz="9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74" name="AutoShape 54"/>
          <p:cNvCxnSpPr>
            <a:cxnSpLocks noChangeShapeType="1"/>
            <a:stCxn id="71" idx="2"/>
            <a:endCxn id="73" idx="0"/>
          </p:cNvCxnSpPr>
          <p:nvPr/>
        </p:nvCxnSpPr>
        <p:spPr bwMode="auto">
          <a:xfrm rot="5400000">
            <a:off x="6757220" y="4444291"/>
            <a:ext cx="205034" cy="53074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75" name="Text Box 55"/>
          <p:cNvSpPr txBox="1">
            <a:spLocks noChangeArrowheads="1"/>
          </p:cNvSpPr>
          <p:nvPr/>
        </p:nvSpPr>
        <p:spPr bwMode="auto">
          <a:xfrm>
            <a:off x="7023347" y="5092863"/>
            <a:ext cx="473548" cy="2794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ko-KR" altLang="en-US" sz="700" dirty="0" err="1" smtClean="0">
                <a:latin typeface="맑은 고딕" pitchFamily="50" charset="-127"/>
                <a:ea typeface="맑은 고딕" pitchFamily="50" charset="-127"/>
              </a:rPr>
              <a:t>의장용자재</a:t>
            </a:r>
            <a:endParaRPr lang="en-US" altLang="ko-KR" sz="700" dirty="0" smtClean="0">
              <a:latin typeface="맑은 고딕" pitchFamily="50" charset="-127"/>
              <a:ea typeface="맑은 고딕" pitchFamily="50" charset="-127"/>
            </a:endParaRPr>
          </a:p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박스</a:t>
            </a: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스티커</a:t>
            </a:r>
            <a:r>
              <a:rPr lang="en-US" altLang="ko-KR" sz="7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6" name="Oval 57"/>
          <p:cNvSpPr>
            <a:spLocks noChangeArrowheads="1"/>
          </p:cNvSpPr>
          <p:nvPr/>
        </p:nvSpPr>
        <p:spPr bwMode="auto">
          <a:xfrm>
            <a:off x="6674527" y="5535161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77" name="AutoShape 58"/>
          <p:cNvCxnSpPr>
            <a:cxnSpLocks noChangeShapeType="1"/>
            <a:stCxn id="68" idx="2"/>
            <a:endCxn id="76" idx="0"/>
          </p:cNvCxnSpPr>
          <p:nvPr/>
        </p:nvCxnSpPr>
        <p:spPr bwMode="auto">
          <a:xfrm rot="16200000" flipH="1">
            <a:off x="6629855" y="5406889"/>
            <a:ext cx="148931" cy="10761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78" name="AutoShape 59"/>
          <p:cNvCxnSpPr>
            <a:cxnSpLocks noChangeShapeType="1"/>
            <a:stCxn id="68" idx="2"/>
            <a:endCxn id="85" idx="0"/>
          </p:cNvCxnSpPr>
          <p:nvPr/>
        </p:nvCxnSpPr>
        <p:spPr bwMode="auto">
          <a:xfrm rot="5400000">
            <a:off x="6531623" y="5416271"/>
            <a:ext cx="148933" cy="888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79" name="Oval 61"/>
          <p:cNvSpPr>
            <a:spLocks noChangeArrowheads="1"/>
          </p:cNvSpPr>
          <p:nvPr/>
        </p:nvSpPr>
        <p:spPr bwMode="auto">
          <a:xfrm>
            <a:off x="6778076" y="5170732"/>
            <a:ext cx="167198" cy="196142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0" name="AutoShape 62"/>
          <p:cNvCxnSpPr>
            <a:cxnSpLocks noChangeShapeType="1"/>
            <a:stCxn id="73" idx="2"/>
            <a:endCxn id="79" idx="0"/>
          </p:cNvCxnSpPr>
          <p:nvPr/>
        </p:nvCxnSpPr>
        <p:spPr bwMode="auto">
          <a:xfrm rot="16200000" flipH="1">
            <a:off x="6656104" y="4965159"/>
            <a:ext cx="143832" cy="26731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81" name="Oval 61"/>
          <p:cNvSpPr>
            <a:spLocks noChangeArrowheads="1"/>
          </p:cNvSpPr>
          <p:nvPr/>
        </p:nvSpPr>
        <p:spPr bwMode="auto">
          <a:xfrm>
            <a:off x="7168502" y="4821469"/>
            <a:ext cx="167198" cy="196142"/>
          </a:xfrm>
          <a:prstGeom prst="ellipse">
            <a:avLst/>
          </a:prstGeom>
          <a:solidFill>
            <a:srgbClr val="99FF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2" name="Oval 61"/>
          <p:cNvSpPr>
            <a:spLocks noChangeArrowheads="1"/>
          </p:cNvSpPr>
          <p:nvPr/>
        </p:nvSpPr>
        <p:spPr bwMode="auto">
          <a:xfrm>
            <a:off x="7696745" y="4821469"/>
            <a:ext cx="167198" cy="196142"/>
          </a:xfrm>
          <a:prstGeom prst="ellipse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3" name="Text Box 55"/>
          <p:cNvSpPr txBox="1">
            <a:spLocks noChangeArrowheads="1"/>
          </p:cNvSpPr>
          <p:nvPr/>
        </p:nvSpPr>
        <p:spPr bwMode="auto">
          <a:xfrm>
            <a:off x="7557425" y="5092863"/>
            <a:ext cx="406892" cy="2794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ko-KR" altLang="en-US" sz="7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포장용자재</a:t>
            </a:r>
            <a:endParaRPr lang="en-US" altLang="ko-KR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7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700" dirty="0" smtClean="0">
                <a:latin typeface="맑은 고딕" pitchFamily="50" charset="-127"/>
                <a:ea typeface="맑은 고딕" pitchFamily="50" charset="-127"/>
              </a:rPr>
              <a:t>팔레트 등</a:t>
            </a:r>
            <a:r>
              <a:rPr lang="en-US" altLang="ko-KR" sz="7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7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4" name="AutoShape 48"/>
          <p:cNvCxnSpPr>
            <a:cxnSpLocks noChangeShapeType="1"/>
            <a:stCxn id="71" idx="2"/>
          </p:cNvCxnSpPr>
          <p:nvPr/>
        </p:nvCxnSpPr>
        <p:spPr bwMode="auto">
          <a:xfrm rot="16200000" flipH="1">
            <a:off x="7339290" y="4392966"/>
            <a:ext cx="214322" cy="64268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85" name="Oval 41"/>
          <p:cNvSpPr>
            <a:spLocks noChangeArrowheads="1"/>
          </p:cNvSpPr>
          <p:nvPr/>
        </p:nvSpPr>
        <p:spPr bwMode="auto">
          <a:xfrm>
            <a:off x="6477548" y="5535163"/>
            <a:ext cx="168231" cy="215498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74625" indent="-174625"/>
            <a:r>
              <a:rPr lang="en-US" altLang="ko-KR" sz="9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endParaRPr lang="ko-KR" altLang="en-US" sz="9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6" name="Oval 57"/>
          <p:cNvSpPr>
            <a:spLocks noChangeArrowheads="1"/>
          </p:cNvSpPr>
          <p:nvPr/>
        </p:nvSpPr>
        <p:spPr bwMode="auto">
          <a:xfrm>
            <a:off x="6381816" y="5845506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7" name="Oval 57"/>
          <p:cNvSpPr>
            <a:spLocks noChangeArrowheads="1"/>
          </p:cNvSpPr>
          <p:nvPr/>
        </p:nvSpPr>
        <p:spPr bwMode="auto">
          <a:xfrm>
            <a:off x="6563568" y="5845506"/>
            <a:ext cx="167198" cy="195104"/>
          </a:xfrm>
          <a:prstGeom prst="ellipse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5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8" name="AutoShape 59"/>
          <p:cNvCxnSpPr>
            <a:cxnSpLocks noChangeShapeType="1"/>
            <a:stCxn id="85" idx="2"/>
            <a:endCxn id="86" idx="0"/>
          </p:cNvCxnSpPr>
          <p:nvPr/>
        </p:nvCxnSpPr>
        <p:spPr bwMode="auto">
          <a:xfrm rot="5400000">
            <a:off x="6466117" y="5749958"/>
            <a:ext cx="94845" cy="962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89" name="AutoShape 59"/>
          <p:cNvCxnSpPr>
            <a:cxnSpLocks noChangeShapeType="1"/>
            <a:stCxn id="85" idx="2"/>
            <a:endCxn id="87" idx="0"/>
          </p:cNvCxnSpPr>
          <p:nvPr/>
        </p:nvCxnSpPr>
        <p:spPr bwMode="auto">
          <a:xfrm rot="16200000" flipH="1">
            <a:off x="6556993" y="5755331"/>
            <a:ext cx="94845" cy="8550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90" name="직선 화살표 연결선 89"/>
          <p:cNvCxnSpPr>
            <a:endCxn id="12" idx="0"/>
          </p:cNvCxnSpPr>
          <p:nvPr/>
        </p:nvCxnSpPr>
        <p:spPr>
          <a:xfrm flipH="1">
            <a:off x="2243872" y="3837964"/>
            <a:ext cx="807597" cy="462222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화살표 연결선 90"/>
          <p:cNvCxnSpPr>
            <a:endCxn id="48" idx="0"/>
          </p:cNvCxnSpPr>
          <p:nvPr/>
        </p:nvCxnSpPr>
        <p:spPr>
          <a:xfrm flipH="1">
            <a:off x="4796595" y="3837964"/>
            <a:ext cx="897627" cy="462222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6" idx="2"/>
            <a:endCxn id="71" idx="0"/>
          </p:cNvCxnSpPr>
          <p:nvPr/>
        </p:nvCxnSpPr>
        <p:spPr>
          <a:xfrm>
            <a:off x="4402244" y="3837964"/>
            <a:ext cx="2722866" cy="498259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화살표 연결선 92"/>
          <p:cNvCxnSpPr>
            <a:endCxn id="48" idx="0"/>
          </p:cNvCxnSpPr>
          <p:nvPr/>
        </p:nvCxnSpPr>
        <p:spPr>
          <a:xfrm flipH="1">
            <a:off x="4796595" y="3837964"/>
            <a:ext cx="2300543" cy="462222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 Box 55"/>
          <p:cNvSpPr txBox="1">
            <a:spLocks noChangeArrowheads="1"/>
          </p:cNvSpPr>
          <p:nvPr/>
        </p:nvSpPr>
        <p:spPr bwMode="auto">
          <a:xfrm>
            <a:off x="1409168" y="6085558"/>
            <a:ext cx="1669405" cy="16068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1000" b="1" i="1" u="sng" dirty="0" smtClean="0">
                <a:latin typeface="맑은 고딕" pitchFamily="50" charset="-127"/>
                <a:ea typeface="맑은 고딕" pitchFamily="50" charset="-127"/>
              </a:rPr>
              <a:t>Super BOM</a:t>
            </a:r>
            <a:endParaRPr lang="ko-KR" altLang="en-US" sz="1000" b="1" i="1" u="sng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5" name="Text Box 55"/>
          <p:cNvSpPr txBox="1">
            <a:spLocks noChangeArrowheads="1"/>
          </p:cNvSpPr>
          <p:nvPr/>
        </p:nvSpPr>
        <p:spPr bwMode="auto">
          <a:xfrm>
            <a:off x="4009977" y="6085558"/>
            <a:ext cx="1669405" cy="16068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1000" b="1" i="1" u="sng" dirty="0" smtClean="0">
                <a:latin typeface="맑은 고딕" pitchFamily="50" charset="-127"/>
                <a:ea typeface="맑은 고딕" pitchFamily="50" charset="-127"/>
              </a:rPr>
              <a:t>Static BOM</a:t>
            </a:r>
            <a:endParaRPr lang="ko-KR" altLang="en-US" sz="1000" b="1" i="1" u="sng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6" name="Text Box 55"/>
          <p:cNvSpPr txBox="1">
            <a:spLocks noChangeArrowheads="1"/>
          </p:cNvSpPr>
          <p:nvPr/>
        </p:nvSpPr>
        <p:spPr bwMode="auto">
          <a:xfrm>
            <a:off x="6465414" y="6085558"/>
            <a:ext cx="1669405" cy="16068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1000" b="1" i="1" u="sng" dirty="0" smtClean="0">
                <a:latin typeface="맑은 고딕" pitchFamily="50" charset="-127"/>
                <a:ea typeface="맑은 고딕" pitchFamily="50" charset="-127"/>
              </a:rPr>
              <a:t>Static BOM</a:t>
            </a:r>
            <a:endParaRPr lang="ko-KR" altLang="en-US" sz="1000" b="1" i="1" u="sng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642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0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ko-KR" dirty="0" smtClean="0"/>
              <a:t>MTS, MTO </a:t>
            </a:r>
            <a:r>
              <a:rPr lang="ko-KR" altLang="en-US" dirty="0" smtClean="0"/>
              <a:t>생산전략확정</a:t>
            </a:r>
            <a:endParaRPr kumimoji="1"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9" name="텍스트 개체 틀 2"/>
          <p:cNvSpPr>
            <a:spLocks noGrp="1"/>
          </p:cNvSpPr>
          <p:nvPr>
            <p:ph type="body" sz="quarter" idx="4294967295"/>
          </p:nvPr>
        </p:nvSpPr>
        <p:spPr>
          <a:xfrm>
            <a:off x="273055" y="773154"/>
            <a:ext cx="9361484" cy="628926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ko-KR" altLang="en-US" dirty="0" smtClean="0"/>
              <a:t>창원생산본부의 </a:t>
            </a:r>
            <a:r>
              <a:rPr lang="en-US" altLang="ko-KR" dirty="0" smtClean="0"/>
              <a:t>MTS, MTO </a:t>
            </a:r>
            <a:r>
              <a:rPr lang="ko-KR" altLang="en-US" dirty="0" err="1" smtClean="0"/>
              <a:t>제품군에</a:t>
            </a:r>
            <a:r>
              <a:rPr lang="ko-KR" altLang="en-US" dirty="0" smtClean="0"/>
              <a:t> 대한 생산전략을 아래와 같이 정의함</a:t>
            </a:r>
          </a:p>
        </p:txBody>
      </p:sp>
      <p:graphicFrame>
        <p:nvGraphicFramePr>
          <p:cNvPr id="97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14777273"/>
              </p:ext>
            </p:extLst>
          </p:nvPr>
        </p:nvGraphicFramePr>
        <p:xfrm>
          <a:off x="320639" y="1887212"/>
          <a:ext cx="9333996" cy="4436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255"/>
                <a:gridCol w="522514"/>
                <a:gridCol w="768657"/>
                <a:gridCol w="768657"/>
                <a:gridCol w="768657"/>
                <a:gridCol w="768657"/>
                <a:gridCol w="768657"/>
                <a:gridCol w="768657"/>
                <a:gridCol w="768657"/>
                <a:gridCol w="768657"/>
                <a:gridCol w="768657"/>
                <a:gridCol w="768657"/>
                <a:gridCol w="768657"/>
              </a:tblGrid>
              <a:tr h="308193"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구  분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창원 차량용 제품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창원 </a:t>
                      </a:r>
                      <a:r>
                        <a:rPr lang="ko-KR" altLang="en-US" sz="1100" b="1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무누액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 제품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창원 산업용 제품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471354">
                <a:tc gridSpan="2"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GC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EB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PT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AGM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VR1278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ES(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중형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대형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MSB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UXL</a:t>
                      </a:r>
                    </a:p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GXL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PS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V-TYPE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VGS</a:t>
                      </a:r>
                    </a:p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CGS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8888"/>
                    </a:solidFill>
                  </a:tcPr>
                </a:tc>
              </a:tr>
              <a:tr h="395588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n-ea"/>
                          <a:ea typeface="+mn-ea"/>
                        </a:rPr>
                        <a:t>수출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(VC)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MTO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558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MTO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i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000" b="0" i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000" b="0" i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800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558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MTS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100~600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161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확정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생산전략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:55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:55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:55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MTO:50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MTS:52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:52</a:t>
                      </a:r>
                      <a:endParaRPr lang="ko-KR" altLang="en-US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:52</a:t>
                      </a:r>
                      <a:endParaRPr lang="ko-KR" altLang="en-US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:52</a:t>
                      </a:r>
                      <a:endParaRPr lang="ko-KR" altLang="en-US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MTO:50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MTS:52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</a:p>
                    <a:p>
                      <a:pPr marL="0" lvl="1" indent="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내수코드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:50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976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n-ea"/>
                          <a:ea typeface="+mn-ea"/>
                        </a:rPr>
                        <a:t>비고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1">
                  <a:txBody>
                    <a:bodyPr/>
                    <a:lstStyle/>
                    <a:p>
                      <a:pPr lvl="1"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PT, AGM, ES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 내수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MTS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제품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119063" lvl="1" indent="-119063"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•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기존의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Project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개념을 더 이상 활용하지 않음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(SAP Batch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미사용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).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내수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MTS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의 의장사양 관련 내용은 자재마스터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Classification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으로 관리함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lvl="1"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MSB</a:t>
                      </a:r>
                    </a:p>
                    <a:p>
                      <a:pPr lvl="1"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•100~600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해당 코드 수는 약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lvl="1"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•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일반전조사항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MTS (52)</a:t>
                      </a:r>
                    </a:p>
                    <a:p>
                      <a:pPr lvl="1"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•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삼성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하이닉스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MTO (50)</a:t>
                      </a:r>
                    </a:p>
                    <a:p>
                      <a:pPr lvl="1"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•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기타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난연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MTO (50)</a:t>
                      </a:r>
                    </a:p>
                    <a:p>
                      <a:pPr lvl="1"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GMH(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광주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lvl="1"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•Customer Requirement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를 통해 생산하는 방법에 대한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추가 검토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1" algn="l" latinLnBrk="1"/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1"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1"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89642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17500800"/>
              </p:ext>
            </p:extLst>
          </p:nvPr>
        </p:nvGraphicFramePr>
        <p:xfrm>
          <a:off x="824089" y="1363057"/>
          <a:ext cx="8410997" cy="4867471"/>
        </p:xfrm>
        <a:graphic>
          <a:graphicData uri="http://schemas.openxmlformats.org/drawingml/2006/table">
            <a:tbl>
              <a:tblPr/>
              <a:tblGrid>
                <a:gridCol w="518016"/>
                <a:gridCol w="7892981"/>
              </a:tblGrid>
              <a:tr h="36007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6007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26779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본사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693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공장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431212" y="1783643"/>
            <a:ext cx="7746654" cy="4413957"/>
            <a:chOff x="989869" y="1228451"/>
            <a:chExt cx="8466152" cy="4519202"/>
          </a:xfrm>
        </p:grpSpPr>
        <p:sp>
          <p:nvSpPr>
            <p:cNvPr id="11" name="TextBox 10"/>
            <p:cNvSpPr txBox="1"/>
            <p:nvPr/>
          </p:nvSpPr>
          <p:spPr>
            <a:xfrm>
              <a:off x="1240970" y="1262739"/>
              <a:ext cx="136071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Arial" pitchFamily="34" charset="0"/>
                <a:buChar char="•"/>
              </a:pPr>
              <a:r>
                <a:rPr lang="ko-KR" altLang="en-US" dirty="0" smtClean="0">
                  <a:latin typeface="+mn-ea"/>
                  <a:ea typeface="+mn-ea"/>
                </a:rPr>
                <a:t>영   업</a:t>
              </a:r>
              <a:endParaRPr lang="ko-KR" altLang="en-US" dirty="0">
                <a:latin typeface="+mn-ea"/>
                <a:ea typeface="+mn-ea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223805" y="1228451"/>
              <a:ext cx="31677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Arial" pitchFamily="34" charset="0"/>
                <a:buChar char="•"/>
              </a:pPr>
              <a:r>
                <a:rPr lang="en-US" altLang="ko-KR" dirty="0" smtClean="0">
                  <a:latin typeface="+mn-ea"/>
                  <a:ea typeface="+mn-ea"/>
                </a:rPr>
                <a:t> S&amp;OP</a:t>
              </a:r>
              <a:endParaRPr lang="ko-KR" altLang="en-US" dirty="0">
                <a:latin typeface="+mn-ea"/>
                <a:ea typeface="+mn-ea"/>
              </a:endParaRP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1002536" y="1729215"/>
              <a:ext cx="1446750" cy="453432"/>
            </a:xfrm>
            <a:prstGeom prst="round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92075" indent="-92075" algn="ctr"/>
              <a:r>
                <a:rPr lang="en-US" altLang="ko-KR" dirty="0" smtClean="0">
                  <a:solidFill>
                    <a:schemeClr val="tx1"/>
                  </a:solidFill>
                </a:rPr>
                <a:t>SD.02.01.01</a:t>
              </a:r>
            </a:p>
            <a:p>
              <a:pPr marL="92075" indent="-92075" algn="ctr"/>
              <a:r>
                <a:rPr lang="ko-KR" altLang="en-US" dirty="0" smtClean="0">
                  <a:solidFill>
                    <a:schemeClr val="tx1"/>
                  </a:solidFill>
                </a:rPr>
                <a:t>년간 사업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/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판매 계획</a:t>
              </a:r>
              <a:endParaRPr lang="en-US" altLang="ko-KR" dirty="0" smtClean="0">
                <a:solidFill>
                  <a:schemeClr val="tx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89869" y="2253342"/>
              <a:ext cx="792296" cy="850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buFont typeface="Arial" pitchFamily="34" charset="0"/>
                <a:buChar char="•"/>
              </a:pPr>
              <a:r>
                <a:rPr lang="ko-KR" altLang="en-US" dirty="0" smtClean="0">
                  <a:latin typeface="+mn-ea"/>
                  <a:ea typeface="+mn-ea"/>
                </a:rPr>
                <a:t>대리점</a:t>
              </a:r>
              <a:endParaRPr lang="en-US" altLang="ko-KR" dirty="0" smtClean="0">
                <a:latin typeface="+mn-ea"/>
                <a:ea typeface="+mn-ea"/>
              </a:endParaRPr>
            </a:p>
            <a:p>
              <a:pPr algn="l">
                <a:buFont typeface="Arial" pitchFamily="34" charset="0"/>
                <a:buChar char="•"/>
              </a:pPr>
              <a:r>
                <a:rPr lang="ko-KR" altLang="en-US" dirty="0" smtClean="0">
                  <a:latin typeface="+mn-ea"/>
                  <a:ea typeface="+mn-ea"/>
                </a:rPr>
                <a:t>직 판</a:t>
              </a:r>
              <a:endParaRPr lang="en-US" altLang="ko-KR" dirty="0" smtClean="0">
                <a:latin typeface="+mn-ea"/>
                <a:ea typeface="+mn-ea"/>
              </a:endParaRPr>
            </a:p>
            <a:p>
              <a:pPr algn="l">
                <a:buFont typeface="Arial" pitchFamily="34" charset="0"/>
                <a:buChar char="•"/>
              </a:pPr>
              <a:r>
                <a:rPr lang="ko-KR" altLang="en-US" dirty="0" smtClean="0">
                  <a:latin typeface="+mn-ea"/>
                  <a:ea typeface="+mn-ea"/>
                </a:rPr>
                <a:t>산전</a:t>
              </a:r>
              <a:endParaRPr lang="en-US" altLang="ko-KR" dirty="0" smtClean="0">
                <a:latin typeface="+mn-ea"/>
                <a:ea typeface="+mn-ea"/>
              </a:endParaRPr>
            </a:p>
            <a:p>
              <a:pPr algn="l">
                <a:buFont typeface="Arial" pitchFamily="34" charset="0"/>
                <a:buChar char="•"/>
              </a:pPr>
              <a:r>
                <a:rPr lang="ko-KR" altLang="en-US" dirty="0" smtClean="0">
                  <a:latin typeface="+mn-ea"/>
                  <a:ea typeface="+mn-ea"/>
                </a:rPr>
                <a:t>수출</a:t>
              </a:r>
              <a:endParaRPr lang="ko-KR" altLang="en-US" dirty="0">
                <a:latin typeface="+mn-ea"/>
                <a:ea typeface="+mn-ea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2862938" y="1683945"/>
              <a:ext cx="1654633" cy="547627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en-US" altLang="ko-KR" sz="1200" dirty="0" smtClean="0">
                  <a:solidFill>
                    <a:schemeClr val="tx1"/>
                  </a:solidFill>
                </a:rPr>
                <a:t>1 .4W </a:t>
              </a:r>
              <a:r>
                <a:rPr lang="ko-KR" altLang="en-US" sz="1200" dirty="0" smtClean="0">
                  <a:solidFill>
                    <a:schemeClr val="tx1"/>
                  </a:solidFill>
                </a:rPr>
                <a:t>판매계획 수립 </a:t>
              </a:r>
              <a:endParaRPr lang="en-US" altLang="ko-KR" sz="1200" dirty="0" smtClean="0">
                <a:solidFill>
                  <a:schemeClr val="tx1"/>
                </a:solidFill>
              </a:endParaRPr>
            </a:p>
            <a:p>
              <a:pPr marL="92075" indent="-92075" algn="l"/>
              <a:r>
                <a:rPr lang="en-US" altLang="ko-KR" dirty="0" smtClean="0">
                  <a:solidFill>
                    <a:schemeClr val="tx1"/>
                  </a:solidFill>
                </a:rPr>
                <a:t>  </a:t>
              </a:r>
              <a:r>
                <a:rPr lang="ko-KR" altLang="en-US" sz="1200" dirty="0" smtClean="0">
                  <a:solidFill>
                    <a:schemeClr val="tx1"/>
                  </a:solidFill>
                </a:rPr>
                <a:t>및 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판매계획 통합</a:t>
              </a:r>
              <a:endParaRPr lang="en-US" altLang="ko-KR" dirty="0" smtClean="0">
                <a:solidFill>
                  <a:schemeClr val="tx1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7485707" y="1692998"/>
              <a:ext cx="1970314" cy="309966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ko-KR" altLang="en-US" sz="1200" dirty="0" smtClean="0">
                  <a:solidFill>
                    <a:schemeClr val="tx1"/>
                  </a:solidFill>
                </a:rPr>
                <a:t>최대 생산 </a:t>
              </a:r>
              <a:r>
                <a:rPr lang="en-US" altLang="ko-KR" sz="1200" dirty="0" err="1" smtClean="0">
                  <a:solidFill>
                    <a:schemeClr val="tx1"/>
                  </a:solidFill>
                </a:rPr>
                <a:t>Capa</a:t>
              </a: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7" name="순서도: 자기 디스크 16"/>
            <p:cNvSpPr/>
            <p:nvPr/>
          </p:nvSpPr>
          <p:spPr>
            <a:xfrm>
              <a:off x="5056347" y="1636631"/>
              <a:ext cx="1774373" cy="631369"/>
            </a:xfrm>
            <a:prstGeom prst="flowChartMagneticDisk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sz="1200" dirty="0" smtClean="0">
                  <a:solidFill>
                    <a:schemeClr val="tx1"/>
                  </a:solidFill>
                </a:rPr>
                <a:t>2.LTP </a:t>
              </a:r>
              <a:r>
                <a:rPr lang="ko-KR" altLang="en-US" sz="1200" dirty="0" smtClean="0">
                  <a:solidFill>
                    <a:schemeClr val="tx1"/>
                  </a:solidFill>
                </a:rPr>
                <a:t>실행 </a:t>
              </a:r>
              <a:endParaRPr lang="en-US" altLang="ko-KR" sz="1200" dirty="0" smtClean="0">
                <a:solidFill>
                  <a:schemeClr val="tx1"/>
                </a:solidFill>
              </a:endParaRPr>
            </a:p>
            <a:p>
              <a:pPr marL="92075" indent="-92075"/>
              <a:r>
                <a:rPr lang="en-US" altLang="ko-KR" dirty="0" smtClean="0">
                  <a:solidFill>
                    <a:schemeClr val="tx1"/>
                  </a:solidFill>
                </a:rPr>
                <a:t> (4W </a:t>
              </a:r>
              <a:r>
                <a:rPr lang="ko-KR" altLang="en-US" sz="1200" dirty="0" smtClean="0">
                  <a:solidFill>
                    <a:schemeClr val="tx1"/>
                  </a:solidFill>
                </a:rPr>
                <a:t>계획 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Simulation</a:t>
              </a:r>
              <a:r>
                <a:rPr lang="en-US" altLang="ko-KR" sz="1200" dirty="0" smtClean="0">
                  <a:solidFill>
                    <a:schemeClr val="tx1"/>
                  </a:solidFill>
                </a:rPr>
                <a:t>)</a:t>
              </a: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8" name="다이아몬드 17"/>
            <p:cNvSpPr/>
            <p:nvPr/>
          </p:nvSpPr>
          <p:spPr>
            <a:xfrm>
              <a:off x="3854385" y="2819394"/>
              <a:ext cx="1740035" cy="609601"/>
            </a:xfrm>
            <a:prstGeom prst="diamond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200" dirty="0" smtClean="0">
                  <a:solidFill>
                    <a:schemeClr val="tx1"/>
                  </a:solidFill>
                </a:rPr>
                <a:t>3.</a:t>
              </a:r>
              <a:r>
                <a:rPr lang="ko-KR" altLang="en-US" sz="1200" dirty="0" smtClean="0">
                  <a:solidFill>
                    <a:schemeClr val="tx1"/>
                  </a:solidFill>
                </a:rPr>
                <a:t>타당성</a:t>
              </a:r>
              <a:endParaRPr lang="en-US" altLang="ko-KR" sz="1200" dirty="0" smtClean="0">
                <a:solidFill>
                  <a:schemeClr val="tx1"/>
                </a:solidFill>
              </a:endParaRPr>
            </a:p>
            <a:p>
              <a:pPr marL="92075" indent="-92075" algn="ctr"/>
              <a:r>
                <a:rPr lang="ko-KR" altLang="en-US" sz="1200" dirty="0" smtClean="0">
                  <a:solidFill>
                    <a:schemeClr val="tx1"/>
                  </a:solidFill>
                </a:rPr>
                <a:t>검토</a:t>
              </a: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941468" y="4082145"/>
              <a:ext cx="1960716" cy="413657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en-US" altLang="ko-KR" sz="1200" dirty="0" smtClean="0">
                  <a:solidFill>
                    <a:schemeClr val="tx1"/>
                  </a:solidFill>
                </a:rPr>
                <a:t>4.</a:t>
              </a:r>
              <a:r>
                <a:rPr lang="ko-KR" altLang="en-US" dirty="0" err="1" smtClean="0">
                  <a:solidFill>
                    <a:schemeClr val="tx1"/>
                  </a:solidFill>
                </a:rPr>
                <a:t>주단위</a:t>
              </a:r>
              <a:r>
                <a:rPr lang="ko-KR" altLang="en-US" sz="1200" dirty="0" smtClean="0">
                  <a:solidFill>
                    <a:schemeClr val="tx1"/>
                  </a:solidFill>
                </a:rPr>
                <a:t> 생산계획확정</a:t>
              </a:r>
              <a:endParaRPr lang="en-US" altLang="ko-KR" sz="1200" dirty="0" smtClean="0">
                <a:solidFill>
                  <a:schemeClr val="tx1"/>
                </a:solidFill>
              </a:endParaRPr>
            </a:p>
            <a:p>
              <a:pPr marL="92075" indent="-92075" algn="l"/>
              <a:r>
                <a:rPr lang="en-US" altLang="ko-KR" dirty="0" smtClean="0">
                  <a:solidFill>
                    <a:schemeClr val="tx1"/>
                  </a:solidFill>
                </a:rPr>
                <a:t>     (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주문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+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판매 오더</a:t>
              </a:r>
              <a:r>
                <a:rPr lang="en-US" altLang="ko-KR" dirty="0" smtClean="0">
                  <a:solidFill>
                    <a:schemeClr val="tx1"/>
                  </a:solidFill>
                </a:rPr>
                <a:t>)</a:t>
              </a: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897690" y="2454769"/>
              <a:ext cx="2818088" cy="4726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buFont typeface="Arial" pitchFamily="34" charset="0"/>
                <a:buChar char="•"/>
              </a:pPr>
              <a:r>
                <a:rPr lang="en-US" altLang="ko-KR" dirty="0" smtClean="0">
                  <a:latin typeface="+mn-ea"/>
                  <a:ea typeface="+mn-ea"/>
                </a:rPr>
                <a:t>4W</a:t>
              </a:r>
              <a:r>
                <a:rPr lang="ko-KR" altLang="en-US" dirty="0" smtClean="0">
                  <a:latin typeface="+mn-ea"/>
                  <a:ea typeface="+mn-ea"/>
                </a:rPr>
                <a:t> 계획</a:t>
              </a:r>
              <a:r>
                <a:rPr lang="en-US" altLang="ko-KR" dirty="0" smtClean="0">
                  <a:latin typeface="+mn-ea"/>
                  <a:ea typeface="+mn-ea"/>
                </a:rPr>
                <a:t>: </a:t>
              </a:r>
              <a:r>
                <a:rPr lang="ko-KR" altLang="en-US" dirty="0" smtClean="0">
                  <a:latin typeface="+mn-ea"/>
                  <a:ea typeface="+mn-ea"/>
                </a:rPr>
                <a:t>생산</a:t>
              </a:r>
              <a:r>
                <a:rPr lang="en-US" altLang="ko-KR" dirty="0" smtClean="0">
                  <a:latin typeface="+mn-ea"/>
                  <a:ea typeface="+mn-ea"/>
                </a:rPr>
                <a:t>/</a:t>
              </a:r>
              <a:r>
                <a:rPr lang="ko-KR" altLang="en-US" dirty="0" smtClean="0">
                  <a:latin typeface="+mn-ea"/>
                  <a:ea typeface="+mn-ea"/>
                </a:rPr>
                <a:t>판매 회의</a:t>
              </a:r>
              <a:r>
                <a:rPr lang="en-US" altLang="ko-KR" dirty="0" smtClean="0">
                  <a:latin typeface="+mn-ea"/>
                  <a:ea typeface="+mn-ea"/>
                </a:rPr>
                <a:t>(</a:t>
              </a:r>
              <a:r>
                <a:rPr lang="ko-KR" altLang="en-US" dirty="0" smtClean="0">
                  <a:latin typeface="+mn-ea"/>
                  <a:ea typeface="+mn-ea"/>
                </a:rPr>
                <a:t>매주</a:t>
              </a:r>
              <a:r>
                <a:rPr lang="en-US" altLang="ko-KR" dirty="0" smtClean="0">
                  <a:latin typeface="+mn-ea"/>
                  <a:ea typeface="+mn-ea"/>
                </a:rPr>
                <a:t>)</a:t>
              </a:r>
            </a:p>
            <a:p>
              <a:pPr algn="l">
                <a:buFont typeface="Arial" pitchFamily="34" charset="0"/>
                <a:buChar char="•"/>
              </a:pPr>
              <a:r>
                <a:rPr lang="en-US" altLang="ko-KR" dirty="0" smtClean="0">
                  <a:latin typeface="+mn-ea"/>
                  <a:ea typeface="+mn-ea"/>
                </a:rPr>
                <a:t> </a:t>
              </a:r>
              <a:r>
                <a:rPr lang="ko-KR" altLang="en-US" dirty="0" smtClean="0">
                  <a:latin typeface="+mn-ea"/>
                  <a:ea typeface="+mn-ea"/>
                </a:rPr>
                <a:t>매월 </a:t>
              </a:r>
              <a:r>
                <a:rPr lang="ko-KR" altLang="en-US" dirty="0" err="1" smtClean="0">
                  <a:latin typeface="+mn-ea"/>
                  <a:ea typeface="+mn-ea"/>
                </a:rPr>
                <a:t>마지막주는</a:t>
              </a:r>
              <a:r>
                <a:rPr lang="ko-KR" altLang="en-US" dirty="0" smtClean="0">
                  <a:latin typeface="+mn-ea"/>
                  <a:ea typeface="+mn-ea"/>
                </a:rPr>
                <a:t> 월간회의 병행</a:t>
              </a:r>
              <a:endParaRPr lang="ko-KR" altLang="en-US" dirty="0">
                <a:latin typeface="+mn-ea"/>
                <a:ea typeface="+mn-ea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7483874" y="2035621"/>
              <a:ext cx="1967943" cy="2730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ko-KR" altLang="en-US" sz="1200" dirty="0" smtClean="0">
                  <a:solidFill>
                    <a:schemeClr val="tx1"/>
                  </a:solidFill>
                </a:rPr>
                <a:t>자재</a:t>
              </a:r>
              <a:r>
                <a:rPr lang="en-US" altLang="ko-KR" sz="1200" dirty="0" smtClean="0">
                  <a:solidFill>
                    <a:schemeClr val="tx1"/>
                  </a:solidFill>
                </a:rPr>
                <a:t>,BOM,ROUTING</a:t>
              </a: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22" name="꺾인 연결선 21"/>
            <p:cNvCxnSpPr>
              <a:stCxn id="16" idx="1"/>
              <a:endCxn id="21" idx="1"/>
            </p:cNvCxnSpPr>
            <p:nvPr/>
          </p:nvCxnSpPr>
          <p:spPr>
            <a:xfrm rot="10800000" flipV="1">
              <a:off x="7483875" y="1847980"/>
              <a:ext cx="1833" cy="324147"/>
            </a:xfrm>
            <a:prstGeom prst="bentConnector3">
              <a:avLst>
                <a:gd name="adj1" fmla="val 12571358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화살표 연결선 22"/>
            <p:cNvCxnSpPr>
              <a:endCxn id="17" idx="4"/>
            </p:cNvCxnSpPr>
            <p:nvPr/>
          </p:nvCxnSpPr>
          <p:spPr>
            <a:xfrm flipH="1">
              <a:off x="6830720" y="1952316"/>
              <a:ext cx="43544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hape 23"/>
            <p:cNvCxnSpPr>
              <a:stCxn id="17" idx="3"/>
              <a:endCxn id="18" idx="3"/>
            </p:cNvCxnSpPr>
            <p:nvPr/>
          </p:nvCxnSpPr>
          <p:spPr>
            <a:xfrm rot="5400000">
              <a:off x="5340881" y="2521539"/>
              <a:ext cx="856194" cy="349115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화살표 연결선 24"/>
            <p:cNvCxnSpPr>
              <a:stCxn id="13" idx="3"/>
              <a:endCxn id="15" idx="1"/>
            </p:cNvCxnSpPr>
            <p:nvPr/>
          </p:nvCxnSpPr>
          <p:spPr>
            <a:xfrm>
              <a:off x="2449286" y="1955931"/>
              <a:ext cx="413652" cy="182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25"/>
            <p:cNvCxnSpPr>
              <a:stCxn id="15" idx="3"/>
              <a:endCxn id="17" idx="2"/>
            </p:cNvCxnSpPr>
            <p:nvPr/>
          </p:nvCxnSpPr>
          <p:spPr>
            <a:xfrm flipV="1">
              <a:off x="4517571" y="1952316"/>
              <a:ext cx="538776" cy="544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hape 26"/>
            <p:cNvCxnSpPr>
              <a:stCxn id="18" idx="1"/>
              <a:endCxn id="15" idx="2"/>
            </p:cNvCxnSpPr>
            <p:nvPr/>
          </p:nvCxnSpPr>
          <p:spPr>
            <a:xfrm rot="10800000">
              <a:off x="3690256" y="2231572"/>
              <a:ext cx="164130" cy="892622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4016834" y="4114802"/>
              <a:ext cx="104503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>
                  <a:latin typeface="+mn-ea"/>
                  <a:ea typeface="+mn-ea"/>
                </a:rPr>
                <a:t>YES</a:t>
              </a:r>
              <a:endParaRPr lang="ko-KR" altLang="en-US" dirty="0">
                <a:latin typeface="+mn-ea"/>
                <a:ea typeface="+mn-ea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718199" y="2750146"/>
              <a:ext cx="42453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>
                  <a:latin typeface="+mn-ea"/>
                  <a:ea typeface="+mn-ea"/>
                </a:rPr>
                <a:t>NO</a:t>
              </a:r>
              <a:endParaRPr lang="ko-KR" altLang="en-US" dirty="0">
                <a:latin typeface="+mn-ea"/>
                <a:ea typeface="+mn-ea"/>
              </a:endParaRPr>
            </a:p>
          </p:txBody>
        </p:sp>
        <p:cxnSp>
          <p:nvCxnSpPr>
            <p:cNvPr id="30" name="Shape 29"/>
            <p:cNvCxnSpPr>
              <a:stCxn id="18" idx="2"/>
              <a:endCxn id="19" idx="1"/>
            </p:cNvCxnSpPr>
            <p:nvPr/>
          </p:nvCxnSpPr>
          <p:spPr>
            <a:xfrm rot="16200000" flipH="1">
              <a:off x="4402945" y="3750450"/>
              <a:ext cx="859980" cy="217066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모서리가 둥근 직사각형 30"/>
            <p:cNvSpPr/>
            <p:nvPr/>
          </p:nvSpPr>
          <p:spPr>
            <a:xfrm>
              <a:off x="5040080" y="5333996"/>
              <a:ext cx="1763487" cy="413657"/>
            </a:xfrm>
            <a:prstGeom prst="round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dirty="0" smtClean="0">
                  <a:solidFill>
                    <a:schemeClr val="tx1"/>
                  </a:solidFill>
                </a:rPr>
                <a:t>PP.01.02.03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 세부공정계획 수립</a:t>
              </a: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026463" y="4902664"/>
              <a:ext cx="21381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buFont typeface="Arial" pitchFamily="34" charset="0"/>
                <a:buChar char="•"/>
              </a:pPr>
              <a:r>
                <a:rPr lang="ko-KR" altLang="en-US" dirty="0" smtClean="0">
                  <a:latin typeface="+mn-ea"/>
                  <a:ea typeface="+mn-ea"/>
                </a:rPr>
                <a:t>긴급 변경 오더</a:t>
              </a:r>
              <a:endParaRPr lang="ko-KR" altLang="en-US" dirty="0">
                <a:latin typeface="+mn-ea"/>
                <a:ea typeface="+mn-ea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954486" y="4765218"/>
              <a:ext cx="2107410" cy="2836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buFont typeface="Arial" pitchFamily="34" charset="0"/>
                <a:buChar char="•"/>
              </a:pPr>
              <a:r>
                <a:rPr lang="en-US" altLang="ko-KR" dirty="0" smtClean="0">
                  <a:latin typeface="+mn-ea"/>
                  <a:ea typeface="+mn-ea"/>
                </a:rPr>
                <a:t>4W </a:t>
              </a:r>
              <a:r>
                <a:rPr lang="ko-KR" altLang="en-US" dirty="0" smtClean="0">
                  <a:latin typeface="+mn-ea"/>
                  <a:ea typeface="+mn-ea"/>
                </a:rPr>
                <a:t>계획</a:t>
              </a:r>
              <a:r>
                <a:rPr lang="en-US" altLang="ko-KR" dirty="0" smtClean="0">
                  <a:latin typeface="+mn-ea"/>
                  <a:ea typeface="+mn-ea"/>
                </a:rPr>
                <a:t>:Data Up-load</a:t>
              </a:r>
              <a:endParaRPr lang="ko-KR" altLang="en-US" dirty="0">
                <a:latin typeface="+mn-ea"/>
                <a:ea typeface="+mn-ea"/>
              </a:endParaRPr>
            </a:p>
          </p:txBody>
        </p:sp>
        <p:cxnSp>
          <p:nvCxnSpPr>
            <p:cNvPr id="34" name="직선 화살표 연결선 33"/>
            <p:cNvCxnSpPr>
              <a:stCxn id="19" idx="2"/>
            </p:cNvCxnSpPr>
            <p:nvPr/>
          </p:nvCxnSpPr>
          <p:spPr>
            <a:xfrm flipH="1">
              <a:off x="5921824" y="4495802"/>
              <a:ext cx="2" cy="83819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4729784" y="3452013"/>
              <a:ext cx="247105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buFont typeface="Arial" pitchFamily="34" charset="0"/>
                <a:buChar char="•"/>
              </a:pPr>
              <a:r>
                <a:rPr lang="ko-KR" altLang="en-US" dirty="0" smtClean="0">
                  <a:latin typeface="+mn-ea"/>
                  <a:ea typeface="+mn-ea"/>
                </a:rPr>
                <a:t>인원</a:t>
              </a:r>
              <a:r>
                <a:rPr lang="en-US" altLang="ko-KR" dirty="0" smtClean="0">
                  <a:latin typeface="+mn-ea"/>
                  <a:ea typeface="+mn-ea"/>
                </a:rPr>
                <a:t>, Capacity</a:t>
              </a:r>
              <a:r>
                <a:rPr lang="ko-KR" altLang="en-US" dirty="0" smtClean="0">
                  <a:latin typeface="+mn-ea"/>
                  <a:ea typeface="+mn-ea"/>
                </a:rPr>
                <a:t>등 감안</a:t>
              </a:r>
              <a:endParaRPr lang="ko-KR" altLang="en-US" dirty="0">
                <a:latin typeface="+mn-ea"/>
                <a:ea typeface="+mn-ea"/>
              </a:endParaRPr>
            </a:p>
          </p:txBody>
        </p:sp>
        <p:sp>
          <p:nvSpPr>
            <p:cNvPr id="36" name="모서리가 둥근 직사각형 35"/>
            <p:cNvSpPr/>
            <p:nvPr/>
          </p:nvSpPr>
          <p:spPr>
            <a:xfrm>
              <a:off x="7446793" y="5323433"/>
              <a:ext cx="1763487" cy="413657"/>
            </a:xfrm>
            <a:prstGeom prst="round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l"/>
              <a:r>
                <a:rPr lang="en-US" altLang="ko-KR" dirty="0" smtClean="0">
                  <a:solidFill>
                    <a:schemeClr val="tx1"/>
                  </a:solidFill>
                </a:rPr>
                <a:t>    MM.01.03.02</a:t>
              </a:r>
            </a:p>
            <a:p>
              <a:pPr marL="92075" indent="-92075" algn="l"/>
              <a:r>
                <a:rPr lang="ko-KR" altLang="en-US" dirty="0" smtClean="0">
                  <a:solidFill>
                    <a:schemeClr val="tx1"/>
                  </a:solidFill>
                </a:rPr>
                <a:t>월간자재수급계획</a:t>
              </a: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37" name="직선 화살표 연결선 36"/>
            <p:cNvCxnSpPr>
              <a:stCxn id="31" idx="3"/>
              <a:endCxn id="36" idx="1"/>
            </p:cNvCxnSpPr>
            <p:nvPr/>
          </p:nvCxnSpPr>
          <p:spPr>
            <a:xfrm flipV="1">
              <a:off x="6803567" y="5530262"/>
              <a:ext cx="643226" cy="1056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hape 37"/>
            <p:cNvCxnSpPr>
              <a:stCxn id="13" idx="2"/>
            </p:cNvCxnSpPr>
            <p:nvPr/>
          </p:nvCxnSpPr>
          <p:spPr>
            <a:xfrm rot="16200000" flipH="1">
              <a:off x="2440054" y="1468503"/>
              <a:ext cx="2755113" cy="4183399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546100" y="1376361"/>
          <a:ext cx="8856663" cy="4782126"/>
        </p:xfrm>
        <a:graphic>
          <a:graphicData uri="http://schemas.openxmlformats.org/drawingml/2006/table">
            <a:tbl>
              <a:tblPr/>
              <a:tblGrid>
                <a:gridCol w="2730500"/>
                <a:gridCol w="4868863"/>
                <a:gridCol w="1257300"/>
              </a:tblGrid>
              <a:tr h="350277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77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558548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판매 계획 수립 및 판매 계획 통합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판매 오더를 통합하여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4W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판매계획 수립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-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창원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:2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주 확정 계획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, 1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주 확정 오더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, 1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주 계획 오더</a:t>
                      </a:r>
                      <a:endParaRPr kumimoji="1" lang="en-US" altLang="ko-KR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 -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광주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:1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주 확정 계획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, 2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주 확정 오더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, 1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itchFamily="34" charset="0"/>
                        </a:rPr>
                        <a:t>주 계획 오더</a:t>
                      </a:r>
                      <a:endParaRPr kumimoji="1" lang="en-US" altLang="ko-KR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매뉴얼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026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판매 계획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Up-load LTP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판매 오더를 기준으로 하여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 계획 안 수립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-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계획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Simulation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를 통해서 월별 자재 재고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제품 재고 등 정보 공유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MS01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026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3. LTP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결과 확인 타당성 검토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당월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격주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주단위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생산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판매 회의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 -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주요 원부 자재 수급 현황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재고 계획 등을 감안한 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생산 계획 타당성 검토</a:t>
                      </a:r>
                      <a:endParaRPr lang="ko-KR" altLang="en-US" sz="1100" b="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MS04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414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4.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주 단위 생산 계획 확정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(S&amp;OP)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판매 회의를 통하여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4W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생산 계획을 확정 하고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해당 팀 에 통보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803"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5.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확정 계획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Up-load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확정 계획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에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Up-load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803"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6. MPS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MPS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MD40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026"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7.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상세 생산 계획 수립 및 확정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MPS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 결과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Down load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하여 상세 계획 수립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ZPPR0020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ZPPR0040 Manual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803"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8.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확정 계획을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DM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 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Up-load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상세 계획 수립 확정 안을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에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Up-load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ZPPC0060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803"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9.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계획 오더를 생산 오더로 전환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계획 오더를 생산 오더로 일괄 전환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CO41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60400" y="1298581"/>
          <a:ext cx="8450653" cy="4934935"/>
        </p:xfrm>
        <a:graphic>
          <a:graphicData uri="http://schemas.openxmlformats.org/drawingml/2006/table">
            <a:tbl>
              <a:tblPr/>
              <a:tblGrid>
                <a:gridCol w="699637"/>
                <a:gridCol w="2583988"/>
                <a:gridCol w="3631740"/>
                <a:gridCol w="1535288"/>
              </a:tblGrid>
              <a:tr h="2650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단 원 명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981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판매 계획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Up-load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판매 계획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Up-load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ZPPC0060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7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독립 소요량 조회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독립 소요량 조회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확인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MD62, MD79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7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월간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(4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 계획 검토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4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주간 판매계획을 기준으로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작업일수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Capacity,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부하율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등을 감안 하여 월간 생산 계획 검토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ZPPC0130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7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Simulation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(LTP)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BOM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및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ROUTING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정보를 확정하고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다양한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Version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으로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Simulation(LTP)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을 실행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MS01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1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타당성 검토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Simulation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결과에 따라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월간 판매계획 타당성검토 및 확인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 S&amp;OP 4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주계획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확인 및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1,2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주차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계획오더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확정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ZPPR0100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1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MPS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MPS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MD40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1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재고 소요량 리스트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MPS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 후 소요 자재에 대한 리스트 확인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8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상세 라인 계획용 판매 오더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92075" marR="0" lvl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생산 오더 리포트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MPS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 후 소요 자재에 대한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리스트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Down-load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ZPPR0020, ZPPR0040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9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상세 생산 계획 수립 및 확정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MPS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 결과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Down load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하여 상세 계획 수립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Manual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1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확정 계획을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DM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 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Up-load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상세 계획 수립 확정 안을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에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Up-load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ZPPC0110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9925" y="1584324"/>
            <a:ext cx="4601986" cy="3917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4W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판매계획은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아이템별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주단위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별로 접수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2944812" cy="717551"/>
        </p:xfrm>
        <a:graphic>
          <a:graphicData uri="http://schemas.openxmlformats.org/drawingml/2006/table">
            <a:tbl>
              <a:tblPr/>
              <a:tblGrid>
                <a:gridCol w="2944812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357436" y="1342276"/>
            <a:ext cx="2376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  1. </a:t>
            </a:r>
            <a:r>
              <a:rPr lang="ko-KR" altLang="en-US" sz="1400" b="1" dirty="0" smtClean="0">
                <a:latin typeface="+mn-ea"/>
                <a:ea typeface="+mn-ea"/>
              </a:rPr>
              <a:t>판매 계획 접수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24" name="순서도: 연결자 23"/>
          <p:cNvSpPr/>
          <p:nvPr/>
        </p:nvSpPr>
        <p:spPr>
          <a:xfrm>
            <a:off x="5592589" y="174863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n-ea"/>
              </a:rPr>
              <a:t>1</a:t>
            </a:r>
            <a:endParaRPr lang="ko-KR" altLang="en-US" dirty="0">
              <a:latin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602247" y="2001515"/>
            <a:ext cx="3723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영업으로 </a:t>
            </a:r>
            <a:r>
              <a:rPr lang="ko-KR" altLang="en-US" dirty="0" err="1" smtClean="0">
                <a:latin typeface="+mn-ea"/>
                <a:ea typeface="+mn-ea"/>
              </a:rPr>
              <a:t>부터</a:t>
            </a:r>
            <a:r>
              <a:rPr lang="ko-KR" altLang="en-US" dirty="0" smtClean="0">
                <a:latin typeface="+mn-ea"/>
                <a:ea typeface="+mn-ea"/>
              </a:rPr>
              <a:t> 판매 오더를 접수하고 </a:t>
            </a:r>
            <a:r>
              <a:rPr lang="en-US" altLang="ko-KR" dirty="0" smtClean="0">
                <a:latin typeface="+mn-ea"/>
                <a:ea typeface="+mn-ea"/>
              </a:rPr>
              <a:t>DM</a:t>
            </a:r>
            <a:r>
              <a:rPr lang="ko-KR" altLang="en-US" dirty="0" smtClean="0">
                <a:latin typeface="+mn-ea"/>
                <a:ea typeface="+mn-ea"/>
              </a:rPr>
              <a:t>에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4W </a:t>
            </a:r>
            <a:r>
              <a:rPr lang="ko-KR" altLang="en-US" dirty="0" smtClean="0">
                <a:latin typeface="+mn-ea"/>
                <a:ea typeface="+mn-ea"/>
              </a:rPr>
              <a:t>판매 오더를 </a:t>
            </a:r>
            <a:r>
              <a:rPr lang="en-US" altLang="ko-KR" dirty="0" smtClean="0">
                <a:latin typeface="+mn-ea"/>
                <a:ea typeface="+mn-ea"/>
              </a:rPr>
              <a:t>Up-load</a:t>
            </a:r>
            <a:r>
              <a:rPr lang="ko-KR" altLang="en-US" dirty="0" smtClean="0">
                <a:latin typeface="+mn-ea"/>
                <a:ea typeface="+mn-ea"/>
              </a:rPr>
              <a:t>하는 </a:t>
            </a:r>
            <a:r>
              <a:rPr lang="en-US" altLang="ko-KR" dirty="0" smtClean="0">
                <a:latin typeface="+mn-ea"/>
                <a:ea typeface="+mn-ea"/>
              </a:rPr>
              <a:t>Process</a:t>
            </a:r>
            <a:r>
              <a:rPr lang="ko-KR" altLang="en-US" dirty="0" smtClean="0">
                <a:latin typeface="+mn-ea"/>
                <a:ea typeface="+mn-ea"/>
              </a:rPr>
              <a:t>를 진행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6" name="순서도: 연결자 25"/>
          <p:cNvSpPr/>
          <p:nvPr/>
        </p:nvSpPr>
        <p:spPr>
          <a:xfrm>
            <a:off x="2068692" y="145230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n-ea"/>
              </a:rPr>
              <a:t>1</a:t>
            </a:r>
            <a:endParaRPr lang="ko-KR" altLang="en-US" dirty="0">
              <a:latin typeface="+mn-ea"/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3289300" y="494241"/>
          <a:ext cx="6272213" cy="717551"/>
        </p:xfrm>
        <a:graphic>
          <a:graphicData uri="http://schemas.openxmlformats.org/drawingml/2006/table">
            <a:tbl>
              <a:tblPr/>
              <a:tblGrid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ZPPC0060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주간 판매 계획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Up-load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r="43804" b="47125"/>
          <a:stretch>
            <a:fillRect/>
          </a:stretch>
        </p:blipFill>
        <p:spPr bwMode="auto">
          <a:xfrm>
            <a:off x="413642" y="1619250"/>
            <a:ext cx="4911246" cy="3539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순서도: 연결자 5"/>
          <p:cNvSpPr/>
          <p:nvPr/>
        </p:nvSpPr>
        <p:spPr>
          <a:xfrm>
            <a:off x="5592589" y="174863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n-ea"/>
              </a:rPr>
              <a:t>1</a:t>
            </a:r>
            <a:endParaRPr lang="ko-KR" altLang="en-US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82869" y="1696715"/>
            <a:ext cx="3723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Up-Data </a:t>
            </a:r>
            <a:r>
              <a:rPr lang="en-US" altLang="ko-KR" dirty="0" err="1" smtClean="0">
                <a:latin typeface="+mn-ea"/>
                <a:ea typeface="+mn-ea"/>
              </a:rPr>
              <a:t>Templete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선택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(Possible Entry</a:t>
            </a:r>
            <a:r>
              <a:rPr lang="ko-KR" altLang="en-US" dirty="0" smtClean="0">
                <a:latin typeface="+mn-ea"/>
                <a:ea typeface="+mn-ea"/>
              </a:rPr>
              <a:t>를 선택하여 해당 파일 선택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25752" y="1370484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>
                <a:latin typeface="+mj-lt"/>
              </a:rPr>
              <a:t> T-Code : ZPPC0060</a:t>
            </a:r>
            <a:endParaRPr lang="ko-KR" altLang="en-US" sz="1200" b="1" u="sng" dirty="0">
              <a:latin typeface="+mj-lt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4195" y="1327051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순서도: 연결자 9"/>
          <p:cNvSpPr/>
          <p:nvPr/>
        </p:nvSpPr>
        <p:spPr>
          <a:xfrm>
            <a:off x="2649364" y="23868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962" y="1352550"/>
            <a:ext cx="5033714" cy="3981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순서도: 연결자 7"/>
          <p:cNvSpPr/>
          <p:nvPr/>
        </p:nvSpPr>
        <p:spPr>
          <a:xfrm>
            <a:off x="3329461" y="3879329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9" name="순서도: 연결자 8"/>
          <p:cNvSpPr/>
          <p:nvPr/>
        </p:nvSpPr>
        <p:spPr>
          <a:xfrm>
            <a:off x="5640685" y="172405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847656" y="1667274"/>
            <a:ext cx="3696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바탕 화면에 있는 </a:t>
            </a:r>
            <a:r>
              <a:rPr lang="ko-KR" altLang="en-US" sz="1200" dirty="0" smtClean="0">
                <a:latin typeface="+mn-ea"/>
                <a:ea typeface="+mn-ea"/>
              </a:rPr>
              <a:t>년간 생산 계획 </a:t>
            </a:r>
            <a:r>
              <a:rPr lang="en-US" altLang="ko-KR" sz="1200" dirty="0" smtClean="0">
                <a:latin typeface="+mn-ea"/>
                <a:ea typeface="+mn-ea"/>
              </a:rPr>
              <a:t>File</a:t>
            </a:r>
            <a:r>
              <a:rPr lang="ko-KR" altLang="en-US" sz="1200" dirty="0" smtClean="0">
                <a:latin typeface="+mn-ea"/>
                <a:ea typeface="+mn-ea"/>
              </a:rPr>
              <a:t>을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주간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계획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cxnSp>
        <p:nvCxnSpPr>
          <p:cNvPr id="13" name="직선 화살표 연결선 12"/>
          <p:cNvCxnSpPr/>
          <p:nvPr/>
        </p:nvCxnSpPr>
        <p:spPr>
          <a:xfrm>
            <a:off x="4040785" y="4473116"/>
            <a:ext cx="2340468" cy="351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486400" y="2514600"/>
            <a:ext cx="24193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+mn-ea"/>
                <a:ea typeface="+mn-ea"/>
              </a:rPr>
              <a:t>〈</a:t>
            </a:r>
            <a:r>
              <a:rPr lang="ko-KR" altLang="en-US" dirty="0" smtClean="0">
                <a:latin typeface="+mn-ea"/>
                <a:ea typeface="+mn-ea"/>
              </a:rPr>
              <a:t>주간 생산 계획 </a:t>
            </a:r>
            <a:r>
              <a:rPr lang="en-US" altLang="ko-KR" dirty="0" err="1" smtClean="0">
                <a:latin typeface="+mn-ea"/>
                <a:ea typeface="+mn-ea"/>
              </a:rPr>
              <a:t>Templete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1569" y="2814812"/>
            <a:ext cx="3111853" cy="2648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 Box 31"/>
          <p:cNvSpPr txBox="1">
            <a:spLocks noChangeArrowheads="1"/>
          </p:cNvSpPr>
          <p:nvPr/>
        </p:nvSpPr>
        <p:spPr bwMode="auto">
          <a:xfrm>
            <a:off x="7935627" y="5009816"/>
            <a:ext cx="1585561" cy="675293"/>
          </a:xfrm>
          <a:prstGeom prst="rect">
            <a:avLst/>
          </a:prstGeom>
          <a:solidFill>
            <a:schemeClr val="bg1"/>
          </a:solidFill>
          <a:ln w="12700">
            <a:solidFill>
              <a:srgbClr val="4D4D4D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107763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 anchor="ctr">
            <a:noAutofit/>
          </a:bodyPr>
          <a:lstStyle>
            <a:lvl1pPr marL="190500" indent="-190500">
              <a:defRPr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1119188" indent="-457200">
              <a:defRPr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766888" indent="-457200">
              <a:defRPr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2414588" indent="-457200">
              <a:defRPr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3062288" indent="-457200">
              <a:defRPr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3519488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3976688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4433888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4891088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marL="0" indent="0" eaLnBrk="1" fontAlgn="ctr" hangingPunct="1">
              <a:spcBef>
                <a:spcPct val="20000"/>
              </a:spcBef>
              <a:buClr>
                <a:srgbClr val="5378B3"/>
              </a:buClr>
              <a:buFont typeface="Wingdings" pitchFamily="2" charset="2"/>
              <a:buNone/>
            </a:pPr>
            <a:r>
              <a:rPr kumimoji="1" lang="ko-KR" altLang="en-US" sz="1100" dirty="0" smtClean="0">
                <a:latin typeface="맑은 고딕" pitchFamily="50" charset="-127"/>
                <a:ea typeface="맑은 고딕" pitchFamily="50" charset="-127"/>
              </a:rPr>
              <a:t>자재코드 </a:t>
            </a:r>
            <a:r>
              <a:rPr kumimoji="1" lang="ko-KR" altLang="en-US" sz="1100" dirty="0" err="1" smtClean="0">
                <a:latin typeface="맑은 고딕" pitchFamily="50" charset="-127"/>
                <a:ea typeface="맑은 고딕" pitchFamily="50" charset="-127"/>
              </a:rPr>
              <a:t>아이템별</a:t>
            </a:r>
            <a:r>
              <a:rPr kumimoji="1" lang="ko-KR" altLang="en-US" sz="1100" dirty="0" smtClean="0">
                <a:latin typeface="맑은 고딕" pitchFamily="50" charset="-127"/>
                <a:ea typeface="맑은 고딕" pitchFamily="50" charset="-127"/>
              </a:rPr>
              <a:t> 계획 수립</a:t>
            </a:r>
            <a:endParaRPr kumimoji="1"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순서도: 연결자 4"/>
          <p:cNvSpPr/>
          <p:nvPr/>
        </p:nvSpPr>
        <p:spPr>
          <a:xfrm>
            <a:off x="5596308" y="182793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75288" y="1766955"/>
            <a:ext cx="3149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독립 소요량 </a:t>
            </a:r>
            <a:r>
              <a:rPr lang="en-US" altLang="ko-KR" sz="1200" dirty="0" smtClean="0">
                <a:latin typeface="+mn-ea"/>
                <a:ea typeface="+mn-ea"/>
              </a:rPr>
              <a:t>: C2013011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(C:</a:t>
            </a:r>
            <a:r>
              <a:rPr lang="ko-KR" altLang="en-US" sz="1200" dirty="0" smtClean="0">
                <a:latin typeface="+mn-ea"/>
                <a:ea typeface="+mn-ea"/>
              </a:rPr>
              <a:t>창원</a:t>
            </a:r>
            <a:r>
              <a:rPr lang="en-US" altLang="ko-KR" sz="1200" dirty="0" smtClean="0">
                <a:latin typeface="+mn-ea"/>
                <a:ea typeface="+mn-ea"/>
              </a:rPr>
              <a:t>, 2013</a:t>
            </a:r>
            <a:r>
              <a:rPr lang="ko-KR" altLang="en-US" sz="1200" dirty="0" smtClean="0"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latin typeface="+mn-ea"/>
                <a:ea typeface="+mn-ea"/>
              </a:rPr>
              <a:t>,01</a:t>
            </a:r>
            <a:r>
              <a:rPr lang="ko-KR" altLang="en-US" sz="1200" dirty="0" smtClean="0">
                <a:latin typeface="+mn-ea"/>
                <a:ea typeface="+mn-ea"/>
              </a:rPr>
              <a:t>월</a:t>
            </a:r>
            <a:r>
              <a:rPr lang="en-US" altLang="ko-KR" sz="1200" dirty="0" smtClean="0">
                <a:latin typeface="+mn-ea"/>
                <a:ea typeface="+mn-ea"/>
              </a:rPr>
              <a:t>,1</a:t>
            </a:r>
            <a:r>
              <a:rPr lang="ko-KR" altLang="en-US" sz="1200" dirty="0" smtClean="0">
                <a:latin typeface="+mn-ea"/>
                <a:ea typeface="+mn-ea"/>
              </a:rPr>
              <a:t>주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7" name="순서도: 연결자 6"/>
          <p:cNvSpPr/>
          <p:nvPr/>
        </p:nvSpPr>
        <p:spPr>
          <a:xfrm>
            <a:off x="5604945" y="231388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76120" y="2259978"/>
            <a:ext cx="2709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플랜트 </a:t>
            </a:r>
            <a:r>
              <a:rPr lang="en-US" altLang="ko-KR" sz="1200" dirty="0" smtClean="0">
                <a:latin typeface="+mn-ea"/>
                <a:ea typeface="+mn-ea"/>
              </a:rPr>
              <a:t>: 1300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창원</a:t>
            </a:r>
            <a:r>
              <a:rPr lang="en-US" altLang="ko-KR" sz="1200" dirty="0" smtClean="0">
                <a:latin typeface="+mn-ea"/>
                <a:ea typeface="+mn-ea"/>
              </a:rPr>
              <a:t>: 1300, </a:t>
            </a:r>
            <a:r>
              <a:rPr lang="ko-KR" altLang="en-US" sz="1200" dirty="0" smtClean="0">
                <a:latin typeface="+mn-ea"/>
                <a:ea typeface="+mn-ea"/>
              </a:rPr>
              <a:t>광주</a:t>
            </a:r>
            <a:r>
              <a:rPr lang="en-US" altLang="ko-KR" sz="1200" dirty="0" smtClean="0">
                <a:latin typeface="+mn-ea"/>
                <a:ea typeface="+mn-ea"/>
              </a:rPr>
              <a:t>:1200)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9" name="순서도: 연결자 8"/>
          <p:cNvSpPr/>
          <p:nvPr/>
        </p:nvSpPr>
        <p:spPr>
          <a:xfrm>
            <a:off x="5604945" y="2817936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66651" y="2770213"/>
            <a:ext cx="2709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버전 </a:t>
            </a:r>
            <a:r>
              <a:rPr lang="en-US" altLang="ko-KR" sz="1200" dirty="0" smtClean="0">
                <a:latin typeface="+mn-ea"/>
                <a:ea typeface="+mn-ea"/>
              </a:rPr>
              <a:t>: Z2(</a:t>
            </a:r>
            <a:r>
              <a:rPr lang="ko-KR" altLang="en-US" sz="1200" dirty="0" smtClean="0">
                <a:latin typeface="+mn-ea"/>
                <a:ea typeface="+mn-ea"/>
              </a:rPr>
              <a:t>주간 계획 수립용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 ※</a:t>
            </a:r>
            <a:r>
              <a:rPr lang="ko-KR" altLang="en-US" dirty="0" smtClean="0">
                <a:latin typeface="+mn-ea"/>
                <a:ea typeface="+mn-ea"/>
              </a:rPr>
              <a:t>사전 정의됨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5604945" y="3477069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4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84757" y="342029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시작 일자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3" name="순서도: 연결자 12"/>
          <p:cNvSpPr/>
          <p:nvPr/>
        </p:nvSpPr>
        <p:spPr>
          <a:xfrm>
            <a:off x="5604945" y="3852341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5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67067" y="380083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기간 </a:t>
            </a:r>
            <a:r>
              <a:rPr lang="en-US" altLang="ko-KR" sz="1200" dirty="0" smtClean="0">
                <a:latin typeface="+mn-ea"/>
                <a:ea typeface="+mn-ea"/>
              </a:rPr>
              <a:t>: W(</a:t>
            </a:r>
            <a:r>
              <a:rPr lang="ko-KR" altLang="en-US" sz="1200" dirty="0" err="1" smtClean="0">
                <a:latin typeface="+mn-ea"/>
                <a:ea typeface="+mn-ea"/>
              </a:rPr>
              <a:t>주별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 r="32637" b="45204"/>
          <a:stretch>
            <a:fillRect/>
          </a:stretch>
        </p:blipFill>
        <p:spPr bwMode="auto">
          <a:xfrm>
            <a:off x="395536" y="1343026"/>
            <a:ext cx="5113803" cy="3375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1626146" y="24845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7" name="순서도: 연결자 16"/>
          <p:cNvSpPr/>
          <p:nvPr/>
        </p:nvSpPr>
        <p:spPr>
          <a:xfrm>
            <a:off x="1173885" y="2561853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8" name="순서도: 연결자 17"/>
          <p:cNvSpPr/>
          <p:nvPr/>
        </p:nvSpPr>
        <p:spPr>
          <a:xfrm>
            <a:off x="1005508" y="2903787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1221532" y="3177158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20" name="순서도: 연결자 19"/>
          <p:cNvSpPr/>
          <p:nvPr/>
        </p:nvSpPr>
        <p:spPr>
          <a:xfrm>
            <a:off x="2208312" y="3209551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21" name="순서도: 연결자 20"/>
          <p:cNvSpPr/>
          <p:nvPr/>
        </p:nvSpPr>
        <p:spPr>
          <a:xfrm>
            <a:off x="5613998" y="4196255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6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71540" y="4115610"/>
            <a:ext cx="1998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실행 아이콘 클릭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3" name="순서도: 연결자 22"/>
          <p:cNvSpPr/>
          <p:nvPr/>
        </p:nvSpPr>
        <p:spPr>
          <a:xfrm>
            <a:off x="424111" y="1647081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2977" y="4097504"/>
            <a:ext cx="33337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모서리가 둥근 직사각형 25"/>
          <p:cNvSpPr/>
          <p:nvPr/>
        </p:nvSpPr>
        <p:spPr>
          <a:xfrm>
            <a:off x="7734300" y="5153025"/>
            <a:ext cx="885825" cy="95250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3086100"/>
            <a:ext cx="1762125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Box 26"/>
          <p:cNvSpPr txBox="1"/>
          <p:nvPr/>
        </p:nvSpPr>
        <p:spPr>
          <a:xfrm>
            <a:off x="7985504" y="2792061"/>
            <a:ext cx="13108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&lt;</a:t>
            </a:r>
            <a:r>
              <a:rPr lang="ko-KR" altLang="en-US" dirty="0" smtClean="0">
                <a:latin typeface="+mn-ea"/>
                <a:ea typeface="+mn-ea"/>
              </a:rPr>
              <a:t>버전</a:t>
            </a:r>
            <a:r>
              <a:rPr lang="en-US" altLang="ko-KR" dirty="0" smtClean="0">
                <a:latin typeface="+mn-ea"/>
                <a:ea typeface="+mn-ea"/>
              </a:rPr>
              <a:t>&gt;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ZPPC0060-4W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4W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Up-data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3491762" y="1283777"/>
            <a:ext cx="35211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&lt;</a:t>
            </a:r>
            <a:r>
              <a:rPr lang="ko-KR" altLang="en-US" sz="1200" dirty="0" smtClean="0">
                <a:latin typeface="+mn-ea"/>
                <a:ea typeface="+mn-ea"/>
              </a:rPr>
              <a:t>계획 독립 소요량 </a:t>
            </a:r>
            <a:r>
              <a:rPr lang="en-US" altLang="ko-KR" sz="1200" dirty="0" smtClean="0">
                <a:latin typeface="+mn-ea"/>
                <a:ea typeface="+mn-ea"/>
              </a:rPr>
              <a:t>Naming Rule&gt;</a:t>
            </a:r>
            <a:endParaRPr lang="ko-KR" altLang="en-US" sz="1200" dirty="0">
              <a:latin typeface="+mn-ea"/>
              <a:ea typeface="+mn-ea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578506" y="1548350"/>
          <a:ext cx="8758468" cy="2092308"/>
        </p:xfrm>
        <a:graphic>
          <a:graphicData uri="http://schemas.openxmlformats.org/drawingml/2006/table">
            <a:tbl>
              <a:tblPr/>
              <a:tblGrid>
                <a:gridCol w="763450"/>
                <a:gridCol w="763450"/>
                <a:gridCol w="763450"/>
                <a:gridCol w="763450"/>
                <a:gridCol w="763450"/>
                <a:gridCol w="763450"/>
                <a:gridCol w="763450"/>
                <a:gridCol w="763450"/>
                <a:gridCol w="763450"/>
                <a:gridCol w="996727"/>
                <a:gridCol w="890691"/>
              </a:tblGrid>
              <a:tr h="227171">
                <a:tc gridSpan="11"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계획독립소요량생성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: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초기화면의 소요량계획 </a:t>
                      </a:r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입력값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정의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/>
                      </a:r>
                      <a:b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</a:b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1107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구분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7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8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9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2013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월간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2013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01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주간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P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2013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01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주차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제품군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제품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반제품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P: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제품군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1: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차량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1107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2:GMH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11077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S: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제품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/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반제품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: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제품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</a:tr>
              <a:tr h="111077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2: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반제품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재공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578506" y="3693233"/>
          <a:ext cx="8758468" cy="2733864"/>
        </p:xfrm>
        <a:graphic>
          <a:graphicData uri="http://schemas.openxmlformats.org/drawingml/2006/table">
            <a:tbl>
              <a:tblPr/>
              <a:tblGrid>
                <a:gridCol w="763450"/>
                <a:gridCol w="763450"/>
                <a:gridCol w="763450"/>
                <a:gridCol w="763450"/>
                <a:gridCol w="763450"/>
                <a:gridCol w="763450"/>
                <a:gridCol w="763450"/>
                <a:gridCol w="763450"/>
                <a:gridCol w="763450"/>
                <a:gridCol w="996727"/>
                <a:gridCol w="890691"/>
              </a:tblGrid>
              <a:tr h="232925">
                <a:tc gridSpan="11"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계획독립소요량생성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: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초기화면의 소요량계획 </a:t>
                      </a:r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입력값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정의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/>
                      </a:r>
                      <a:b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</a:b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2479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구분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7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8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9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79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7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창원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2013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79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월간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7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창원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2013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01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79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주간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P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4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창원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2013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01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주차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제품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반제품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제품군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P: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제품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1: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2: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산업용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3: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4:VGS(CGS)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5:VR1278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S: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반제품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1: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기판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2: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생극판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3046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3: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극판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1371600"/>
            <a:ext cx="4987925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6325" y="2867024"/>
            <a:ext cx="39497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5596308" y="1608855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75288" y="1547880"/>
            <a:ext cx="31496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전체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5604945" y="2094805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3" name="순서도: 연결자 12"/>
          <p:cNvSpPr/>
          <p:nvPr/>
        </p:nvSpPr>
        <p:spPr>
          <a:xfrm>
            <a:off x="452808" y="236133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4" name="순서도: 연결자 13"/>
          <p:cNvSpPr/>
          <p:nvPr/>
        </p:nvSpPr>
        <p:spPr>
          <a:xfrm>
            <a:off x="461445" y="1828105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86450" y="2066925"/>
            <a:ext cx="11239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00300" y="5734050"/>
            <a:ext cx="24003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순서도: 연결자 16"/>
          <p:cNvSpPr/>
          <p:nvPr/>
        </p:nvSpPr>
        <p:spPr>
          <a:xfrm>
            <a:off x="3252270" y="553333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8" name="순서도: 연결자 17"/>
          <p:cNvSpPr/>
          <p:nvPr/>
        </p:nvSpPr>
        <p:spPr>
          <a:xfrm>
            <a:off x="5595420" y="254248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832438" y="2519430"/>
            <a:ext cx="31496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확인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MD62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57436" y="1342276"/>
            <a:ext cx="2376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  3. </a:t>
            </a:r>
            <a:r>
              <a:rPr lang="ko-KR" altLang="en-US" sz="1400" b="1" dirty="0" smtClean="0">
                <a:latin typeface="+mn-ea"/>
                <a:ea typeface="+mn-ea"/>
              </a:rPr>
              <a:t>계획 독립 소요량 조회</a:t>
            </a:r>
            <a:endParaRPr lang="ko-KR" altLang="en-US" sz="1400" b="1" dirty="0">
              <a:latin typeface="+mn-ea"/>
              <a:ea typeface="+mn-ea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635125"/>
            <a:ext cx="4962525" cy="373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5596308" y="186603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75288" y="1805055"/>
            <a:ext cx="3149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계획 독립 소요량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 C2013011</a:t>
            </a:r>
          </a:p>
          <a:p>
            <a:pPr algn="l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(C: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창원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2013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,01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주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5604945" y="2399605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3" name="순서도: 연결자 12"/>
          <p:cNvSpPr/>
          <p:nvPr/>
        </p:nvSpPr>
        <p:spPr>
          <a:xfrm>
            <a:off x="5595420" y="284728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65763" y="2805180"/>
            <a:ext cx="31496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해당 </a:t>
            </a:r>
            <a:r>
              <a:rPr lang="en-US" altLang="ko-KR" sz="1200" dirty="0" smtClean="0">
                <a:latin typeface="+mn-ea"/>
                <a:ea typeface="+mn-ea"/>
              </a:rPr>
              <a:t>4W </a:t>
            </a:r>
            <a:r>
              <a:rPr lang="ko-KR" altLang="en-US" sz="1200" dirty="0" smtClean="0">
                <a:latin typeface="+mn-ea"/>
                <a:ea typeface="+mn-ea"/>
              </a:rPr>
              <a:t>시작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종료일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5" name="순서도: 연결자 14"/>
          <p:cNvSpPr/>
          <p:nvPr/>
        </p:nvSpPr>
        <p:spPr>
          <a:xfrm>
            <a:off x="2700708" y="329478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6" name="순서도: 연결자 15"/>
          <p:cNvSpPr/>
          <p:nvPr/>
        </p:nvSpPr>
        <p:spPr>
          <a:xfrm>
            <a:off x="1861620" y="419983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7" name="순서도: 연결자 16"/>
          <p:cNvSpPr/>
          <p:nvPr/>
        </p:nvSpPr>
        <p:spPr>
          <a:xfrm>
            <a:off x="1394895" y="475228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8" name="순서도: 연결자 17"/>
          <p:cNvSpPr/>
          <p:nvPr/>
        </p:nvSpPr>
        <p:spPr>
          <a:xfrm>
            <a:off x="3642795" y="473323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4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9" name="순서도: 연결자 18"/>
          <p:cNvSpPr/>
          <p:nvPr/>
        </p:nvSpPr>
        <p:spPr>
          <a:xfrm>
            <a:off x="5576370" y="328543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4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25752" y="1370484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>
                <a:latin typeface="+mj-lt"/>
              </a:rPr>
              <a:t> T-Code : </a:t>
            </a:r>
            <a:r>
              <a:rPr lang="en-US" altLang="ko-KR" b="1" u="sng" dirty="0" smtClean="0">
                <a:latin typeface="+mj-lt"/>
              </a:rPr>
              <a:t>MD62</a:t>
            </a:r>
            <a:endParaRPr lang="ko-KR" altLang="en-US" sz="1200" b="1" u="sng" dirty="0">
              <a:latin typeface="+mj-lt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37995" y="1327051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9334" y="2622789"/>
            <a:ext cx="1827742" cy="242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5765763" y="2338455"/>
            <a:ext cx="36068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선택된 버전 </a:t>
            </a:r>
            <a:r>
              <a:rPr lang="en-US" altLang="ko-KR" dirty="0" smtClean="0">
                <a:latin typeface="+mn-ea"/>
                <a:ea typeface="+mn-ea"/>
              </a:rPr>
              <a:t>: Z2 </a:t>
            </a:r>
            <a:r>
              <a:rPr lang="ko-KR" altLang="en-US" dirty="0" err="1" smtClean="0">
                <a:latin typeface="+mn-ea"/>
                <a:ea typeface="+mn-ea"/>
              </a:rPr>
              <a:t>세방</a:t>
            </a:r>
            <a:r>
              <a:rPr lang="ko-KR" altLang="en-US" dirty="0" smtClean="0">
                <a:latin typeface="+mn-ea"/>
                <a:ea typeface="+mn-ea"/>
              </a:rPr>
              <a:t> 전지 주간 계획 수립용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4" name="순서도: 처리 23"/>
          <p:cNvSpPr/>
          <p:nvPr/>
        </p:nvSpPr>
        <p:spPr>
          <a:xfrm>
            <a:off x="7628820" y="4868333"/>
            <a:ext cx="1704975" cy="142875"/>
          </a:xfrm>
          <a:prstGeom prst="flowChart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756238" y="3252855"/>
            <a:ext cx="31496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주간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선택</a:t>
            </a:r>
            <a:r>
              <a:rPr lang="en-US" altLang="ko-KR" dirty="0" smtClean="0">
                <a:latin typeface="+mn-ea"/>
                <a:ea typeface="+mn-ea"/>
              </a:rPr>
              <a:t>(W)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42869" y="5000625"/>
            <a:ext cx="1053306" cy="276999"/>
          </a:xfrm>
          <a:prstGeom prst="wedgeRectCallout">
            <a:avLst>
              <a:gd name="adj1" fmla="val 63932"/>
              <a:gd name="adj2" fmla="val -84699"/>
            </a:avLst>
          </a:prstGeom>
          <a:solidFill>
            <a:srgbClr val="66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사전 정의됨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MD62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순서도: 연결자 8"/>
          <p:cNvSpPr/>
          <p:nvPr/>
        </p:nvSpPr>
        <p:spPr>
          <a:xfrm>
            <a:off x="5596308" y="1608855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32438" y="1585980"/>
            <a:ext cx="31496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Up-Data </a:t>
            </a:r>
            <a:r>
              <a:rPr lang="ko-KR" altLang="en-US" dirty="0" smtClean="0">
                <a:latin typeface="+mn-ea"/>
                <a:ea typeface="+mn-ea"/>
              </a:rPr>
              <a:t>결과 확인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450" y="1352549"/>
            <a:ext cx="4984750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사각형 설명선 19"/>
          <p:cNvSpPr/>
          <p:nvPr/>
        </p:nvSpPr>
        <p:spPr>
          <a:xfrm>
            <a:off x="1962149" y="1828800"/>
            <a:ext cx="2390775" cy="638175"/>
          </a:xfrm>
          <a:prstGeom prst="wedgeRectCallout">
            <a:avLst>
              <a:gd name="adj1" fmla="val -77743"/>
              <a:gd name="adj2" fmla="val 104010"/>
            </a:avLst>
          </a:prstGeom>
          <a:solidFill>
            <a:srgbClr val="66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Activity</a:t>
            </a:r>
            <a:r>
              <a:rPr lang="ko-KR" altLang="en-US" sz="1200" dirty="0" smtClean="0">
                <a:solidFill>
                  <a:schemeClr val="tx1"/>
                </a:solidFill>
              </a:rPr>
              <a:t>를 선택 하지 않으며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,Simulation</a:t>
            </a:r>
            <a:r>
              <a:rPr lang="ko-KR" altLang="en-US" dirty="0" smtClean="0">
                <a:solidFill>
                  <a:schemeClr val="tx1"/>
                </a:solidFill>
              </a:rPr>
              <a:t>용 </a:t>
            </a:r>
            <a:r>
              <a:rPr lang="ko-KR" altLang="en-US" dirty="0" err="1" smtClean="0">
                <a:solidFill>
                  <a:schemeClr val="tx1"/>
                </a:solidFill>
              </a:rPr>
              <a:t>으로만</a:t>
            </a:r>
            <a:r>
              <a:rPr lang="ko-KR" altLang="en-US" dirty="0" smtClean="0">
                <a:solidFill>
                  <a:schemeClr val="tx1"/>
                </a:solidFill>
              </a:rPr>
              <a:t> 활용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52053" y="1571625"/>
            <a:ext cx="34290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순서도: 연결자 20"/>
          <p:cNvSpPr/>
          <p:nvPr/>
        </p:nvSpPr>
        <p:spPr>
          <a:xfrm>
            <a:off x="1386258" y="1323105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4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PP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수요관리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/XXX </a:t>
                      </a:r>
                      <a:r>
                        <a:rPr kumimoji="1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리스트뷰어</a:t>
                      </a:r>
                      <a:endParaRPr kumimoji="1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계획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조회값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선택 가능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플랜트의 모든 소요량을 보고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싶을시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에는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(1200/1300)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하면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테이블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피벗데이블에서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테이블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선택요청시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테이블 선택 후 →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Microsoft Excel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MD79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수요관리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/XXX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리스트뷰어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2345" y="1677880"/>
            <a:ext cx="4598634" cy="3754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4523" y="4120796"/>
            <a:ext cx="29718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3567288" y="5486400"/>
            <a:ext cx="801511" cy="24835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10578" y="4787900"/>
            <a:ext cx="1981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5729111" y="5119512"/>
            <a:ext cx="1044222" cy="2314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7286801"/>
                <a:gridCol w="1928636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엑셀로 소요량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MD79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수요관리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/XXX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리스트뷰어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997" y="1322563"/>
            <a:ext cx="7158771" cy="4457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315956"/>
                <a:gridCol w="289948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 운용계획 일괄 업로드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디스플레이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LTP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CAPA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확인위한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업로드 템플릿 다운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업로드 엑셀 템플릿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업로드 파일 패스에  작성한 엑셀파일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업로드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Data Insert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업로드한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운영계획을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Display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/W/C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ZPPC0130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 운용계획 일괄 업로드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디스플레이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4489" y="1637594"/>
            <a:ext cx="5102653" cy="2234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724" y="3881613"/>
            <a:ext cx="5975403" cy="1548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순서도: 연결자 7"/>
          <p:cNvSpPr/>
          <p:nvPr/>
        </p:nvSpPr>
        <p:spPr>
          <a:xfrm>
            <a:off x="1656486" y="1958811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9" name="순서도: 연결자 8"/>
          <p:cNvSpPr/>
          <p:nvPr/>
        </p:nvSpPr>
        <p:spPr>
          <a:xfrm>
            <a:off x="284886" y="4154499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0" name="순서도: 연결자 9"/>
          <p:cNvSpPr/>
          <p:nvPr/>
        </p:nvSpPr>
        <p:spPr>
          <a:xfrm>
            <a:off x="2277375" y="3460232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984797" y="2495032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4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39909" y="4287308"/>
            <a:ext cx="3239557" cy="2254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5696" y="5187245"/>
            <a:ext cx="4030838" cy="1313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순서도: 연결자 13"/>
          <p:cNvSpPr/>
          <p:nvPr/>
        </p:nvSpPr>
        <p:spPr>
          <a:xfrm>
            <a:off x="465509" y="5226943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5" name="순서도: 연결자 14"/>
          <p:cNvSpPr/>
          <p:nvPr/>
        </p:nvSpPr>
        <p:spPr>
          <a:xfrm>
            <a:off x="6149464" y="449881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4</a:t>
            </a:r>
            <a:endParaRPr lang="ko-KR" altLang="en-US" sz="1400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</a:t>
                      </a:r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 LTP 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실행</a:t>
                      </a:r>
                      <a:endParaRPr lang="ko-KR" altLang="en-US" sz="1400" dirty="0" smtClean="0"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297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MS01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순서도: 연결자 21"/>
          <p:cNvSpPr/>
          <p:nvPr/>
        </p:nvSpPr>
        <p:spPr>
          <a:xfrm>
            <a:off x="5688310" y="20030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5581428" y="194883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처리키 </a:t>
            </a:r>
            <a:r>
              <a:rPr lang="en-US" altLang="ko-KR" sz="1200" dirty="0" smtClean="0">
                <a:latin typeface="+mn-ea"/>
                <a:ea typeface="+mn-ea"/>
              </a:rPr>
              <a:t>: Possible Entry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" y="1666876"/>
            <a:ext cx="49911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순서도: 연결자 24"/>
          <p:cNvSpPr/>
          <p:nvPr/>
        </p:nvSpPr>
        <p:spPr>
          <a:xfrm>
            <a:off x="1835696" y="27809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5267575" y="1700808"/>
            <a:ext cx="40570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계획 시나리오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en-US" altLang="ko-KR" dirty="0" err="1" smtClean="0">
                <a:latin typeface="+mn-ea"/>
                <a:ea typeface="+mn-ea"/>
              </a:rPr>
              <a:t>s&amp;op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계획용 시나리오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latin typeface="+mn-ea"/>
                <a:ea typeface="+mn-ea"/>
              </a:rPr>
              <a:t>플랜트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060848"/>
            <a:ext cx="2354957" cy="1828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5886700" y="2183566"/>
            <a:ext cx="2942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NETCH : </a:t>
            </a:r>
            <a:r>
              <a:rPr lang="ko-KR" altLang="en-US" sz="12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순 변경</a:t>
            </a:r>
            <a:endParaRPr lang="en-US" altLang="ko-KR" sz="1200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pPr algn="l"/>
            <a:r>
              <a:rPr lang="en-US" altLang="ko-KR" sz="12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NETPL : </a:t>
            </a:r>
            <a:r>
              <a:rPr lang="ko-KR" altLang="en-US" sz="12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계획 범위 내 순 변경</a:t>
            </a:r>
            <a:endParaRPr lang="en-US" altLang="ko-KR" sz="1200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pPr algn="l"/>
            <a:r>
              <a:rPr lang="en-US" altLang="ko-KR" sz="1200" dirty="0" smtClean="0"/>
              <a:t>NEUPL : </a:t>
            </a:r>
            <a:r>
              <a:rPr lang="ko-KR" altLang="en-US" sz="1200" dirty="0" smtClean="0"/>
              <a:t>총 범위에 대한 순 변경 선택</a:t>
            </a:r>
            <a:endParaRPr lang="en-US" altLang="ko-KR" sz="1200" dirty="0" smtClean="0"/>
          </a:p>
          <a:p>
            <a:endParaRPr lang="ko-KR" altLang="en-US" sz="1200" dirty="0"/>
          </a:p>
        </p:txBody>
      </p:sp>
      <p:sp>
        <p:nvSpPr>
          <p:cNvPr id="29" name="순서도: 연결자 28"/>
          <p:cNvSpPr/>
          <p:nvPr/>
        </p:nvSpPr>
        <p:spPr>
          <a:xfrm>
            <a:off x="1115616" y="328498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573016"/>
            <a:ext cx="1961009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순서도: 연결자 30"/>
          <p:cNvSpPr/>
          <p:nvPr/>
        </p:nvSpPr>
        <p:spPr>
          <a:xfrm>
            <a:off x="5688310" y="285407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2" name="TextBox 31"/>
          <p:cNvSpPr txBox="1"/>
          <p:nvPr/>
        </p:nvSpPr>
        <p:spPr>
          <a:xfrm>
            <a:off x="5706197" y="281875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일정 계획  </a:t>
            </a:r>
            <a:r>
              <a:rPr lang="en-US" altLang="ko-KR" sz="1200" dirty="0" smtClean="0">
                <a:latin typeface="+mn-ea"/>
                <a:ea typeface="+mn-ea"/>
              </a:rPr>
              <a:t>: Possible Entry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848128" y="3095928"/>
            <a:ext cx="36578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2. </a:t>
            </a:r>
            <a:r>
              <a:rPr lang="ko-KR" altLang="en-US" sz="1200" dirty="0" smtClean="0">
                <a:latin typeface="+mn-ea"/>
                <a:ea typeface="+mn-ea"/>
              </a:rPr>
              <a:t>리드타임 일정 및 생산 능력 계획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4917" y="334658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3384" y="4082008"/>
            <a:ext cx="288032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순서도: 연결자 35"/>
          <p:cNvSpPr/>
          <p:nvPr/>
        </p:nvSpPr>
        <p:spPr>
          <a:xfrm>
            <a:off x="5699111" y="345669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7" name="순서도: 연결자 36"/>
          <p:cNvSpPr/>
          <p:nvPr/>
        </p:nvSpPr>
        <p:spPr>
          <a:xfrm>
            <a:off x="5706416" y="376952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8" name="순서도: 대체 처리 37"/>
          <p:cNvSpPr/>
          <p:nvPr/>
        </p:nvSpPr>
        <p:spPr>
          <a:xfrm>
            <a:off x="8144966" y="4679801"/>
            <a:ext cx="360040" cy="360040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4917" y="366310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순서도: 연결자 39"/>
          <p:cNvSpPr/>
          <p:nvPr/>
        </p:nvSpPr>
        <p:spPr>
          <a:xfrm>
            <a:off x="8197924" y="450282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41" name="TextBox 40"/>
          <p:cNvSpPr txBox="1"/>
          <p:nvPr/>
        </p:nvSpPr>
        <p:spPr>
          <a:xfrm>
            <a:off x="5647687" y="5090051"/>
            <a:ext cx="31343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/N</a:t>
            </a:r>
            <a:r>
              <a:rPr lang="ko-KR" altLang="en-US" sz="1200" dirty="0" smtClean="0">
                <a:latin typeface="+mn-ea"/>
                <a:ea typeface="+mn-ea"/>
              </a:rPr>
              <a:t>을 입력하고 초기 화면 실행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39794" y="5018931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728" y="1343025"/>
            <a:ext cx="4981897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562378" y="171985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실행 결과 확인 후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61962" y="2160543"/>
            <a:ext cx="24215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/N</a:t>
            </a:r>
            <a:r>
              <a:rPr lang="ko-KR" altLang="en-US" sz="1200" dirty="0" smtClean="0">
                <a:latin typeface="+mn-ea"/>
                <a:ea typeface="+mn-ea"/>
              </a:rPr>
              <a:t>을 입력 하고 초기 화면 실행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6170" y="2099342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모서리가 둥근 사각형 설명선 8"/>
          <p:cNvSpPr/>
          <p:nvPr/>
        </p:nvSpPr>
        <p:spPr>
          <a:xfrm>
            <a:off x="2714626" y="3357771"/>
            <a:ext cx="3476624" cy="2758202"/>
          </a:xfrm>
          <a:prstGeom prst="wedgeRoundRectCallout">
            <a:avLst>
              <a:gd name="adj1" fmla="val -58087"/>
              <a:gd name="adj2" fmla="val -63427"/>
              <a:gd name="adj3" fmla="val 16667"/>
            </a:avLst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LTP(Long-Term Planning)</a:t>
            </a:r>
            <a:r>
              <a:rPr lang="ko-KR" altLang="en-US" dirty="0" smtClean="0">
                <a:latin typeface="+mn-ea"/>
                <a:ea typeface="+mn-ea"/>
              </a:rPr>
              <a:t>는 장기 계획 수립 시에 시뮬레이션 용으로 쓰이는 </a:t>
            </a:r>
            <a:r>
              <a:rPr lang="en-US" altLang="ko-KR" dirty="0" smtClean="0">
                <a:latin typeface="+mn-ea"/>
                <a:ea typeface="+mn-ea"/>
              </a:rPr>
              <a:t>MRP</a:t>
            </a:r>
            <a:r>
              <a:rPr lang="ko-KR" altLang="en-US" dirty="0" smtClean="0">
                <a:latin typeface="+mn-ea"/>
                <a:ea typeface="+mn-ea"/>
              </a:rPr>
              <a:t>입니다</a:t>
            </a:r>
            <a:r>
              <a:rPr lang="en-US" altLang="ko-KR" dirty="0" smtClean="0">
                <a:latin typeface="+mn-ea"/>
                <a:ea typeface="+mn-ea"/>
              </a:rPr>
              <a:t>. MRP</a:t>
            </a:r>
            <a:r>
              <a:rPr lang="ko-KR" altLang="en-US" dirty="0" smtClean="0">
                <a:latin typeface="+mn-ea"/>
                <a:ea typeface="+mn-ea"/>
              </a:rPr>
              <a:t>란 </a:t>
            </a:r>
            <a:r>
              <a:rPr lang="en-US" altLang="ko-KR" dirty="0" smtClean="0">
                <a:latin typeface="+mn-ea"/>
                <a:ea typeface="+mn-ea"/>
              </a:rPr>
              <a:t>DM</a:t>
            </a:r>
            <a:r>
              <a:rPr lang="ko-KR" altLang="en-US" dirty="0" smtClean="0">
                <a:latin typeface="+mn-ea"/>
                <a:ea typeface="+mn-ea"/>
              </a:rPr>
              <a:t>상에 작성한 소요량에 대한 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생산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err="1" smtClean="0">
                <a:latin typeface="+mn-ea"/>
                <a:ea typeface="+mn-ea"/>
              </a:rPr>
              <a:t>계획오더를</a:t>
            </a:r>
            <a:r>
              <a:rPr lang="ko-KR" altLang="en-US" dirty="0" smtClean="0">
                <a:latin typeface="+mn-ea"/>
                <a:ea typeface="+mn-ea"/>
              </a:rPr>
              <a:t> 생성시키는 </a:t>
            </a:r>
            <a:r>
              <a:rPr lang="en-US" altLang="ko-KR" dirty="0" smtClean="0">
                <a:latin typeface="+mn-ea"/>
                <a:ea typeface="+mn-ea"/>
              </a:rPr>
              <a:t>TOOL</a:t>
            </a:r>
            <a:r>
              <a:rPr lang="ko-KR" altLang="en-US" dirty="0" smtClean="0">
                <a:latin typeface="+mn-ea"/>
                <a:ea typeface="+mn-ea"/>
              </a:rPr>
              <a:t>이라고 이해하시면 됩니다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•LTP</a:t>
            </a:r>
            <a:r>
              <a:rPr lang="ko-KR" altLang="en-US" dirty="0" smtClean="0">
                <a:latin typeface="+mn-ea"/>
                <a:ea typeface="+mn-ea"/>
              </a:rPr>
              <a:t>를 실행하게 되면 </a:t>
            </a:r>
            <a:r>
              <a:rPr lang="en-US" altLang="ko-KR" dirty="0" smtClean="0">
                <a:latin typeface="+mn-ea"/>
                <a:ea typeface="+mn-ea"/>
              </a:rPr>
              <a:t>DM</a:t>
            </a:r>
            <a:r>
              <a:rPr lang="ko-KR" altLang="en-US" dirty="0" smtClean="0">
                <a:latin typeface="+mn-ea"/>
                <a:ea typeface="+mn-ea"/>
              </a:rPr>
              <a:t>상에서 작성한 독립소요량에 대한 </a:t>
            </a:r>
            <a:r>
              <a:rPr lang="ko-KR" altLang="en-US" dirty="0" err="1" smtClean="0">
                <a:latin typeface="+mn-ea"/>
                <a:ea typeface="+mn-ea"/>
              </a:rPr>
              <a:t>계획오더</a:t>
            </a:r>
            <a:r>
              <a:rPr lang="en-US" altLang="ko-KR" dirty="0" smtClean="0">
                <a:latin typeface="+mn-ea"/>
                <a:ea typeface="+mn-ea"/>
              </a:rPr>
              <a:t>(PLANED ORDER)</a:t>
            </a:r>
            <a:r>
              <a:rPr lang="ko-KR" altLang="en-US" dirty="0" smtClean="0">
                <a:latin typeface="+mn-ea"/>
                <a:ea typeface="+mn-ea"/>
              </a:rPr>
              <a:t>가 생성되며 </a:t>
            </a:r>
            <a:r>
              <a:rPr lang="en-US" altLang="ko-KR" dirty="0" smtClean="0">
                <a:latin typeface="+mn-ea"/>
                <a:ea typeface="+mn-ea"/>
              </a:rPr>
              <a:t>S/R LIST(T-CODE: MS04)</a:t>
            </a:r>
            <a:r>
              <a:rPr lang="ko-KR" altLang="en-US" dirty="0" smtClean="0">
                <a:latin typeface="+mn-ea"/>
                <a:ea typeface="+mn-ea"/>
              </a:rPr>
              <a:t>상에서 확인가능</a:t>
            </a:r>
            <a:r>
              <a:rPr lang="en-US" altLang="ko-KR" dirty="0" smtClean="0">
                <a:latin typeface="+mn-ea"/>
                <a:ea typeface="+mn-ea"/>
              </a:rPr>
              <a:t>. LTP </a:t>
            </a:r>
            <a:r>
              <a:rPr lang="ko-KR" altLang="en-US" dirty="0" smtClean="0">
                <a:latin typeface="+mn-ea"/>
                <a:ea typeface="+mn-ea"/>
              </a:rPr>
              <a:t>실행을 통해 생성된 </a:t>
            </a:r>
            <a:r>
              <a:rPr lang="ko-KR" altLang="en-US" dirty="0" err="1" smtClean="0">
                <a:latin typeface="+mn-ea"/>
                <a:ea typeface="+mn-ea"/>
              </a:rPr>
              <a:t>계획오더는</a:t>
            </a:r>
            <a:r>
              <a:rPr lang="ko-KR" altLang="en-US" dirty="0" smtClean="0">
                <a:latin typeface="+mn-ea"/>
                <a:ea typeface="+mn-ea"/>
              </a:rPr>
              <a:t> 실제 생산에 반영되지 않습니다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•</a:t>
            </a:r>
            <a:r>
              <a:rPr lang="ko-KR" altLang="en-US" dirty="0" smtClean="0">
                <a:latin typeface="+mn-ea"/>
                <a:ea typeface="+mn-ea"/>
              </a:rPr>
              <a:t>여러 차례의 시뮬레이션을 통해서 최종적으로 확정된 </a:t>
            </a:r>
            <a:r>
              <a:rPr lang="en-US" altLang="ko-KR" dirty="0" smtClean="0">
                <a:latin typeface="+mn-ea"/>
                <a:ea typeface="+mn-ea"/>
              </a:rPr>
              <a:t>DM</a:t>
            </a:r>
            <a:r>
              <a:rPr lang="ko-KR" altLang="en-US" dirty="0" smtClean="0">
                <a:latin typeface="+mn-ea"/>
                <a:ea typeface="+mn-ea"/>
              </a:rPr>
              <a:t>수량을 결정합니다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329781" y="1347401"/>
            <a:ext cx="177524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7</a:t>
            </a:r>
            <a:r>
              <a:rPr lang="en-US" altLang="ko-KR" sz="1400" b="1" dirty="0" smtClean="0">
                <a:latin typeface="+mn-ea"/>
                <a:ea typeface="+mn-ea"/>
              </a:rPr>
              <a:t>. </a:t>
            </a:r>
            <a:r>
              <a:rPr lang="en-US" altLang="ko-KR" sz="1400" b="1" dirty="0" smtClean="0">
                <a:latin typeface="+mn-ea"/>
                <a:ea typeface="+mn-ea"/>
              </a:rPr>
              <a:t>S/R LIST </a:t>
            </a:r>
            <a:r>
              <a:rPr lang="ko-KR" altLang="en-US" sz="1400" b="1" dirty="0" smtClean="0">
                <a:latin typeface="+mn-ea"/>
                <a:ea typeface="+mn-ea"/>
              </a:rPr>
              <a:t>조회</a:t>
            </a:r>
            <a:endParaRPr lang="ko-KR" altLang="en-US" sz="1400" dirty="0">
              <a:latin typeface="+mn-ea"/>
              <a:ea typeface="+mn-ea"/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" y="1638300"/>
            <a:ext cx="4962525" cy="3781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317976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MS04</a:t>
            </a:r>
            <a:endParaRPr lang="ko-KR" altLang="en-US" sz="1200" b="1" u="sng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9743" y="13531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순서도: 연결자 10"/>
          <p:cNvSpPr/>
          <p:nvPr/>
        </p:nvSpPr>
        <p:spPr>
          <a:xfrm>
            <a:off x="5640685" y="175537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5667153" y="1701180"/>
            <a:ext cx="3914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  개별 접근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단일 </a:t>
            </a:r>
            <a:r>
              <a:rPr lang="en-US" altLang="ko-KR" dirty="0" smtClean="0">
                <a:latin typeface="+mn-ea"/>
                <a:ea typeface="+mn-ea"/>
              </a:rPr>
              <a:t>ITEM </a:t>
            </a:r>
            <a:r>
              <a:rPr lang="ko-KR" altLang="en-US" dirty="0" err="1" smtClean="0">
                <a:latin typeface="+mn-ea"/>
                <a:ea typeface="+mn-ea"/>
              </a:rPr>
              <a:t>조회시</a:t>
            </a:r>
            <a:r>
              <a:rPr lang="en-US" altLang="ko-KR" dirty="0" smtClean="0">
                <a:latin typeface="+mn-ea"/>
                <a:ea typeface="+mn-ea"/>
              </a:rPr>
              <a:t>), </a:t>
            </a:r>
            <a:r>
              <a:rPr lang="ko-KR" altLang="en-US" dirty="0" smtClean="0">
                <a:latin typeface="+mn-ea"/>
                <a:ea typeface="+mn-ea"/>
              </a:rPr>
              <a:t>일괄 접근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   (</a:t>
            </a:r>
            <a:r>
              <a:rPr lang="ko-KR" altLang="en-US" dirty="0" smtClean="0">
                <a:latin typeface="+mn-ea"/>
                <a:ea typeface="+mn-ea"/>
              </a:rPr>
              <a:t>전체 </a:t>
            </a:r>
            <a:r>
              <a:rPr lang="en-US" altLang="ko-KR" dirty="0" smtClean="0">
                <a:latin typeface="+mn-ea"/>
                <a:ea typeface="+mn-ea"/>
              </a:rPr>
              <a:t>ITEM </a:t>
            </a:r>
            <a:r>
              <a:rPr lang="ko-KR" altLang="en-US" dirty="0" smtClean="0">
                <a:latin typeface="+mn-ea"/>
                <a:ea typeface="+mn-ea"/>
              </a:rPr>
              <a:t>조회</a:t>
            </a:r>
            <a:r>
              <a:rPr lang="en-US" altLang="ko-KR" dirty="0" smtClean="0">
                <a:latin typeface="+mn-ea"/>
                <a:ea typeface="+mn-ea"/>
              </a:rPr>
              <a:t>)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72400" y="307240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일괄 접근 </a:t>
            </a:r>
            <a:r>
              <a:rPr lang="ko-KR" altLang="en-US" sz="1200" dirty="0" err="1" smtClean="0">
                <a:latin typeface="+mn-ea"/>
                <a:ea typeface="+mn-ea"/>
              </a:rPr>
              <a:t>선택시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5" name="순서도: 연결자 14"/>
          <p:cNvSpPr/>
          <p:nvPr/>
        </p:nvSpPr>
        <p:spPr>
          <a:xfrm>
            <a:off x="5640685" y="220637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5725247" y="21615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계획 시나리오 선택</a:t>
            </a:r>
            <a:r>
              <a:rPr lang="en-US" altLang="ko-KR" sz="1200" dirty="0" smtClean="0">
                <a:latin typeface="+mn-ea"/>
                <a:ea typeface="+mn-ea"/>
              </a:rPr>
              <a:t>(Possible Entry)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8" name="순서도: 연결자 17"/>
          <p:cNvSpPr/>
          <p:nvPr/>
        </p:nvSpPr>
        <p:spPr>
          <a:xfrm>
            <a:off x="649585" y="21935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1259185" y="250165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0" name="순서도: 연결자 19"/>
          <p:cNvSpPr/>
          <p:nvPr/>
        </p:nvSpPr>
        <p:spPr>
          <a:xfrm>
            <a:off x="1459210" y="260642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1" name="순서도: 연결자 20"/>
          <p:cNvSpPr/>
          <p:nvPr/>
        </p:nvSpPr>
        <p:spPr>
          <a:xfrm>
            <a:off x="1202035" y="273025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22" name="순서도: 연결자 21"/>
          <p:cNvSpPr/>
          <p:nvPr/>
        </p:nvSpPr>
        <p:spPr>
          <a:xfrm>
            <a:off x="5640685" y="250165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5782397" y="245680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자재 코드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4" name="순서도: 연결자 23"/>
          <p:cNvSpPr/>
          <p:nvPr/>
        </p:nvSpPr>
        <p:spPr>
          <a:xfrm>
            <a:off x="5640685" y="280645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5810972" y="275207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플랜트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22593" y="2696213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Box 26"/>
          <p:cNvSpPr txBox="1"/>
          <p:nvPr/>
        </p:nvSpPr>
        <p:spPr>
          <a:xfrm>
            <a:off x="5772400" y="3339108"/>
            <a:ext cx="3676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시나리오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latin typeface="+mn-ea"/>
                <a:ea typeface="+mn-ea"/>
              </a:rPr>
              <a:t>플랜트</a:t>
            </a:r>
            <a:r>
              <a:rPr lang="en-US" altLang="ko-KR" sz="1200" dirty="0" smtClean="0">
                <a:latin typeface="+mn-ea"/>
                <a:ea typeface="+mn-ea"/>
              </a:rPr>
              <a:t>, MRP</a:t>
            </a:r>
            <a:r>
              <a:rPr lang="ko-KR" altLang="en-US" sz="1200" dirty="0" smtClean="0">
                <a:latin typeface="+mn-ea"/>
                <a:ea typeface="+mn-ea"/>
              </a:rPr>
              <a:t>관리자 선택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317976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MS04</a:t>
            </a:r>
            <a:endParaRPr lang="ko-KR" altLang="en-US" sz="1200" b="1" u="sng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9743" y="13531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265" y="1908699"/>
            <a:ext cx="8958309" cy="3248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타원 27"/>
          <p:cNvSpPr/>
          <p:nvPr/>
        </p:nvSpPr>
        <p:spPr>
          <a:xfrm>
            <a:off x="6161103" y="2920753"/>
            <a:ext cx="807868" cy="399495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2629270" y="3685713"/>
            <a:ext cx="2422124" cy="399495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생산 일정 계획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순서도: 연결자 18"/>
          <p:cNvSpPr/>
          <p:nvPr/>
        </p:nvSpPr>
        <p:spPr>
          <a:xfrm>
            <a:off x="5652515" y="278190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1" name="순서도: 연결자 20"/>
          <p:cNvSpPr/>
          <p:nvPr/>
        </p:nvSpPr>
        <p:spPr>
          <a:xfrm>
            <a:off x="5652514" y="17657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42794" y="16947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플랜트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창원</a:t>
            </a:r>
            <a:r>
              <a:rPr lang="en-US" altLang="ko-KR" sz="1200" dirty="0" smtClean="0">
                <a:latin typeface="+mn-ea"/>
                <a:ea typeface="+mn-ea"/>
              </a:rPr>
              <a:t>:1200, </a:t>
            </a:r>
            <a:r>
              <a:rPr lang="ko-KR" altLang="en-US" sz="1200" dirty="0" smtClean="0">
                <a:latin typeface="+mn-ea"/>
                <a:ea typeface="+mn-ea"/>
              </a:rPr>
              <a:t>광주</a:t>
            </a:r>
            <a:r>
              <a:rPr lang="en-US" altLang="ko-KR" sz="1200" dirty="0" smtClean="0">
                <a:latin typeface="+mn-ea"/>
                <a:ea typeface="+mn-ea"/>
              </a:rPr>
              <a:t>:1300)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3" name="순서도: 연결자 22"/>
          <p:cNvSpPr/>
          <p:nvPr/>
        </p:nvSpPr>
        <p:spPr>
          <a:xfrm>
            <a:off x="5642573" y="203435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4" name="순서도: 연결자 33"/>
          <p:cNvSpPr/>
          <p:nvPr/>
        </p:nvSpPr>
        <p:spPr>
          <a:xfrm>
            <a:off x="5663371" y="335776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4</a:t>
            </a:r>
            <a:endParaRPr lang="ko-KR" altLang="en-US" sz="1400" dirty="0">
              <a:latin typeface="+mn-ea"/>
            </a:endParaRPr>
          </a:p>
        </p:txBody>
      </p:sp>
      <p:sp>
        <p:nvSpPr>
          <p:cNvPr id="48" name="순서도: 연결자 47"/>
          <p:cNvSpPr/>
          <p:nvPr/>
        </p:nvSpPr>
        <p:spPr>
          <a:xfrm>
            <a:off x="5663371" y="402451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5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704975"/>
            <a:ext cx="5019675" cy="366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5137001" y="1385096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MD40</a:t>
            </a:r>
            <a:endParaRPr lang="ko-KR" altLang="en-US" sz="1200" b="1" u="sng" dirty="0"/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8613" y="135049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357436" y="1342276"/>
            <a:ext cx="2376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  </a:t>
            </a:r>
            <a:r>
              <a:rPr lang="en-US" altLang="ko-KR" sz="1400" b="1" dirty="0" smtClean="0">
                <a:latin typeface="+mn-ea"/>
                <a:ea typeface="+mn-ea"/>
              </a:rPr>
              <a:t>8. </a:t>
            </a:r>
            <a:r>
              <a:rPr lang="en-US" altLang="ko-KR" sz="1400" b="1" dirty="0" smtClean="0">
                <a:latin typeface="+mn-ea"/>
                <a:ea typeface="+mn-ea"/>
              </a:rPr>
              <a:t>MPS </a:t>
            </a:r>
            <a:r>
              <a:rPr lang="ko-KR" altLang="en-US" sz="1400" b="1" dirty="0" smtClean="0">
                <a:latin typeface="+mn-ea"/>
                <a:ea typeface="+mn-ea"/>
              </a:rPr>
              <a:t>실행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33" name="순서도: 연결자 32"/>
          <p:cNvSpPr/>
          <p:nvPr/>
        </p:nvSpPr>
        <p:spPr>
          <a:xfrm>
            <a:off x="1385314" y="24800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5" name="순서도: 연결자 34"/>
          <p:cNvSpPr/>
          <p:nvPr/>
        </p:nvSpPr>
        <p:spPr>
          <a:xfrm>
            <a:off x="1003898" y="266300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6" name="순서도: 연결자 35"/>
          <p:cNvSpPr/>
          <p:nvPr/>
        </p:nvSpPr>
        <p:spPr>
          <a:xfrm>
            <a:off x="1251965" y="281047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7" name="순서도: 연결자 36"/>
          <p:cNvSpPr/>
          <p:nvPr/>
        </p:nvSpPr>
        <p:spPr>
          <a:xfrm>
            <a:off x="986596" y="290056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4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8" name="순서도: 연결자 37"/>
          <p:cNvSpPr/>
          <p:nvPr/>
        </p:nvSpPr>
        <p:spPr>
          <a:xfrm>
            <a:off x="1281871" y="300533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5</a:t>
            </a:r>
            <a:endParaRPr lang="ko-KR" altLang="en-US" sz="1400" dirty="0">
              <a:latin typeface="+mn-ea"/>
            </a:endParaRPr>
          </a:p>
        </p:txBody>
      </p:sp>
      <p:sp>
        <p:nvSpPr>
          <p:cNvPr id="41" name="순서도: 연결자 40"/>
          <p:cNvSpPr/>
          <p:nvPr/>
        </p:nvSpPr>
        <p:spPr>
          <a:xfrm>
            <a:off x="1005646" y="311963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6</a:t>
            </a:r>
            <a:endParaRPr lang="ko-KR" altLang="en-US" sz="1400" dirty="0"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5857875" y="1965752"/>
            <a:ext cx="36004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NETCH-</a:t>
            </a:r>
            <a:r>
              <a:rPr lang="ko-KR" altLang="en-US" dirty="0" smtClean="0">
                <a:latin typeface="+mn-ea"/>
                <a:ea typeface="+mn-ea"/>
              </a:rPr>
              <a:t>총 범위에 대한 순 변경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변경 내용만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NETPL-</a:t>
            </a:r>
            <a:r>
              <a:rPr lang="ko-KR" altLang="en-US" dirty="0" smtClean="0">
                <a:latin typeface="+mn-ea"/>
                <a:ea typeface="+mn-ea"/>
              </a:rPr>
              <a:t>계획 범위에 대한 순 변경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계획 </a:t>
            </a:r>
            <a:r>
              <a:rPr lang="ko-KR" altLang="en-US" dirty="0" err="1" smtClean="0">
                <a:latin typeface="+mn-ea"/>
                <a:ea typeface="+mn-ea"/>
              </a:rPr>
              <a:t>범위내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변경 내용만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NEUPL-</a:t>
            </a:r>
            <a:r>
              <a:rPr lang="ko-KR" altLang="en-US" dirty="0" smtClean="0">
                <a:latin typeface="+mn-ea"/>
                <a:ea typeface="+mn-ea"/>
              </a:rPr>
              <a:t>재생성 계획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모든 자재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829300" y="2718227"/>
            <a:ext cx="18097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1:MRP </a:t>
            </a:r>
            <a:r>
              <a:rPr lang="ko-KR" altLang="en-US" dirty="0" smtClean="0">
                <a:latin typeface="+mn-ea"/>
                <a:ea typeface="+mn-ea"/>
              </a:rPr>
              <a:t>리스트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2:</a:t>
            </a:r>
            <a:r>
              <a:rPr lang="ko-KR" altLang="en-US" dirty="0" smtClean="0">
                <a:latin typeface="+mn-ea"/>
                <a:ea typeface="+mn-ea"/>
              </a:rPr>
              <a:t>예외 </a:t>
            </a:r>
            <a:r>
              <a:rPr lang="ko-KR" altLang="en-US" dirty="0" err="1" smtClean="0">
                <a:latin typeface="+mn-ea"/>
                <a:ea typeface="+mn-ea"/>
              </a:rPr>
              <a:t>메세지에</a:t>
            </a:r>
            <a:r>
              <a:rPr lang="ko-KR" altLang="en-US" dirty="0" smtClean="0">
                <a:latin typeface="+mn-ea"/>
                <a:ea typeface="+mn-ea"/>
              </a:rPr>
              <a:t> 종속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3:MRP </a:t>
            </a:r>
            <a:r>
              <a:rPr lang="ko-KR" altLang="en-US" dirty="0" smtClean="0">
                <a:latin typeface="+mn-ea"/>
                <a:ea typeface="+mn-ea"/>
              </a:rPr>
              <a:t>리스트 없음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5829300" y="3289727"/>
            <a:ext cx="24193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1: </a:t>
            </a:r>
            <a:r>
              <a:rPr lang="ko-KR" altLang="en-US" dirty="0" smtClean="0">
                <a:latin typeface="+mn-ea"/>
                <a:ea typeface="+mn-ea"/>
              </a:rPr>
              <a:t>계획 데이터 채택 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정상모드</a:t>
            </a:r>
            <a:r>
              <a:rPr lang="en-US" altLang="ko-KR" dirty="0" smtClean="0">
                <a:latin typeface="+mn-ea"/>
                <a:ea typeface="+mn-ea"/>
              </a:rPr>
              <a:t>)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2: BOM </a:t>
            </a:r>
            <a:r>
              <a:rPr lang="ko-KR" altLang="en-US" dirty="0" smtClean="0">
                <a:latin typeface="+mn-ea"/>
                <a:ea typeface="+mn-ea"/>
              </a:rPr>
              <a:t>및 공정 </a:t>
            </a:r>
            <a:r>
              <a:rPr lang="ko-KR" altLang="en-US" dirty="0" err="1" smtClean="0">
                <a:latin typeface="+mn-ea"/>
                <a:ea typeface="+mn-ea"/>
              </a:rPr>
              <a:t>재전개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3:</a:t>
            </a:r>
            <a:r>
              <a:rPr lang="ko-KR" altLang="en-US" dirty="0" smtClean="0">
                <a:latin typeface="+mn-ea"/>
                <a:ea typeface="+mn-ea"/>
              </a:rPr>
              <a:t>계획 데이터 삭제 및 재생성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5838825" y="3953560"/>
            <a:ext cx="2790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1:</a:t>
            </a:r>
            <a:r>
              <a:rPr lang="ko-KR" altLang="en-US" dirty="0" smtClean="0">
                <a:latin typeface="+mn-ea"/>
                <a:ea typeface="+mn-ea"/>
              </a:rPr>
              <a:t>계획 오더에 대한 기본일자를 결정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2:</a:t>
            </a:r>
            <a:r>
              <a:rPr lang="ko-KR" altLang="en-US" dirty="0" smtClean="0">
                <a:latin typeface="+mn-ea"/>
                <a:ea typeface="+mn-ea"/>
              </a:rPr>
              <a:t>리드 타임 일정 및 생산 능력 계획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46" name="순서도: 연결자 45"/>
          <p:cNvSpPr/>
          <p:nvPr/>
        </p:nvSpPr>
        <p:spPr>
          <a:xfrm>
            <a:off x="5663371" y="448171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6</a:t>
            </a:r>
            <a:endParaRPr lang="ko-KR" altLang="en-US" sz="1400" dirty="0">
              <a:latin typeface="+mn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5829300" y="4461302"/>
            <a:ext cx="29051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1:</a:t>
            </a:r>
            <a:r>
              <a:rPr lang="ko-KR" altLang="en-US" dirty="0" smtClean="0">
                <a:latin typeface="+mn-ea"/>
                <a:ea typeface="+mn-ea"/>
              </a:rPr>
              <a:t>계획 시나리오 </a:t>
            </a:r>
            <a:r>
              <a:rPr lang="ko-KR" altLang="en-US" dirty="0" err="1" smtClean="0">
                <a:latin typeface="+mn-ea"/>
                <a:ea typeface="+mn-ea"/>
              </a:rPr>
              <a:t>세팅</a:t>
            </a:r>
            <a:r>
              <a:rPr lang="ko-KR" altLang="en-US" dirty="0" smtClean="0">
                <a:latin typeface="+mn-ea"/>
                <a:ea typeface="+mn-ea"/>
              </a:rPr>
              <a:t> 사용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2:</a:t>
            </a:r>
            <a:r>
              <a:rPr lang="ko-KR" altLang="en-US" dirty="0" smtClean="0">
                <a:latin typeface="+mn-ea"/>
                <a:ea typeface="+mn-ea"/>
              </a:rPr>
              <a:t>작업계획에서 </a:t>
            </a:r>
            <a:r>
              <a:rPr lang="ko-KR" altLang="en-US" dirty="0" err="1" smtClean="0">
                <a:latin typeface="+mn-ea"/>
                <a:ea typeface="+mn-ea"/>
              </a:rPr>
              <a:t>확정생산오더</a:t>
            </a:r>
            <a:r>
              <a:rPr lang="ko-KR" altLang="en-US" dirty="0" smtClean="0">
                <a:latin typeface="+mn-ea"/>
                <a:ea typeface="+mn-ea"/>
              </a:rPr>
              <a:t> 복사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3:</a:t>
            </a:r>
            <a:r>
              <a:rPr lang="ko-KR" altLang="en-US" dirty="0" smtClean="0">
                <a:latin typeface="+mn-ea"/>
                <a:ea typeface="+mn-ea"/>
              </a:rPr>
              <a:t>작업계획에서 </a:t>
            </a:r>
            <a:r>
              <a:rPr lang="ko-KR" altLang="en-US" dirty="0" err="1" smtClean="0">
                <a:latin typeface="+mn-ea"/>
                <a:ea typeface="+mn-ea"/>
              </a:rPr>
              <a:t>확정계획오더</a:t>
            </a:r>
            <a:r>
              <a:rPr lang="ko-KR" altLang="en-US" dirty="0" smtClean="0">
                <a:latin typeface="+mn-ea"/>
                <a:ea typeface="+mn-ea"/>
              </a:rPr>
              <a:t> 복사금지 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7188" y="506524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TextBox 50"/>
          <p:cNvSpPr txBox="1"/>
          <p:nvPr/>
        </p:nvSpPr>
        <p:spPr>
          <a:xfrm>
            <a:off x="5766594" y="513325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선택 값 입력 후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775619" y="1257300"/>
            <a:ext cx="2958306" cy="646331"/>
          </a:xfrm>
          <a:prstGeom prst="wedgeRectCallout">
            <a:avLst>
              <a:gd name="adj1" fmla="val -62368"/>
              <a:gd name="adj2" fmla="val 33616"/>
            </a:avLst>
          </a:prstGeom>
          <a:solidFill>
            <a:srgbClr val="66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MPS </a:t>
            </a:r>
            <a:r>
              <a:rPr lang="ko-KR" altLang="en-US" dirty="0" err="1" smtClean="0">
                <a:latin typeface="+mn-ea"/>
                <a:ea typeface="+mn-ea"/>
              </a:rPr>
              <a:t>제어키를</a:t>
            </a:r>
            <a:r>
              <a:rPr lang="ko-KR" altLang="en-US" dirty="0" smtClean="0">
                <a:latin typeface="+mn-ea"/>
                <a:ea typeface="+mn-ea"/>
              </a:rPr>
              <a:t> 변경 없이 반 </a:t>
            </a:r>
            <a:r>
              <a:rPr lang="ko-KR" altLang="en-US" dirty="0" err="1" smtClean="0">
                <a:latin typeface="+mn-ea"/>
                <a:ea typeface="+mn-ea"/>
              </a:rPr>
              <a:t>복하여</a:t>
            </a:r>
            <a:r>
              <a:rPr lang="ko-KR" altLang="en-US" dirty="0" smtClean="0">
                <a:latin typeface="+mn-ea"/>
                <a:ea typeface="+mn-ea"/>
              </a:rPr>
              <a:t> 사용 하는 경우 </a:t>
            </a:r>
            <a:r>
              <a:rPr lang="en-US" altLang="ko-KR" dirty="0" smtClean="0">
                <a:latin typeface="+mn-ea"/>
                <a:ea typeface="+mn-ea"/>
              </a:rPr>
              <a:t>Setting </a:t>
            </a:r>
            <a:r>
              <a:rPr lang="ko-KR" altLang="en-US" dirty="0" smtClean="0">
                <a:latin typeface="+mn-ea"/>
                <a:ea typeface="+mn-ea"/>
              </a:rPr>
              <a:t>저장 하여 사용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(</a:t>
            </a:r>
            <a:r>
              <a:rPr lang="ko-KR" altLang="en-US" sz="1200" dirty="0" smtClean="0">
                <a:latin typeface="+mn-ea"/>
                <a:ea typeface="+mn-ea"/>
              </a:rPr>
              <a:t>설정 → 저장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생산 일정 계획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" name="직사각형 25"/>
          <p:cNvSpPr/>
          <p:nvPr/>
        </p:nvSpPr>
        <p:spPr>
          <a:xfrm>
            <a:off x="5772150" y="1562785"/>
            <a:ext cx="3933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초기화면설정 후 </a:t>
            </a:r>
            <a:r>
              <a:rPr lang="en-US" altLang="ko-KR" dirty="0" smtClean="0">
                <a:latin typeface="+mn-ea"/>
                <a:ea typeface="+mn-ea"/>
              </a:rPr>
              <a:t>Enter</a:t>
            </a:r>
            <a:r>
              <a:rPr lang="ko-KR" altLang="en-US" dirty="0" smtClean="0">
                <a:latin typeface="+mn-ea"/>
                <a:ea typeface="+mn-ea"/>
              </a:rPr>
              <a:t>를 치시면 경고 메시지 가 한번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뜨고 다시 한번 치시면 </a:t>
            </a:r>
            <a:r>
              <a:rPr lang="en-US" altLang="ko-KR" dirty="0" smtClean="0">
                <a:latin typeface="+mn-ea"/>
                <a:ea typeface="+mn-ea"/>
              </a:rPr>
              <a:t>LTP</a:t>
            </a:r>
            <a:r>
              <a:rPr lang="ko-KR" altLang="en-US" dirty="0" smtClean="0">
                <a:latin typeface="+mn-ea"/>
                <a:ea typeface="+mn-ea"/>
              </a:rPr>
              <a:t>가 </a:t>
            </a:r>
            <a:r>
              <a:rPr lang="en-US" altLang="ko-KR" dirty="0" smtClean="0">
                <a:latin typeface="+mn-ea"/>
                <a:ea typeface="+mn-ea"/>
              </a:rPr>
              <a:t>Running </a:t>
            </a:r>
            <a:r>
              <a:rPr lang="ko-KR" altLang="en-US" dirty="0" smtClean="0">
                <a:latin typeface="+mn-ea"/>
                <a:ea typeface="+mn-ea"/>
              </a:rPr>
              <a:t>하게 됩니다 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713" y="1300164"/>
            <a:ext cx="5110161" cy="4071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순서도: 연결자 27"/>
          <p:cNvSpPr/>
          <p:nvPr/>
        </p:nvSpPr>
        <p:spPr>
          <a:xfrm>
            <a:off x="2871214" y="15275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5614414" y="16323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5781675" y="2343835"/>
            <a:ext cx="29051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/N</a:t>
            </a:r>
            <a:r>
              <a:rPr lang="ko-KR" altLang="en-US" dirty="0" smtClean="0">
                <a:latin typeface="+mn-ea"/>
                <a:ea typeface="+mn-ea"/>
              </a:rPr>
              <a:t>을 입력하고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7188" y="230299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직사각형 46"/>
          <p:cNvSpPr/>
          <p:nvPr/>
        </p:nvSpPr>
        <p:spPr>
          <a:xfrm>
            <a:off x="5800725" y="2610535"/>
            <a:ext cx="29051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초기 화면으로 이동</a:t>
            </a:r>
            <a:endParaRPr lang="ko-KR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8907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MDBS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443130" y="1347401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9. </a:t>
            </a:r>
            <a:r>
              <a:rPr lang="ko-KR" altLang="en-US" sz="1400" b="1" dirty="0" smtClean="0">
                <a:latin typeface="+mn-ea"/>
                <a:ea typeface="+mn-ea"/>
              </a:rPr>
              <a:t>백그라운드 실행</a:t>
            </a:r>
            <a:endParaRPr lang="ko-KR" altLang="en-US" sz="1400" dirty="0">
              <a:latin typeface="+mn-ea"/>
              <a:ea typeface="+mn-ea"/>
            </a:endParaRPr>
          </a:p>
        </p:txBody>
      </p:sp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978" y="1757548"/>
            <a:ext cx="4942670" cy="3467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5661451" y="1688933"/>
            <a:ext cx="36250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백그라운드 실행은 특정 시간대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사전 정의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에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시스템이 자동으로 </a:t>
            </a:r>
            <a:r>
              <a:rPr lang="en-US" altLang="ko-KR" dirty="0" smtClean="0">
                <a:latin typeface="+mn-ea"/>
                <a:ea typeface="+mn-ea"/>
              </a:rPr>
              <a:t>LTP</a:t>
            </a:r>
            <a:r>
              <a:rPr lang="ko-KR" altLang="en-US" dirty="0" smtClean="0">
                <a:latin typeface="+mn-ea"/>
                <a:ea typeface="+mn-ea"/>
              </a:rPr>
              <a:t>을 수행 할수 있도록 하는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작업이다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MPS</a:t>
            </a:r>
            <a:r>
              <a:rPr lang="ko-KR" altLang="en-US" dirty="0" smtClean="0">
                <a:latin typeface="+mn-ea"/>
                <a:ea typeface="+mn-ea"/>
              </a:rPr>
              <a:t>실행 시간이 장시간 소요됨 </a:t>
            </a:r>
            <a:r>
              <a:rPr lang="ko-KR" altLang="en-US" dirty="0" err="1" smtClean="0">
                <a:latin typeface="+mn-ea"/>
                <a:ea typeface="+mn-ea"/>
              </a:rPr>
              <a:t>으로</a:t>
            </a:r>
            <a:r>
              <a:rPr lang="ko-KR" altLang="en-US" dirty="0" smtClean="0">
                <a:latin typeface="+mn-ea"/>
                <a:ea typeface="+mn-ea"/>
              </a:rPr>
              <a:t> 시스템 부하가 없는 시간대에 적용 </a:t>
            </a:r>
            <a:r>
              <a:rPr lang="ko-KR" altLang="en-US" dirty="0" err="1" smtClean="0">
                <a:latin typeface="+mn-ea"/>
                <a:ea typeface="+mn-ea"/>
              </a:rPr>
              <a:t>할수</a:t>
            </a:r>
            <a:r>
              <a:rPr lang="ko-KR" altLang="en-US" dirty="0" smtClean="0">
                <a:latin typeface="+mn-ea"/>
                <a:ea typeface="+mn-ea"/>
              </a:rPr>
              <a:t> 있다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6" name="순서도: 연결자 45"/>
          <p:cNvSpPr/>
          <p:nvPr/>
        </p:nvSpPr>
        <p:spPr>
          <a:xfrm>
            <a:off x="5688310" y="284615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5854553" y="279195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변형을 </a:t>
            </a:r>
            <a:r>
              <a:rPr lang="en-US" altLang="ko-KR" sz="1200" dirty="0" smtClean="0">
                <a:latin typeface="+mn-ea"/>
                <a:ea typeface="+mn-ea"/>
              </a:rPr>
              <a:t>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9" name="순서도: 연결자 48"/>
          <p:cNvSpPr/>
          <p:nvPr/>
        </p:nvSpPr>
        <p:spPr>
          <a:xfrm>
            <a:off x="5688310" y="318657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5884322" y="315125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MPS-1300</a:t>
            </a:r>
            <a:r>
              <a:rPr lang="ko-KR" altLang="en-US" dirty="0" smtClean="0">
                <a:latin typeface="+mn-ea"/>
                <a:ea typeface="+mn-ea"/>
              </a:rPr>
              <a:t>을 입력한다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광주</a:t>
            </a:r>
            <a:r>
              <a:rPr lang="en-US" altLang="ko-KR" dirty="0" smtClean="0">
                <a:latin typeface="+mn-ea"/>
                <a:ea typeface="+mn-ea"/>
              </a:rPr>
              <a:t>:1200)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2" name="순서도: 연결자 51"/>
          <p:cNvSpPr/>
          <p:nvPr/>
        </p:nvSpPr>
        <p:spPr>
          <a:xfrm>
            <a:off x="2610621" y="266604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61289" y="3516333"/>
            <a:ext cx="8572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순서도: 연결자 52"/>
          <p:cNvSpPr/>
          <p:nvPr/>
        </p:nvSpPr>
        <p:spPr>
          <a:xfrm>
            <a:off x="2931255" y="408712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54" name="순서도: 연결자 53"/>
          <p:cNvSpPr/>
          <p:nvPr/>
        </p:nvSpPr>
        <p:spPr>
          <a:xfrm>
            <a:off x="3156887" y="450275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55" name="순서도: 연결자 54"/>
          <p:cNvSpPr/>
          <p:nvPr/>
        </p:nvSpPr>
        <p:spPr>
          <a:xfrm>
            <a:off x="5696229" y="363388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56" name="TextBox 55"/>
          <p:cNvSpPr txBox="1"/>
          <p:nvPr/>
        </p:nvSpPr>
        <p:spPr>
          <a:xfrm>
            <a:off x="6755099" y="3573747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Click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8907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MDBS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순서도: 연결자 45"/>
          <p:cNvSpPr/>
          <p:nvPr/>
        </p:nvSpPr>
        <p:spPr>
          <a:xfrm>
            <a:off x="5676435" y="18724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5842678" y="181820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개별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9" name="순서도: 연결자 48"/>
          <p:cNvSpPr/>
          <p:nvPr/>
        </p:nvSpPr>
        <p:spPr>
          <a:xfrm>
            <a:off x="5676435" y="221282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5872447" y="217750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Check 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2" name="순서도: 연결자 51"/>
          <p:cNvSpPr/>
          <p:nvPr/>
        </p:nvSpPr>
        <p:spPr>
          <a:xfrm>
            <a:off x="5674456" y="257107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6873" y="1432524"/>
            <a:ext cx="4974524" cy="397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2420616" y="296292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7" name="순서도: 연결자 16"/>
          <p:cNvSpPr/>
          <p:nvPr/>
        </p:nvSpPr>
        <p:spPr>
          <a:xfrm>
            <a:off x="1779349" y="368336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8" name="순서도: 연결자 17"/>
          <p:cNvSpPr/>
          <p:nvPr/>
        </p:nvSpPr>
        <p:spPr>
          <a:xfrm>
            <a:off x="4710573" y="48847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2012" y="2471367"/>
            <a:ext cx="6858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8907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MDBS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순서도: 연결자 45"/>
          <p:cNvSpPr/>
          <p:nvPr/>
        </p:nvSpPr>
        <p:spPr>
          <a:xfrm>
            <a:off x="5676435" y="18724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5842678" y="181820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해당 처리키 입력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여기서는 생략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9" name="순서도: 연결자 48"/>
          <p:cNvSpPr/>
          <p:nvPr/>
        </p:nvSpPr>
        <p:spPr>
          <a:xfrm>
            <a:off x="5676435" y="231970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5961406" y="2616888"/>
            <a:ext cx="1543799" cy="280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“</a:t>
            </a:r>
            <a:r>
              <a:rPr lang="ko-KR" altLang="en-US" dirty="0" smtClean="0">
                <a:latin typeface="+mn-ea"/>
                <a:ea typeface="+mn-ea"/>
              </a:rPr>
              <a:t>예</a:t>
            </a:r>
            <a:r>
              <a:rPr lang="en-US" altLang="ko-KR" dirty="0" smtClean="0">
                <a:latin typeface="+mn-ea"/>
                <a:ea typeface="+mn-ea"/>
              </a:rPr>
              <a:t>” 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2" name="순서도: 연결자 51"/>
          <p:cNvSpPr/>
          <p:nvPr/>
        </p:nvSpPr>
        <p:spPr>
          <a:xfrm>
            <a:off x="5674456" y="267794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902" y="1389413"/>
            <a:ext cx="4941372" cy="3990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순서도: 연결자 21"/>
          <p:cNvSpPr/>
          <p:nvPr/>
        </p:nvSpPr>
        <p:spPr>
          <a:xfrm>
            <a:off x="1731848" y="239293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3" name="순서도: 처리 22"/>
          <p:cNvSpPr/>
          <p:nvPr/>
        </p:nvSpPr>
        <p:spPr>
          <a:xfrm>
            <a:off x="1971306" y="2185060"/>
            <a:ext cx="890650" cy="2125683"/>
          </a:xfrm>
          <a:prstGeom prst="flowChartProcess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8632" y="2176834"/>
            <a:ext cx="4000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순서도: 연결자 24"/>
          <p:cNvSpPr/>
          <p:nvPr/>
        </p:nvSpPr>
        <p:spPr>
          <a:xfrm>
            <a:off x="2135609" y="142707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6" name="순서도: 연결자 25"/>
          <p:cNvSpPr/>
          <p:nvPr/>
        </p:nvSpPr>
        <p:spPr>
          <a:xfrm>
            <a:off x="3309288" y="278284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6410692" y="2211152"/>
            <a:ext cx="724403" cy="280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Click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781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76010" y="2915578"/>
            <a:ext cx="23241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8907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MDBS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120" y="1393248"/>
            <a:ext cx="4813650" cy="3891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순서도: 연결자 20"/>
          <p:cNvSpPr/>
          <p:nvPr/>
        </p:nvSpPr>
        <p:spPr>
          <a:xfrm>
            <a:off x="5676435" y="17774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5842678" y="172320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내역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8" name="순서도: 연결자 27"/>
          <p:cNvSpPr/>
          <p:nvPr/>
        </p:nvSpPr>
        <p:spPr>
          <a:xfrm>
            <a:off x="1969354" y="242856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9" name="순서도: 연결자 28"/>
          <p:cNvSpPr/>
          <p:nvPr/>
        </p:nvSpPr>
        <p:spPr>
          <a:xfrm>
            <a:off x="5674456" y="207230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0" name="순서도: 연결자 29"/>
          <p:cNvSpPr/>
          <p:nvPr/>
        </p:nvSpPr>
        <p:spPr>
          <a:xfrm>
            <a:off x="506709" y="258096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5816951" y="201811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백그라운드 처리 전용 </a:t>
            </a:r>
            <a:r>
              <a:rPr lang="en-US" altLang="ko-KR" sz="1200" dirty="0" smtClean="0">
                <a:latin typeface="+mn-ea"/>
                <a:ea typeface="+mn-ea"/>
              </a:rPr>
              <a:t>Check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3455" y="2980706"/>
            <a:ext cx="5029200" cy="312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순서도: 연결자 31"/>
          <p:cNvSpPr/>
          <p:nvPr/>
        </p:nvSpPr>
        <p:spPr>
          <a:xfrm>
            <a:off x="5672481" y="239095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3" name="TextBox 32"/>
          <p:cNvSpPr txBox="1"/>
          <p:nvPr/>
        </p:nvSpPr>
        <p:spPr>
          <a:xfrm>
            <a:off x="5826851" y="233676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저장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4" name="순서도: 연결자 33"/>
          <p:cNvSpPr/>
          <p:nvPr/>
        </p:nvSpPr>
        <p:spPr>
          <a:xfrm>
            <a:off x="742241" y="142707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5" name="순서도: 연결자 34"/>
          <p:cNvSpPr/>
          <p:nvPr/>
        </p:nvSpPr>
        <p:spPr>
          <a:xfrm>
            <a:off x="5682377" y="267398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5824874" y="260791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8" name="순서도: 연결자 37"/>
          <p:cNvSpPr/>
          <p:nvPr/>
        </p:nvSpPr>
        <p:spPr>
          <a:xfrm>
            <a:off x="5609146" y="381203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8907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MDBS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순서도: 연결자 20"/>
          <p:cNvSpPr/>
          <p:nvPr/>
        </p:nvSpPr>
        <p:spPr>
          <a:xfrm>
            <a:off x="5676435" y="17774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5842678" y="172320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일정계획 클릭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5674456" y="207230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5816951" y="201811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실행 날짜 및 시간 설정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469" y="1330036"/>
            <a:ext cx="4533181" cy="2814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순서도: 연결자 31"/>
          <p:cNvSpPr/>
          <p:nvPr/>
        </p:nvSpPr>
        <p:spPr>
          <a:xfrm>
            <a:off x="5672481" y="239095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3" name="TextBox 32"/>
          <p:cNvSpPr txBox="1"/>
          <p:nvPr/>
        </p:nvSpPr>
        <p:spPr>
          <a:xfrm>
            <a:off x="5826851" y="233676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일회성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err="1" smtClean="0">
                <a:latin typeface="+mn-ea"/>
                <a:ea typeface="+mn-ea"/>
              </a:rPr>
              <a:t>정기적일정</a:t>
            </a:r>
            <a:r>
              <a:rPr lang="ko-KR" altLang="en-US" sz="1200" dirty="0" smtClean="0">
                <a:latin typeface="+mn-ea"/>
                <a:ea typeface="+mn-ea"/>
              </a:rPr>
              <a:t>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5" name="순서도: 연결자 34"/>
          <p:cNvSpPr/>
          <p:nvPr/>
        </p:nvSpPr>
        <p:spPr>
          <a:xfrm>
            <a:off x="5682377" y="267398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5824874" y="2607913"/>
            <a:ext cx="3366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정기적 </a:t>
            </a:r>
            <a:r>
              <a:rPr lang="ko-KR" altLang="en-US" sz="1200" dirty="0" err="1" smtClean="0">
                <a:latin typeface="+mn-ea"/>
                <a:ea typeface="+mn-ea"/>
              </a:rPr>
              <a:t>일정일시에는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err="1" smtClean="0">
                <a:latin typeface="+mn-ea"/>
                <a:ea typeface="+mn-ea"/>
              </a:rPr>
              <a:t>정기적일정클릭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2" name="순서도: 연결자 21"/>
          <p:cNvSpPr/>
          <p:nvPr/>
        </p:nvSpPr>
        <p:spPr>
          <a:xfrm>
            <a:off x="1577469" y="240481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005" y="3773076"/>
            <a:ext cx="3485140" cy="274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순서도: 연결자 24"/>
          <p:cNvSpPr/>
          <p:nvPr/>
        </p:nvSpPr>
        <p:spPr>
          <a:xfrm>
            <a:off x="2394925" y="563292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6" name="순서도: 연결자 25"/>
          <p:cNvSpPr/>
          <p:nvPr/>
        </p:nvSpPr>
        <p:spPr>
          <a:xfrm>
            <a:off x="991662" y="629596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7" name="순서도: 연결자 26"/>
          <p:cNvSpPr/>
          <p:nvPr/>
        </p:nvSpPr>
        <p:spPr>
          <a:xfrm>
            <a:off x="2759106" y="61277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90492" y="3967164"/>
            <a:ext cx="2105025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순서도: 연결자 38"/>
          <p:cNvSpPr/>
          <p:nvPr/>
        </p:nvSpPr>
        <p:spPr>
          <a:xfrm>
            <a:off x="5704148" y="294514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40" name="순서도: 연결자 39"/>
          <p:cNvSpPr/>
          <p:nvPr/>
        </p:nvSpPr>
        <p:spPr>
          <a:xfrm>
            <a:off x="4182165" y="410694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41" name="TextBox 40"/>
          <p:cNvSpPr txBox="1"/>
          <p:nvPr/>
        </p:nvSpPr>
        <p:spPr>
          <a:xfrm>
            <a:off x="5799145" y="2902818"/>
            <a:ext cx="3366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반복기산 선택 후 생성 클릭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1874" y="3835727"/>
            <a:ext cx="4074126" cy="2529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순서도: 연결자 42"/>
          <p:cNvSpPr/>
          <p:nvPr/>
        </p:nvSpPr>
        <p:spPr>
          <a:xfrm>
            <a:off x="6139614" y="497186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44" name="순서도: 연결자 43"/>
          <p:cNvSpPr/>
          <p:nvPr/>
        </p:nvSpPr>
        <p:spPr>
          <a:xfrm>
            <a:off x="5714048" y="316879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45" name="TextBox 44"/>
          <p:cNvSpPr txBox="1"/>
          <p:nvPr/>
        </p:nvSpPr>
        <p:spPr>
          <a:xfrm>
            <a:off x="5809045" y="3126468"/>
            <a:ext cx="3366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즉시시작 실행 클릭 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62441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</a:t>
            </a:r>
            <a:r>
              <a:rPr lang="en-US" altLang="ko-KR" sz="1200" b="1" u="sng" dirty="0" smtClean="0"/>
              <a:t>SM37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순서도: 연결자 20"/>
          <p:cNvSpPr/>
          <p:nvPr/>
        </p:nvSpPr>
        <p:spPr>
          <a:xfrm>
            <a:off x="5676435" y="17774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5842678" y="172320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“*”</a:t>
            </a:r>
            <a:r>
              <a:rPr lang="ko-KR" altLang="en-US" sz="1200" dirty="0" smtClean="0">
                <a:latin typeface="+mn-ea"/>
                <a:ea typeface="+mn-ea"/>
              </a:rPr>
              <a:t>전체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8" name="순서도: 연결자 37"/>
          <p:cNvSpPr/>
          <p:nvPr/>
        </p:nvSpPr>
        <p:spPr>
          <a:xfrm>
            <a:off x="5670516" y="213546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5817521" y="2079791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사용자 이름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14154" y="1320767"/>
            <a:ext cx="3205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10. </a:t>
            </a:r>
            <a:r>
              <a:rPr lang="ko-KR" altLang="en-US" sz="1400" b="1" dirty="0" smtClean="0">
                <a:latin typeface="+mn-ea"/>
                <a:ea typeface="+mn-ea"/>
              </a:rPr>
              <a:t>백그라운드 </a:t>
            </a:r>
            <a:r>
              <a:rPr lang="ko-KR" altLang="en-US" sz="1400" b="1" dirty="0" smtClean="0">
                <a:latin typeface="+mn-ea"/>
                <a:ea typeface="+mn-ea"/>
              </a:rPr>
              <a:t>실행 사항 및 결과 확인</a:t>
            </a:r>
            <a:endParaRPr lang="ko-KR" altLang="en-US" sz="1400" dirty="0">
              <a:latin typeface="+mn-ea"/>
              <a:ea typeface="+mn-ea"/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294" y="1631919"/>
            <a:ext cx="5041452" cy="358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순서도: 연결자 14"/>
          <p:cNvSpPr/>
          <p:nvPr/>
        </p:nvSpPr>
        <p:spPr>
          <a:xfrm>
            <a:off x="1594187" y="264001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6" name="순서도: 연결자 15"/>
          <p:cNvSpPr/>
          <p:nvPr/>
        </p:nvSpPr>
        <p:spPr>
          <a:xfrm>
            <a:off x="1588267" y="285604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8240" y="2447740"/>
            <a:ext cx="819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순서도: 연결자 17"/>
          <p:cNvSpPr/>
          <p:nvPr/>
        </p:nvSpPr>
        <p:spPr>
          <a:xfrm>
            <a:off x="514070" y="221684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2" name="순서도: 연결자 21"/>
          <p:cNvSpPr/>
          <p:nvPr/>
        </p:nvSpPr>
        <p:spPr>
          <a:xfrm>
            <a:off x="5700109" y="252016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8907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</a:t>
            </a:r>
            <a:r>
              <a:rPr lang="en-US" altLang="ko-KR" b="1" u="sng" dirty="0" smtClean="0"/>
              <a:t>SM37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순서도: 연결자 20"/>
          <p:cNvSpPr/>
          <p:nvPr/>
        </p:nvSpPr>
        <p:spPr>
          <a:xfrm>
            <a:off x="5676435" y="17774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5842678" y="172320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상태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표시 </a:t>
            </a:r>
            <a:r>
              <a:rPr lang="en-US" altLang="ko-KR" sz="1200" dirty="0" smtClean="0">
                <a:latin typeface="+mn-ea"/>
                <a:ea typeface="+mn-ea"/>
              </a:rPr>
              <a:t>: MPS </a:t>
            </a:r>
            <a:r>
              <a:rPr lang="ko-KR" altLang="en-US" sz="1200" dirty="0" smtClean="0">
                <a:latin typeface="+mn-ea"/>
                <a:ea typeface="+mn-ea"/>
              </a:rPr>
              <a:t>종료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진행 표시 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024" y="1436196"/>
            <a:ext cx="4918089" cy="3917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순서도: 연결자 29"/>
          <p:cNvSpPr/>
          <p:nvPr/>
        </p:nvSpPr>
        <p:spPr>
          <a:xfrm>
            <a:off x="2845938" y="37586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34" name="순서도: 연결자 33"/>
          <p:cNvSpPr/>
          <p:nvPr/>
        </p:nvSpPr>
        <p:spPr>
          <a:xfrm>
            <a:off x="3822481" y="372309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8" name="순서도: 연결자 37"/>
          <p:cNvSpPr/>
          <p:nvPr/>
        </p:nvSpPr>
        <p:spPr>
          <a:xfrm>
            <a:off x="5670516" y="213546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5817521" y="2079791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MPS </a:t>
            </a:r>
            <a:r>
              <a:rPr lang="ko-KR" altLang="en-US" dirty="0" smtClean="0">
                <a:latin typeface="+mn-ea"/>
                <a:ea typeface="+mn-ea"/>
              </a:rPr>
              <a:t>시작 시간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7" name="순서도: 연결자 46"/>
          <p:cNvSpPr/>
          <p:nvPr/>
        </p:nvSpPr>
        <p:spPr>
          <a:xfrm>
            <a:off x="5698628" y="249205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48" name="순서도: 연결자 47"/>
          <p:cNvSpPr/>
          <p:nvPr/>
        </p:nvSpPr>
        <p:spPr>
          <a:xfrm>
            <a:off x="4288559" y="370977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49" name="TextBox 48"/>
          <p:cNvSpPr txBox="1"/>
          <p:nvPr/>
        </p:nvSpPr>
        <p:spPr>
          <a:xfrm>
            <a:off x="5836754" y="244525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MPS </a:t>
            </a:r>
            <a:r>
              <a:rPr lang="ko-KR" altLang="en-US" dirty="0" smtClean="0">
                <a:latin typeface="+mn-ea"/>
                <a:ea typeface="+mn-ea"/>
              </a:rPr>
              <a:t>소요 시간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순서도: 연결자 20"/>
          <p:cNvSpPr/>
          <p:nvPr/>
        </p:nvSpPr>
        <p:spPr>
          <a:xfrm>
            <a:off x="5642989" y="24610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85644" y="239957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플랜트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창원</a:t>
            </a:r>
            <a:r>
              <a:rPr lang="en-US" altLang="ko-KR" sz="1200" dirty="0" smtClean="0">
                <a:latin typeface="+mn-ea"/>
                <a:ea typeface="+mn-ea"/>
              </a:rPr>
              <a:t>:1200, </a:t>
            </a:r>
            <a:r>
              <a:rPr lang="ko-KR" altLang="en-US" sz="1200" dirty="0" smtClean="0">
                <a:latin typeface="+mn-ea"/>
                <a:ea typeface="+mn-ea"/>
              </a:rPr>
              <a:t>광주</a:t>
            </a:r>
            <a:r>
              <a:rPr lang="en-US" altLang="ko-KR" sz="1200" dirty="0" smtClean="0">
                <a:latin typeface="+mn-ea"/>
                <a:ea typeface="+mn-ea"/>
              </a:rPr>
              <a:t>:1300)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37001" y="1385096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MD04</a:t>
            </a:r>
            <a:endParaRPr lang="ko-KR" altLang="en-US" sz="1200" b="1" u="sng" dirty="0"/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8613" y="135049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7188" y="327454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TextBox 50"/>
          <p:cNvSpPr txBox="1"/>
          <p:nvPr/>
        </p:nvSpPr>
        <p:spPr>
          <a:xfrm>
            <a:off x="5766594" y="334255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선택 값 입력 후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47353" y="1380376"/>
            <a:ext cx="37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11. </a:t>
            </a:r>
            <a:r>
              <a:rPr lang="en-US" altLang="ko-KR" sz="1400" b="1" dirty="0" smtClean="0">
                <a:latin typeface="+mn-ea"/>
                <a:ea typeface="+mn-ea"/>
              </a:rPr>
              <a:t>MPS </a:t>
            </a:r>
            <a:r>
              <a:rPr lang="ko-KR" altLang="en-US" sz="1400" b="1" dirty="0" smtClean="0">
                <a:latin typeface="+mn-ea"/>
                <a:ea typeface="+mn-ea"/>
              </a:rPr>
              <a:t>실행 후 소요</a:t>
            </a:r>
            <a:r>
              <a:rPr lang="en-US" altLang="ko-KR" sz="1400" b="1" dirty="0" smtClean="0">
                <a:latin typeface="+mn-ea"/>
                <a:ea typeface="+mn-ea"/>
              </a:rPr>
              <a:t>/</a:t>
            </a:r>
            <a:r>
              <a:rPr lang="ko-KR" altLang="en-US" sz="1400" b="1" dirty="0" smtClean="0">
                <a:latin typeface="+mn-ea"/>
                <a:ea typeface="+mn-ea"/>
              </a:rPr>
              <a:t>자재 </a:t>
            </a:r>
            <a:r>
              <a:rPr lang="en-US" altLang="ko-KR" sz="1400" b="1" dirty="0" smtClean="0">
                <a:latin typeface="+mn-ea"/>
                <a:ea typeface="+mn-ea"/>
              </a:rPr>
              <a:t>LIST</a:t>
            </a:r>
            <a:endParaRPr lang="ko-KR" altLang="en-US" sz="1400" b="1" dirty="0">
              <a:latin typeface="+mn-ea"/>
              <a:ea typeface="+mn-ea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5" y="1700808"/>
            <a:ext cx="5048250" cy="3604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5671" y="4103737"/>
            <a:ext cx="3526904" cy="1134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직사각형 51"/>
          <p:cNvSpPr/>
          <p:nvPr/>
        </p:nvSpPr>
        <p:spPr>
          <a:xfrm>
            <a:off x="5800724" y="2743200"/>
            <a:ext cx="36290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MRP </a:t>
            </a:r>
            <a:r>
              <a:rPr lang="ko-KR" altLang="en-US" dirty="0" smtClean="0">
                <a:latin typeface="+mn-ea"/>
                <a:ea typeface="+mn-ea"/>
              </a:rPr>
              <a:t>관리자 별로 넣어서 조회가 가능 합니다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53" name="순서도: 연결자 52"/>
          <p:cNvSpPr/>
          <p:nvPr/>
        </p:nvSpPr>
        <p:spPr>
          <a:xfrm>
            <a:off x="956689" y="23848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4" name="순서도: 연결자 53"/>
          <p:cNvSpPr/>
          <p:nvPr/>
        </p:nvSpPr>
        <p:spPr>
          <a:xfrm>
            <a:off x="794764" y="25753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5" name="순서도: 연결자 54"/>
          <p:cNvSpPr/>
          <p:nvPr/>
        </p:nvSpPr>
        <p:spPr>
          <a:xfrm>
            <a:off x="5652514" y="27944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6" name="순서도: 연결자 55"/>
          <p:cNvSpPr/>
          <p:nvPr/>
        </p:nvSpPr>
        <p:spPr>
          <a:xfrm>
            <a:off x="6500239" y="48422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7" name="순서도: 연결자 56"/>
          <p:cNvSpPr/>
          <p:nvPr/>
        </p:nvSpPr>
        <p:spPr>
          <a:xfrm>
            <a:off x="5681089" y="37850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823744" y="372355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“</a:t>
            </a:r>
            <a:r>
              <a:rPr lang="ko-KR" altLang="en-US" sz="1200" dirty="0" smtClean="0">
                <a:latin typeface="+mn-ea"/>
                <a:ea typeface="+mn-ea"/>
              </a:rPr>
              <a:t>예</a:t>
            </a:r>
            <a:r>
              <a:rPr lang="en-US" altLang="ko-KR" sz="1200" dirty="0" smtClean="0">
                <a:latin typeface="+mn-ea"/>
                <a:ea typeface="+mn-ea"/>
              </a:rPr>
              <a:t>”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76119" y="210430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일괄 접근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04694" y="1732828"/>
            <a:ext cx="36822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개별 접근 </a:t>
            </a:r>
            <a:r>
              <a:rPr lang="ko-KR" altLang="en-US" sz="1200" dirty="0" err="1" smtClean="0">
                <a:latin typeface="+mn-ea"/>
                <a:ea typeface="+mn-ea"/>
              </a:rPr>
              <a:t>선택시</a:t>
            </a:r>
            <a:r>
              <a:rPr lang="ko-KR" altLang="en-US" sz="1200" dirty="0" smtClean="0">
                <a:latin typeface="+mn-ea"/>
                <a:ea typeface="+mn-ea"/>
              </a:rPr>
              <a:t> 단일 품목의 계획 오더가 생성됨 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428750"/>
            <a:ext cx="5000625" cy="3876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순서도: 처리 23"/>
          <p:cNvSpPr/>
          <p:nvPr/>
        </p:nvSpPr>
        <p:spPr>
          <a:xfrm>
            <a:off x="590550" y="3886200"/>
            <a:ext cx="4219575" cy="1409700"/>
          </a:xfrm>
          <a:prstGeom prst="flowChartProcess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852319" y="1742353"/>
            <a:ext cx="3615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영업 판매 오더와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2" name="순서도: 연결자 31"/>
          <p:cNvSpPr/>
          <p:nvPr/>
        </p:nvSpPr>
        <p:spPr>
          <a:xfrm>
            <a:off x="5681089" y="18038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8" name="순서도: 처리 37"/>
          <p:cNvSpPr/>
          <p:nvPr/>
        </p:nvSpPr>
        <p:spPr>
          <a:xfrm>
            <a:off x="590550" y="3333749"/>
            <a:ext cx="4219575" cy="504825"/>
          </a:xfrm>
          <a:prstGeom prst="flowChartProcess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순서도: 연결자 38"/>
          <p:cNvSpPr/>
          <p:nvPr/>
        </p:nvSpPr>
        <p:spPr>
          <a:xfrm>
            <a:off x="3280789" y="39278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41" name="순서도: 연결자 40"/>
          <p:cNvSpPr/>
          <p:nvPr/>
        </p:nvSpPr>
        <p:spPr>
          <a:xfrm>
            <a:off x="3299839" y="32230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842794" y="2085253"/>
            <a:ext cx="36155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계획 오더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en-US" altLang="ko-KR" dirty="0" err="1" smtClean="0">
                <a:latin typeface="+mn-ea"/>
                <a:ea typeface="+mn-ea"/>
              </a:rPr>
              <a:t>IndReq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→ </a:t>
            </a:r>
            <a:r>
              <a:rPr lang="en-US" altLang="ko-KR" dirty="0" err="1" smtClean="0">
                <a:latin typeface="+mn-ea"/>
                <a:ea typeface="+mn-ea"/>
              </a:rPr>
              <a:t>PldOrd</a:t>
            </a:r>
            <a:r>
              <a:rPr lang="en-US" altLang="ko-KR" dirty="0" smtClean="0">
                <a:latin typeface="+mn-ea"/>
                <a:ea typeface="+mn-ea"/>
              </a:rPr>
              <a:t>) </a:t>
            </a:r>
            <a:r>
              <a:rPr lang="ko-KR" altLang="en-US" dirty="0" smtClean="0">
                <a:latin typeface="+mn-ea"/>
                <a:ea typeface="+mn-ea"/>
              </a:rPr>
              <a:t>가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3" name="순서도: 연결자 42"/>
          <p:cNvSpPr/>
          <p:nvPr/>
        </p:nvSpPr>
        <p:spPr>
          <a:xfrm>
            <a:off x="5681089" y="21467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137001" y="1385096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MD04</a:t>
            </a:r>
            <a:endParaRPr lang="ko-KR" altLang="en-US" sz="1200" b="1" u="sng" dirty="0"/>
          </a:p>
        </p:txBody>
      </p:sp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8613" y="135049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2466974"/>
            <a:ext cx="279082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7" name="구부러진 연결선 16"/>
          <p:cNvCxnSpPr/>
          <p:nvPr/>
        </p:nvCxnSpPr>
        <p:spPr>
          <a:xfrm rot="10800000" flipV="1">
            <a:off x="2876550" y="2657475"/>
            <a:ext cx="3562350" cy="1943100"/>
          </a:xfrm>
          <a:prstGeom prst="curvedConnector3">
            <a:avLst>
              <a:gd name="adj1" fmla="val 50000"/>
            </a:avLst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03" y="1397918"/>
            <a:ext cx="4991422" cy="4002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순서도: 연결자 5"/>
          <p:cNvSpPr/>
          <p:nvPr/>
        </p:nvSpPr>
        <p:spPr>
          <a:xfrm>
            <a:off x="1213864" y="27182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52319" y="1628053"/>
            <a:ext cx="3615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해당 </a:t>
            </a:r>
            <a:r>
              <a:rPr lang="en-US" altLang="ko-KR" sz="1200" dirty="0" smtClean="0">
                <a:latin typeface="+mn-ea"/>
                <a:ea typeface="+mn-ea"/>
              </a:rPr>
              <a:t>ITEM </a:t>
            </a:r>
            <a:r>
              <a:rPr lang="ko-KR" altLang="en-US" sz="1200" dirty="0" smtClean="0">
                <a:latin typeface="+mn-ea"/>
                <a:ea typeface="+mn-ea"/>
              </a:rPr>
              <a:t>선택 시 개별 </a:t>
            </a:r>
            <a:r>
              <a:rPr lang="en-US" altLang="ko-KR" sz="1200" dirty="0" smtClean="0">
                <a:latin typeface="+mn-ea"/>
                <a:ea typeface="+mn-ea"/>
              </a:rPr>
              <a:t>ITEM</a:t>
            </a:r>
            <a:r>
              <a:rPr lang="ko-KR" altLang="en-US" sz="1200" dirty="0" smtClean="0">
                <a:latin typeface="+mn-ea"/>
                <a:ea typeface="+mn-ea"/>
              </a:rPr>
              <a:t>에 대한 소요 리스트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ko-KR" altLang="en-US" dirty="0" err="1" smtClean="0">
                <a:latin typeface="+mn-ea"/>
                <a:ea typeface="+mn-ea"/>
              </a:rPr>
              <a:t>를</a:t>
            </a:r>
            <a:r>
              <a:rPr lang="ko-KR" altLang="en-US" dirty="0" smtClean="0">
                <a:latin typeface="+mn-ea"/>
                <a:ea typeface="+mn-ea"/>
              </a:rPr>
              <a:t> 조회 가능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8" name="순서도: 연결자 7"/>
          <p:cNvSpPr/>
          <p:nvPr/>
        </p:nvSpPr>
        <p:spPr>
          <a:xfrm>
            <a:off x="5681089" y="16895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7953" y="3352800"/>
            <a:ext cx="3772222" cy="2200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24499" y="3028950"/>
            <a:ext cx="36861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5852319" y="2047153"/>
            <a:ext cx="36155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항목을 선택하고 </a:t>
            </a:r>
            <a:r>
              <a:rPr lang="ko-KR" altLang="en-US" sz="1200" dirty="0" smtClean="0">
                <a:latin typeface="+mn-ea"/>
                <a:ea typeface="+mn-ea"/>
              </a:rPr>
              <a:t>요소 </a:t>
            </a:r>
            <a:r>
              <a:rPr lang="ko-KR" altLang="en-US" sz="1200" dirty="0" err="1" smtClean="0">
                <a:latin typeface="+mn-ea"/>
                <a:ea typeface="+mn-ea"/>
              </a:rPr>
              <a:t>조회시</a:t>
            </a:r>
            <a:r>
              <a:rPr lang="ko-KR" altLang="en-US" sz="1200" dirty="0" smtClean="0">
                <a:latin typeface="+mn-ea"/>
                <a:ea typeface="+mn-ea"/>
              </a:rPr>
              <a:t> 생산 오더 조회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latin typeface="+mn-ea"/>
                <a:ea typeface="+mn-ea"/>
              </a:rPr>
              <a:t>관련 </a:t>
            </a:r>
            <a:r>
              <a:rPr lang="en-US" altLang="ko-KR" sz="1200" dirty="0" smtClean="0">
                <a:latin typeface="+mn-ea"/>
                <a:ea typeface="+mn-ea"/>
              </a:rPr>
              <a:t>Routing, </a:t>
            </a:r>
            <a:r>
              <a:rPr lang="ko-KR" altLang="en-US" sz="1200" dirty="0" smtClean="0">
                <a:latin typeface="+mn-ea"/>
                <a:ea typeface="+mn-ea"/>
              </a:rPr>
              <a:t>작업장</a:t>
            </a:r>
            <a:r>
              <a:rPr lang="en-US" altLang="ko-KR" sz="1200" dirty="0" smtClean="0">
                <a:latin typeface="+mn-ea"/>
                <a:ea typeface="+mn-ea"/>
              </a:rPr>
              <a:t>,</a:t>
            </a:r>
            <a:r>
              <a:rPr lang="en-US" altLang="ko-KR" dirty="0" smtClean="0">
                <a:latin typeface="+mn-ea"/>
                <a:ea typeface="+mn-ea"/>
              </a:rPr>
              <a:t>W/C, </a:t>
            </a:r>
            <a:r>
              <a:rPr lang="ko-KR" altLang="en-US" dirty="0" smtClean="0">
                <a:latin typeface="+mn-ea"/>
                <a:ea typeface="+mn-ea"/>
              </a:rPr>
              <a:t>구성 품목 정보들을 확인 </a:t>
            </a:r>
            <a:r>
              <a:rPr lang="ko-KR" altLang="en-US" dirty="0" err="1" smtClean="0">
                <a:latin typeface="+mn-ea"/>
                <a:ea typeface="+mn-ea"/>
              </a:rPr>
              <a:t>할수</a:t>
            </a:r>
            <a:r>
              <a:rPr lang="ko-KR" altLang="en-US" dirty="0" smtClean="0">
                <a:latin typeface="+mn-ea"/>
                <a:ea typeface="+mn-ea"/>
              </a:rPr>
              <a:t> 있다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3" name="순서도: 연결자 12"/>
          <p:cNvSpPr/>
          <p:nvPr/>
        </p:nvSpPr>
        <p:spPr>
          <a:xfrm>
            <a:off x="5681089" y="21086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4" name="순서도: 연결자 13"/>
          <p:cNvSpPr/>
          <p:nvPr/>
        </p:nvSpPr>
        <p:spPr>
          <a:xfrm>
            <a:off x="1766314" y="40612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61844" y="2628178"/>
            <a:ext cx="36155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err="1" smtClean="0">
                <a:latin typeface="+mn-ea"/>
                <a:ea typeface="+mn-ea"/>
              </a:rPr>
              <a:t>페깅</a:t>
            </a:r>
            <a:r>
              <a:rPr lang="ko-KR" altLang="en-US" sz="1200" dirty="0" smtClean="0">
                <a:latin typeface="+mn-ea"/>
                <a:ea typeface="+mn-ea"/>
              </a:rPr>
              <a:t> 된 소요량과 요소에 대한 오더 리포트 조회 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6" name="순서도: 연결자 15"/>
          <p:cNvSpPr/>
          <p:nvPr/>
        </p:nvSpPr>
        <p:spPr>
          <a:xfrm>
            <a:off x="5690614" y="26896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7" name="순서도: 연결자 16"/>
          <p:cNvSpPr/>
          <p:nvPr/>
        </p:nvSpPr>
        <p:spPr>
          <a:xfrm>
            <a:off x="6176389" y="38802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781675" y="4877485"/>
            <a:ext cx="29051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/N</a:t>
            </a:r>
            <a:r>
              <a:rPr lang="ko-KR" altLang="en-US" dirty="0" smtClean="0">
                <a:latin typeface="+mn-ea"/>
                <a:ea typeface="+mn-ea"/>
              </a:rPr>
              <a:t>을 입력하고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07188" y="483664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>
            <a:off x="5800725" y="5144185"/>
            <a:ext cx="29051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초기 화면으로 이동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333375" y="4943476"/>
            <a:ext cx="247650" cy="361950"/>
          </a:xfrm>
          <a:prstGeom prst="ellipse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3" name="Shape 22"/>
          <p:cNvCxnSpPr>
            <a:stCxn id="21" idx="0"/>
            <a:endCxn id="14" idx="2"/>
          </p:cNvCxnSpPr>
          <p:nvPr/>
        </p:nvCxnSpPr>
        <p:spPr>
          <a:xfrm rot="5400000" flipH="1" flipV="1">
            <a:off x="718697" y="3895859"/>
            <a:ext cx="786120" cy="1309114"/>
          </a:xfrm>
          <a:prstGeom prst="bentConnector2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타원 23"/>
          <p:cNvSpPr/>
          <p:nvPr/>
        </p:nvSpPr>
        <p:spPr>
          <a:xfrm>
            <a:off x="1619250" y="5095876"/>
            <a:ext cx="200025" cy="361950"/>
          </a:xfrm>
          <a:prstGeom prst="ellipse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6" name="꺾인 연결선 25"/>
          <p:cNvCxnSpPr>
            <a:stCxn id="24" idx="6"/>
            <a:endCxn id="17" idx="2"/>
          </p:cNvCxnSpPr>
          <p:nvPr/>
        </p:nvCxnSpPr>
        <p:spPr>
          <a:xfrm flipV="1">
            <a:off x="1819275" y="3976381"/>
            <a:ext cx="4357114" cy="1300470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852319" y="1370878"/>
            <a:ext cx="36155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참고로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852319" y="1570903"/>
            <a:ext cx="361553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 계획 오더</a:t>
            </a:r>
            <a:r>
              <a:rPr lang="en-US" altLang="ko-KR" dirty="0" smtClean="0">
                <a:latin typeface="+mn-ea"/>
                <a:ea typeface="+mn-ea"/>
              </a:rPr>
              <a:t>(Planned Order)</a:t>
            </a:r>
            <a:r>
              <a:rPr lang="ko-KR" altLang="en-US" dirty="0" smtClean="0">
                <a:latin typeface="+mn-ea"/>
                <a:ea typeface="+mn-ea"/>
              </a:rPr>
              <a:t>의 특징은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-MRP</a:t>
            </a:r>
            <a:r>
              <a:rPr lang="ko-KR" altLang="en-US" dirty="0" smtClean="0">
                <a:latin typeface="+mn-ea"/>
                <a:ea typeface="+mn-ea"/>
              </a:rPr>
              <a:t>의 결과에 의해 생성 되거나 직접 생성도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 가능합니다</a:t>
            </a:r>
            <a:r>
              <a:rPr lang="en-US" altLang="ko-KR" dirty="0" smtClean="0">
                <a:latin typeface="+mn-ea"/>
                <a:ea typeface="+mn-ea"/>
              </a:rPr>
              <a:t>(MD11).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-</a:t>
            </a:r>
            <a:r>
              <a:rPr lang="ko-KR" altLang="en-US" dirty="0" smtClean="0">
                <a:latin typeface="+mn-ea"/>
                <a:ea typeface="+mn-ea"/>
              </a:rPr>
              <a:t>계획 오더는 없애거나 변경 가능 하며 </a:t>
            </a:r>
            <a:r>
              <a:rPr lang="en-US" altLang="ko-KR" dirty="0" smtClean="0">
                <a:latin typeface="+mn-ea"/>
                <a:ea typeface="+mn-ea"/>
              </a:rPr>
              <a:t>MRP</a:t>
            </a:r>
            <a:r>
              <a:rPr lang="ko-KR" altLang="en-US" dirty="0" smtClean="0">
                <a:latin typeface="+mn-ea"/>
                <a:ea typeface="+mn-ea"/>
              </a:rPr>
              <a:t>의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err="1" smtClean="0">
                <a:latin typeface="+mn-ea"/>
                <a:ea typeface="+mn-ea"/>
              </a:rPr>
              <a:t>재수행</a:t>
            </a:r>
            <a:r>
              <a:rPr lang="ko-KR" altLang="en-US" dirty="0" smtClean="0">
                <a:latin typeface="+mn-ea"/>
                <a:ea typeface="+mn-ea"/>
              </a:rPr>
              <a:t> 시 </a:t>
            </a:r>
            <a:r>
              <a:rPr lang="en-US" altLang="ko-KR" dirty="0" smtClean="0">
                <a:latin typeface="+mn-ea"/>
                <a:ea typeface="+mn-ea"/>
              </a:rPr>
              <a:t>DM </a:t>
            </a:r>
            <a:r>
              <a:rPr lang="ko-KR" altLang="en-US" dirty="0" smtClean="0">
                <a:latin typeface="+mn-ea"/>
                <a:ea typeface="+mn-ea"/>
              </a:rPr>
              <a:t>수량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 변경에 따라 사라질 수 </a:t>
            </a:r>
            <a:r>
              <a:rPr lang="ko-KR" altLang="en-US" dirty="0" err="1" smtClean="0">
                <a:latin typeface="+mn-ea"/>
                <a:ea typeface="+mn-ea"/>
              </a:rPr>
              <a:t>있습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  <a:r>
              <a:rPr lang="ko-KR" altLang="en-US" dirty="0" err="1" smtClean="0">
                <a:latin typeface="+mn-ea"/>
                <a:ea typeface="+mn-ea"/>
              </a:rPr>
              <a:t>니다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-</a:t>
            </a:r>
            <a:r>
              <a:rPr lang="ko-KR" altLang="en-US" dirty="0" smtClean="0">
                <a:latin typeface="+mn-ea"/>
                <a:ea typeface="+mn-ea"/>
              </a:rPr>
              <a:t>계획 오더는 말 그대로 계획 오더 이므로 생산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실행과는 직접적 연관은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 </a:t>
            </a:r>
            <a:r>
              <a:rPr lang="ko-KR" altLang="en-US" dirty="0" err="1" smtClean="0">
                <a:latin typeface="+mn-ea"/>
                <a:ea typeface="+mn-ea"/>
              </a:rPr>
              <a:t>없습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  <a:r>
              <a:rPr lang="ko-KR" altLang="en-US" dirty="0" err="1" smtClean="0">
                <a:latin typeface="+mn-ea"/>
                <a:ea typeface="+mn-ea"/>
              </a:rPr>
              <a:t>니다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(</a:t>
            </a:r>
            <a:r>
              <a:rPr lang="ko-KR" altLang="en-US" dirty="0" smtClean="0">
                <a:latin typeface="+mn-ea"/>
                <a:ea typeface="+mn-ea"/>
              </a:rPr>
              <a:t>물론 생산 오더로 전환 되면서 </a:t>
            </a:r>
            <a:r>
              <a:rPr lang="ko-KR" altLang="en-US" dirty="0" err="1" smtClean="0">
                <a:latin typeface="+mn-ea"/>
                <a:ea typeface="+mn-ea"/>
              </a:rPr>
              <a:t>부터는</a:t>
            </a:r>
            <a:r>
              <a:rPr lang="ko-KR" altLang="en-US" dirty="0" smtClean="0">
                <a:latin typeface="+mn-ea"/>
                <a:ea typeface="+mn-ea"/>
              </a:rPr>
              <a:t> 의미가  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 </a:t>
            </a:r>
            <a:r>
              <a:rPr lang="ko-KR" altLang="en-US" dirty="0" smtClean="0">
                <a:latin typeface="+mn-ea"/>
                <a:ea typeface="+mn-ea"/>
              </a:rPr>
              <a:t>있습니다</a:t>
            </a:r>
            <a:r>
              <a:rPr lang="en-US" altLang="ko-KR" dirty="0" smtClean="0">
                <a:latin typeface="+mn-ea"/>
                <a:ea typeface="+mn-ea"/>
              </a:rPr>
              <a:t>.)</a:t>
            </a:r>
            <a:endParaRPr lang="ko-KR" altLang="en-US" dirty="0" smtClean="0">
              <a:latin typeface="+mn-ea"/>
              <a:ea typeface="+mn-ea"/>
            </a:endParaRPr>
          </a:p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 해당 </a:t>
            </a:r>
            <a:r>
              <a:rPr lang="en-US" altLang="ko-KR" sz="1200" dirty="0" smtClean="0">
                <a:latin typeface="+mn-ea"/>
                <a:ea typeface="+mn-ea"/>
              </a:rPr>
              <a:t>ITEM </a:t>
            </a:r>
            <a:r>
              <a:rPr lang="ko-KR" altLang="en-US" sz="1200" dirty="0" smtClean="0">
                <a:latin typeface="+mn-ea"/>
                <a:ea typeface="+mn-ea"/>
              </a:rPr>
              <a:t>선택 시 개별 </a:t>
            </a:r>
            <a:r>
              <a:rPr lang="en-US" altLang="ko-KR" sz="1200" dirty="0" smtClean="0">
                <a:latin typeface="+mn-ea"/>
                <a:ea typeface="+mn-ea"/>
              </a:rPr>
              <a:t>ITEM</a:t>
            </a:r>
            <a:r>
              <a:rPr lang="ko-KR" altLang="en-US" sz="1200" dirty="0" smtClean="0">
                <a:latin typeface="+mn-ea"/>
                <a:ea typeface="+mn-ea"/>
              </a:rPr>
              <a:t>에 대한 소요 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latin typeface="+mn-ea"/>
                <a:ea typeface="+mn-ea"/>
              </a:rPr>
              <a:t>리스트</a:t>
            </a:r>
            <a:r>
              <a:rPr lang="ko-KR" altLang="en-US" dirty="0" smtClean="0">
                <a:latin typeface="+mn-ea"/>
                <a:ea typeface="+mn-ea"/>
              </a:rPr>
              <a:t>를 조회 가능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8" name="순서도: 연결자 7"/>
          <p:cNvSpPr/>
          <p:nvPr/>
        </p:nvSpPr>
        <p:spPr>
          <a:xfrm>
            <a:off x="5681089" y="16323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09470" y="1370878"/>
            <a:ext cx="8437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참고로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9621" y="3819525"/>
            <a:ext cx="39624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8009" y="1402218"/>
            <a:ext cx="5033961" cy="2353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순서도: 연결자 14"/>
          <p:cNvSpPr/>
          <p:nvPr/>
        </p:nvSpPr>
        <p:spPr>
          <a:xfrm>
            <a:off x="2820867" y="379316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반제품 생산 계획 수립을 위한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Download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957" y="1685925"/>
            <a:ext cx="5048343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646018" y="1360713"/>
            <a:ext cx="31360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u="sng" dirty="0" smtClean="0">
                <a:latin typeface="+mn-ea"/>
                <a:ea typeface="+mn-ea"/>
              </a:rPr>
              <a:t>T Code : ZPPR0020</a:t>
            </a:r>
            <a:endParaRPr lang="ko-KR" altLang="en-US" sz="1200" b="1" u="sng" dirty="0">
              <a:latin typeface="+mn-ea"/>
              <a:ea typeface="+mn-ea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9993" y="1308001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순서도: 연결자 7"/>
          <p:cNvSpPr/>
          <p:nvPr/>
        </p:nvSpPr>
        <p:spPr>
          <a:xfrm>
            <a:off x="5623939" y="17657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5785644" y="170425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생산 </a:t>
            </a:r>
            <a:r>
              <a:rPr lang="ko-KR" altLang="en-US" sz="1200" dirty="0" smtClean="0">
                <a:latin typeface="+mn-ea"/>
                <a:ea typeface="+mn-ea"/>
              </a:rPr>
              <a:t>플랜트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0" name="순서도: 연결자 9"/>
          <p:cNvSpPr/>
          <p:nvPr/>
        </p:nvSpPr>
        <p:spPr>
          <a:xfrm>
            <a:off x="5623523" y="209150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5804278" y="2039586"/>
            <a:ext cx="35397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MRP </a:t>
            </a:r>
            <a:r>
              <a:rPr lang="ko-KR" altLang="en-US" dirty="0" smtClean="0">
                <a:latin typeface="+mn-ea"/>
                <a:ea typeface="+mn-ea"/>
              </a:rPr>
              <a:t>관리자 </a:t>
            </a:r>
            <a:r>
              <a:rPr lang="en-US" altLang="ko-KR" dirty="0" smtClean="0">
                <a:latin typeface="+mn-ea"/>
                <a:ea typeface="+mn-ea"/>
              </a:rPr>
              <a:t>: P10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2924" y="5839813"/>
            <a:ext cx="5364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실행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5732884" y="5822651"/>
            <a:ext cx="381000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266378" y="1357134"/>
            <a:ext cx="46866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12. </a:t>
            </a:r>
            <a:r>
              <a:rPr lang="en-US" altLang="ko-KR" sz="1400" b="1" dirty="0" smtClean="0">
                <a:latin typeface="+mn-ea"/>
                <a:ea typeface="+mn-ea"/>
              </a:rPr>
              <a:t>MPS </a:t>
            </a:r>
            <a:r>
              <a:rPr lang="ko-KR" altLang="en-US" sz="1400" b="1" dirty="0" smtClean="0">
                <a:latin typeface="+mn-ea"/>
                <a:ea typeface="+mn-ea"/>
              </a:rPr>
              <a:t>실행 후 소요 자재에 대한 </a:t>
            </a:r>
            <a:r>
              <a:rPr lang="en-US" altLang="ko-KR" sz="1400" b="1" dirty="0" smtClean="0">
                <a:latin typeface="+mn-ea"/>
                <a:ea typeface="+mn-ea"/>
              </a:rPr>
              <a:t>LIST Down-load</a:t>
            </a:r>
            <a:r>
              <a:rPr lang="ko-KR" altLang="en-US" sz="1400" b="1" dirty="0" smtClean="0">
                <a:latin typeface="+mn-ea"/>
                <a:ea typeface="+mn-ea"/>
              </a:rPr>
              <a:t>  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15" name="순서도: 연결자 14"/>
          <p:cNvSpPr/>
          <p:nvPr/>
        </p:nvSpPr>
        <p:spPr>
          <a:xfrm>
            <a:off x="5633048" y="239630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5832853" y="2344386"/>
            <a:ext cx="35397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생산 감독자 </a:t>
            </a:r>
            <a:r>
              <a:rPr lang="en-US" altLang="ko-KR" dirty="0" smtClean="0">
                <a:latin typeface="+mn-ea"/>
                <a:ea typeface="+mn-ea"/>
              </a:rPr>
              <a:t>: </a:t>
            </a:r>
            <a:r>
              <a:rPr lang="ko-KR" altLang="en-US" dirty="0" smtClean="0">
                <a:latin typeface="+mn-ea"/>
                <a:ea typeface="+mn-ea"/>
              </a:rPr>
              <a:t>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순서도: 연결자 16"/>
          <p:cNvSpPr/>
          <p:nvPr/>
        </p:nvSpPr>
        <p:spPr>
          <a:xfrm>
            <a:off x="1632964" y="22991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8" name="순서도: 연결자 17"/>
          <p:cNvSpPr/>
          <p:nvPr/>
        </p:nvSpPr>
        <p:spPr>
          <a:xfrm>
            <a:off x="1165823" y="240583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1499198" y="250108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81900" y="2105024"/>
            <a:ext cx="1885950" cy="387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7985504" y="1801461"/>
            <a:ext cx="13108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&lt;MRP </a:t>
            </a:r>
            <a:r>
              <a:rPr lang="ko-KR" altLang="en-US" dirty="0" smtClean="0">
                <a:latin typeface="+mn-ea"/>
                <a:ea typeface="+mn-ea"/>
              </a:rPr>
              <a:t>관리자</a:t>
            </a:r>
            <a:r>
              <a:rPr lang="en-US" altLang="ko-KR" dirty="0" smtClean="0">
                <a:latin typeface="+mn-ea"/>
                <a:ea typeface="+mn-ea"/>
              </a:rPr>
              <a:t>&gt;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534275" y="5295900"/>
            <a:ext cx="1485900" cy="12382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91175" y="2662238"/>
            <a:ext cx="192405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반제품 생산 계획 수립을 위한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Download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785644" y="15423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Excel Down-load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0" name="순서도: 연결자 9"/>
          <p:cNvSpPr/>
          <p:nvPr/>
        </p:nvSpPr>
        <p:spPr>
          <a:xfrm>
            <a:off x="5614414" y="19562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5785644" y="189475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LIST </a:t>
            </a:r>
            <a:r>
              <a:rPr lang="ko-KR" altLang="en-US" dirty="0" smtClean="0">
                <a:latin typeface="+mn-ea"/>
                <a:ea typeface="+mn-ea"/>
              </a:rPr>
              <a:t>→ </a:t>
            </a:r>
            <a:r>
              <a:rPr lang="ko-KR" altLang="en-US" dirty="0" err="1" smtClean="0">
                <a:latin typeface="+mn-ea"/>
                <a:ea typeface="+mn-ea"/>
              </a:rPr>
              <a:t>엑스</a:t>
            </a:r>
            <a:r>
              <a:rPr lang="ko-KR" altLang="en-US" dirty="0" smtClean="0">
                <a:latin typeface="+mn-ea"/>
                <a:ea typeface="+mn-ea"/>
              </a:rPr>
              <a:t> 포트 → 스프레드 시트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00378" y="2238747"/>
            <a:ext cx="3800797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524" y="1381124"/>
            <a:ext cx="5010151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순서도: 연결자 16"/>
          <p:cNvSpPr/>
          <p:nvPr/>
        </p:nvSpPr>
        <p:spPr>
          <a:xfrm>
            <a:off x="537589" y="12287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8" name="직사각형 17"/>
          <p:cNvSpPr/>
          <p:nvPr/>
        </p:nvSpPr>
        <p:spPr>
          <a:xfrm>
            <a:off x="2295525" y="2228850"/>
            <a:ext cx="1323975" cy="94297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286000" y="3533775"/>
            <a:ext cx="1323975" cy="94297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사각형 설명선 19"/>
          <p:cNvSpPr/>
          <p:nvPr/>
        </p:nvSpPr>
        <p:spPr>
          <a:xfrm>
            <a:off x="3505200" y="1609725"/>
            <a:ext cx="923925" cy="504825"/>
          </a:xfrm>
          <a:prstGeom prst="wedgeRectCallout">
            <a:avLst>
              <a:gd name="adj1" fmla="val -46606"/>
              <a:gd name="adj2" fmla="val 83255"/>
            </a:avLst>
          </a:prstGeom>
          <a:solidFill>
            <a:srgbClr val="66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판매 오더</a:t>
            </a:r>
          </a:p>
        </p:txBody>
      </p:sp>
      <p:sp>
        <p:nvSpPr>
          <p:cNvPr id="21" name="사각형 설명선 20"/>
          <p:cNvSpPr/>
          <p:nvPr/>
        </p:nvSpPr>
        <p:spPr>
          <a:xfrm>
            <a:off x="3762375" y="3000375"/>
            <a:ext cx="923925" cy="504825"/>
          </a:xfrm>
          <a:prstGeom prst="wedgeRectCallout">
            <a:avLst>
              <a:gd name="adj1" fmla="val -85781"/>
              <a:gd name="adj2" fmla="val 109670"/>
            </a:avLst>
          </a:prstGeom>
          <a:solidFill>
            <a:srgbClr val="66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계획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  오더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63" y="4129089"/>
            <a:ext cx="3805237" cy="1262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반제품 생산 계획 수립을 위한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Download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785644" y="15423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Excel Down-load </a:t>
            </a:r>
            <a:r>
              <a:rPr lang="ko-KR" altLang="en-US" dirty="0" smtClean="0">
                <a:latin typeface="+mn-ea"/>
                <a:ea typeface="+mn-ea"/>
              </a:rPr>
              <a:t>화면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7" name="순서도: 연결자 6"/>
          <p:cNvSpPr/>
          <p:nvPr/>
        </p:nvSpPr>
        <p:spPr>
          <a:xfrm>
            <a:off x="5614414" y="19657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878" y="1429915"/>
            <a:ext cx="4924747" cy="1970509"/>
          </a:xfrm>
          <a:prstGeom prst="rect">
            <a:avLst/>
          </a:prstGeom>
          <a:noFill/>
          <a:ln w="9525" cmpd="sng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7011" y="4243984"/>
            <a:ext cx="3890714" cy="109001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3711" y="4230614"/>
            <a:ext cx="4319339" cy="1074811"/>
          </a:xfrm>
          <a:prstGeom prst="rect">
            <a:avLst/>
          </a:prstGeom>
          <a:noFill/>
          <a:ln w="9525" cmpd="sng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714053" y="3942601"/>
            <a:ext cx="4032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▷완제품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반제품 계획 </a:t>
            </a:r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981253" y="3914006"/>
            <a:ext cx="4032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▷</a:t>
            </a:r>
            <a:r>
              <a:rPr lang="ko-KR" altLang="en-US" sz="1200" dirty="0" err="1" smtClean="0">
                <a:latin typeface="+mn-ea"/>
                <a:ea typeface="+mn-ea"/>
              </a:rPr>
              <a:t>재공품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2" name="아래쪽 화살표 21"/>
          <p:cNvSpPr/>
          <p:nvPr/>
        </p:nvSpPr>
        <p:spPr>
          <a:xfrm>
            <a:off x="2786062" y="3143251"/>
            <a:ext cx="1095375" cy="590550"/>
          </a:xfrm>
          <a:prstGeom prst="downArrow">
            <a:avLst/>
          </a:prstGeom>
          <a:solidFill>
            <a:schemeClr val="tx1">
              <a:lumMod val="75000"/>
              <a:lumOff val="2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25827" y="1914356"/>
            <a:ext cx="3927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/>
              <a:t>     </a:t>
            </a:r>
            <a:r>
              <a:rPr lang="en-US" altLang="ko-KR" sz="1200" dirty="0" smtClean="0">
                <a:latin typeface="+mn-ea"/>
                <a:ea typeface="+mn-ea"/>
              </a:rPr>
              <a:t>Down-load</a:t>
            </a:r>
            <a:r>
              <a:rPr lang="ko-KR" altLang="en-US" sz="1200" dirty="0" smtClean="0">
                <a:latin typeface="+mn-ea"/>
                <a:ea typeface="+mn-ea"/>
              </a:rPr>
              <a:t>된 </a:t>
            </a:r>
            <a:r>
              <a:rPr lang="en-US" altLang="ko-KR" sz="1200" dirty="0" smtClean="0">
                <a:latin typeface="+mn-ea"/>
                <a:ea typeface="+mn-ea"/>
              </a:rPr>
              <a:t>Excel File</a:t>
            </a:r>
            <a:r>
              <a:rPr lang="ko-KR" altLang="en-US" sz="1200" dirty="0" smtClean="0">
                <a:latin typeface="+mn-ea"/>
                <a:ea typeface="+mn-ea"/>
              </a:rPr>
              <a:t>을 가지고 </a:t>
            </a:r>
            <a:r>
              <a:rPr lang="en-US" altLang="ko-KR" sz="1200" dirty="0" smtClean="0">
                <a:latin typeface="+mn-ea"/>
                <a:ea typeface="+mn-ea"/>
              </a:rPr>
              <a:t>W/C</a:t>
            </a:r>
            <a:r>
              <a:rPr lang="ko-KR" altLang="en-US" sz="1200" dirty="0" smtClean="0">
                <a:latin typeface="+mn-ea"/>
                <a:ea typeface="+mn-ea"/>
              </a:rPr>
              <a:t>별 </a:t>
            </a:r>
            <a:r>
              <a:rPr lang="en-US" altLang="ko-KR" sz="1200" dirty="0" smtClean="0">
                <a:latin typeface="+mn-ea"/>
                <a:ea typeface="+mn-ea"/>
              </a:rPr>
              <a:t>CAPA,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  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작업 시간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err="1" smtClean="0">
                <a:latin typeface="+mn-ea"/>
                <a:ea typeface="+mn-ea"/>
              </a:rPr>
              <a:t>부하율</a:t>
            </a:r>
            <a:r>
              <a:rPr lang="ko-KR" altLang="en-US" sz="1200" dirty="0" smtClean="0">
                <a:latin typeface="+mn-ea"/>
                <a:ea typeface="+mn-ea"/>
              </a:rPr>
              <a:t> 등을 고려 하여 세부 일정 계획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 </a:t>
            </a:r>
            <a:r>
              <a:rPr lang="ko-KR" altLang="en-US" sz="1200" dirty="0" smtClean="0">
                <a:latin typeface="+mn-ea"/>
                <a:ea typeface="+mn-ea"/>
              </a:rPr>
              <a:t>수립하고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4" name="순서도: 연결자 23"/>
          <p:cNvSpPr/>
          <p:nvPr/>
        </p:nvSpPr>
        <p:spPr>
          <a:xfrm>
            <a:off x="2575939" y="13561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5" name="순서도: 연결자 24"/>
          <p:cNvSpPr/>
          <p:nvPr/>
        </p:nvSpPr>
        <p:spPr>
          <a:xfrm>
            <a:off x="4261864" y="39564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6" name="순서도: 연결자 25"/>
          <p:cNvSpPr/>
          <p:nvPr/>
        </p:nvSpPr>
        <p:spPr>
          <a:xfrm>
            <a:off x="8014714" y="39469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7" name="순서도: 연결자 26"/>
          <p:cNvSpPr/>
          <p:nvPr/>
        </p:nvSpPr>
        <p:spPr>
          <a:xfrm>
            <a:off x="5662039" y="27848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8" name="순서도: 연결자 27"/>
          <p:cNvSpPr/>
          <p:nvPr/>
        </p:nvSpPr>
        <p:spPr>
          <a:xfrm>
            <a:off x="5928739" y="27848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5587727" y="3000206"/>
            <a:ext cx="39277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/>
              <a:t>     </a:t>
            </a:r>
            <a:r>
              <a:rPr lang="en-US" altLang="ko-KR" dirty="0" smtClean="0"/>
              <a:t>Up-</a:t>
            </a:r>
            <a:r>
              <a:rPr lang="en-US" altLang="ko-KR" sz="1200" dirty="0" smtClean="0">
                <a:latin typeface="+mn-ea"/>
                <a:ea typeface="+mn-ea"/>
              </a:rPr>
              <a:t>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r>
              <a:rPr lang="ko-KR" altLang="en-US" sz="1200" dirty="0" smtClean="0">
                <a:latin typeface="+mn-ea"/>
                <a:ea typeface="+mn-ea"/>
              </a:rPr>
              <a:t>으로 </a:t>
            </a:r>
            <a:r>
              <a:rPr lang="en-US" altLang="ko-KR" dirty="0" smtClean="0">
                <a:latin typeface="+mn-ea"/>
                <a:ea typeface="+mn-ea"/>
              </a:rPr>
              <a:t>File </a:t>
            </a:r>
            <a:r>
              <a:rPr lang="ko-KR" altLang="en-US" dirty="0" smtClean="0">
                <a:latin typeface="+mn-ea"/>
                <a:ea typeface="+mn-ea"/>
              </a:rPr>
              <a:t>편집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DM Up-load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수량 조정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4" name="순서도: 연결자 23"/>
          <p:cNvSpPr/>
          <p:nvPr/>
        </p:nvSpPr>
        <p:spPr>
          <a:xfrm>
            <a:off x="5650626" y="176016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5578202" y="1714897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  Up-load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6" name="순서도: 연결자 25"/>
          <p:cNvSpPr/>
          <p:nvPr/>
        </p:nvSpPr>
        <p:spPr>
          <a:xfrm>
            <a:off x="5650210" y="205581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" y="1700808"/>
            <a:ext cx="5000625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순서도: 연결자 27"/>
          <p:cNvSpPr/>
          <p:nvPr/>
        </p:nvSpPr>
        <p:spPr>
          <a:xfrm>
            <a:off x="1979712" y="249289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9" name="순서도: 연결자 28"/>
          <p:cNvSpPr/>
          <p:nvPr/>
        </p:nvSpPr>
        <p:spPr>
          <a:xfrm>
            <a:off x="1572047" y="262738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0" name="순서도: 연결자 29"/>
          <p:cNvSpPr/>
          <p:nvPr/>
        </p:nvSpPr>
        <p:spPr>
          <a:xfrm>
            <a:off x="1187996" y="271425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1" name="순서도: 연결자 30"/>
          <p:cNvSpPr/>
          <p:nvPr/>
        </p:nvSpPr>
        <p:spPr>
          <a:xfrm>
            <a:off x="586036" y="278626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2" name="순서도: 연결자 31"/>
          <p:cNvSpPr/>
          <p:nvPr/>
        </p:nvSpPr>
        <p:spPr>
          <a:xfrm>
            <a:off x="591504" y="215661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33" name="TextBox 32"/>
          <p:cNvSpPr txBox="1"/>
          <p:nvPr/>
        </p:nvSpPr>
        <p:spPr>
          <a:xfrm>
            <a:off x="5835377" y="200483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플랜트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844902" y="231144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작업 시작일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5" name="순서도: 연결자 34"/>
          <p:cNvSpPr/>
          <p:nvPr/>
        </p:nvSpPr>
        <p:spPr>
          <a:xfrm>
            <a:off x="5659263" y="234526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5844902" y="2609006"/>
            <a:ext cx="35943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ko-KR" altLang="en-US" sz="1200" dirty="0" smtClean="0">
                <a:latin typeface="+mn-ea"/>
                <a:ea typeface="+mn-ea"/>
              </a:rPr>
              <a:t>할 대상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제품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반제품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err="1" smtClean="0">
                <a:latin typeface="+mn-ea"/>
                <a:ea typeface="+mn-ea"/>
              </a:rPr>
              <a:t>반재공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r>
              <a:rPr lang="ko-KR" altLang="en-US" sz="1200" dirty="0" smtClean="0">
                <a:latin typeface="+mn-ea"/>
                <a:ea typeface="+mn-ea"/>
              </a:rPr>
              <a:t>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7" name="순서도: 연결자 36"/>
          <p:cNvSpPr/>
          <p:nvPr/>
        </p:nvSpPr>
        <p:spPr>
          <a:xfrm>
            <a:off x="5659263" y="265234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8" name="TextBox 37"/>
          <p:cNvSpPr txBox="1"/>
          <p:nvPr/>
        </p:nvSpPr>
        <p:spPr>
          <a:xfrm>
            <a:off x="5987283" y="295126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  </a:t>
            </a:r>
            <a:r>
              <a:rPr lang="ko-KR" altLang="en-US" sz="1200" dirty="0" smtClean="0">
                <a:latin typeface="+mn-ea"/>
                <a:ea typeface="+mn-ea"/>
              </a:rPr>
              <a:t>실행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9" name="순서도: 연결자 38"/>
          <p:cNvSpPr/>
          <p:nvPr/>
        </p:nvSpPr>
        <p:spPr>
          <a:xfrm>
            <a:off x="5659263" y="298706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2434" y="2924105"/>
            <a:ext cx="381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TextBox 40"/>
          <p:cNvSpPr txBox="1"/>
          <p:nvPr/>
        </p:nvSpPr>
        <p:spPr>
          <a:xfrm>
            <a:off x="5518001" y="14059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ZPPC0110</a:t>
            </a:r>
            <a:endParaRPr lang="ko-KR" altLang="en-US" sz="1200" b="1" u="sng" dirty="0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75326" y="1343663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TextBox 42"/>
          <p:cNvSpPr txBox="1"/>
          <p:nvPr/>
        </p:nvSpPr>
        <p:spPr>
          <a:xfrm>
            <a:off x="414586" y="1366659"/>
            <a:ext cx="28429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13. </a:t>
            </a:r>
            <a:r>
              <a:rPr lang="ko-KR" altLang="en-US" sz="1400" b="1" dirty="0" smtClean="0">
                <a:latin typeface="+mn-ea"/>
                <a:ea typeface="+mn-ea"/>
              </a:rPr>
              <a:t>주간 생산 계획 </a:t>
            </a:r>
            <a:r>
              <a:rPr lang="en-US" altLang="ko-KR" sz="1400" b="1" dirty="0" smtClean="0">
                <a:latin typeface="+mn-ea"/>
                <a:ea typeface="+mn-ea"/>
              </a:rPr>
              <a:t>Up-load</a:t>
            </a:r>
            <a:r>
              <a:rPr lang="ko-KR" altLang="en-US" sz="1400" b="1" dirty="0" smtClean="0">
                <a:latin typeface="+mn-ea"/>
                <a:ea typeface="+mn-ea"/>
              </a:rPr>
              <a:t> </a:t>
            </a:r>
            <a:endParaRPr lang="ko-KR" altLang="en-US" sz="1400" b="1" dirty="0">
              <a:latin typeface="+mn-ea"/>
              <a:ea typeface="+mn-ea"/>
            </a:endParaRPr>
          </a:p>
        </p:txBody>
      </p:sp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311" y="4228461"/>
            <a:ext cx="4610982" cy="1291805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4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6611" y="4226381"/>
            <a:ext cx="4319339" cy="1074811"/>
          </a:xfrm>
          <a:prstGeom prst="rect">
            <a:avLst/>
          </a:prstGeom>
          <a:noFill/>
          <a:ln w="9525" cmpd="sng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6" name="TextBox 45"/>
          <p:cNvSpPr txBox="1"/>
          <p:nvPr/>
        </p:nvSpPr>
        <p:spPr>
          <a:xfrm>
            <a:off x="1056953" y="3904501"/>
            <a:ext cx="4032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▷완제품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반제품 계획 </a:t>
            </a:r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324153" y="3875906"/>
            <a:ext cx="4032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▷</a:t>
            </a:r>
            <a:r>
              <a:rPr lang="ko-KR" altLang="en-US" sz="1200" dirty="0" err="1" smtClean="0">
                <a:latin typeface="+mn-ea"/>
                <a:ea typeface="+mn-ea"/>
              </a:rPr>
              <a:t>재공품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en-US" altLang="ko-KR" sz="1200" dirty="0" err="1" smtClean="0">
                <a:latin typeface="+mn-ea"/>
                <a:ea typeface="+mn-ea"/>
              </a:rPr>
              <a:t>Templete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444624"/>
            <a:ext cx="5991226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43175" y="3511550"/>
            <a:ext cx="5734050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위쪽 화살표 6"/>
          <p:cNvSpPr/>
          <p:nvPr/>
        </p:nvSpPr>
        <p:spPr>
          <a:xfrm>
            <a:off x="3171825" y="2943225"/>
            <a:ext cx="714375" cy="476250"/>
          </a:xfrm>
          <a:prstGeom prst="upArrow">
            <a:avLst/>
          </a:prstGeom>
          <a:solidFill>
            <a:srgbClr val="66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5086350"/>
            <a:ext cx="33718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6679326" y="176016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6606902" y="1714897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   Up-load 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확인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3" name="순서도: 연결자 12"/>
          <p:cNvSpPr/>
          <p:nvPr/>
        </p:nvSpPr>
        <p:spPr>
          <a:xfrm>
            <a:off x="783351" y="494151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29.75"/>
  <p:tag name="LTOP" val=" 103.75"/>
  <p:tag name="THINKCELLSHAPEDONOTDELETE" val="pmN6Z31AvmkiZGJUHPTzHoA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8FN.vBEcUeKypSim7h3o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15170</TotalTime>
  <Words>5279</Words>
  <Application>Microsoft Office PowerPoint</Application>
  <PresentationFormat>A4 용지(210x297mm)</PresentationFormat>
  <Paragraphs>1827</Paragraphs>
  <Slides>51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51</vt:i4>
      </vt:variant>
    </vt:vector>
  </HeadingPairs>
  <TitlesOfParts>
    <vt:vector size="54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슬라이드 3</vt:lpstr>
      <vt:lpstr>생산전략개요</vt:lpstr>
      <vt:lpstr>생산전략개요</vt:lpstr>
      <vt:lpstr>생산전략개요</vt:lpstr>
      <vt:lpstr>슬라이드 7</vt:lpstr>
      <vt:lpstr>차량 수출용 MTO 제품 생산전략 운영 방안 (with 55번 전략)</vt:lpstr>
      <vt:lpstr>슬라이드 9</vt:lpstr>
      <vt:lpstr>일반 MTO 제품 생산전략 운영 방안 (with 50번 전략)</vt:lpstr>
      <vt:lpstr>슬라이드 11</vt:lpstr>
      <vt:lpstr>MTS 제품 생산전략 운영 방안 (with 52번 전략)</vt:lpstr>
      <vt:lpstr>MTS, MTO 생산전략확정</vt:lpstr>
      <vt:lpstr>MTS, MTO 생산전략확정</vt:lpstr>
      <vt:lpstr>교육 개요</vt:lpstr>
      <vt:lpstr>교육 개요</vt:lpstr>
      <vt:lpstr>교육 개요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540</cp:revision>
  <cp:lastPrinted>2006-08-30T13:33:06Z</cp:lastPrinted>
  <dcterms:created xsi:type="dcterms:W3CDTF">2008-05-17T00:48:54Z</dcterms:created>
  <dcterms:modified xsi:type="dcterms:W3CDTF">2013-03-05T06:03:23Z</dcterms:modified>
</cp:coreProperties>
</file>