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8"/>
  </p:notesMasterIdLst>
  <p:handoutMasterIdLst>
    <p:handoutMasterId r:id="rId39"/>
  </p:handoutMasterIdLst>
  <p:sldIdLst>
    <p:sldId id="374" r:id="rId3"/>
    <p:sldId id="375" r:id="rId4"/>
    <p:sldId id="450" r:id="rId5"/>
    <p:sldId id="391" r:id="rId6"/>
    <p:sldId id="392" r:id="rId7"/>
    <p:sldId id="394" r:id="rId8"/>
    <p:sldId id="458" r:id="rId9"/>
    <p:sldId id="396" r:id="rId10"/>
    <p:sldId id="457" r:id="rId11"/>
    <p:sldId id="459" r:id="rId12"/>
    <p:sldId id="460" r:id="rId13"/>
    <p:sldId id="461" r:id="rId14"/>
    <p:sldId id="451" r:id="rId15"/>
    <p:sldId id="462" r:id="rId16"/>
    <p:sldId id="456" r:id="rId17"/>
    <p:sldId id="463" r:id="rId18"/>
    <p:sldId id="464" r:id="rId19"/>
    <p:sldId id="468" r:id="rId20"/>
    <p:sldId id="469" r:id="rId21"/>
    <p:sldId id="465" r:id="rId22"/>
    <p:sldId id="466" r:id="rId23"/>
    <p:sldId id="467" r:id="rId24"/>
    <p:sldId id="473" r:id="rId25"/>
    <p:sldId id="474" r:id="rId26"/>
    <p:sldId id="470" r:id="rId27"/>
    <p:sldId id="471" r:id="rId28"/>
    <p:sldId id="472" r:id="rId29"/>
    <p:sldId id="475" r:id="rId30"/>
    <p:sldId id="476" r:id="rId31"/>
    <p:sldId id="481" r:id="rId32"/>
    <p:sldId id="477" r:id="rId33"/>
    <p:sldId id="478" r:id="rId34"/>
    <p:sldId id="482" r:id="rId35"/>
    <p:sldId id="479" r:id="rId36"/>
    <p:sldId id="483" r:id="rId3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83CD"/>
    <a:srgbClr val="FF0000"/>
    <a:srgbClr val="333333"/>
    <a:srgbClr val="EAEAEA"/>
    <a:srgbClr val="103991"/>
    <a:srgbClr val="80808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3" autoAdjust="0"/>
    <p:restoredTop sz="97138" autoAdjust="0"/>
  </p:normalViewPr>
  <p:slideViewPr>
    <p:cSldViewPr snapToGrid="0" showGuides="1">
      <p:cViewPr>
        <p:scale>
          <a:sx n="95" d="100"/>
          <a:sy n="95" d="100"/>
        </p:scale>
        <p:origin x="-1224" y="204"/>
      </p:cViewPr>
      <p:guideLst>
        <p:guide orient="horz" pos="342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48BC98-CEDE-488F-8EF5-0B3405015B01}" type="doc">
      <dgm:prSet loTypeId="urn:microsoft.com/office/officeart/2005/8/layout/hierarchy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CD32D5B1-7A71-43B9-A412-7F9DEAB4C4C6}">
      <dgm:prSet phldrT="[텍스트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050" b="1" dirty="0" smtClean="0">
              <a:solidFill>
                <a:srgbClr val="000000"/>
              </a:solidFill>
            </a:rPr>
            <a:t>이전전기 </a:t>
          </a:r>
          <a:r>
            <a:rPr lang="en-US" altLang="ko-KR" sz="1050" b="1" dirty="0" smtClean="0">
              <a:solidFill>
                <a:srgbClr val="000000"/>
              </a:solidFill>
            </a:rPr>
            <a:t>(</a:t>
          </a:r>
          <a:r>
            <a:rPr lang="ko-KR" altLang="en-US" sz="1050" b="1" dirty="0" smtClean="0">
              <a:solidFill>
                <a:srgbClr val="000000"/>
              </a:solidFill>
            </a:rPr>
            <a:t>前 </a:t>
          </a:r>
          <a:r>
            <a:rPr lang="en-US" altLang="ko-KR" sz="1050" b="1" dirty="0" smtClean="0">
              <a:solidFill>
                <a:srgbClr val="000000"/>
              </a:solidFill>
            </a:rPr>
            <a:t>: 100</a:t>
          </a:r>
          <a:r>
            <a:rPr lang="ko-KR" altLang="en-US" sz="1050" b="1" dirty="0" smtClean="0">
              <a:solidFill>
                <a:srgbClr val="000000"/>
              </a:solidFill>
            </a:rPr>
            <a:t>개</a:t>
          </a:r>
          <a:r>
            <a:rPr lang="en-US" altLang="ko-KR" sz="1050" b="1" dirty="0" smtClean="0">
              <a:solidFill>
                <a:srgbClr val="000000"/>
              </a:solidFill>
            </a:rPr>
            <a:t>)</a:t>
          </a:r>
        </a:p>
        <a:p>
          <a:pPr latinLnBrk="1"/>
          <a:r>
            <a:rPr lang="ko-KR" altLang="en-US" sz="1050" b="1" dirty="0" smtClean="0">
              <a:solidFill>
                <a:srgbClr val="000000"/>
              </a:solidFill>
            </a:rPr>
            <a:t>→ 공급업체 </a:t>
          </a:r>
          <a:r>
            <a:rPr lang="ko-KR" altLang="en-US" sz="1050" b="1" dirty="0" err="1" smtClean="0">
              <a:solidFill>
                <a:srgbClr val="000000"/>
              </a:solidFill>
            </a:rPr>
            <a:t>위탁품</a:t>
          </a:r>
          <a:endParaRPr lang="ko-KR" altLang="en-US" sz="1050" b="1" dirty="0">
            <a:solidFill>
              <a:srgbClr val="000000"/>
            </a:solidFill>
          </a:endParaRPr>
        </a:p>
      </dgm:t>
    </dgm:pt>
    <dgm:pt modelId="{D3BF5371-59E4-48D9-83DC-E89A3DA7A64C}" type="parTrans" cxnId="{DF83B198-9C30-4694-82C0-3F0458A0D66F}">
      <dgm:prSet/>
      <dgm:spPr/>
      <dgm:t>
        <a:bodyPr/>
        <a:lstStyle/>
        <a:p>
          <a:pPr latinLnBrk="1"/>
          <a:endParaRPr lang="ko-KR" altLang="en-US"/>
        </a:p>
      </dgm:t>
    </dgm:pt>
    <dgm:pt modelId="{63E76CE0-FACE-41AD-9EAB-E455522F9F5B}" type="sibTrans" cxnId="{DF83B198-9C30-4694-82C0-3F0458A0D66F}">
      <dgm:prSet/>
      <dgm:spPr/>
      <dgm:t>
        <a:bodyPr/>
        <a:lstStyle/>
        <a:p>
          <a:pPr latinLnBrk="1"/>
          <a:endParaRPr lang="ko-KR" altLang="en-US"/>
        </a:p>
      </dgm:t>
    </dgm:pt>
    <dgm:pt modelId="{8F6CDD3B-E1B7-46E3-A9EB-28C2C1C6AA79}">
      <dgm:prSet phldrT="[텍스트]" custT="1"/>
      <dgm:spPr/>
      <dgm:t>
        <a:bodyPr/>
        <a:lstStyle/>
        <a:p>
          <a:pPr latinLnBrk="1"/>
          <a:r>
            <a:rPr lang="ko-KR" altLang="en-US" sz="1050" dirty="0" smtClean="0"/>
            <a:t>원부자재</a:t>
          </a:r>
          <a:r>
            <a:rPr lang="en-US" altLang="ko-KR" sz="1050" dirty="0" smtClean="0"/>
            <a:t>_</a:t>
          </a:r>
          <a:r>
            <a:rPr lang="ko-KR" altLang="en-US" sz="1050" dirty="0" smtClean="0"/>
            <a:t>자재</a:t>
          </a:r>
          <a:endParaRPr lang="en-US" altLang="ko-KR" sz="1050" dirty="0" smtClean="0"/>
        </a:p>
        <a:p>
          <a:pPr latinLnBrk="1"/>
          <a:r>
            <a:rPr lang="en-US" altLang="ko-KR" sz="1050" dirty="0" smtClean="0"/>
            <a:t>(50</a:t>
          </a:r>
          <a:r>
            <a:rPr lang="ko-KR" altLang="en-US" sz="1050" dirty="0" smtClean="0"/>
            <a:t>개</a:t>
          </a:r>
          <a:r>
            <a:rPr lang="en-US" altLang="ko-KR" sz="1050" dirty="0" smtClean="0"/>
            <a:t>) </a:t>
          </a:r>
          <a:r>
            <a:rPr lang="ko-KR" altLang="en-US" sz="1050" dirty="0" smtClean="0"/>
            <a:t>→ 정산대상</a:t>
          </a:r>
          <a:endParaRPr lang="ko-KR" altLang="en-US" sz="1050" dirty="0"/>
        </a:p>
      </dgm:t>
    </dgm:pt>
    <dgm:pt modelId="{BB270FA5-DC4E-47C7-B236-2812B51188E8}" type="parTrans" cxnId="{060D5E1F-3D27-4D9B-9796-5E1A1C17D45B}">
      <dgm:prSet/>
      <dgm:spPr/>
      <dgm:t>
        <a:bodyPr/>
        <a:lstStyle/>
        <a:p>
          <a:pPr latinLnBrk="1"/>
          <a:endParaRPr lang="ko-KR" altLang="en-US"/>
        </a:p>
      </dgm:t>
    </dgm:pt>
    <dgm:pt modelId="{4C8D5C94-AE4B-4B5B-B01D-837F62720E36}" type="sibTrans" cxnId="{060D5E1F-3D27-4D9B-9796-5E1A1C17D45B}">
      <dgm:prSet/>
      <dgm:spPr/>
      <dgm:t>
        <a:bodyPr/>
        <a:lstStyle/>
        <a:p>
          <a:pPr latinLnBrk="1"/>
          <a:endParaRPr lang="ko-KR" altLang="en-US"/>
        </a:p>
      </dgm:t>
    </dgm:pt>
    <dgm:pt modelId="{9E3DB49E-F13A-40C0-89ED-79C74560E8BE}">
      <dgm:prSet phldrT="[텍스트]" custT="1"/>
      <dgm:spPr/>
      <dgm:t>
        <a:bodyPr/>
        <a:lstStyle/>
        <a:p>
          <a:pPr latinLnBrk="1"/>
          <a:r>
            <a:rPr lang="ko-KR" altLang="en-US" sz="1050" dirty="0" smtClean="0"/>
            <a:t>공급업체  </a:t>
          </a:r>
          <a:r>
            <a:rPr lang="ko-KR" altLang="en-US" sz="1050" dirty="0" err="1" smtClean="0"/>
            <a:t>위탁품</a:t>
          </a:r>
          <a:endParaRPr lang="en-US" altLang="ko-KR" sz="1050" dirty="0" smtClean="0"/>
        </a:p>
        <a:p>
          <a:pPr latinLnBrk="1"/>
          <a:r>
            <a:rPr lang="en-US" altLang="ko-KR" sz="1050" dirty="0" smtClean="0"/>
            <a:t>(50</a:t>
          </a:r>
          <a:r>
            <a:rPr lang="ko-KR" altLang="en-US" sz="1050" dirty="0" smtClean="0"/>
            <a:t>개</a:t>
          </a:r>
          <a:r>
            <a:rPr lang="en-US" altLang="ko-KR" sz="1050" dirty="0" smtClean="0"/>
            <a:t>)</a:t>
          </a:r>
          <a:r>
            <a:rPr lang="ko-KR" altLang="en-US" sz="1050" dirty="0" smtClean="0"/>
            <a:t>→ 업체재고</a:t>
          </a:r>
          <a:endParaRPr lang="ko-KR" altLang="en-US" sz="1050" dirty="0"/>
        </a:p>
      </dgm:t>
    </dgm:pt>
    <dgm:pt modelId="{94354B12-D648-4BC9-9F7F-D043E0E94730}" type="parTrans" cxnId="{9ED82EB4-23E7-424A-85B7-BF8B8ED6F3B0}">
      <dgm:prSet/>
      <dgm:spPr/>
      <dgm:t>
        <a:bodyPr/>
        <a:lstStyle/>
        <a:p>
          <a:pPr latinLnBrk="1"/>
          <a:endParaRPr lang="ko-KR" altLang="en-US"/>
        </a:p>
      </dgm:t>
    </dgm:pt>
    <dgm:pt modelId="{07467DAC-2FEB-4F5E-A0D0-06D3E97DEC4E}" type="sibTrans" cxnId="{9ED82EB4-23E7-424A-85B7-BF8B8ED6F3B0}">
      <dgm:prSet/>
      <dgm:spPr/>
      <dgm:t>
        <a:bodyPr/>
        <a:lstStyle/>
        <a:p>
          <a:pPr latinLnBrk="1"/>
          <a:endParaRPr lang="ko-KR" altLang="en-US"/>
        </a:p>
      </dgm:t>
    </dgm:pt>
    <dgm:pt modelId="{DD8D5620-2534-4522-81F2-FFA4493ED5CD}" type="pres">
      <dgm:prSet presAssocID="{6A48BC98-CEDE-488F-8EF5-0B3405015B0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7A5864E-6C85-4855-83F7-3F52F6E74326}" type="pres">
      <dgm:prSet presAssocID="{CD32D5B1-7A71-43B9-A412-7F9DEAB4C4C6}" presName="root" presStyleCnt="0"/>
      <dgm:spPr/>
    </dgm:pt>
    <dgm:pt modelId="{FB648143-6173-4C7B-8109-307EA8C44D2D}" type="pres">
      <dgm:prSet presAssocID="{CD32D5B1-7A71-43B9-A412-7F9DEAB4C4C6}" presName="rootComposite" presStyleCnt="0"/>
      <dgm:spPr/>
    </dgm:pt>
    <dgm:pt modelId="{EA2D620F-E534-4CDC-8B6D-C7CA08DF8D22}" type="pres">
      <dgm:prSet presAssocID="{CD32D5B1-7A71-43B9-A412-7F9DEAB4C4C6}" presName="rootText" presStyleLbl="node1" presStyleIdx="0" presStyleCnt="1" custScaleX="125520"/>
      <dgm:spPr/>
      <dgm:t>
        <a:bodyPr/>
        <a:lstStyle/>
        <a:p>
          <a:pPr latinLnBrk="1"/>
          <a:endParaRPr lang="ko-KR" altLang="en-US"/>
        </a:p>
      </dgm:t>
    </dgm:pt>
    <dgm:pt modelId="{4A4A01F7-DD36-4E27-A095-DC01A5F63E59}" type="pres">
      <dgm:prSet presAssocID="{CD32D5B1-7A71-43B9-A412-7F9DEAB4C4C6}" presName="rootConnector" presStyleLbl="node1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9F312114-3379-453E-B24C-3B4E1FB5BBAB}" type="pres">
      <dgm:prSet presAssocID="{CD32D5B1-7A71-43B9-A412-7F9DEAB4C4C6}" presName="childShape" presStyleCnt="0"/>
      <dgm:spPr/>
    </dgm:pt>
    <dgm:pt modelId="{EBD8327D-8151-4B80-8A95-D422B2DFB109}" type="pres">
      <dgm:prSet presAssocID="{BB270FA5-DC4E-47C7-B236-2812B51188E8}" presName="Name13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9ED0CC6E-D8D8-46C2-A118-4B6D3F7746F6}" type="pres">
      <dgm:prSet presAssocID="{8F6CDD3B-E1B7-46E3-A9EB-28C2C1C6AA79}" presName="childText" presStyleLbl="bgAcc1" presStyleIdx="0" presStyleCnt="2" custScaleX="11655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2732629-CE2D-49DE-ACC8-8F320108D0FC}" type="pres">
      <dgm:prSet presAssocID="{94354B12-D648-4BC9-9F7F-D043E0E94730}" presName="Name13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F97D6FA4-1464-415C-A252-F26D3549A815}" type="pres">
      <dgm:prSet presAssocID="{9E3DB49E-F13A-40C0-89ED-79C74560E8BE}" presName="childText" presStyleLbl="bgAcc1" presStyleIdx="1" presStyleCnt="2" custScaleX="11768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8421E6F-5DEF-44CA-829B-ED4BED9DB434}" type="presOf" srcId="{9E3DB49E-F13A-40C0-89ED-79C74560E8BE}" destId="{F97D6FA4-1464-415C-A252-F26D3549A815}" srcOrd="0" destOrd="0" presId="urn:microsoft.com/office/officeart/2005/8/layout/hierarchy3"/>
    <dgm:cxn modelId="{060D5E1F-3D27-4D9B-9796-5E1A1C17D45B}" srcId="{CD32D5B1-7A71-43B9-A412-7F9DEAB4C4C6}" destId="{8F6CDD3B-E1B7-46E3-A9EB-28C2C1C6AA79}" srcOrd="0" destOrd="0" parTransId="{BB270FA5-DC4E-47C7-B236-2812B51188E8}" sibTransId="{4C8D5C94-AE4B-4B5B-B01D-837F62720E36}"/>
    <dgm:cxn modelId="{2893A341-DEF0-47EB-B4DE-FE9908C067E5}" type="presOf" srcId="{8F6CDD3B-E1B7-46E3-A9EB-28C2C1C6AA79}" destId="{9ED0CC6E-D8D8-46C2-A118-4B6D3F7746F6}" srcOrd="0" destOrd="0" presId="urn:microsoft.com/office/officeart/2005/8/layout/hierarchy3"/>
    <dgm:cxn modelId="{46D36BE0-49DF-4A30-8667-A964A56602AD}" type="presOf" srcId="{94354B12-D648-4BC9-9F7F-D043E0E94730}" destId="{32732629-CE2D-49DE-ACC8-8F320108D0FC}" srcOrd="0" destOrd="0" presId="urn:microsoft.com/office/officeart/2005/8/layout/hierarchy3"/>
    <dgm:cxn modelId="{9ED82EB4-23E7-424A-85B7-BF8B8ED6F3B0}" srcId="{CD32D5B1-7A71-43B9-A412-7F9DEAB4C4C6}" destId="{9E3DB49E-F13A-40C0-89ED-79C74560E8BE}" srcOrd="1" destOrd="0" parTransId="{94354B12-D648-4BC9-9F7F-D043E0E94730}" sibTransId="{07467DAC-2FEB-4F5E-A0D0-06D3E97DEC4E}"/>
    <dgm:cxn modelId="{DF83B198-9C30-4694-82C0-3F0458A0D66F}" srcId="{6A48BC98-CEDE-488F-8EF5-0B3405015B01}" destId="{CD32D5B1-7A71-43B9-A412-7F9DEAB4C4C6}" srcOrd="0" destOrd="0" parTransId="{D3BF5371-59E4-48D9-83DC-E89A3DA7A64C}" sibTransId="{63E76CE0-FACE-41AD-9EAB-E455522F9F5B}"/>
    <dgm:cxn modelId="{940A5CDE-50B8-434B-B4EE-C5295034A31B}" type="presOf" srcId="{CD32D5B1-7A71-43B9-A412-7F9DEAB4C4C6}" destId="{4A4A01F7-DD36-4E27-A095-DC01A5F63E59}" srcOrd="1" destOrd="0" presId="urn:microsoft.com/office/officeart/2005/8/layout/hierarchy3"/>
    <dgm:cxn modelId="{2FBB6B43-61BC-47B6-92A2-DCC46C5A3731}" type="presOf" srcId="{BB270FA5-DC4E-47C7-B236-2812B51188E8}" destId="{EBD8327D-8151-4B80-8A95-D422B2DFB109}" srcOrd="0" destOrd="0" presId="urn:microsoft.com/office/officeart/2005/8/layout/hierarchy3"/>
    <dgm:cxn modelId="{5ACEB337-77A7-4B0D-8ACD-D819AA702941}" type="presOf" srcId="{CD32D5B1-7A71-43B9-A412-7F9DEAB4C4C6}" destId="{EA2D620F-E534-4CDC-8B6D-C7CA08DF8D22}" srcOrd="0" destOrd="0" presId="urn:microsoft.com/office/officeart/2005/8/layout/hierarchy3"/>
    <dgm:cxn modelId="{2EA28496-95F5-44D7-BF1B-EEE10FA3470C}" type="presOf" srcId="{6A48BC98-CEDE-488F-8EF5-0B3405015B01}" destId="{DD8D5620-2534-4522-81F2-FFA4493ED5CD}" srcOrd="0" destOrd="0" presId="urn:microsoft.com/office/officeart/2005/8/layout/hierarchy3"/>
    <dgm:cxn modelId="{3AE0B7E4-15F0-4DEE-A0B8-F3332BC12445}" type="presParOf" srcId="{DD8D5620-2534-4522-81F2-FFA4493ED5CD}" destId="{47A5864E-6C85-4855-83F7-3F52F6E74326}" srcOrd="0" destOrd="0" presId="urn:microsoft.com/office/officeart/2005/8/layout/hierarchy3"/>
    <dgm:cxn modelId="{C8DE3426-10F2-49AB-B68D-F7D0A5D4BB20}" type="presParOf" srcId="{47A5864E-6C85-4855-83F7-3F52F6E74326}" destId="{FB648143-6173-4C7B-8109-307EA8C44D2D}" srcOrd="0" destOrd="0" presId="urn:microsoft.com/office/officeart/2005/8/layout/hierarchy3"/>
    <dgm:cxn modelId="{CEDDC7DE-A036-471C-BFC8-C09A327D18AB}" type="presParOf" srcId="{FB648143-6173-4C7B-8109-307EA8C44D2D}" destId="{EA2D620F-E534-4CDC-8B6D-C7CA08DF8D22}" srcOrd="0" destOrd="0" presId="urn:microsoft.com/office/officeart/2005/8/layout/hierarchy3"/>
    <dgm:cxn modelId="{3F3222F9-841A-4BA7-A666-F393CEFC86F7}" type="presParOf" srcId="{FB648143-6173-4C7B-8109-307EA8C44D2D}" destId="{4A4A01F7-DD36-4E27-A095-DC01A5F63E59}" srcOrd="1" destOrd="0" presId="urn:microsoft.com/office/officeart/2005/8/layout/hierarchy3"/>
    <dgm:cxn modelId="{5AF313EE-4409-4207-91AC-582CDD7A8F3E}" type="presParOf" srcId="{47A5864E-6C85-4855-83F7-3F52F6E74326}" destId="{9F312114-3379-453E-B24C-3B4E1FB5BBAB}" srcOrd="1" destOrd="0" presId="urn:microsoft.com/office/officeart/2005/8/layout/hierarchy3"/>
    <dgm:cxn modelId="{2188B0C3-0536-4EC1-9B2C-1DB7DD794C8D}" type="presParOf" srcId="{9F312114-3379-453E-B24C-3B4E1FB5BBAB}" destId="{EBD8327D-8151-4B80-8A95-D422B2DFB109}" srcOrd="0" destOrd="0" presId="urn:microsoft.com/office/officeart/2005/8/layout/hierarchy3"/>
    <dgm:cxn modelId="{9A133A00-F52C-4335-8521-678B8F782397}" type="presParOf" srcId="{9F312114-3379-453E-B24C-3B4E1FB5BBAB}" destId="{9ED0CC6E-D8D8-46C2-A118-4B6D3F7746F6}" srcOrd="1" destOrd="0" presId="urn:microsoft.com/office/officeart/2005/8/layout/hierarchy3"/>
    <dgm:cxn modelId="{7425361E-8FCF-496E-ADDB-546AF5F4F25D}" type="presParOf" srcId="{9F312114-3379-453E-B24C-3B4E1FB5BBAB}" destId="{32732629-CE2D-49DE-ACC8-8F320108D0FC}" srcOrd="2" destOrd="0" presId="urn:microsoft.com/office/officeart/2005/8/layout/hierarchy3"/>
    <dgm:cxn modelId="{95962DFB-465F-47C5-9B06-C2C714175CA1}" type="presParOf" srcId="{9F312114-3379-453E-B24C-3B4E1FB5BBAB}" destId="{F97D6FA4-1464-415C-A252-F26D3549A81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48BC98-CEDE-488F-8EF5-0B3405015B01}" type="doc">
      <dgm:prSet loTypeId="urn:microsoft.com/office/officeart/2005/8/layout/hierarchy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CD32D5B1-7A71-43B9-A412-7F9DEAB4C4C6}">
      <dgm:prSet phldrT="[텍스트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pPr latinLnBrk="1"/>
          <a:r>
            <a:rPr lang="ko-KR" altLang="en-US" sz="1050" b="1" dirty="0" smtClean="0">
              <a:solidFill>
                <a:srgbClr val="000000"/>
              </a:solidFill>
            </a:rPr>
            <a:t>이전전기 </a:t>
          </a:r>
          <a:r>
            <a:rPr lang="en-US" altLang="ko-KR" sz="1050" b="1" dirty="0" smtClean="0">
              <a:solidFill>
                <a:srgbClr val="000000"/>
              </a:solidFill>
            </a:rPr>
            <a:t>(</a:t>
          </a:r>
          <a:r>
            <a:rPr lang="ko-KR" altLang="en-US" sz="1050" b="1" dirty="0" smtClean="0">
              <a:solidFill>
                <a:srgbClr val="000000"/>
              </a:solidFill>
            </a:rPr>
            <a:t>前 </a:t>
          </a:r>
          <a:r>
            <a:rPr lang="en-US" altLang="ko-KR" sz="1050" b="1" dirty="0" smtClean="0">
              <a:solidFill>
                <a:srgbClr val="000000"/>
              </a:solidFill>
            </a:rPr>
            <a:t>: 100</a:t>
          </a:r>
          <a:r>
            <a:rPr lang="ko-KR" altLang="en-US" sz="1050" b="1" dirty="0" smtClean="0">
              <a:solidFill>
                <a:srgbClr val="000000"/>
              </a:solidFill>
            </a:rPr>
            <a:t>개</a:t>
          </a:r>
          <a:r>
            <a:rPr lang="en-US" altLang="ko-KR" sz="1050" b="1" dirty="0" smtClean="0">
              <a:solidFill>
                <a:srgbClr val="000000"/>
              </a:solidFill>
            </a:rPr>
            <a:t>)</a:t>
          </a:r>
        </a:p>
        <a:p>
          <a:pPr latinLnBrk="1"/>
          <a:r>
            <a:rPr lang="ko-KR" altLang="en-US" sz="1050" b="1" dirty="0" smtClean="0">
              <a:solidFill>
                <a:srgbClr val="000000"/>
              </a:solidFill>
            </a:rPr>
            <a:t>→ 공급업체 </a:t>
          </a:r>
          <a:r>
            <a:rPr lang="ko-KR" altLang="en-US" sz="1050" b="1" dirty="0" err="1" smtClean="0">
              <a:solidFill>
                <a:srgbClr val="000000"/>
              </a:solidFill>
            </a:rPr>
            <a:t>위탁품</a:t>
          </a:r>
          <a:endParaRPr lang="ko-KR" altLang="en-US" sz="1050" b="1" dirty="0">
            <a:solidFill>
              <a:srgbClr val="000000"/>
            </a:solidFill>
          </a:endParaRPr>
        </a:p>
      </dgm:t>
    </dgm:pt>
    <dgm:pt modelId="{D3BF5371-59E4-48D9-83DC-E89A3DA7A64C}" type="parTrans" cxnId="{DF83B198-9C30-4694-82C0-3F0458A0D66F}">
      <dgm:prSet/>
      <dgm:spPr/>
      <dgm:t>
        <a:bodyPr/>
        <a:lstStyle/>
        <a:p>
          <a:pPr latinLnBrk="1"/>
          <a:endParaRPr lang="ko-KR" altLang="en-US"/>
        </a:p>
      </dgm:t>
    </dgm:pt>
    <dgm:pt modelId="{63E76CE0-FACE-41AD-9EAB-E455522F9F5B}" type="sibTrans" cxnId="{DF83B198-9C30-4694-82C0-3F0458A0D66F}">
      <dgm:prSet/>
      <dgm:spPr/>
      <dgm:t>
        <a:bodyPr/>
        <a:lstStyle/>
        <a:p>
          <a:pPr latinLnBrk="1"/>
          <a:endParaRPr lang="ko-KR" altLang="en-US"/>
        </a:p>
      </dgm:t>
    </dgm:pt>
    <dgm:pt modelId="{8F6CDD3B-E1B7-46E3-A9EB-28C2C1C6AA79}">
      <dgm:prSet phldrT="[텍스트]" custT="1"/>
      <dgm:spPr/>
      <dgm:t>
        <a:bodyPr/>
        <a:lstStyle/>
        <a:p>
          <a:pPr latinLnBrk="1"/>
          <a:r>
            <a:rPr lang="ko-KR" altLang="en-US" sz="1050" dirty="0" smtClean="0"/>
            <a:t>원부자재</a:t>
          </a:r>
          <a:r>
            <a:rPr lang="en-US" altLang="ko-KR" sz="1050" dirty="0" smtClean="0"/>
            <a:t>_</a:t>
          </a:r>
          <a:r>
            <a:rPr lang="ko-KR" altLang="en-US" sz="1050" dirty="0" smtClean="0"/>
            <a:t>자재</a:t>
          </a:r>
          <a:endParaRPr lang="en-US" altLang="ko-KR" sz="1050" dirty="0" smtClean="0"/>
        </a:p>
        <a:p>
          <a:pPr latinLnBrk="1"/>
          <a:r>
            <a:rPr lang="en-US" altLang="ko-KR" sz="1050" dirty="0" smtClean="0"/>
            <a:t>(50</a:t>
          </a:r>
          <a:r>
            <a:rPr lang="ko-KR" altLang="en-US" sz="1050" dirty="0" smtClean="0"/>
            <a:t>개</a:t>
          </a:r>
          <a:r>
            <a:rPr lang="en-US" altLang="ko-KR" sz="1050" dirty="0" smtClean="0"/>
            <a:t>) </a:t>
          </a:r>
          <a:r>
            <a:rPr lang="ko-KR" altLang="en-US" sz="1050" dirty="0" smtClean="0"/>
            <a:t>→ 정산대상</a:t>
          </a:r>
          <a:endParaRPr lang="ko-KR" altLang="en-US" sz="1050" dirty="0"/>
        </a:p>
      </dgm:t>
    </dgm:pt>
    <dgm:pt modelId="{BB270FA5-DC4E-47C7-B236-2812B51188E8}" type="parTrans" cxnId="{060D5E1F-3D27-4D9B-9796-5E1A1C17D45B}">
      <dgm:prSet/>
      <dgm:spPr/>
      <dgm:t>
        <a:bodyPr/>
        <a:lstStyle/>
        <a:p>
          <a:pPr latinLnBrk="1"/>
          <a:endParaRPr lang="ko-KR" altLang="en-US"/>
        </a:p>
      </dgm:t>
    </dgm:pt>
    <dgm:pt modelId="{4C8D5C94-AE4B-4B5B-B01D-837F62720E36}" type="sibTrans" cxnId="{060D5E1F-3D27-4D9B-9796-5E1A1C17D45B}">
      <dgm:prSet/>
      <dgm:spPr/>
      <dgm:t>
        <a:bodyPr/>
        <a:lstStyle/>
        <a:p>
          <a:pPr latinLnBrk="1"/>
          <a:endParaRPr lang="ko-KR" altLang="en-US"/>
        </a:p>
      </dgm:t>
    </dgm:pt>
    <dgm:pt modelId="{9E3DB49E-F13A-40C0-89ED-79C74560E8BE}">
      <dgm:prSet phldrT="[텍스트]" custT="1"/>
      <dgm:spPr/>
      <dgm:t>
        <a:bodyPr/>
        <a:lstStyle/>
        <a:p>
          <a:pPr latinLnBrk="1"/>
          <a:r>
            <a:rPr lang="ko-KR" altLang="en-US" sz="1050" dirty="0" smtClean="0"/>
            <a:t>공급업체  </a:t>
          </a:r>
          <a:r>
            <a:rPr lang="ko-KR" altLang="en-US" sz="1050" dirty="0" err="1" smtClean="0"/>
            <a:t>위탁품</a:t>
          </a:r>
          <a:endParaRPr lang="en-US" altLang="ko-KR" sz="1050" dirty="0" smtClean="0"/>
        </a:p>
        <a:p>
          <a:pPr latinLnBrk="1"/>
          <a:r>
            <a:rPr lang="en-US" altLang="ko-KR" sz="1050" dirty="0" smtClean="0"/>
            <a:t>(50</a:t>
          </a:r>
          <a:r>
            <a:rPr lang="ko-KR" altLang="en-US" sz="1050" dirty="0" smtClean="0"/>
            <a:t>개</a:t>
          </a:r>
          <a:r>
            <a:rPr lang="en-US" altLang="ko-KR" sz="1050" dirty="0" smtClean="0"/>
            <a:t>) </a:t>
          </a:r>
          <a:r>
            <a:rPr lang="ko-KR" altLang="en-US" sz="1050" dirty="0" smtClean="0"/>
            <a:t>→ 업체재고</a:t>
          </a:r>
          <a:endParaRPr lang="ko-KR" altLang="en-US" sz="1050" dirty="0"/>
        </a:p>
      </dgm:t>
    </dgm:pt>
    <dgm:pt modelId="{94354B12-D648-4BC9-9F7F-D043E0E94730}" type="parTrans" cxnId="{9ED82EB4-23E7-424A-85B7-BF8B8ED6F3B0}">
      <dgm:prSet/>
      <dgm:spPr/>
      <dgm:t>
        <a:bodyPr/>
        <a:lstStyle/>
        <a:p>
          <a:pPr latinLnBrk="1"/>
          <a:endParaRPr lang="ko-KR" altLang="en-US"/>
        </a:p>
      </dgm:t>
    </dgm:pt>
    <dgm:pt modelId="{07467DAC-2FEB-4F5E-A0D0-06D3E97DEC4E}" type="sibTrans" cxnId="{9ED82EB4-23E7-424A-85B7-BF8B8ED6F3B0}">
      <dgm:prSet/>
      <dgm:spPr/>
      <dgm:t>
        <a:bodyPr/>
        <a:lstStyle/>
        <a:p>
          <a:pPr latinLnBrk="1"/>
          <a:endParaRPr lang="ko-KR" altLang="en-US"/>
        </a:p>
      </dgm:t>
    </dgm:pt>
    <dgm:pt modelId="{DD8D5620-2534-4522-81F2-FFA4493ED5CD}" type="pres">
      <dgm:prSet presAssocID="{6A48BC98-CEDE-488F-8EF5-0B3405015B0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7A5864E-6C85-4855-83F7-3F52F6E74326}" type="pres">
      <dgm:prSet presAssocID="{CD32D5B1-7A71-43B9-A412-7F9DEAB4C4C6}" presName="root" presStyleCnt="0"/>
      <dgm:spPr/>
    </dgm:pt>
    <dgm:pt modelId="{FB648143-6173-4C7B-8109-307EA8C44D2D}" type="pres">
      <dgm:prSet presAssocID="{CD32D5B1-7A71-43B9-A412-7F9DEAB4C4C6}" presName="rootComposite" presStyleCnt="0"/>
      <dgm:spPr/>
    </dgm:pt>
    <dgm:pt modelId="{EA2D620F-E534-4CDC-8B6D-C7CA08DF8D22}" type="pres">
      <dgm:prSet presAssocID="{CD32D5B1-7A71-43B9-A412-7F9DEAB4C4C6}" presName="rootText" presStyleLbl="node1" presStyleIdx="0" presStyleCnt="1" custScaleX="125520"/>
      <dgm:spPr/>
      <dgm:t>
        <a:bodyPr/>
        <a:lstStyle/>
        <a:p>
          <a:pPr latinLnBrk="1"/>
          <a:endParaRPr lang="ko-KR" altLang="en-US"/>
        </a:p>
      </dgm:t>
    </dgm:pt>
    <dgm:pt modelId="{4A4A01F7-DD36-4E27-A095-DC01A5F63E59}" type="pres">
      <dgm:prSet presAssocID="{CD32D5B1-7A71-43B9-A412-7F9DEAB4C4C6}" presName="rootConnector" presStyleLbl="node1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9F312114-3379-453E-B24C-3B4E1FB5BBAB}" type="pres">
      <dgm:prSet presAssocID="{CD32D5B1-7A71-43B9-A412-7F9DEAB4C4C6}" presName="childShape" presStyleCnt="0"/>
      <dgm:spPr/>
    </dgm:pt>
    <dgm:pt modelId="{EBD8327D-8151-4B80-8A95-D422B2DFB109}" type="pres">
      <dgm:prSet presAssocID="{BB270FA5-DC4E-47C7-B236-2812B51188E8}" presName="Name13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9ED0CC6E-D8D8-46C2-A118-4B6D3F7746F6}" type="pres">
      <dgm:prSet presAssocID="{8F6CDD3B-E1B7-46E3-A9EB-28C2C1C6AA79}" presName="childText" presStyleLbl="bgAcc1" presStyleIdx="0" presStyleCnt="2" custScaleX="11655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2732629-CE2D-49DE-ACC8-8F320108D0FC}" type="pres">
      <dgm:prSet presAssocID="{94354B12-D648-4BC9-9F7F-D043E0E94730}" presName="Name13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F97D6FA4-1464-415C-A252-F26D3549A815}" type="pres">
      <dgm:prSet presAssocID="{9E3DB49E-F13A-40C0-89ED-79C74560E8BE}" presName="childText" presStyleLbl="bgAcc1" presStyleIdx="1" presStyleCnt="2" custScaleX="11768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B6E378DA-A04C-4581-A7D3-40E18AEC6530}" type="presOf" srcId="{9E3DB49E-F13A-40C0-89ED-79C74560E8BE}" destId="{F97D6FA4-1464-415C-A252-F26D3549A815}" srcOrd="0" destOrd="0" presId="urn:microsoft.com/office/officeart/2005/8/layout/hierarchy3"/>
    <dgm:cxn modelId="{060D5E1F-3D27-4D9B-9796-5E1A1C17D45B}" srcId="{CD32D5B1-7A71-43B9-A412-7F9DEAB4C4C6}" destId="{8F6CDD3B-E1B7-46E3-A9EB-28C2C1C6AA79}" srcOrd="0" destOrd="0" parTransId="{BB270FA5-DC4E-47C7-B236-2812B51188E8}" sibTransId="{4C8D5C94-AE4B-4B5B-B01D-837F62720E36}"/>
    <dgm:cxn modelId="{AAB3DB0E-07F5-48B8-8418-20235596EBC5}" type="presOf" srcId="{6A48BC98-CEDE-488F-8EF5-0B3405015B01}" destId="{DD8D5620-2534-4522-81F2-FFA4493ED5CD}" srcOrd="0" destOrd="0" presId="urn:microsoft.com/office/officeart/2005/8/layout/hierarchy3"/>
    <dgm:cxn modelId="{5DEDBC24-B8FB-465D-B5E2-4C6F70F6951C}" type="presOf" srcId="{BB270FA5-DC4E-47C7-B236-2812B51188E8}" destId="{EBD8327D-8151-4B80-8A95-D422B2DFB109}" srcOrd="0" destOrd="0" presId="urn:microsoft.com/office/officeart/2005/8/layout/hierarchy3"/>
    <dgm:cxn modelId="{7A7721D5-64A7-4827-A514-CE870DDF9234}" type="presOf" srcId="{94354B12-D648-4BC9-9F7F-D043E0E94730}" destId="{32732629-CE2D-49DE-ACC8-8F320108D0FC}" srcOrd="0" destOrd="0" presId="urn:microsoft.com/office/officeart/2005/8/layout/hierarchy3"/>
    <dgm:cxn modelId="{C62A81C8-99F4-4AD1-9811-5D617BA53BB4}" type="presOf" srcId="{8F6CDD3B-E1B7-46E3-A9EB-28C2C1C6AA79}" destId="{9ED0CC6E-D8D8-46C2-A118-4B6D3F7746F6}" srcOrd="0" destOrd="0" presId="urn:microsoft.com/office/officeart/2005/8/layout/hierarchy3"/>
    <dgm:cxn modelId="{DF83B198-9C30-4694-82C0-3F0458A0D66F}" srcId="{6A48BC98-CEDE-488F-8EF5-0B3405015B01}" destId="{CD32D5B1-7A71-43B9-A412-7F9DEAB4C4C6}" srcOrd="0" destOrd="0" parTransId="{D3BF5371-59E4-48D9-83DC-E89A3DA7A64C}" sibTransId="{63E76CE0-FACE-41AD-9EAB-E455522F9F5B}"/>
    <dgm:cxn modelId="{9ED82EB4-23E7-424A-85B7-BF8B8ED6F3B0}" srcId="{CD32D5B1-7A71-43B9-A412-7F9DEAB4C4C6}" destId="{9E3DB49E-F13A-40C0-89ED-79C74560E8BE}" srcOrd="1" destOrd="0" parTransId="{94354B12-D648-4BC9-9F7F-D043E0E94730}" sibTransId="{07467DAC-2FEB-4F5E-A0D0-06D3E97DEC4E}"/>
    <dgm:cxn modelId="{C9DF1EE2-91AB-49CB-A89B-1013C26D8BF5}" type="presOf" srcId="{CD32D5B1-7A71-43B9-A412-7F9DEAB4C4C6}" destId="{EA2D620F-E534-4CDC-8B6D-C7CA08DF8D22}" srcOrd="0" destOrd="0" presId="urn:microsoft.com/office/officeart/2005/8/layout/hierarchy3"/>
    <dgm:cxn modelId="{A21347C4-DEF7-4950-9956-7D56B11D5EEB}" type="presOf" srcId="{CD32D5B1-7A71-43B9-A412-7F9DEAB4C4C6}" destId="{4A4A01F7-DD36-4E27-A095-DC01A5F63E59}" srcOrd="1" destOrd="0" presId="urn:microsoft.com/office/officeart/2005/8/layout/hierarchy3"/>
    <dgm:cxn modelId="{6E91C3DA-7BAD-4604-9A26-14761E49BCC1}" type="presParOf" srcId="{DD8D5620-2534-4522-81F2-FFA4493ED5CD}" destId="{47A5864E-6C85-4855-83F7-3F52F6E74326}" srcOrd="0" destOrd="0" presId="urn:microsoft.com/office/officeart/2005/8/layout/hierarchy3"/>
    <dgm:cxn modelId="{8322F5A5-09C2-41CC-B95B-9D9FB3321C88}" type="presParOf" srcId="{47A5864E-6C85-4855-83F7-3F52F6E74326}" destId="{FB648143-6173-4C7B-8109-307EA8C44D2D}" srcOrd="0" destOrd="0" presId="urn:microsoft.com/office/officeart/2005/8/layout/hierarchy3"/>
    <dgm:cxn modelId="{5E2C518A-B7B3-4167-98D8-3379F9202636}" type="presParOf" srcId="{FB648143-6173-4C7B-8109-307EA8C44D2D}" destId="{EA2D620F-E534-4CDC-8B6D-C7CA08DF8D22}" srcOrd="0" destOrd="0" presId="urn:microsoft.com/office/officeart/2005/8/layout/hierarchy3"/>
    <dgm:cxn modelId="{E2217278-D9FB-450B-8FB9-A3E2681630CD}" type="presParOf" srcId="{FB648143-6173-4C7B-8109-307EA8C44D2D}" destId="{4A4A01F7-DD36-4E27-A095-DC01A5F63E59}" srcOrd="1" destOrd="0" presId="urn:microsoft.com/office/officeart/2005/8/layout/hierarchy3"/>
    <dgm:cxn modelId="{DE8F4917-4D9E-4D58-B8BF-FBE3B1052F97}" type="presParOf" srcId="{47A5864E-6C85-4855-83F7-3F52F6E74326}" destId="{9F312114-3379-453E-B24C-3B4E1FB5BBAB}" srcOrd="1" destOrd="0" presId="urn:microsoft.com/office/officeart/2005/8/layout/hierarchy3"/>
    <dgm:cxn modelId="{81F47818-0DAC-42B6-9AD6-24B5B7426617}" type="presParOf" srcId="{9F312114-3379-453E-B24C-3B4E1FB5BBAB}" destId="{EBD8327D-8151-4B80-8A95-D422B2DFB109}" srcOrd="0" destOrd="0" presId="urn:microsoft.com/office/officeart/2005/8/layout/hierarchy3"/>
    <dgm:cxn modelId="{C1A12086-E7B8-4A7C-B119-BF3962B3750E}" type="presParOf" srcId="{9F312114-3379-453E-B24C-3B4E1FB5BBAB}" destId="{9ED0CC6E-D8D8-46C2-A118-4B6D3F7746F6}" srcOrd="1" destOrd="0" presId="urn:microsoft.com/office/officeart/2005/8/layout/hierarchy3"/>
    <dgm:cxn modelId="{DA2680B1-5958-4FE7-A2F8-3F3D4AEA7EA8}" type="presParOf" srcId="{9F312114-3379-453E-B24C-3B4E1FB5BBAB}" destId="{32732629-CE2D-49DE-ACC8-8F320108D0FC}" srcOrd="2" destOrd="0" presId="urn:microsoft.com/office/officeart/2005/8/layout/hierarchy3"/>
    <dgm:cxn modelId="{AA7D2991-DE78-45D1-B0C2-88A690AEF256}" type="presParOf" srcId="{9F312114-3379-453E-B24C-3B4E1FB5BBAB}" destId="{F97D6FA4-1464-415C-A252-F26D3549A81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2D620F-E534-4CDC-8B6D-C7CA08DF8D22}">
      <dsp:nvSpPr>
        <dsp:cNvPr id="0" name=""/>
        <dsp:cNvSpPr/>
      </dsp:nvSpPr>
      <dsp:spPr>
        <a:xfrm>
          <a:off x="604005" y="191"/>
          <a:ext cx="1679433" cy="66899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smtClean="0">
              <a:solidFill>
                <a:srgbClr val="000000"/>
              </a:solidFill>
            </a:rPr>
            <a:t>이전전기 </a:t>
          </a:r>
          <a:r>
            <a:rPr lang="en-US" altLang="ko-KR" sz="1050" b="1" kern="1200" dirty="0" smtClean="0">
              <a:solidFill>
                <a:srgbClr val="000000"/>
              </a:solidFill>
            </a:rPr>
            <a:t>(</a:t>
          </a:r>
          <a:r>
            <a:rPr lang="ko-KR" altLang="en-US" sz="1050" b="1" kern="1200" dirty="0" smtClean="0">
              <a:solidFill>
                <a:srgbClr val="000000"/>
              </a:solidFill>
            </a:rPr>
            <a:t>前 </a:t>
          </a:r>
          <a:r>
            <a:rPr lang="en-US" altLang="ko-KR" sz="1050" b="1" kern="1200" dirty="0" smtClean="0">
              <a:solidFill>
                <a:srgbClr val="000000"/>
              </a:solidFill>
            </a:rPr>
            <a:t>: 100</a:t>
          </a:r>
          <a:r>
            <a:rPr lang="ko-KR" altLang="en-US" sz="1050" b="1" kern="1200" dirty="0" smtClean="0">
              <a:solidFill>
                <a:srgbClr val="000000"/>
              </a:solidFill>
            </a:rPr>
            <a:t>개</a:t>
          </a:r>
          <a:r>
            <a:rPr lang="en-US" altLang="ko-KR" sz="1050" b="1" kern="1200" dirty="0" smtClean="0">
              <a:solidFill>
                <a:srgbClr val="000000"/>
              </a:solidFill>
            </a:rPr>
            <a:t>)</a:t>
          </a: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smtClean="0">
              <a:solidFill>
                <a:srgbClr val="000000"/>
              </a:solidFill>
            </a:rPr>
            <a:t>→ 공급업체 </a:t>
          </a:r>
          <a:r>
            <a:rPr lang="ko-KR" altLang="en-US" sz="1050" b="1" kern="1200" dirty="0" err="1" smtClean="0">
              <a:solidFill>
                <a:srgbClr val="000000"/>
              </a:solidFill>
            </a:rPr>
            <a:t>위탁품</a:t>
          </a:r>
          <a:endParaRPr lang="ko-KR" altLang="en-US" sz="1050" b="1" kern="1200" dirty="0">
            <a:solidFill>
              <a:srgbClr val="000000"/>
            </a:solidFill>
          </a:endParaRPr>
        </a:p>
      </dsp:txBody>
      <dsp:txXfrm>
        <a:off x="623599" y="19785"/>
        <a:ext cx="1640245" cy="629802"/>
      </dsp:txXfrm>
    </dsp:sp>
    <dsp:sp modelId="{EBD8327D-8151-4B80-8A95-D422B2DFB109}">
      <dsp:nvSpPr>
        <dsp:cNvPr id="0" name=""/>
        <dsp:cNvSpPr/>
      </dsp:nvSpPr>
      <dsp:spPr>
        <a:xfrm>
          <a:off x="771948" y="669181"/>
          <a:ext cx="167943" cy="5017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1742"/>
              </a:lnTo>
              <a:lnTo>
                <a:pt x="167943" y="5017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D0CC6E-D8D8-46C2-A118-4B6D3F7746F6}">
      <dsp:nvSpPr>
        <dsp:cNvPr id="0" name=""/>
        <dsp:cNvSpPr/>
      </dsp:nvSpPr>
      <dsp:spPr>
        <a:xfrm>
          <a:off x="939892" y="836429"/>
          <a:ext cx="1247586" cy="6689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원부자재</a:t>
          </a:r>
          <a:r>
            <a:rPr lang="en-US" altLang="ko-KR" sz="1050" kern="1200" dirty="0" smtClean="0"/>
            <a:t>_</a:t>
          </a:r>
          <a:r>
            <a:rPr lang="ko-KR" altLang="en-US" sz="1050" kern="1200" dirty="0" smtClean="0"/>
            <a:t>자재</a:t>
          </a:r>
          <a:endParaRPr lang="en-US" altLang="ko-KR" sz="1050" kern="1200" dirty="0" smtClean="0"/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(50</a:t>
          </a:r>
          <a:r>
            <a:rPr lang="ko-KR" altLang="en-US" sz="1050" kern="1200" dirty="0" smtClean="0"/>
            <a:t>개</a:t>
          </a:r>
          <a:r>
            <a:rPr lang="en-US" altLang="ko-KR" sz="1050" kern="1200" dirty="0" smtClean="0"/>
            <a:t>) </a:t>
          </a:r>
          <a:r>
            <a:rPr lang="ko-KR" altLang="en-US" sz="1050" kern="1200" dirty="0" smtClean="0"/>
            <a:t>→ 정산대상</a:t>
          </a:r>
          <a:endParaRPr lang="ko-KR" altLang="en-US" sz="1050" kern="1200" dirty="0"/>
        </a:p>
      </dsp:txBody>
      <dsp:txXfrm>
        <a:off x="959486" y="856023"/>
        <a:ext cx="1208398" cy="629802"/>
      </dsp:txXfrm>
    </dsp:sp>
    <dsp:sp modelId="{32732629-CE2D-49DE-ACC8-8F320108D0FC}">
      <dsp:nvSpPr>
        <dsp:cNvPr id="0" name=""/>
        <dsp:cNvSpPr/>
      </dsp:nvSpPr>
      <dsp:spPr>
        <a:xfrm>
          <a:off x="771948" y="669181"/>
          <a:ext cx="167943" cy="13379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7980"/>
              </a:lnTo>
              <a:lnTo>
                <a:pt x="167943" y="13379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7D6FA4-1464-415C-A252-F26D3549A815}">
      <dsp:nvSpPr>
        <dsp:cNvPr id="0" name=""/>
        <dsp:cNvSpPr/>
      </dsp:nvSpPr>
      <dsp:spPr>
        <a:xfrm>
          <a:off x="939892" y="1672667"/>
          <a:ext cx="1259649" cy="6689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공급업체  </a:t>
          </a:r>
          <a:r>
            <a:rPr lang="ko-KR" altLang="en-US" sz="1050" kern="1200" dirty="0" err="1" smtClean="0"/>
            <a:t>위탁품</a:t>
          </a:r>
          <a:endParaRPr lang="en-US" altLang="ko-KR" sz="1050" kern="1200" dirty="0" smtClean="0"/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(50</a:t>
          </a:r>
          <a:r>
            <a:rPr lang="ko-KR" altLang="en-US" sz="1050" kern="1200" dirty="0" smtClean="0"/>
            <a:t>개</a:t>
          </a:r>
          <a:r>
            <a:rPr lang="en-US" altLang="ko-KR" sz="1050" kern="1200" dirty="0" smtClean="0"/>
            <a:t>)</a:t>
          </a:r>
          <a:r>
            <a:rPr lang="ko-KR" altLang="en-US" sz="1050" kern="1200" dirty="0" smtClean="0"/>
            <a:t>→ 업체재고</a:t>
          </a:r>
          <a:endParaRPr lang="ko-KR" altLang="en-US" sz="1050" kern="1200" dirty="0"/>
        </a:p>
      </dsp:txBody>
      <dsp:txXfrm>
        <a:off x="959486" y="1692261"/>
        <a:ext cx="1220461" cy="6298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2D620F-E534-4CDC-8B6D-C7CA08DF8D22}">
      <dsp:nvSpPr>
        <dsp:cNvPr id="0" name=""/>
        <dsp:cNvSpPr/>
      </dsp:nvSpPr>
      <dsp:spPr>
        <a:xfrm>
          <a:off x="604005" y="191"/>
          <a:ext cx="1679433" cy="66899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smtClean="0">
              <a:solidFill>
                <a:srgbClr val="000000"/>
              </a:solidFill>
            </a:rPr>
            <a:t>이전전기 </a:t>
          </a:r>
          <a:r>
            <a:rPr lang="en-US" altLang="ko-KR" sz="1050" b="1" kern="1200" dirty="0" smtClean="0">
              <a:solidFill>
                <a:srgbClr val="000000"/>
              </a:solidFill>
            </a:rPr>
            <a:t>(</a:t>
          </a:r>
          <a:r>
            <a:rPr lang="ko-KR" altLang="en-US" sz="1050" b="1" kern="1200" dirty="0" smtClean="0">
              <a:solidFill>
                <a:srgbClr val="000000"/>
              </a:solidFill>
            </a:rPr>
            <a:t>前 </a:t>
          </a:r>
          <a:r>
            <a:rPr lang="en-US" altLang="ko-KR" sz="1050" b="1" kern="1200" dirty="0" smtClean="0">
              <a:solidFill>
                <a:srgbClr val="000000"/>
              </a:solidFill>
            </a:rPr>
            <a:t>: 100</a:t>
          </a:r>
          <a:r>
            <a:rPr lang="ko-KR" altLang="en-US" sz="1050" b="1" kern="1200" dirty="0" smtClean="0">
              <a:solidFill>
                <a:srgbClr val="000000"/>
              </a:solidFill>
            </a:rPr>
            <a:t>개</a:t>
          </a:r>
          <a:r>
            <a:rPr lang="en-US" altLang="ko-KR" sz="1050" b="1" kern="1200" dirty="0" smtClean="0">
              <a:solidFill>
                <a:srgbClr val="000000"/>
              </a:solidFill>
            </a:rPr>
            <a:t>)</a:t>
          </a: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smtClean="0">
              <a:solidFill>
                <a:srgbClr val="000000"/>
              </a:solidFill>
            </a:rPr>
            <a:t>→ 공급업체 </a:t>
          </a:r>
          <a:r>
            <a:rPr lang="ko-KR" altLang="en-US" sz="1050" b="1" kern="1200" dirty="0" err="1" smtClean="0">
              <a:solidFill>
                <a:srgbClr val="000000"/>
              </a:solidFill>
            </a:rPr>
            <a:t>위탁품</a:t>
          </a:r>
          <a:endParaRPr lang="ko-KR" altLang="en-US" sz="1050" b="1" kern="1200" dirty="0">
            <a:solidFill>
              <a:srgbClr val="000000"/>
            </a:solidFill>
          </a:endParaRPr>
        </a:p>
      </dsp:txBody>
      <dsp:txXfrm>
        <a:off x="623599" y="19785"/>
        <a:ext cx="1640245" cy="629802"/>
      </dsp:txXfrm>
    </dsp:sp>
    <dsp:sp modelId="{EBD8327D-8151-4B80-8A95-D422B2DFB109}">
      <dsp:nvSpPr>
        <dsp:cNvPr id="0" name=""/>
        <dsp:cNvSpPr/>
      </dsp:nvSpPr>
      <dsp:spPr>
        <a:xfrm>
          <a:off x="771948" y="669181"/>
          <a:ext cx="167943" cy="5017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1742"/>
              </a:lnTo>
              <a:lnTo>
                <a:pt x="167943" y="5017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D0CC6E-D8D8-46C2-A118-4B6D3F7746F6}">
      <dsp:nvSpPr>
        <dsp:cNvPr id="0" name=""/>
        <dsp:cNvSpPr/>
      </dsp:nvSpPr>
      <dsp:spPr>
        <a:xfrm>
          <a:off x="939892" y="836429"/>
          <a:ext cx="1247586" cy="6689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원부자재</a:t>
          </a:r>
          <a:r>
            <a:rPr lang="en-US" altLang="ko-KR" sz="1050" kern="1200" dirty="0" smtClean="0"/>
            <a:t>_</a:t>
          </a:r>
          <a:r>
            <a:rPr lang="ko-KR" altLang="en-US" sz="1050" kern="1200" dirty="0" smtClean="0"/>
            <a:t>자재</a:t>
          </a:r>
          <a:endParaRPr lang="en-US" altLang="ko-KR" sz="1050" kern="1200" dirty="0" smtClean="0"/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(50</a:t>
          </a:r>
          <a:r>
            <a:rPr lang="ko-KR" altLang="en-US" sz="1050" kern="1200" dirty="0" smtClean="0"/>
            <a:t>개</a:t>
          </a:r>
          <a:r>
            <a:rPr lang="en-US" altLang="ko-KR" sz="1050" kern="1200" dirty="0" smtClean="0"/>
            <a:t>) </a:t>
          </a:r>
          <a:r>
            <a:rPr lang="ko-KR" altLang="en-US" sz="1050" kern="1200" dirty="0" smtClean="0"/>
            <a:t>→ 정산대상</a:t>
          </a:r>
          <a:endParaRPr lang="ko-KR" altLang="en-US" sz="1050" kern="1200" dirty="0"/>
        </a:p>
      </dsp:txBody>
      <dsp:txXfrm>
        <a:off x="959486" y="856023"/>
        <a:ext cx="1208398" cy="629802"/>
      </dsp:txXfrm>
    </dsp:sp>
    <dsp:sp modelId="{32732629-CE2D-49DE-ACC8-8F320108D0FC}">
      <dsp:nvSpPr>
        <dsp:cNvPr id="0" name=""/>
        <dsp:cNvSpPr/>
      </dsp:nvSpPr>
      <dsp:spPr>
        <a:xfrm>
          <a:off x="771948" y="669181"/>
          <a:ext cx="167943" cy="13379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7980"/>
              </a:lnTo>
              <a:lnTo>
                <a:pt x="167943" y="13379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7D6FA4-1464-415C-A252-F26D3549A815}">
      <dsp:nvSpPr>
        <dsp:cNvPr id="0" name=""/>
        <dsp:cNvSpPr/>
      </dsp:nvSpPr>
      <dsp:spPr>
        <a:xfrm>
          <a:off x="939892" y="1672667"/>
          <a:ext cx="1259649" cy="6689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공급업체  </a:t>
          </a:r>
          <a:r>
            <a:rPr lang="ko-KR" altLang="en-US" sz="1050" kern="1200" dirty="0" err="1" smtClean="0"/>
            <a:t>위탁품</a:t>
          </a:r>
          <a:endParaRPr lang="en-US" altLang="ko-KR" sz="1050" kern="1200" dirty="0" smtClean="0"/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(50</a:t>
          </a:r>
          <a:r>
            <a:rPr lang="ko-KR" altLang="en-US" sz="1050" kern="1200" dirty="0" smtClean="0"/>
            <a:t>개</a:t>
          </a:r>
          <a:r>
            <a:rPr lang="en-US" altLang="ko-KR" sz="1050" kern="1200" dirty="0" smtClean="0"/>
            <a:t>) </a:t>
          </a:r>
          <a:r>
            <a:rPr lang="ko-KR" altLang="en-US" sz="1050" kern="1200" dirty="0" smtClean="0"/>
            <a:t>→ 업체재고</a:t>
          </a:r>
          <a:endParaRPr lang="ko-KR" altLang="en-US" sz="1050" kern="1200" dirty="0"/>
        </a:p>
      </dsp:txBody>
      <dsp:txXfrm>
        <a:off x="959486" y="1692261"/>
        <a:ext cx="1220461" cy="6298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51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7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49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2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4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6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9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1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0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2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5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비트맵 이미지" r:id="rId12" imgW="4029637" imgH="1228571" progId="PBrush">
                  <p:embed/>
                </p:oleObj>
              </mc:Choice>
              <mc:Fallback>
                <p:oleObj name="비트맵 이미지" r:id="rId12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비트맵 이미지" r:id="rId7" imgW="4029637" imgH="1228571" progId="PBrush">
                  <p:embed/>
                </p:oleObj>
              </mc:Choice>
              <mc:Fallback>
                <p:oleObj name="비트맵 이미지" r:id="rId7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5 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송장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마감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관리 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          </a:t>
            </a:r>
            <a:r>
              <a:rPr kumimoji="1" lang="en-US" altLang="ko-KR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 </a:t>
            </a:r>
            <a:r>
              <a:rPr kumimoji="1"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위탁자재 자재 정산 </a:t>
            </a:r>
            <a:r>
              <a:rPr kumimoji="1" lang="en-US" altLang="ko-KR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685254"/>
              </p:ext>
            </p:extLst>
          </p:nvPr>
        </p:nvGraphicFramePr>
        <p:xfrm>
          <a:off x="488950" y="1557338"/>
          <a:ext cx="8856663" cy="412857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위탁품목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정보레코드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검색 작업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업체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or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 기준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업체코드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자재코드를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 자재를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 범주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2 –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해당업체의 위탁자재 리스트가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화면이 나타남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홍진산업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MFG00012, TUBE,VGS200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완료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ME1M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 레코드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969" y="1591293"/>
            <a:ext cx="5422941" cy="4085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75015" y="2684477"/>
            <a:ext cx="2796691" cy="1426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226772" y="24874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20643" y="177833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4793" y="4132613"/>
            <a:ext cx="4665366" cy="2193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타원 9"/>
          <p:cNvSpPr/>
          <p:nvPr/>
        </p:nvSpPr>
        <p:spPr>
          <a:xfrm>
            <a:off x="5492806" y="433997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96791" y="3540237"/>
            <a:ext cx="2796691" cy="1426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위탁재고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별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위탁창고 재고를 참조하여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생성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여부 결정하는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/ MB54 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「위탁재고조회」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통해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Item or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구매업체별  위탁재고 현황을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위한 검색 조건을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해당 업체의 위탁 재고 현황 및 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재고금액을 확인을 할 수 있으며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이를 기초로 하여 위탁자재 구매오더를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 판단여부를 결정한다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392" y="4465122"/>
            <a:ext cx="5226124" cy="1733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SAP_ERP_520_MB54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위탁재고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5333" y="1644053"/>
            <a:ext cx="5499201" cy="277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2499754" y="3455720"/>
            <a:ext cx="914565" cy="2256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115789" y="33369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93867" y="445027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구매 오더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위탁자재의 재고확인 후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생성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오더 유형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ZC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위탁자재납품 지시서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공급업체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엔터리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검색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조직데이터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담당자정보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지급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인도조건 등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④ 구매품목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나머지 값은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세부내역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ASN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대상업체의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필드값이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“Z004”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나머지 참고 값 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ASN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대상업체는 입고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(MIGO)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입하처리부터 先 진행한다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바코드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⑥ 저장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 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 문구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좌측 상단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결재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상신 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포탈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 및  결재 진행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(Notes)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7708" y="5655625"/>
            <a:ext cx="303068" cy="27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그룹 5"/>
          <p:cNvGrpSpPr/>
          <p:nvPr/>
        </p:nvGrpSpPr>
        <p:grpSpPr>
          <a:xfrm>
            <a:off x="458148" y="1576881"/>
            <a:ext cx="5348885" cy="4645789"/>
            <a:chOff x="458148" y="1576881"/>
            <a:chExt cx="5348885" cy="4477863"/>
          </a:xfrm>
        </p:grpSpPr>
        <p:pic>
          <p:nvPicPr>
            <p:cNvPr id="24064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8148" y="1576881"/>
              <a:ext cx="5343896" cy="25676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64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0846" y="4168236"/>
              <a:ext cx="5316187" cy="18865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직사각형 6"/>
          <p:cNvSpPr/>
          <p:nvPr/>
        </p:nvSpPr>
        <p:spPr>
          <a:xfrm>
            <a:off x="439391" y="2042556"/>
            <a:ext cx="902522" cy="24938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94960" y="2064328"/>
            <a:ext cx="1047004" cy="2513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79915" y="2551216"/>
            <a:ext cx="1260760" cy="6076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42309" y="3597234"/>
            <a:ext cx="5145971" cy="3572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51261" y="4298867"/>
            <a:ext cx="2351315" cy="24938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488380" y="21434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85009" y="456408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52393" y="34290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841707" y="25056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164775" y="180307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70214" y="18723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33406" y="4546270"/>
            <a:ext cx="269172" cy="1919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4676" y="6043674"/>
            <a:ext cx="34290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타원 26"/>
          <p:cNvSpPr/>
          <p:nvPr/>
        </p:nvSpPr>
        <p:spPr>
          <a:xfrm>
            <a:off x="3988131" y="601089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4" name="Shape 11"/>
          <p:cNvCxnSpPr>
            <a:stCxn id="18" idx="2"/>
          </p:cNvCxnSpPr>
          <p:nvPr/>
        </p:nvCxnSpPr>
        <p:spPr>
          <a:xfrm rot="5400000" flipH="1" flipV="1">
            <a:off x="4544204" y="2643357"/>
            <a:ext cx="218684" cy="3971109"/>
          </a:xfrm>
          <a:prstGeom prst="curvedConnector4">
            <a:avLst>
              <a:gd name="adj1" fmla="val -50828"/>
              <a:gd name="adj2" fmla="val 42400"/>
            </a:avLst>
          </a:prstGeom>
          <a:ln w="9525">
            <a:solidFill>
              <a:srgbClr val="00B05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022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56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협력업체 발주정보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5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 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 협력업체 발주정보 확인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접속 후 발주 협업 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 값 설정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생산본부 및 납품기간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 클릭을 하면  해당 일자에 발주된 정보를  확인한다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선택 키 클릭 후 발주 확인 클릭하면 확인상태가 청색으로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SAP_SRM_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발주정보 확인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617" y="1647903"/>
            <a:ext cx="9023266" cy="377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603665" y="3206338"/>
            <a:ext cx="417613" cy="2226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822863" y="288372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29392" y="3581400"/>
            <a:ext cx="5140037" cy="76299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9210" y="3206338"/>
            <a:ext cx="490844" cy="2226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13464" y="4644241"/>
            <a:ext cx="231565" cy="65215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684826" y="4630386"/>
            <a:ext cx="328545" cy="65215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67098" y="45205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22614" y="28797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70483" y="34052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8674925" y="426126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6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5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협력업체 납품정보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2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 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 협력업체  납품정보 생성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발주정보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  클릭            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조건 설정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생산본부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 값 선택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입하전표 생성할 품목에 해당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 값 클릭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수량정보 입력 화면 생성 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다음화면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SAP_SRM_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납품정보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636" y="1603170"/>
            <a:ext cx="9072748" cy="3764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888673" y="2386940"/>
            <a:ext cx="726371" cy="19000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54185" y="3358738"/>
            <a:ext cx="3958438" cy="86887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54186" y="3156856"/>
            <a:ext cx="443341" cy="2038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88565" y="4726379"/>
            <a:ext cx="339591" cy="6023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07523" y="203464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322614" y="308110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39388" y="44572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818760" y="299401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347853" y="3154877"/>
            <a:ext cx="443341" cy="2038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4263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5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협력업체 납품정보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2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 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 협력업체  납품정보 생성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LOT”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입하시간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수량은 분할 처리가 가능하며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지정한 정보라인을  화면에서 삭제하여 보지 않을 수도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 클릭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 처리 팝업 생성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-&gt;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SAP_SRM_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납품정보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509" y="1638796"/>
            <a:ext cx="9013374" cy="369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61065" y="4370119"/>
            <a:ext cx="1155860" cy="83127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85652" y="3348842"/>
            <a:ext cx="629392" cy="2018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308267" y="297477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546" y="2061372"/>
            <a:ext cx="1883774" cy="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>
          <a:xfrm>
            <a:off x="6194104" y="196327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48677" y="3346867"/>
            <a:ext cx="382004" cy="2038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schemeClr val="tx1"/>
              </a:solidFill>
            </a:endParaRPr>
          </a:p>
        </p:txBody>
      </p:sp>
      <p:sp>
        <p:nvSpPr>
          <p:cNvPr id="18" name="설명선 1 17"/>
          <p:cNvSpPr/>
          <p:nvPr/>
        </p:nvSpPr>
        <p:spPr>
          <a:xfrm>
            <a:off x="2446317" y="2731325"/>
            <a:ext cx="1488120" cy="629392"/>
          </a:xfrm>
          <a:prstGeom prst="borderCallout1">
            <a:avLst>
              <a:gd name="adj1" fmla="val 28184"/>
              <a:gd name="adj2" fmla="val -1566"/>
              <a:gd name="adj3" fmla="val 95066"/>
              <a:gd name="adj4" fmla="val -26083"/>
            </a:avLst>
          </a:prstGeom>
          <a:solidFill>
            <a:srgbClr val="FFFF00"/>
          </a:solidFill>
          <a:ln w="12700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1200" dirty="0" smtClean="0">
                <a:solidFill>
                  <a:schemeClr val="tx1"/>
                </a:solidFill>
              </a:rPr>
              <a:t>Import ? (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개발건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r>
              <a:rPr lang="ko-KR" altLang="en-US" sz="1200" dirty="0" smtClean="0">
                <a:solidFill>
                  <a:schemeClr val="tx1"/>
                </a:solidFill>
              </a:rPr>
              <a:t>입하문서 대량생성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1200" dirty="0" smtClean="0">
                <a:solidFill>
                  <a:schemeClr val="tx1"/>
                </a:solidFill>
              </a:rPr>
              <a:t>필요 시 사용</a:t>
            </a:r>
          </a:p>
        </p:txBody>
      </p:sp>
      <p:sp>
        <p:nvSpPr>
          <p:cNvPr id="11" name="타원 10"/>
          <p:cNvSpPr/>
          <p:nvPr/>
        </p:nvSpPr>
        <p:spPr>
          <a:xfrm>
            <a:off x="403762" y="42790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46023"/>
        </p:xfrm>
        <a:graphic>
          <a:graphicData uri="http://schemas.openxmlformats.org/drawingml/2006/table">
            <a:tbl>
              <a:tblPr/>
              <a:tblGrid>
                <a:gridCol w="5652551"/>
                <a:gridCol w="3562886"/>
              </a:tblGrid>
              <a:tr h="50460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위탁자재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협력업체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입하문서 생성 버튼 클릭  후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위탁자재의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납품증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생성과 프린터 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입하문서 생성 버튼 이후  생성이 되며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대금결재용과 협력사용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부가 프린터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되어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부는 업체보관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나머지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부는  납품 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입하단계부터 당사로 제출될 수 있도록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20" y="1698171"/>
            <a:ext cx="5320640" cy="4536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SAP_SRM_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납품증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및 프린터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4346369" y="1802081"/>
            <a:ext cx="1318161" cy="73923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110844" y="145769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20640"/>
        </p:xfrm>
        <a:graphic>
          <a:graphicData uri="http://schemas.openxmlformats.org/drawingml/2006/table">
            <a:tbl>
              <a:tblPr/>
              <a:tblGrid>
                <a:gridCol w="5652551"/>
                <a:gridCol w="3562886"/>
              </a:tblGrid>
              <a:tr h="50460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위탁자재 구매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ASN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생성 후 당사 구매 입고를 통한 재고화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절차를 볼 수 있는 프로세스임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구매입고 처리 화면에서  거래 이벤트와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참조문서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스캔하여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입고문서를 검색한다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해당품목 생성되어 보이며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 처리될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품목의 입고 내역을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품목 필더에 체크 표시 후 점검표시로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전표생성의 이상 유무를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or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자재전표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문서번호를 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세부항목의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오더의 세부 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입하문서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(ASN)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발급처는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본 화면부터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입고처리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구매입고 처리 프로세스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513" y="1626919"/>
            <a:ext cx="5379522" cy="453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63138" y="2363190"/>
            <a:ext cx="2280062" cy="2612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79911" y="3406240"/>
            <a:ext cx="5037117" cy="5601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89807" y="5985163"/>
            <a:ext cx="704603" cy="2355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555176" y="196833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308272" y="303513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10641" y="558832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24093" y="2220685"/>
            <a:ext cx="231575" cy="1425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280558" y="1845623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388" y="6219454"/>
            <a:ext cx="2047758" cy="9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구매입고 처리 後 재고 확인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구매입고 처리된 위탁자재의 창고 입고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State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확인하는 프로세스임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검색 코드를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      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재고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확인을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유형별 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가용재고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자산화된 재고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?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대금처리는 안되었지만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가용화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있는 재고로 이동유형을 통해 당사의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재고로 전환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가용화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하여  사용할 수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있으며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전환 이후부터 정산의 대상이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품질검사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품질검사 진행 중인 재고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135" y="3325091"/>
            <a:ext cx="5486399" cy="2885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014" y="1579418"/>
            <a:ext cx="5379646" cy="2101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612571" y="1876302"/>
            <a:ext cx="700646" cy="1900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297840" y="17566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45573" y="6020790"/>
            <a:ext cx="2819373" cy="12834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815592" y="590611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62" y="2675924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재고의 당사 창고 이전전기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재고의 공급처 창고에서  당사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재고로 이전 전기하는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공정에서 출하 요청된 품목에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전기를 통해  당사 가용 재고화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가용화 시점이 정산대상이 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증빙일과 전기일 기재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이동유형 기재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위탁재고 이전은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411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이전전기 유형은 별첨자료 참조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특별재고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위탁품의 경우 특별재고로 관리되고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있으며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이전전기 시 이를 필수 조건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값으로 지정이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734" y="1603169"/>
            <a:ext cx="5424551" cy="456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96784" y="5411849"/>
            <a:ext cx="3588327" cy="18142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4390" y="2897579"/>
            <a:ext cx="1508166" cy="2018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Shape 13"/>
          <p:cNvCxnSpPr>
            <a:stCxn id="10" idx="3"/>
          </p:cNvCxnSpPr>
          <p:nvPr/>
        </p:nvCxnSpPr>
        <p:spPr>
          <a:xfrm>
            <a:off x="2042556" y="2998519"/>
            <a:ext cx="901980" cy="2437081"/>
          </a:xfrm>
          <a:prstGeom prst="bentConnector2">
            <a:avLst/>
          </a:prstGeom>
          <a:ln w="952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타원 6"/>
          <p:cNvSpPr/>
          <p:nvPr/>
        </p:nvSpPr>
        <p:spPr>
          <a:xfrm>
            <a:off x="1992133" y="26506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20636" y="1954483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96784" y="2363190"/>
            <a:ext cx="4573979" cy="16625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304155" y="2898978"/>
            <a:ext cx="1508166" cy="2018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812232" y="26688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102" y="3212983"/>
            <a:ext cx="2130804" cy="939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왼쪽으로 구부러진 화살표 19"/>
          <p:cNvSpPr/>
          <p:nvPr/>
        </p:nvSpPr>
        <p:spPr>
          <a:xfrm rot="19306950" flipH="1">
            <a:off x="3266172" y="3096888"/>
            <a:ext cx="326900" cy="647309"/>
          </a:xfrm>
          <a:prstGeom prst="curvedLeftArrow">
            <a:avLst/>
          </a:prstGeom>
          <a:solidFill>
            <a:srgbClr val="92D050"/>
          </a:solidFill>
          <a:ln w="12700">
            <a:solidFill>
              <a:schemeClr val="tx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재고의 당사 창고 이전전기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재고의 공급처 창고에서  당사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재고로 이전 전기하는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이전전기 대상 업체코드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위탁재고 현황을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:  MB54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위탁재고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이전 전기 코드 및 수량 입력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214" y="1647214"/>
            <a:ext cx="5413914" cy="308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419451" y="2709645"/>
            <a:ext cx="1744910" cy="3020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93469" y="25332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3304" y="4478152"/>
            <a:ext cx="3248952" cy="167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타원 23"/>
          <p:cNvSpPr/>
          <p:nvPr/>
        </p:nvSpPr>
        <p:spPr>
          <a:xfrm>
            <a:off x="5449796" y="440537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399623" y="36755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501318" y="5571689"/>
            <a:ext cx="2582409" cy="3020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8" name="Shape 27"/>
          <p:cNvCxnSpPr>
            <a:stCxn id="26" idx="1"/>
          </p:cNvCxnSpPr>
          <p:nvPr/>
        </p:nvCxnSpPr>
        <p:spPr>
          <a:xfrm rot="10800000">
            <a:off x="1535186" y="4051883"/>
            <a:ext cx="966133" cy="1670808"/>
          </a:xfrm>
          <a:prstGeom prst="curvedConnector2">
            <a:avLst/>
          </a:prstGeom>
          <a:ln w="127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왼쪽으로 구부러진 화살표 5"/>
          <p:cNvSpPr/>
          <p:nvPr/>
        </p:nvSpPr>
        <p:spPr>
          <a:xfrm rot="19306950">
            <a:off x="4865579" y="3288584"/>
            <a:ext cx="332348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재고의 당사 창고 이전전기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재고의 공급처 창고에서  당사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재고로 이전 전기하는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이전 전기 품목이 매건 마다 화면에서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처리를 하라고 나타남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필수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 위치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② 이전 전기품목에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완료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첫 화면으로 다시 전환됨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저장하면 위탁자재의  당사 창고에 이전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대금정산의 대상이 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577" y="1579796"/>
            <a:ext cx="4328981" cy="2363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0352" y="4001549"/>
            <a:ext cx="4253219" cy="2172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6384023" y="2910980"/>
            <a:ext cx="1694575" cy="24328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433331" y="156849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449797" y="398592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2" name="Shape 11"/>
          <p:cNvCxnSpPr>
            <a:stCxn id="7" idx="1"/>
          </p:cNvCxnSpPr>
          <p:nvPr/>
        </p:nvCxnSpPr>
        <p:spPr>
          <a:xfrm rot="10800000">
            <a:off x="4697835" y="2525087"/>
            <a:ext cx="1686188" cy="507535"/>
          </a:xfrm>
          <a:prstGeom prst="curvedConnector3">
            <a:avLst>
              <a:gd name="adj1" fmla="val 50000"/>
            </a:avLst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재고의 당사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창고 이전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(Ⅰ)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재고의 당사 창고 이전전기 처리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재고이동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결과 확인프로세스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공급업체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창고에 보관 중인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개의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재고를 확인 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T-Code : MB51)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당사 재고로 이전전기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(MB1B)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후의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창고별</a:t>
                      </a:r>
                      <a:r>
                        <a:rPr kumimoji="0" lang="ko-KR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(T-Code :MMBE)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다이어그램 16"/>
          <p:cNvGraphicFramePr/>
          <p:nvPr/>
        </p:nvGraphicFramePr>
        <p:xfrm>
          <a:off x="6374002" y="3674378"/>
          <a:ext cx="2887444" cy="2341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직사각형 23"/>
          <p:cNvSpPr/>
          <p:nvPr/>
        </p:nvSpPr>
        <p:spPr>
          <a:xfrm>
            <a:off x="6531442" y="3107341"/>
            <a:ext cx="184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dirty="0"/>
          </a:p>
        </p:txBody>
      </p:sp>
      <p:cxnSp>
        <p:nvCxnSpPr>
          <p:cNvPr id="25" name="꺾인 연결선 10"/>
          <p:cNvCxnSpPr>
            <a:endCxn id="29" idx="1"/>
          </p:cNvCxnSpPr>
          <p:nvPr/>
        </p:nvCxnSpPr>
        <p:spPr>
          <a:xfrm rot="16200000" flipH="1">
            <a:off x="6634252" y="3533210"/>
            <a:ext cx="495648" cy="190759"/>
          </a:xfrm>
          <a:prstGeom prst="bentConnector2">
            <a:avLst/>
          </a:prstGeom>
          <a:ln w="12700">
            <a:solidFill>
              <a:srgbClr val="00B050"/>
            </a:solidFill>
            <a:prstDash val="solid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977456" y="3737914"/>
            <a:ext cx="184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dirty="0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148" y="1803633"/>
            <a:ext cx="4294856" cy="1963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636371" y="2576820"/>
            <a:ext cx="3491013" cy="37610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41589" y="3831456"/>
            <a:ext cx="3988091" cy="2359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8" name="꺾인 연결선 10"/>
          <p:cNvCxnSpPr>
            <a:stCxn id="16" idx="1"/>
            <a:endCxn id="20" idx="1"/>
          </p:cNvCxnSpPr>
          <p:nvPr/>
        </p:nvCxnSpPr>
        <p:spPr>
          <a:xfrm rot="10800000" flipH="1" flipV="1">
            <a:off x="636370" y="2764873"/>
            <a:ext cx="1620473" cy="3271006"/>
          </a:xfrm>
          <a:prstGeom prst="bentConnector3">
            <a:avLst>
              <a:gd name="adj1" fmla="val -14107"/>
            </a:avLst>
          </a:prstGeom>
          <a:ln w="12700">
            <a:solidFill>
              <a:srgbClr val="0070C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2256844" y="5914238"/>
            <a:ext cx="2138987" cy="2432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5" name="Group 68"/>
          <p:cNvGrpSpPr/>
          <p:nvPr/>
        </p:nvGrpSpPr>
        <p:grpSpPr>
          <a:xfrm>
            <a:off x="4103704" y="1407053"/>
            <a:ext cx="914401" cy="675597"/>
            <a:chOff x="7328451" y="4558909"/>
            <a:chExt cx="914401" cy="675597"/>
          </a:xfrm>
        </p:grpSpPr>
        <p:sp>
          <p:nvSpPr>
            <p:cNvPr id="36" name="Explosion 1 69"/>
            <p:cNvSpPr/>
            <p:nvPr/>
          </p:nvSpPr>
          <p:spPr>
            <a:xfrm>
              <a:off x="7328451" y="4558909"/>
              <a:ext cx="914401" cy="675597"/>
            </a:xfrm>
            <a:prstGeom prst="irregularSeal1">
              <a:avLst/>
            </a:prstGeom>
            <a:solidFill>
              <a:srgbClr val="FFFFCC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37" name="Explosion 1 70"/>
            <p:cNvSpPr/>
            <p:nvPr/>
          </p:nvSpPr>
          <p:spPr>
            <a:xfrm>
              <a:off x="7390030" y="4650004"/>
              <a:ext cx="769760" cy="471338"/>
            </a:xfrm>
            <a:prstGeom prst="irregularSeal1">
              <a:avLst/>
            </a:prstGeom>
            <a:solidFill>
              <a:srgbClr val="FF3300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572952" y="4751455"/>
              <a:ext cx="532517" cy="2718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Double</a:t>
              </a:r>
              <a:endParaRPr lang="en-US" altLang="ko-KR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Click</a:t>
              </a:r>
              <a:endParaRPr lang="en-US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</p:txBody>
        </p:sp>
        <p:sp>
          <p:nvSpPr>
            <p:cNvPr id="39" name="Right Arrow 72"/>
            <p:cNvSpPr/>
            <p:nvPr/>
          </p:nvSpPr>
          <p:spPr>
            <a:xfrm rot="14705889">
              <a:off x="7477556" y="4829589"/>
              <a:ext cx="252000" cy="126000"/>
            </a:xfrm>
            <a:prstGeom prst="rightArrow">
              <a:avLst>
                <a:gd name="adj1" fmla="val 31222"/>
                <a:gd name="adj2" fmla="val 126340"/>
              </a:avLst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Shape 39"/>
          <p:cNvCxnSpPr>
            <a:stCxn id="36" idx="1"/>
            <a:endCxn id="16" idx="0"/>
          </p:cNvCxnSpPr>
          <p:nvPr/>
        </p:nvCxnSpPr>
        <p:spPr>
          <a:xfrm rot="10800000" flipV="1">
            <a:off x="2381878" y="1676510"/>
            <a:ext cx="1721826" cy="900310"/>
          </a:xfrm>
          <a:prstGeom prst="curvedConnector2">
            <a:avLst/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왼쪽으로 구부러진 화살표 43"/>
          <p:cNvSpPr/>
          <p:nvPr/>
        </p:nvSpPr>
        <p:spPr>
          <a:xfrm rot="19904663" flipH="1">
            <a:off x="1281131" y="3748417"/>
            <a:ext cx="311183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 w="1270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373059" y="206344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5297397" y="389224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재고의 당사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창고 이전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(Ⅱ)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재고의 당사 창고 이전전기 처리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재고이동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결과 확인프로세스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공급업체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창고에 보관 중인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개의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재고를 확인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당사 재고로 이전전기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(MB1B)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후의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창고별</a:t>
                      </a:r>
                      <a:r>
                        <a:rPr kumimoji="0" lang="ko-KR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 변동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다이어그램 16"/>
          <p:cNvGraphicFramePr/>
          <p:nvPr/>
        </p:nvGraphicFramePr>
        <p:xfrm>
          <a:off x="6374002" y="3674378"/>
          <a:ext cx="2887444" cy="2341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175" y="2927758"/>
            <a:ext cx="3617708" cy="328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66363" y="1417740"/>
            <a:ext cx="3422709" cy="3254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5448399" y="399291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465338" y="58133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421516" y="4472732"/>
            <a:ext cx="2459167" cy="1076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90569" y="5757644"/>
            <a:ext cx="2936147" cy="14820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꺾인 연결선 10"/>
          <p:cNvCxnSpPr>
            <a:stCxn id="8" idx="2"/>
            <a:endCxn id="9" idx="3"/>
          </p:cNvCxnSpPr>
          <p:nvPr/>
        </p:nvCxnSpPr>
        <p:spPr>
          <a:xfrm rot="5400000">
            <a:off x="3713229" y="4893876"/>
            <a:ext cx="1251358" cy="624384"/>
          </a:xfrm>
          <a:prstGeom prst="bentConnector2">
            <a:avLst/>
          </a:prstGeom>
          <a:ln w="12700">
            <a:solidFill>
              <a:srgbClr val="0083CD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6531442" y="3107341"/>
            <a:ext cx="184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dirty="0"/>
          </a:p>
        </p:txBody>
      </p:sp>
      <p:cxnSp>
        <p:nvCxnSpPr>
          <p:cNvPr id="25" name="꺾인 연결선 10"/>
          <p:cNvCxnSpPr>
            <a:endCxn id="29" idx="1"/>
          </p:cNvCxnSpPr>
          <p:nvPr/>
        </p:nvCxnSpPr>
        <p:spPr>
          <a:xfrm rot="16200000" flipH="1">
            <a:off x="6634252" y="3533210"/>
            <a:ext cx="495648" cy="190759"/>
          </a:xfrm>
          <a:prstGeom prst="bentConnector2">
            <a:avLst/>
          </a:prstGeom>
          <a:ln w="12700">
            <a:solidFill>
              <a:srgbClr val="00B050"/>
            </a:solidFill>
            <a:prstDash val="solid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977456" y="3737914"/>
            <a:ext cx="184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이전 재고의 정산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이전 전기된 자재에 대한 대금정산을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정산처리 업체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정산 대상기간을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정산 이전에  조회 후 정산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 수 있도록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검색 화면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MRKO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및 파이프라인 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505" y="1577349"/>
            <a:ext cx="5312066" cy="456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277360" y="24493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641340" y="3113715"/>
            <a:ext cx="2274609" cy="1579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302527" y="30281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15066" y="44892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87436" y="4625133"/>
            <a:ext cx="469578" cy="1482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이전 재고의 정산조회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정산조회 화면에서 대상 품목의 자재전표를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조회할 수 있는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위탁자재의 정산 대상품의 정산 이전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 자재전표를 더블 클릭하면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다음화면에 발생된 위탁자재의 정산내역을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세부적으로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MRKO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및 파이프라인 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H="1" flipV="1">
            <a:off x="453005" y="1577130"/>
            <a:ext cx="5444455" cy="1291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68"/>
          <p:cNvGrpSpPr/>
          <p:nvPr/>
        </p:nvGrpSpPr>
        <p:grpSpPr>
          <a:xfrm>
            <a:off x="2476240" y="1474165"/>
            <a:ext cx="914401" cy="675597"/>
            <a:chOff x="7328451" y="4558909"/>
            <a:chExt cx="914401" cy="675597"/>
          </a:xfrm>
        </p:grpSpPr>
        <p:sp>
          <p:nvSpPr>
            <p:cNvPr id="6" name="Explosion 1 69"/>
            <p:cNvSpPr/>
            <p:nvPr/>
          </p:nvSpPr>
          <p:spPr>
            <a:xfrm>
              <a:off x="7328451" y="4558909"/>
              <a:ext cx="914401" cy="675597"/>
            </a:xfrm>
            <a:prstGeom prst="irregularSeal1">
              <a:avLst/>
            </a:prstGeom>
            <a:solidFill>
              <a:srgbClr val="FFFFCC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7" name="Explosion 1 70"/>
            <p:cNvSpPr/>
            <p:nvPr/>
          </p:nvSpPr>
          <p:spPr>
            <a:xfrm>
              <a:off x="7390030" y="4650004"/>
              <a:ext cx="769760" cy="471338"/>
            </a:xfrm>
            <a:prstGeom prst="irregularSeal1">
              <a:avLst/>
            </a:prstGeom>
            <a:solidFill>
              <a:srgbClr val="FF3300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572952" y="4751455"/>
              <a:ext cx="532517" cy="2718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Double</a:t>
              </a:r>
              <a:endParaRPr lang="en-US" altLang="ko-KR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Click</a:t>
              </a:r>
              <a:endParaRPr lang="en-US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</p:txBody>
        </p:sp>
        <p:sp>
          <p:nvSpPr>
            <p:cNvPr id="9" name="Right Arrow 72"/>
            <p:cNvSpPr/>
            <p:nvPr/>
          </p:nvSpPr>
          <p:spPr>
            <a:xfrm rot="14705889">
              <a:off x="7477556" y="4829589"/>
              <a:ext cx="252000" cy="126000"/>
            </a:xfrm>
            <a:prstGeom prst="rightArrow">
              <a:avLst>
                <a:gd name="adj1" fmla="val 31222"/>
                <a:gd name="adj2" fmla="val 126340"/>
              </a:avLst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</p:grp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634" y="2952925"/>
            <a:ext cx="5157658" cy="3238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1259953" y="2336336"/>
            <a:ext cx="535292" cy="1384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Shape 10"/>
          <p:cNvCxnSpPr>
            <a:stCxn id="6" idx="1"/>
            <a:endCxn id="11" idx="0"/>
          </p:cNvCxnSpPr>
          <p:nvPr/>
        </p:nvCxnSpPr>
        <p:spPr>
          <a:xfrm rot="10800000" flipV="1">
            <a:off x="1527600" y="1743622"/>
            <a:ext cx="948641" cy="592714"/>
          </a:xfrm>
          <a:prstGeom prst="curvedConnector2">
            <a:avLst/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왼쪽으로 구부러진 화살표 13"/>
          <p:cNvSpPr/>
          <p:nvPr/>
        </p:nvSpPr>
        <p:spPr>
          <a:xfrm rot="19904663">
            <a:off x="4771110" y="2371019"/>
            <a:ext cx="262644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05280" y="161883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081" y="1561925"/>
            <a:ext cx="5421823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이전 재고의 정산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이전 전기된 자재에 대한 대금정산을 처리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정산처리 업체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정산 대상기간을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정산 이전에  조회 후 정산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 수 있도록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검색 화면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MRKO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및 파이프라인 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2277360" y="24493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607784" y="3130493"/>
            <a:ext cx="2274609" cy="1579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268971" y="304495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06677" y="470737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79047" y="4843247"/>
            <a:ext cx="469578" cy="1482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6" y="1620869"/>
            <a:ext cx="5419288" cy="1340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이전 재고의 정산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정산조회 화면에서 대상 품목의 자재전표를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조회할 수 있는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위탁자재의 정산 대상품의 정산 이전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 전표전표를 더블 클릭하면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다음화면에 발생된 위탁자재의 정산내역을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세부적으로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MRKO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및 파이프라인 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68"/>
          <p:cNvGrpSpPr/>
          <p:nvPr/>
        </p:nvGrpSpPr>
        <p:grpSpPr>
          <a:xfrm>
            <a:off x="2476240" y="1474165"/>
            <a:ext cx="914401" cy="675597"/>
            <a:chOff x="7328451" y="4558909"/>
            <a:chExt cx="914401" cy="675597"/>
          </a:xfrm>
        </p:grpSpPr>
        <p:sp>
          <p:nvSpPr>
            <p:cNvPr id="6" name="Explosion 1 69"/>
            <p:cNvSpPr/>
            <p:nvPr/>
          </p:nvSpPr>
          <p:spPr>
            <a:xfrm>
              <a:off x="7328451" y="4558909"/>
              <a:ext cx="914401" cy="675597"/>
            </a:xfrm>
            <a:prstGeom prst="irregularSeal1">
              <a:avLst/>
            </a:prstGeom>
            <a:solidFill>
              <a:srgbClr val="FFFFCC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7" name="Explosion 1 70"/>
            <p:cNvSpPr/>
            <p:nvPr/>
          </p:nvSpPr>
          <p:spPr>
            <a:xfrm>
              <a:off x="7390030" y="4650004"/>
              <a:ext cx="769760" cy="471338"/>
            </a:xfrm>
            <a:prstGeom prst="irregularSeal1">
              <a:avLst/>
            </a:prstGeom>
            <a:solidFill>
              <a:srgbClr val="FF3300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572952" y="4751455"/>
              <a:ext cx="532517" cy="2718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Double</a:t>
              </a:r>
              <a:endParaRPr lang="en-US" altLang="ko-KR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Click</a:t>
              </a:r>
              <a:endParaRPr lang="en-US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</p:txBody>
        </p:sp>
        <p:sp>
          <p:nvSpPr>
            <p:cNvPr id="9" name="Right Arrow 72"/>
            <p:cNvSpPr/>
            <p:nvPr/>
          </p:nvSpPr>
          <p:spPr>
            <a:xfrm rot="14705889">
              <a:off x="7477556" y="4829589"/>
              <a:ext cx="252000" cy="126000"/>
            </a:xfrm>
            <a:prstGeom prst="rightArrow">
              <a:avLst>
                <a:gd name="adj1" fmla="val 31222"/>
                <a:gd name="adj2" fmla="val 126340"/>
              </a:avLst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4699439" y="2386670"/>
            <a:ext cx="476568" cy="14680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Shape 10"/>
          <p:cNvCxnSpPr>
            <a:endCxn id="11" idx="0"/>
          </p:cNvCxnSpPr>
          <p:nvPr/>
        </p:nvCxnSpPr>
        <p:spPr>
          <a:xfrm>
            <a:off x="3372374" y="1736521"/>
            <a:ext cx="1565349" cy="650149"/>
          </a:xfrm>
          <a:prstGeom prst="curvedConnector2">
            <a:avLst/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타원 15"/>
          <p:cNvSpPr/>
          <p:nvPr/>
        </p:nvSpPr>
        <p:spPr>
          <a:xfrm>
            <a:off x="205280" y="161883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007" y="3070371"/>
            <a:ext cx="5445898" cy="3103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왼쪽으로 구부러진 화살표 13"/>
          <p:cNvSpPr/>
          <p:nvPr/>
        </p:nvSpPr>
        <p:spPr>
          <a:xfrm rot="19904663">
            <a:off x="5349950" y="2798855"/>
            <a:ext cx="262644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정산 처리에 따른 매입계산서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정산품에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매입 세금계산서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발행 요청서 처리 프로세스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위탁자재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정산분에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매입 전자세금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계산서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발행을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요청하기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위한 검색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Vendor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지정하여 검색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검색기준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청구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영수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면세 구분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월합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월합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매입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부자재 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 매입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설비제작 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- Vendor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지정하여 검색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     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ZSBDTIAP01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전자세금계산서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078" y="1518408"/>
            <a:ext cx="5500993" cy="4697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161625" y="219767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88833" y="4374861"/>
            <a:ext cx="1382580" cy="170715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750253" y="422920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704" y="543560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정산 처리에 따른 매입계산서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정산품에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매입 세금계산서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발행 요청서 처리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발행요청 화면에 대상 업체를 지정하고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최종 처리 확인화면 생성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세금계산서 처리요청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-E-mail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및 공급가액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화면 좌측 하단에 정상 처리 메시지 나타남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ZSBDTIAP01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전자세금계산서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178" y="1625936"/>
            <a:ext cx="5457505" cy="2081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8759" y="3783436"/>
            <a:ext cx="4148010" cy="2408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1394177" y="1883331"/>
            <a:ext cx="535292" cy="1803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035791" y="164399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28505" y="3537361"/>
            <a:ext cx="5335399" cy="17057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22790" y="345741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456638" y="372586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200" y="6117541"/>
            <a:ext cx="1293160" cy="1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타원 23"/>
          <p:cNvSpPr/>
          <p:nvPr/>
        </p:nvSpPr>
        <p:spPr>
          <a:xfrm>
            <a:off x="342301" y="574901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위탁자재의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처리되는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 발행 요청건의 경우 해당업체에서 요청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건에 대해 직접 처리하기 위해 로그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Smart-Bill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접수한다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상단 메뉴화면에서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 세금계산서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홍진산업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Smart-Bill I/D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 부여로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Test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위해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산업사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Test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진행함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(10_1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~10_4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번까지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07" y="1686187"/>
            <a:ext cx="5366376" cy="445455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713063" y="2002175"/>
            <a:ext cx="620787" cy="2796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346182" y="240739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356282" y="192083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88626" y="2431412"/>
            <a:ext cx="720057" cy="2796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위탁자재의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처리되는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 처리함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內  「 내 미 처리 문서」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하면 실시간 접수된 세금계산서 현황을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처리항목      후 클릭하여 세금계산서를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볼수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342" y="1619076"/>
            <a:ext cx="5491119" cy="255025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494949" y="2505516"/>
            <a:ext cx="973124" cy="1789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455239" y="2457730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941" y="3162649"/>
            <a:ext cx="5469317" cy="30787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1536582" y="5207703"/>
            <a:ext cx="4235044" cy="18595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389525" y="473254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6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150" y="3233537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위탁자재의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세금계산서 조회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화면을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6" name="그룹 5"/>
          <p:cNvGrpSpPr/>
          <p:nvPr/>
        </p:nvGrpSpPr>
        <p:grpSpPr>
          <a:xfrm>
            <a:off x="441995" y="1669408"/>
            <a:ext cx="5430299" cy="4546834"/>
            <a:chOff x="0" y="0"/>
            <a:chExt cx="9105900" cy="7029450"/>
          </a:xfrm>
        </p:grpSpPr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150" y="5086350"/>
              <a:ext cx="8972550" cy="1943100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pic>
          <p:nvPicPr>
            <p:cNvPr id="8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05900" cy="5600700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</p:grpSp>
      <p:sp>
        <p:nvSpPr>
          <p:cNvPr id="9" name="타원 8"/>
          <p:cNvSpPr/>
          <p:nvPr/>
        </p:nvSpPr>
        <p:spPr>
          <a:xfrm>
            <a:off x="1732076" y="5762992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072081" y="5837342"/>
            <a:ext cx="587229" cy="21111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5927" y="3825380"/>
            <a:ext cx="2271829" cy="239086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위탁자재의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세금계산서 조회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화면을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이후 발행 요금정보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(Smart-Bill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→사용금액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  뜬다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세금계산서 국세청 전송 메시지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최종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공인 인증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후 발급 완료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0" y="1686407"/>
            <a:ext cx="2807224" cy="180341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9" name="타원 8"/>
          <p:cNvSpPr/>
          <p:nvPr/>
        </p:nvSpPr>
        <p:spPr>
          <a:xfrm>
            <a:off x="373060" y="165238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56708" y="2399733"/>
            <a:ext cx="3130360" cy="1526315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14" name="타원 13"/>
          <p:cNvSpPr/>
          <p:nvPr/>
        </p:nvSpPr>
        <p:spPr>
          <a:xfrm>
            <a:off x="2438150" y="2408793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537108" y="379297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51295" y="3094142"/>
            <a:ext cx="385895" cy="2027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228051" y="3582102"/>
            <a:ext cx="637564" cy="2097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028113" y="5612238"/>
            <a:ext cx="1802236" cy="2348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17053" y="5981353"/>
            <a:ext cx="720055" cy="2097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왼쪽으로 구부러진 화살표 18"/>
          <p:cNvSpPr/>
          <p:nvPr/>
        </p:nvSpPr>
        <p:spPr>
          <a:xfrm rot="19904663" flipH="1">
            <a:off x="1997530" y="3288349"/>
            <a:ext cx="352240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  <p:sp>
        <p:nvSpPr>
          <p:cNvPr id="21" name="왼쪽으로 구부러진 화살표 20"/>
          <p:cNvSpPr/>
          <p:nvPr/>
        </p:nvSpPr>
        <p:spPr>
          <a:xfrm rot="19904663" flipH="1">
            <a:off x="2988828" y="3902143"/>
            <a:ext cx="352240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정산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계산서 발행 이후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 자재의 세금계산서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(Smart-Bill)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발행 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이후 지급 처리까지의 프로세스로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baseline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요청에 의한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매입 전자세금계산서 관리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화면임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해당업체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작성일자를 입력해서 대상업체를 검색한다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최종      클릭하면 다음화면으로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수신 미 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 한 후 해당라인을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해당 전표가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전표매핑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되어 있는지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(AP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 기표 건의 경우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매핑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확인된 해당 라인을 지정한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수신승인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탭에서 확인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지급처리를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FLAS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들어간다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343" y="3811645"/>
            <a:ext cx="5386562" cy="2303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ZSBDTIAP02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56" y="1619075"/>
            <a:ext cx="5384638" cy="2088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347893" y="2449340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319306" y="2877179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372" y="3489354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타원 9"/>
          <p:cNvSpPr/>
          <p:nvPr/>
        </p:nvSpPr>
        <p:spPr>
          <a:xfrm>
            <a:off x="1037189" y="489193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4128" y="5897461"/>
            <a:ext cx="5040386" cy="1677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77923" y="5234731"/>
            <a:ext cx="559266" cy="2008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183622" y="5580079"/>
            <a:ext cx="306198" cy="15799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976444" y="526340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지급처리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(EP ~ e-Accounting System)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 자재의 지급처리를 위한 업무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e-Accounting System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지급처리 관련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업무를 진행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사내 포탈 화면에서 본인의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I/D, Password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포탈 배경화면이 나오며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여기서 화면 상단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해당메뉴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(e-Accounting System)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 들어간다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_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지급처리 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449" y="1677798"/>
            <a:ext cx="3733101" cy="1711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2177" y="2768367"/>
            <a:ext cx="3796383" cy="19881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8652" y="4429853"/>
            <a:ext cx="3752326" cy="1744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타원 6"/>
          <p:cNvSpPr/>
          <p:nvPr/>
        </p:nvSpPr>
        <p:spPr>
          <a:xfrm>
            <a:off x="331115" y="156010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136458" y="260873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83747" y="4454309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지급처리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(EP ~ e-Accounting System)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 자재의 지급처리를 위한 업무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e-Accounting System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지급처리 관련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업무를 진행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 메뉴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대상항목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 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해당항목 세부내역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결재선 지정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원안 결재선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Settimg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결재선 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결재선 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재설정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④ 결재 상신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승인절차가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_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지급처리 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1250588" y="2594335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53680" y="4411986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35" y="1657350"/>
            <a:ext cx="5160681" cy="354844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5144" y="4909206"/>
            <a:ext cx="3792145" cy="1302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직사각형 13"/>
          <p:cNvSpPr/>
          <p:nvPr/>
        </p:nvSpPr>
        <p:spPr>
          <a:xfrm>
            <a:off x="759195" y="3273540"/>
            <a:ext cx="453298" cy="1637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565605" y="3378801"/>
            <a:ext cx="4151950" cy="19005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113872" y="5177979"/>
            <a:ext cx="3613538" cy="9522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86561" y="3063019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411223" y="3063019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854668" y="5063946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550034" y="6011292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지급처리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(EP ~ e-Accounting System)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 상신처리 완료 후 처리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검색 하는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해당항목 검색 후 더블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단에 처리구분에서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미처리로 검색을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처리된 전표의 현황을 일괄로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가능함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현황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결재처리 조회 가능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_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지급처리 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5" name="그룹 14"/>
          <p:cNvGrpSpPr/>
          <p:nvPr/>
        </p:nvGrpSpPr>
        <p:grpSpPr>
          <a:xfrm>
            <a:off x="436228" y="1615044"/>
            <a:ext cx="5377343" cy="4525698"/>
            <a:chOff x="322615" y="1615043"/>
            <a:chExt cx="6398819" cy="4695925"/>
          </a:xfrm>
        </p:grpSpPr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V="1">
              <a:off x="399246" y="1615043"/>
              <a:ext cx="6322188" cy="1813955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V="1">
              <a:off x="394670" y="3586348"/>
              <a:ext cx="6326764" cy="27246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직사각형 10"/>
            <p:cNvSpPr/>
            <p:nvPr/>
          </p:nvSpPr>
          <p:spPr>
            <a:xfrm>
              <a:off x="1290451" y="1885210"/>
              <a:ext cx="5419108" cy="192973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2" name="꺾인 연결선 11"/>
            <p:cNvCxnSpPr>
              <a:stCxn id="11" idx="2"/>
              <a:endCxn id="10" idx="2"/>
            </p:cNvCxnSpPr>
            <p:nvPr/>
          </p:nvCxnSpPr>
          <p:spPr>
            <a:xfrm rot="5400000">
              <a:off x="3024947" y="2611289"/>
              <a:ext cx="1508165" cy="441953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타원 12"/>
            <p:cNvSpPr/>
            <p:nvPr/>
          </p:nvSpPr>
          <p:spPr>
            <a:xfrm>
              <a:off x="952007" y="1805050"/>
              <a:ext cx="320633" cy="34438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b="1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ko-KR" altLang="en-US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" name="타원 13"/>
            <p:cNvSpPr/>
            <p:nvPr/>
          </p:nvSpPr>
          <p:spPr>
            <a:xfrm>
              <a:off x="322615" y="3429000"/>
              <a:ext cx="320633" cy="34438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b="1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ko-KR" altLang="en-US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Type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정산 기준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Type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정산 기준표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79" y="1693409"/>
            <a:ext cx="8912678" cy="455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14497</TotalTime>
  <Words>2668</Words>
  <Application>Microsoft Office PowerPoint</Application>
  <PresentationFormat>A4 용지(210x297mm)</PresentationFormat>
  <Paragraphs>669</Paragraphs>
  <Slides>35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8" baseType="lpstr">
      <vt:lpstr>Office Theme</vt:lpstr>
      <vt:lpstr>1_Office Theme</vt:lpstr>
      <vt:lpstr>비트맵 이미지</vt:lpstr>
      <vt:lpstr>PowerPoint 프레젠테이션</vt:lpstr>
      <vt:lpstr>문서 개정 이력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Cheong, Dong-Su</cp:lastModifiedBy>
  <cp:revision>471</cp:revision>
  <cp:lastPrinted>2006-08-30T13:33:06Z</cp:lastPrinted>
  <dcterms:created xsi:type="dcterms:W3CDTF">2008-05-17T00:48:54Z</dcterms:created>
  <dcterms:modified xsi:type="dcterms:W3CDTF">2013-02-27T15:08:34Z</dcterms:modified>
</cp:coreProperties>
</file>