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ags/tag1.xml" ContentType="application/vnd.openxmlformats-officedocument.presentationml.tags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  <p:sldMasterId id="2147484670" r:id="rId3"/>
  </p:sldMasterIdLst>
  <p:notesMasterIdLst>
    <p:notesMasterId r:id="rId23"/>
  </p:notesMasterIdLst>
  <p:handoutMasterIdLst>
    <p:handoutMasterId r:id="rId24"/>
  </p:handoutMasterIdLst>
  <p:sldIdLst>
    <p:sldId id="374" r:id="rId4"/>
    <p:sldId id="500" r:id="rId5"/>
    <p:sldId id="377" r:id="rId6"/>
    <p:sldId id="617" r:id="rId7"/>
    <p:sldId id="618" r:id="rId8"/>
    <p:sldId id="621" r:id="rId9"/>
    <p:sldId id="619" r:id="rId10"/>
    <p:sldId id="620" r:id="rId11"/>
    <p:sldId id="622" r:id="rId12"/>
    <p:sldId id="624" r:id="rId13"/>
    <p:sldId id="623" r:id="rId14"/>
    <p:sldId id="628" r:id="rId15"/>
    <p:sldId id="627" r:id="rId16"/>
    <p:sldId id="629" r:id="rId17"/>
    <p:sldId id="630" r:id="rId18"/>
    <p:sldId id="631" r:id="rId19"/>
    <p:sldId id="632" r:id="rId20"/>
    <p:sldId id="633" r:id="rId21"/>
    <p:sldId id="626" r:id="rId22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335F8D7-1365-45DE-8887-1949EC70923B}">
          <p14:sldIdLst>
            <p14:sldId id="374"/>
            <p14:sldId id="500"/>
            <p14:sldId id="377"/>
            <p14:sldId id="617"/>
            <p14:sldId id="618"/>
            <p14:sldId id="621"/>
            <p14:sldId id="619"/>
            <p14:sldId id="620"/>
            <p14:sldId id="622"/>
            <p14:sldId id="624"/>
            <p14:sldId id="623"/>
            <p14:sldId id="628"/>
            <p14:sldId id="627"/>
            <p14:sldId id="629"/>
            <p14:sldId id="630"/>
            <p14:sldId id="631"/>
            <p14:sldId id="632"/>
            <p14:sldId id="633"/>
            <p14:sldId id="626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822" userDrawn="1">
          <p15:clr>
            <a:srgbClr val="A4A3A4"/>
          </p15:clr>
        </p15:guide>
        <p15:guide id="2" pos="4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8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278" y="-90"/>
      </p:cViewPr>
      <p:guideLst>
        <p:guide orient="horz" pos="822"/>
        <p:guide pos="43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31918" y="6421685"/>
            <a:ext cx="4309005" cy="33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0167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1291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821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31374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55089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76898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558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5" r:id="rId3"/>
    <p:sldLayoutId id="2147484626" r:id="rId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98315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3" r:id="rId3"/>
    <p:sldLayoutId id="2147484674" r:id="rId4"/>
    <p:sldLayoutId id="2147484675" r:id="rId5"/>
    <p:sldLayoutId id="214748467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TM_08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9878775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2015.12.04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EDI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전송 필수 항목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메뉴얼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유병훈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318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7007515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전송 필수 항목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S/R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필수 항목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AFR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필수 항목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 코드와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SCAC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Overview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0421216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Freight Booking – General Data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err="1" smtClean="0"/>
              <a:t>적하목록</a:t>
            </a:r>
            <a:r>
              <a:rPr lang="en-US" altLang="ko-KR" dirty="0"/>
              <a:t> </a:t>
            </a:r>
            <a:r>
              <a:rPr lang="en-US" altLang="ko-KR" dirty="0" smtClean="0"/>
              <a:t>– Freight Booking</a:t>
            </a:r>
            <a:endParaRPr dirty="0" smtClean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751" y="1165458"/>
            <a:ext cx="6474851" cy="228510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51" y="3838216"/>
            <a:ext cx="6474851" cy="1682690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2898475" y="2838090"/>
            <a:ext cx="1535502" cy="1984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098875" y="1984074"/>
            <a:ext cx="695864" cy="2070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551206" y="4224067"/>
            <a:ext cx="2849593" cy="27029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551206" y="4544413"/>
            <a:ext cx="1866184" cy="2165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AutoShape 26" descr="박스4-2"/>
          <p:cNvSpPr>
            <a:spLocks noChangeArrowheads="1"/>
          </p:cNvSpPr>
          <p:nvPr/>
        </p:nvSpPr>
        <p:spPr bwMode="auto">
          <a:xfrm>
            <a:off x="4705793" y="2796898"/>
            <a:ext cx="942996" cy="280788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MBL NO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5" name="AutoShape 26" descr="박스4-2"/>
          <p:cNvSpPr>
            <a:spLocks noChangeArrowheads="1"/>
          </p:cNvSpPr>
          <p:nvPr/>
        </p:nvSpPr>
        <p:spPr bwMode="auto">
          <a:xfrm>
            <a:off x="5920606" y="1630324"/>
            <a:ext cx="942996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SCAC Code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6" name="AutoShape 26" descr="박스4-2"/>
          <p:cNvSpPr>
            <a:spLocks noChangeArrowheads="1"/>
          </p:cNvSpPr>
          <p:nvPr/>
        </p:nvSpPr>
        <p:spPr bwMode="auto">
          <a:xfrm>
            <a:off x="2028725" y="4198739"/>
            <a:ext cx="942996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Vessel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7" name="AutoShape 26" descr="박스4-2"/>
          <p:cNvSpPr>
            <a:spLocks noChangeArrowheads="1"/>
          </p:cNvSpPr>
          <p:nvPr/>
        </p:nvSpPr>
        <p:spPr bwMode="auto">
          <a:xfrm>
            <a:off x="2028722" y="4503196"/>
            <a:ext cx="942996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Voyage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148171" y="6214022"/>
            <a:ext cx="3171240" cy="303700"/>
            <a:chOff x="3148171" y="6214022"/>
            <a:chExt cx="3171240" cy="303700"/>
          </a:xfrm>
        </p:grpSpPr>
        <p:sp>
          <p:nvSpPr>
            <p:cNvPr id="18" name="AutoShape 26" descr="박스4-2"/>
            <p:cNvSpPr>
              <a:spLocks noChangeArrowheads="1"/>
            </p:cNvSpPr>
            <p:nvPr/>
          </p:nvSpPr>
          <p:spPr bwMode="auto">
            <a:xfrm>
              <a:off x="3148171" y="6214023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공통 필수</a:t>
              </a:r>
              <a:endPara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19" name="AutoShape 26" descr="박스4-2"/>
            <p:cNvSpPr>
              <a:spLocks noChangeArrowheads="1"/>
            </p:cNvSpPr>
            <p:nvPr/>
          </p:nvSpPr>
          <p:spPr bwMode="auto">
            <a:xfrm>
              <a:off x="4255786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C00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수입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20" name="AutoShape 26" descr="박스4-2"/>
            <p:cNvSpPr>
              <a:spLocks noChangeArrowheads="1"/>
            </p:cNvSpPr>
            <p:nvPr/>
          </p:nvSpPr>
          <p:spPr bwMode="auto">
            <a:xfrm>
              <a:off x="5363401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00B05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수출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893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927172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176" y="1288532"/>
            <a:ext cx="6400000" cy="21428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32613" y="1344614"/>
            <a:ext cx="2627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Freight Booking –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Customes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신고세관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숫자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3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자리 확인 필요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MRN 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앞자리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자리 숫자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 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총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11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자리 체크함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MSN 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수입일 때 필수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err="1" smtClean="0"/>
              <a:t>적하목록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en-US" altLang="ko-KR" dirty="0"/>
              <a:t>Freight Booking</a:t>
            </a:r>
            <a:endParaRPr dirty="0" smtClean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51" y="3838216"/>
            <a:ext cx="6474851" cy="1682690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3838758" y="2165225"/>
            <a:ext cx="2081848" cy="21756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838755" y="1638950"/>
            <a:ext cx="940279" cy="24160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551206" y="4224067"/>
            <a:ext cx="2849593" cy="27029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551206" y="4544413"/>
            <a:ext cx="1866184" cy="2165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AutoShape 26" descr="박스4-2"/>
          <p:cNvSpPr>
            <a:spLocks noChangeArrowheads="1"/>
          </p:cNvSpPr>
          <p:nvPr/>
        </p:nvSpPr>
        <p:spPr bwMode="auto">
          <a:xfrm>
            <a:off x="1591728" y="1597584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신고세관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6" name="AutoShape 26" descr="박스4-2"/>
          <p:cNvSpPr>
            <a:spLocks noChangeArrowheads="1"/>
          </p:cNvSpPr>
          <p:nvPr/>
        </p:nvSpPr>
        <p:spPr bwMode="auto">
          <a:xfrm>
            <a:off x="2028725" y="4198739"/>
            <a:ext cx="942996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Vessel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7" name="AutoShape 26" descr="박스4-2"/>
          <p:cNvSpPr>
            <a:spLocks noChangeArrowheads="1"/>
          </p:cNvSpPr>
          <p:nvPr/>
        </p:nvSpPr>
        <p:spPr bwMode="auto">
          <a:xfrm>
            <a:off x="2028722" y="4503196"/>
            <a:ext cx="942996" cy="30369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Voyage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835883" y="1894864"/>
            <a:ext cx="940279" cy="24160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835883" y="2432845"/>
            <a:ext cx="940279" cy="1884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AutoShape 26" descr="박스4-2"/>
          <p:cNvSpPr>
            <a:spLocks noChangeArrowheads="1"/>
          </p:cNvSpPr>
          <p:nvPr/>
        </p:nvSpPr>
        <p:spPr bwMode="auto">
          <a:xfrm>
            <a:off x="1597480" y="1879376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신고세관과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22" name="AutoShape 26" descr="박스4-2"/>
          <p:cNvSpPr>
            <a:spLocks noChangeArrowheads="1"/>
          </p:cNvSpPr>
          <p:nvPr/>
        </p:nvSpPr>
        <p:spPr bwMode="auto">
          <a:xfrm>
            <a:off x="5830165" y="2135291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MRN NO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23" name="AutoShape 26" descr="박스4-2"/>
          <p:cNvSpPr>
            <a:spLocks noChangeArrowheads="1"/>
          </p:cNvSpPr>
          <p:nvPr/>
        </p:nvSpPr>
        <p:spPr bwMode="auto">
          <a:xfrm>
            <a:off x="5827289" y="2417083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C00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MSN NO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3148171" y="6214022"/>
            <a:ext cx="3171240" cy="303700"/>
            <a:chOff x="3148171" y="6214022"/>
            <a:chExt cx="3171240" cy="303700"/>
          </a:xfrm>
        </p:grpSpPr>
        <p:sp>
          <p:nvSpPr>
            <p:cNvPr id="29" name="AutoShape 26" descr="박스4-2"/>
            <p:cNvSpPr>
              <a:spLocks noChangeArrowheads="1"/>
            </p:cNvSpPr>
            <p:nvPr/>
          </p:nvSpPr>
          <p:spPr bwMode="auto">
            <a:xfrm>
              <a:off x="3148171" y="6214023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공통 필수</a:t>
              </a:r>
              <a:endPara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30" name="AutoShape 26" descr="박스4-2"/>
            <p:cNvSpPr>
              <a:spLocks noChangeArrowheads="1"/>
            </p:cNvSpPr>
            <p:nvPr/>
          </p:nvSpPr>
          <p:spPr bwMode="auto">
            <a:xfrm>
              <a:off x="4255786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C00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수입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31" name="AutoShape 26" descr="박스4-2"/>
            <p:cNvSpPr>
              <a:spLocks noChangeArrowheads="1"/>
            </p:cNvSpPr>
            <p:nvPr/>
          </p:nvSpPr>
          <p:spPr bwMode="auto">
            <a:xfrm>
              <a:off x="5363401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00B05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수출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030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64076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93" y="1100129"/>
            <a:ext cx="6498134" cy="236190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20" y="3763187"/>
            <a:ext cx="6498134" cy="18764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32613" y="1344614"/>
            <a:ext cx="2627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Freight Booking – Location and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Datas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/Times</a:t>
            </a: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Onboard Data 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수출일 때 필수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Arrival date 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수입일 때 필수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창고코드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수입일 때 필수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(8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자리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배정형태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수입일 때 필수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err="1" smtClean="0"/>
              <a:t>적하목록</a:t>
            </a:r>
            <a:r>
              <a:rPr lang="ko-KR" altLang="en-US" dirty="0" smtClean="0"/>
              <a:t> </a:t>
            </a:r>
            <a:r>
              <a:rPr lang="en-US" altLang="ko-KR" dirty="0" smtClean="0"/>
              <a:t>- </a:t>
            </a:r>
            <a:r>
              <a:rPr lang="en-US" altLang="ko-KR" dirty="0"/>
              <a:t>Freight Booking</a:t>
            </a:r>
            <a:endParaRPr dirty="0" smtClean="0"/>
          </a:p>
        </p:txBody>
      </p:sp>
      <p:sp>
        <p:nvSpPr>
          <p:cNvPr id="2" name="직사각형 1"/>
          <p:cNvSpPr/>
          <p:nvPr/>
        </p:nvSpPr>
        <p:spPr>
          <a:xfrm>
            <a:off x="3014319" y="1846053"/>
            <a:ext cx="2523837" cy="22428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014320" y="4511617"/>
            <a:ext cx="2860267" cy="23291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AutoShape 26" descr="박스4-2"/>
          <p:cNvSpPr>
            <a:spLocks noChangeArrowheads="1"/>
          </p:cNvSpPr>
          <p:nvPr/>
        </p:nvSpPr>
        <p:spPr bwMode="auto">
          <a:xfrm>
            <a:off x="1279664" y="1841545"/>
            <a:ext cx="942996" cy="262273"/>
          </a:xfrm>
          <a:prstGeom prst="roundRect">
            <a:avLst>
              <a:gd name="adj" fmla="val 6653"/>
            </a:avLst>
          </a:prstGeom>
          <a:solidFill>
            <a:srgbClr val="00B05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Onboard date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6" name="AutoShape 26" descr="박스4-2"/>
          <p:cNvSpPr>
            <a:spLocks noChangeArrowheads="1"/>
          </p:cNvSpPr>
          <p:nvPr/>
        </p:nvSpPr>
        <p:spPr bwMode="auto">
          <a:xfrm>
            <a:off x="930589" y="4488564"/>
            <a:ext cx="942996" cy="280788"/>
          </a:xfrm>
          <a:prstGeom prst="roundRect">
            <a:avLst>
              <a:gd name="adj" fmla="val 6653"/>
            </a:avLst>
          </a:prstGeom>
          <a:solidFill>
            <a:srgbClr val="FFC00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Arrival date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25" name="AutoShape 26" descr="박스4-2"/>
          <p:cNvSpPr>
            <a:spLocks noChangeArrowheads="1"/>
          </p:cNvSpPr>
          <p:nvPr/>
        </p:nvSpPr>
        <p:spPr bwMode="auto">
          <a:xfrm>
            <a:off x="336668" y="4219374"/>
            <a:ext cx="942996" cy="303699"/>
          </a:xfrm>
          <a:prstGeom prst="roundRect">
            <a:avLst>
              <a:gd name="adj" fmla="val 6653"/>
            </a:avLst>
          </a:prstGeom>
          <a:solidFill>
            <a:srgbClr val="FFC00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창고코드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014319" y="4246974"/>
            <a:ext cx="2860267" cy="23291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997066" y="5313871"/>
            <a:ext cx="755425" cy="2011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AutoShape 26" descr="박스4-2"/>
          <p:cNvSpPr>
            <a:spLocks noChangeArrowheads="1"/>
          </p:cNvSpPr>
          <p:nvPr/>
        </p:nvSpPr>
        <p:spPr bwMode="auto">
          <a:xfrm>
            <a:off x="1085862" y="5262582"/>
            <a:ext cx="942996" cy="303699"/>
          </a:xfrm>
          <a:prstGeom prst="roundRect">
            <a:avLst>
              <a:gd name="adj" fmla="val 6653"/>
            </a:avLst>
          </a:prstGeom>
          <a:solidFill>
            <a:srgbClr val="FFC00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배정형태</a:t>
            </a:r>
            <a:endParaRPr kumimoji="1" lang="ko-KR" altLang="en-US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3148171" y="6214022"/>
            <a:ext cx="3171240" cy="303700"/>
            <a:chOff x="3148171" y="6214022"/>
            <a:chExt cx="3171240" cy="303700"/>
          </a:xfrm>
        </p:grpSpPr>
        <p:sp>
          <p:nvSpPr>
            <p:cNvPr id="18" name="AutoShape 26" descr="박스4-2"/>
            <p:cNvSpPr>
              <a:spLocks noChangeArrowheads="1"/>
            </p:cNvSpPr>
            <p:nvPr/>
          </p:nvSpPr>
          <p:spPr bwMode="auto">
            <a:xfrm>
              <a:off x="3148171" y="6214023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공통 필수</a:t>
              </a:r>
              <a:endPara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19" name="AutoShape 26" descr="박스4-2"/>
            <p:cNvSpPr>
              <a:spLocks noChangeArrowheads="1"/>
            </p:cNvSpPr>
            <p:nvPr/>
          </p:nvSpPr>
          <p:spPr bwMode="auto">
            <a:xfrm>
              <a:off x="4255786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C00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수입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20" name="AutoShape 26" descr="박스4-2"/>
            <p:cNvSpPr>
              <a:spLocks noChangeArrowheads="1"/>
            </p:cNvSpPr>
            <p:nvPr/>
          </p:nvSpPr>
          <p:spPr bwMode="auto">
            <a:xfrm>
              <a:off x="5363401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00B05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수출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392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610927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009" y="1111639"/>
            <a:ext cx="6469991" cy="2219325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3699236" y="2602342"/>
            <a:ext cx="1312711" cy="20313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AutoShape 26" descr="박스4-2"/>
          <p:cNvSpPr>
            <a:spLocks noChangeArrowheads="1"/>
          </p:cNvSpPr>
          <p:nvPr/>
        </p:nvSpPr>
        <p:spPr bwMode="auto">
          <a:xfrm>
            <a:off x="5837366" y="2572773"/>
            <a:ext cx="942996" cy="262273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HBl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NO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32613" y="1344614"/>
            <a:ext cx="2627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Forwarding Order – General Data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err="1" smtClean="0"/>
              <a:t>적하목록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Forwarding Order</a:t>
            </a:r>
            <a:endParaRPr dirty="0" smtClean="0"/>
          </a:p>
        </p:txBody>
      </p:sp>
      <p:grpSp>
        <p:nvGrpSpPr>
          <p:cNvPr id="8" name="그룹 7"/>
          <p:cNvGrpSpPr/>
          <p:nvPr/>
        </p:nvGrpSpPr>
        <p:grpSpPr>
          <a:xfrm>
            <a:off x="3148171" y="6214022"/>
            <a:ext cx="3171240" cy="303700"/>
            <a:chOff x="3148171" y="6214022"/>
            <a:chExt cx="3171240" cy="303700"/>
          </a:xfrm>
        </p:grpSpPr>
        <p:sp>
          <p:nvSpPr>
            <p:cNvPr id="9" name="AutoShape 26" descr="박스4-2"/>
            <p:cNvSpPr>
              <a:spLocks noChangeArrowheads="1"/>
            </p:cNvSpPr>
            <p:nvPr/>
          </p:nvSpPr>
          <p:spPr bwMode="auto">
            <a:xfrm>
              <a:off x="3148171" y="6214023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공통 필수</a:t>
              </a:r>
              <a:endPara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10" name="AutoShape 26" descr="박스4-2"/>
            <p:cNvSpPr>
              <a:spLocks noChangeArrowheads="1"/>
            </p:cNvSpPr>
            <p:nvPr/>
          </p:nvSpPr>
          <p:spPr bwMode="auto">
            <a:xfrm>
              <a:off x="4255786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C00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수입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11" name="AutoShape 26" descr="박스4-2"/>
            <p:cNvSpPr>
              <a:spLocks noChangeArrowheads="1"/>
            </p:cNvSpPr>
            <p:nvPr/>
          </p:nvSpPr>
          <p:spPr bwMode="auto">
            <a:xfrm>
              <a:off x="5363401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00B05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수출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908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348085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586" y="1104091"/>
            <a:ext cx="6454414" cy="4391025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3666226" y="4439768"/>
            <a:ext cx="940280" cy="2271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AutoShape 26" descr="박스4-2"/>
          <p:cNvSpPr>
            <a:spLocks noChangeArrowheads="1"/>
          </p:cNvSpPr>
          <p:nvPr/>
        </p:nvSpPr>
        <p:spPr bwMode="auto">
          <a:xfrm>
            <a:off x="4698679" y="4411869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HSN NO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32613" y="1344614"/>
            <a:ext cx="26273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Forwarding Order – General Data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IMDG Number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UNDG No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는 위험물일 경우 사용하며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둘다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넣어줘야함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Cargo Type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과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HSN NO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필수사항이며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HSN NO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는 저장될 때 자동으로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001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생성되며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적하목록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전송시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변경됨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err="1" smtClean="0"/>
              <a:t>적하목록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Forwarding Order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1564415" y="2883815"/>
            <a:ext cx="942996" cy="262273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위험물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Code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0" name="AutoShape 26" descr="박스4-2"/>
          <p:cNvSpPr>
            <a:spLocks noChangeArrowheads="1"/>
          </p:cNvSpPr>
          <p:nvPr/>
        </p:nvSpPr>
        <p:spPr bwMode="auto">
          <a:xfrm>
            <a:off x="1564415" y="4134959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UNDG No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666226" y="1874847"/>
            <a:ext cx="940280" cy="2271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AutoShape 26" descr="박스4-2"/>
          <p:cNvSpPr>
            <a:spLocks noChangeArrowheads="1"/>
          </p:cNvSpPr>
          <p:nvPr/>
        </p:nvSpPr>
        <p:spPr bwMode="auto">
          <a:xfrm>
            <a:off x="1564415" y="1829374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Cargo Type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3148171" y="6214022"/>
            <a:ext cx="3171240" cy="303700"/>
            <a:chOff x="3148171" y="6214022"/>
            <a:chExt cx="3171240" cy="303700"/>
          </a:xfrm>
        </p:grpSpPr>
        <p:sp>
          <p:nvSpPr>
            <p:cNvPr id="14" name="AutoShape 26" descr="박스4-2"/>
            <p:cNvSpPr>
              <a:spLocks noChangeArrowheads="1"/>
            </p:cNvSpPr>
            <p:nvPr/>
          </p:nvSpPr>
          <p:spPr bwMode="auto">
            <a:xfrm>
              <a:off x="3148171" y="6214023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공통 필수</a:t>
              </a:r>
              <a:endPara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15" name="AutoShape 26" descr="박스4-2"/>
            <p:cNvSpPr>
              <a:spLocks noChangeArrowheads="1"/>
            </p:cNvSpPr>
            <p:nvPr/>
          </p:nvSpPr>
          <p:spPr bwMode="auto">
            <a:xfrm>
              <a:off x="4255786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C00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수입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16" name="AutoShape 26" descr="박스4-2"/>
            <p:cNvSpPr>
              <a:spLocks noChangeArrowheads="1"/>
            </p:cNvSpPr>
            <p:nvPr/>
          </p:nvSpPr>
          <p:spPr bwMode="auto">
            <a:xfrm>
              <a:off x="5363401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00B05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수출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893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66810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478" y="1068616"/>
            <a:ext cx="6569135" cy="44767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32613" y="1344614"/>
            <a:ext cx="26273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Forwarding Order – Business Partner 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Shipper, Consignee, Notify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Name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 사항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Printing Address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첫라인은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Name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으로 사용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둘째라인부터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Address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사용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NAME </a:t>
            </a:r>
            <a:r>
              <a:rPr lang="ko-KR" altLang="en-US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과 </a:t>
            </a:r>
            <a:r>
              <a:rPr lang="en-US" altLang="ko-KR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ADDRESS</a:t>
            </a:r>
            <a:r>
              <a:rPr lang="ko-KR" altLang="en-US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는 모두 영문으로 </a:t>
            </a:r>
            <a:r>
              <a:rPr lang="ko-KR" altLang="en-US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ko-KR" altLang="en-US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주소입력시</a:t>
            </a:r>
            <a:r>
              <a:rPr lang="ko-KR" altLang="en-US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키보드에 있는 기호 외에 </a:t>
            </a:r>
            <a:r>
              <a:rPr lang="en-US" altLang="ko-KR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execl</a:t>
            </a:r>
            <a:r>
              <a:rPr lang="ko-KR" altLang="en-US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등 제공하는 특수문자 사용금지</a:t>
            </a:r>
            <a:endParaRPr lang="en-US" altLang="ko-KR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err="1" smtClean="0"/>
              <a:t>적하목록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Forwarding Order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2961894" y="2350460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Shipper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925" y="3888078"/>
            <a:ext cx="6426680" cy="361950"/>
          </a:xfrm>
          <a:prstGeom prst="rect">
            <a:avLst/>
          </a:prstGeom>
        </p:spPr>
      </p:pic>
      <p:sp>
        <p:nvSpPr>
          <p:cNvPr id="10" name="AutoShape 26" descr="박스4-2"/>
          <p:cNvSpPr>
            <a:spLocks noChangeArrowheads="1"/>
          </p:cNvSpPr>
          <p:nvPr/>
        </p:nvSpPr>
        <p:spPr bwMode="auto">
          <a:xfrm>
            <a:off x="2961894" y="2900924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Consignee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21" name="AutoShape 26" descr="박스4-2"/>
          <p:cNvSpPr>
            <a:spLocks noChangeArrowheads="1"/>
          </p:cNvSpPr>
          <p:nvPr/>
        </p:nvSpPr>
        <p:spPr bwMode="auto">
          <a:xfrm>
            <a:off x="2961894" y="3967109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Notify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12475" y="3955492"/>
            <a:ext cx="1078302" cy="21969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12475" y="2900924"/>
            <a:ext cx="1078302" cy="21969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12475" y="2382072"/>
            <a:ext cx="1078302" cy="21969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543245" y="4700779"/>
            <a:ext cx="2185360" cy="19039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543245" y="4891176"/>
            <a:ext cx="2185360" cy="51758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AutoShape 26" descr="박스4-2"/>
          <p:cNvSpPr>
            <a:spLocks noChangeArrowheads="1"/>
          </p:cNvSpPr>
          <p:nvPr/>
        </p:nvSpPr>
        <p:spPr bwMode="auto">
          <a:xfrm>
            <a:off x="2575066" y="4654518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name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7" name="AutoShape 26" descr="박스4-2"/>
          <p:cNvSpPr>
            <a:spLocks noChangeArrowheads="1"/>
          </p:cNvSpPr>
          <p:nvPr/>
        </p:nvSpPr>
        <p:spPr bwMode="auto">
          <a:xfrm>
            <a:off x="2583533" y="5008508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address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3148171" y="6214022"/>
            <a:ext cx="3171240" cy="303700"/>
            <a:chOff x="3148171" y="6214022"/>
            <a:chExt cx="3171240" cy="303700"/>
          </a:xfrm>
        </p:grpSpPr>
        <p:sp>
          <p:nvSpPr>
            <p:cNvPr id="19" name="AutoShape 26" descr="박스4-2"/>
            <p:cNvSpPr>
              <a:spLocks noChangeArrowheads="1"/>
            </p:cNvSpPr>
            <p:nvPr/>
          </p:nvSpPr>
          <p:spPr bwMode="auto">
            <a:xfrm>
              <a:off x="3148171" y="6214023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공통 필수</a:t>
              </a:r>
              <a:endPara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22" name="AutoShape 26" descr="박스4-2"/>
            <p:cNvSpPr>
              <a:spLocks noChangeArrowheads="1"/>
            </p:cNvSpPr>
            <p:nvPr/>
          </p:nvSpPr>
          <p:spPr bwMode="auto">
            <a:xfrm>
              <a:off x="4255786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C00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수입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23" name="AutoShape 26" descr="박스4-2"/>
            <p:cNvSpPr>
              <a:spLocks noChangeArrowheads="1"/>
            </p:cNvSpPr>
            <p:nvPr/>
          </p:nvSpPr>
          <p:spPr bwMode="auto">
            <a:xfrm>
              <a:off x="5363401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00B05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수출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5" y="4558596"/>
            <a:ext cx="2481505" cy="1567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704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653" y="1052782"/>
            <a:ext cx="6591960" cy="5002961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3350926" y="2918965"/>
            <a:ext cx="3507073" cy="60923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AutoShape 26" descr="박스4-2"/>
          <p:cNvSpPr>
            <a:spLocks noChangeArrowheads="1"/>
          </p:cNvSpPr>
          <p:nvPr/>
        </p:nvSpPr>
        <p:spPr bwMode="auto">
          <a:xfrm>
            <a:off x="1248113" y="3485947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Container NO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32613" y="1344614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Forwarding Order – General Data – Container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– Container Details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err="1" smtClean="0"/>
              <a:t>적하목록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Forwarding Order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1248113" y="2936797"/>
            <a:ext cx="942996" cy="469934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대표 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item description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0" name="AutoShape 26" descr="박스4-2"/>
          <p:cNvSpPr>
            <a:spLocks noChangeArrowheads="1"/>
          </p:cNvSpPr>
          <p:nvPr/>
        </p:nvSpPr>
        <p:spPr bwMode="auto">
          <a:xfrm>
            <a:off x="5790194" y="3852708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Container type</a:t>
            </a:r>
            <a:endParaRPr kumimoji="1" lang="ko-KR" altLang="en-US" sz="9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50927" y="3528204"/>
            <a:ext cx="979534" cy="1984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350926" y="3894965"/>
            <a:ext cx="1704153" cy="1984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227946" y="3894965"/>
            <a:ext cx="827133" cy="1984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3148171" y="6214022"/>
            <a:ext cx="3171240" cy="303700"/>
            <a:chOff x="3148171" y="6214022"/>
            <a:chExt cx="3171240" cy="303700"/>
          </a:xfrm>
        </p:grpSpPr>
        <p:sp>
          <p:nvSpPr>
            <p:cNvPr id="15" name="AutoShape 26" descr="박스4-2"/>
            <p:cNvSpPr>
              <a:spLocks noChangeArrowheads="1"/>
            </p:cNvSpPr>
            <p:nvPr/>
          </p:nvSpPr>
          <p:spPr bwMode="auto">
            <a:xfrm>
              <a:off x="3148171" y="6214023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공통 필수</a:t>
              </a:r>
              <a:endPara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16" name="AutoShape 26" descr="박스4-2"/>
            <p:cNvSpPr>
              <a:spLocks noChangeArrowheads="1"/>
            </p:cNvSpPr>
            <p:nvPr/>
          </p:nvSpPr>
          <p:spPr bwMode="auto">
            <a:xfrm>
              <a:off x="4255786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C00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수입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17" name="AutoShape 26" descr="박스4-2"/>
            <p:cNvSpPr>
              <a:spLocks noChangeArrowheads="1"/>
            </p:cNvSpPr>
            <p:nvPr/>
          </p:nvSpPr>
          <p:spPr bwMode="auto">
            <a:xfrm>
              <a:off x="5363401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00B05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수출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953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551651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269" y="1222392"/>
            <a:ext cx="6507730" cy="2771775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3661479" y="1582679"/>
            <a:ext cx="1980198" cy="2029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32613" y="1344614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Forwarding Order – General Data – Container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– Container Details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err="1" smtClean="0"/>
              <a:t>적하목록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Forwarding Order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1627675" y="1523437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수량</a:t>
            </a: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/</a:t>
            </a: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단위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651413" y="1843283"/>
            <a:ext cx="1980198" cy="2029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651413" y="2090423"/>
            <a:ext cx="1980198" cy="2029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AutoShape 26" descr="박스4-2"/>
          <p:cNvSpPr>
            <a:spLocks noChangeArrowheads="1"/>
          </p:cNvSpPr>
          <p:nvPr/>
        </p:nvSpPr>
        <p:spPr bwMode="auto">
          <a:xfrm>
            <a:off x="1457867" y="1798130"/>
            <a:ext cx="1276709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Gross Weight/</a:t>
            </a: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단위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9" name="AutoShape 26" descr="박스4-2"/>
          <p:cNvSpPr>
            <a:spLocks noChangeArrowheads="1"/>
          </p:cNvSpPr>
          <p:nvPr/>
        </p:nvSpPr>
        <p:spPr bwMode="auto">
          <a:xfrm>
            <a:off x="1627675" y="2081049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CBM/</a:t>
            </a: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단위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269" y="4179253"/>
            <a:ext cx="4686300" cy="183832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929745" y="4231590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Forwarding Order – General Data – Container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– Container Seals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23" name="AutoShape 26" descr="박스4-2"/>
          <p:cNvSpPr>
            <a:spLocks noChangeArrowheads="1"/>
          </p:cNvSpPr>
          <p:nvPr/>
        </p:nvSpPr>
        <p:spPr bwMode="auto">
          <a:xfrm>
            <a:off x="2099173" y="5407969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Seal Number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673391" y="5373253"/>
            <a:ext cx="954284" cy="3176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751012" y="1582678"/>
            <a:ext cx="990099" cy="2236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749755" y="1843283"/>
            <a:ext cx="990099" cy="2236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749755" y="2072479"/>
            <a:ext cx="990099" cy="2236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3148171" y="6214022"/>
            <a:ext cx="3171240" cy="303700"/>
            <a:chOff x="3148171" y="6214022"/>
            <a:chExt cx="3171240" cy="303700"/>
          </a:xfrm>
        </p:grpSpPr>
        <p:sp>
          <p:nvSpPr>
            <p:cNvPr id="28" name="AutoShape 26" descr="박스4-2"/>
            <p:cNvSpPr>
              <a:spLocks noChangeArrowheads="1"/>
            </p:cNvSpPr>
            <p:nvPr/>
          </p:nvSpPr>
          <p:spPr bwMode="auto">
            <a:xfrm>
              <a:off x="3148171" y="6214023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공통 필수</a:t>
              </a:r>
              <a:endPara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29" name="AutoShape 26" descr="박스4-2"/>
            <p:cNvSpPr>
              <a:spLocks noChangeArrowheads="1"/>
            </p:cNvSpPr>
            <p:nvPr/>
          </p:nvSpPr>
          <p:spPr bwMode="auto">
            <a:xfrm>
              <a:off x="4255786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C00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수입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30" name="AutoShape 26" descr="박스4-2"/>
            <p:cNvSpPr>
              <a:spLocks noChangeArrowheads="1"/>
            </p:cNvSpPr>
            <p:nvPr/>
          </p:nvSpPr>
          <p:spPr bwMode="auto">
            <a:xfrm>
              <a:off x="5363401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00B05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수출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809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410630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60" y="1055925"/>
            <a:ext cx="9205197" cy="17777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29745" y="3004136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Forwarding Order – General Data – License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분할여부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분할횟수는 옵션이며 입력할 경우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둘다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입력해야함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동시포장코드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동시포장개수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동시포장단위는 옵션이며 입력할 경우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둘다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입력해야함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err="1" smtClean="0"/>
              <a:t>적하목록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Forwarding Order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3130334" y="2117665"/>
            <a:ext cx="823704" cy="282919"/>
          </a:xfrm>
          <a:prstGeom prst="roundRect">
            <a:avLst>
              <a:gd name="adj" fmla="val 6653"/>
            </a:avLst>
          </a:prstGeom>
          <a:solidFill>
            <a:srgbClr val="00B05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수량</a:t>
            </a:r>
            <a:r>
              <a:rPr kumimoji="1" lang="en-US" altLang="ko-KR" sz="9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 </a:t>
            </a: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단위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90473" y="1842069"/>
            <a:ext cx="1037202" cy="20420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AutoShape 26" descr="박스4-2"/>
          <p:cNvSpPr>
            <a:spLocks noChangeArrowheads="1"/>
          </p:cNvSpPr>
          <p:nvPr/>
        </p:nvSpPr>
        <p:spPr bwMode="auto">
          <a:xfrm>
            <a:off x="2465676" y="2117664"/>
            <a:ext cx="448574" cy="282919"/>
          </a:xfrm>
          <a:prstGeom prst="roundRect">
            <a:avLst>
              <a:gd name="adj" fmla="val 6653"/>
            </a:avLst>
          </a:prstGeom>
          <a:solidFill>
            <a:srgbClr val="00B05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수량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19" name="AutoShape 26" descr="박스4-2"/>
          <p:cNvSpPr>
            <a:spLocks noChangeArrowheads="1"/>
          </p:cNvSpPr>
          <p:nvPr/>
        </p:nvSpPr>
        <p:spPr bwMode="auto">
          <a:xfrm>
            <a:off x="637576" y="2116520"/>
            <a:ext cx="942996" cy="282919"/>
          </a:xfrm>
          <a:prstGeom prst="roundRect">
            <a:avLst>
              <a:gd name="adj" fmla="val 6653"/>
            </a:avLst>
          </a:prstGeom>
          <a:solidFill>
            <a:srgbClr val="00B05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License No</a:t>
            </a:r>
          </a:p>
        </p:txBody>
      </p:sp>
      <p:sp>
        <p:nvSpPr>
          <p:cNvPr id="23" name="AutoShape 26" descr="박스4-2"/>
          <p:cNvSpPr>
            <a:spLocks noChangeArrowheads="1"/>
          </p:cNvSpPr>
          <p:nvPr/>
        </p:nvSpPr>
        <p:spPr bwMode="auto">
          <a:xfrm>
            <a:off x="4277238" y="2117664"/>
            <a:ext cx="457021" cy="282919"/>
          </a:xfrm>
          <a:prstGeom prst="roundRect">
            <a:avLst>
              <a:gd name="adj" fmla="val 6653"/>
            </a:avLst>
          </a:prstGeom>
          <a:solidFill>
            <a:srgbClr val="00B05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무게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3148171" y="6214022"/>
            <a:ext cx="3171240" cy="303700"/>
            <a:chOff x="3148171" y="6214022"/>
            <a:chExt cx="3171240" cy="303700"/>
          </a:xfrm>
        </p:grpSpPr>
        <p:sp>
          <p:nvSpPr>
            <p:cNvPr id="28" name="AutoShape 26" descr="박스4-2"/>
            <p:cNvSpPr>
              <a:spLocks noChangeArrowheads="1"/>
            </p:cNvSpPr>
            <p:nvPr/>
          </p:nvSpPr>
          <p:spPr bwMode="auto">
            <a:xfrm>
              <a:off x="3148171" y="6214023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FF99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공통 필수</a:t>
              </a:r>
              <a:endPara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29" name="AutoShape 26" descr="박스4-2"/>
            <p:cNvSpPr>
              <a:spLocks noChangeArrowheads="1"/>
            </p:cNvSpPr>
            <p:nvPr/>
          </p:nvSpPr>
          <p:spPr bwMode="auto">
            <a:xfrm>
              <a:off x="4255786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FFC00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수입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  <p:sp>
          <p:nvSpPr>
            <p:cNvPr id="30" name="AutoShape 26" descr="박스4-2"/>
            <p:cNvSpPr>
              <a:spLocks noChangeArrowheads="1"/>
            </p:cNvSpPr>
            <p:nvPr/>
          </p:nvSpPr>
          <p:spPr bwMode="auto">
            <a:xfrm>
              <a:off x="5363401" y="6214022"/>
              <a:ext cx="956010" cy="303699"/>
            </a:xfrm>
            <a:prstGeom prst="roundRect">
              <a:avLst>
                <a:gd name="adj" fmla="val 6653"/>
              </a:avLst>
            </a:prstGeom>
            <a:solidFill>
              <a:srgbClr val="00B050"/>
            </a:solidFill>
            <a:ln w="19050" algn="ctr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square" lIns="54000" rIns="54000" anchor="ctr">
              <a:spAutoFit/>
            </a:bodyPr>
            <a:lstStyle>
              <a:lvl1pPr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1pPr>
              <a:lvl2pPr marL="742950" indent="-28575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2pPr>
              <a:lvl3pPr marL="11430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3pPr>
              <a:lvl4pPr marL="16002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4pPr>
              <a:lvl5pPr marL="2057400" indent="-228600" eaLnBrk="0" hangingPunct="0"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000" b="1">
                  <a:solidFill>
                    <a:srgbClr val="003366"/>
                  </a:solidFill>
                  <a:latin typeface="가는각진제목체" pitchFamily="18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30000"/>
                </a:lnSpc>
              </a:pPr>
              <a:r>
                <a:rPr kumimoji="1" lang="ko-KR" altLang="en-US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  <a:cs typeface="Tahoma" pitchFamily="34" charset="0"/>
                </a:rPr>
                <a:t>수출 필수</a:t>
              </a:r>
              <a:endParaRPr kumimoji="1"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endParaRPr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2337758" y="1841543"/>
            <a:ext cx="704411" cy="2047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189981" y="1829281"/>
            <a:ext cx="704411" cy="2047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180707" y="1829281"/>
            <a:ext cx="650085" cy="21699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5516363" y="1827961"/>
            <a:ext cx="987954" cy="2060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617669" y="1826946"/>
            <a:ext cx="987954" cy="2060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7797217" y="1816074"/>
            <a:ext cx="786066" cy="2169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8606434" y="1829351"/>
            <a:ext cx="786066" cy="2169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8" name="AutoShape 26" descr="박스4-2"/>
          <p:cNvSpPr>
            <a:spLocks noChangeArrowheads="1"/>
          </p:cNvSpPr>
          <p:nvPr/>
        </p:nvSpPr>
        <p:spPr bwMode="auto">
          <a:xfrm>
            <a:off x="5516363" y="2120104"/>
            <a:ext cx="987954" cy="282919"/>
          </a:xfrm>
          <a:prstGeom prst="roundRect">
            <a:avLst>
              <a:gd name="adj" fmla="val 6653"/>
            </a:avLst>
          </a:prstGeom>
          <a:solidFill>
            <a:srgbClr val="00B05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동시포장개수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39" name="AutoShape 26" descr="박스4-2"/>
          <p:cNvSpPr>
            <a:spLocks noChangeArrowheads="1"/>
          </p:cNvSpPr>
          <p:nvPr/>
        </p:nvSpPr>
        <p:spPr bwMode="auto">
          <a:xfrm>
            <a:off x="4731614" y="1317357"/>
            <a:ext cx="873110" cy="282919"/>
          </a:xfrm>
          <a:prstGeom prst="roundRect">
            <a:avLst>
              <a:gd name="adj" fmla="val 6653"/>
            </a:avLst>
          </a:prstGeom>
          <a:solidFill>
            <a:srgbClr val="00B05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동시포장코드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40" name="AutoShape 26" descr="박스4-2"/>
          <p:cNvSpPr>
            <a:spLocks noChangeArrowheads="1"/>
          </p:cNvSpPr>
          <p:nvPr/>
        </p:nvSpPr>
        <p:spPr bwMode="auto">
          <a:xfrm>
            <a:off x="7874882" y="2117664"/>
            <a:ext cx="629729" cy="282919"/>
          </a:xfrm>
          <a:prstGeom prst="roundRect">
            <a:avLst>
              <a:gd name="adj" fmla="val 6653"/>
            </a:avLst>
          </a:prstGeom>
          <a:solidFill>
            <a:srgbClr val="00B05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분할여부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41" name="AutoShape 26" descr="박스4-2"/>
          <p:cNvSpPr>
            <a:spLocks noChangeArrowheads="1"/>
          </p:cNvSpPr>
          <p:nvPr/>
        </p:nvSpPr>
        <p:spPr bwMode="auto">
          <a:xfrm>
            <a:off x="8662182" y="2116520"/>
            <a:ext cx="674569" cy="282919"/>
          </a:xfrm>
          <a:prstGeom prst="roundRect">
            <a:avLst>
              <a:gd name="adj" fmla="val 6653"/>
            </a:avLst>
          </a:prstGeom>
          <a:solidFill>
            <a:srgbClr val="00B05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분할횟수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843127" y="1826946"/>
            <a:ext cx="650085" cy="21699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3" name="AutoShape 26" descr="박스4-2"/>
          <p:cNvSpPr>
            <a:spLocks noChangeArrowheads="1"/>
          </p:cNvSpPr>
          <p:nvPr/>
        </p:nvSpPr>
        <p:spPr bwMode="auto">
          <a:xfrm>
            <a:off x="6634440" y="2116520"/>
            <a:ext cx="987954" cy="282919"/>
          </a:xfrm>
          <a:prstGeom prst="roundRect">
            <a:avLst>
              <a:gd name="adj" fmla="val 6653"/>
            </a:avLst>
          </a:prstGeom>
          <a:solidFill>
            <a:srgbClr val="00B050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ko-KR" altLang="en-US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동시포장단위</a:t>
            </a:r>
            <a:endParaRPr kumimoji="1" lang="en-US" altLang="ko-KR" sz="9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80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832" y="1083462"/>
            <a:ext cx="6584688" cy="2278092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Freight Booking – General Data – Freight Booking Data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S/R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en-US" altLang="ko-KR" dirty="0"/>
              <a:t>Freight </a:t>
            </a:r>
            <a:r>
              <a:rPr lang="en-US" altLang="ko-KR" dirty="0" smtClean="0"/>
              <a:t>Booking(</a:t>
            </a:r>
            <a:r>
              <a:rPr lang="ko-KR" altLang="en-US" dirty="0" err="1" smtClean="0"/>
              <a:t>적하목록</a:t>
            </a:r>
            <a:r>
              <a:rPr lang="ko-KR" altLang="en-US" dirty="0" smtClean="0"/>
              <a:t> 필수 항목 </a:t>
            </a:r>
            <a:r>
              <a:rPr lang="en-US" altLang="ko-KR" dirty="0" smtClean="0"/>
              <a:t>+</a:t>
            </a:r>
            <a:r>
              <a:rPr lang="ko-KR" altLang="en-US" dirty="0" smtClean="0"/>
              <a:t> 추가항목</a:t>
            </a:r>
            <a:r>
              <a:rPr lang="en-US" altLang="ko-KR" dirty="0" smtClean="0"/>
              <a:t>)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1647646" y="1863571"/>
            <a:ext cx="646980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Carrier</a:t>
            </a:r>
          </a:p>
        </p:txBody>
      </p:sp>
      <p:sp>
        <p:nvSpPr>
          <p:cNvPr id="19" name="AutoShape 26" descr="박스4-2"/>
          <p:cNvSpPr>
            <a:spLocks noChangeArrowheads="1"/>
          </p:cNvSpPr>
          <p:nvPr/>
        </p:nvSpPr>
        <p:spPr bwMode="auto">
          <a:xfrm>
            <a:off x="531813" y="2523175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Booking No</a:t>
            </a:r>
          </a:p>
        </p:txBody>
      </p:sp>
      <p:sp>
        <p:nvSpPr>
          <p:cNvPr id="23" name="AutoShape 26" descr="박스4-2"/>
          <p:cNvSpPr>
            <a:spLocks noChangeArrowheads="1"/>
          </p:cNvSpPr>
          <p:nvPr/>
        </p:nvSpPr>
        <p:spPr bwMode="auto">
          <a:xfrm>
            <a:off x="5697996" y="1564267"/>
            <a:ext cx="942996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SCAC Code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2903038" y="1922813"/>
            <a:ext cx="1539566" cy="2236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697996" y="1922813"/>
            <a:ext cx="1151378" cy="2236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903038" y="2582417"/>
            <a:ext cx="1539566" cy="2236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1" name="AutoShape 26" descr="박스4-2"/>
          <p:cNvSpPr>
            <a:spLocks noChangeArrowheads="1"/>
          </p:cNvSpPr>
          <p:nvPr/>
        </p:nvSpPr>
        <p:spPr bwMode="auto">
          <a:xfrm>
            <a:off x="673391" y="2800904"/>
            <a:ext cx="589344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MBL No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2903038" y="2800904"/>
            <a:ext cx="1539566" cy="2236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832" y="3580041"/>
            <a:ext cx="5753100" cy="1990725"/>
          </a:xfrm>
          <a:prstGeom prst="rect">
            <a:avLst/>
          </a:prstGeom>
        </p:spPr>
      </p:pic>
      <p:sp>
        <p:nvSpPr>
          <p:cNvPr id="33" name="AutoShape 26" descr="박스4-2"/>
          <p:cNvSpPr>
            <a:spLocks noChangeArrowheads="1"/>
          </p:cNvSpPr>
          <p:nvPr/>
        </p:nvSpPr>
        <p:spPr bwMode="auto">
          <a:xfrm>
            <a:off x="1262735" y="3867495"/>
            <a:ext cx="1352782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FB Movement Type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3797310" y="3897114"/>
            <a:ext cx="964471" cy="2532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945802" y="3524222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Freight Booking – General Data –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Terms and Conditions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 Type : Freight Booking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 type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값이 없으면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 Type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가져와서 전송한다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7802" y="4575403"/>
            <a:ext cx="5676900" cy="1533525"/>
          </a:xfrm>
          <a:prstGeom prst="rect">
            <a:avLst/>
          </a:prstGeom>
        </p:spPr>
      </p:pic>
      <p:sp>
        <p:nvSpPr>
          <p:cNvPr id="36" name="AutoShape 26" descr="박스4-2"/>
          <p:cNvSpPr>
            <a:spLocks noChangeArrowheads="1"/>
          </p:cNvSpPr>
          <p:nvPr/>
        </p:nvSpPr>
        <p:spPr bwMode="auto">
          <a:xfrm>
            <a:off x="1811547" y="5771333"/>
            <a:ext cx="1398835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FWO Movement Type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4355151" y="5800953"/>
            <a:ext cx="964471" cy="2532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74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085880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145" y="5224690"/>
            <a:ext cx="6362332" cy="89102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180" y="2866132"/>
            <a:ext cx="6337297" cy="2335512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323" y="1071349"/>
            <a:ext cx="5429250" cy="16954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32613" y="1094452"/>
            <a:ext cx="2627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Freight Booking – General Data –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Terms and Conditions</a:t>
            </a: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S/R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en-US" altLang="ko-KR" dirty="0"/>
              <a:t>Freight </a:t>
            </a:r>
            <a:r>
              <a:rPr lang="en-US" altLang="ko-KR" dirty="0" smtClean="0"/>
              <a:t>Booking(</a:t>
            </a:r>
            <a:r>
              <a:rPr lang="ko-KR" altLang="en-US" dirty="0" err="1" smtClean="0"/>
              <a:t>적하목록</a:t>
            </a:r>
            <a:r>
              <a:rPr lang="ko-KR" altLang="en-US" dirty="0" smtClean="0"/>
              <a:t> 필수 항목 </a:t>
            </a:r>
            <a:r>
              <a:rPr lang="en-US" altLang="ko-KR" dirty="0" smtClean="0"/>
              <a:t>+</a:t>
            </a:r>
            <a:r>
              <a:rPr lang="ko-KR" altLang="en-US" dirty="0" smtClean="0"/>
              <a:t> 추가항목</a:t>
            </a:r>
            <a:r>
              <a:rPr lang="en-US" altLang="ko-KR" dirty="0" smtClean="0"/>
              <a:t>)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1984075" y="1884570"/>
            <a:ext cx="919052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Freight Term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841638" y="1922813"/>
            <a:ext cx="920143" cy="22367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3" name="AutoShape 26" descr="박스4-2"/>
          <p:cNvSpPr>
            <a:spLocks noChangeArrowheads="1"/>
          </p:cNvSpPr>
          <p:nvPr/>
        </p:nvSpPr>
        <p:spPr bwMode="auto">
          <a:xfrm>
            <a:off x="702870" y="4533338"/>
            <a:ext cx="1048288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FB Description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945802" y="3748508"/>
            <a:ext cx="2627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Freight Booking – General Data –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SR Remark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S/R Description : FB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Description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값이 없으면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container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있는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Description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가져와서 전송한다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36" name="AutoShape 26" descr="박스4-2"/>
          <p:cNvSpPr>
            <a:spLocks noChangeArrowheads="1"/>
          </p:cNvSpPr>
          <p:nvPr/>
        </p:nvSpPr>
        <p:spPr bwMode="auto">
          <a:xfrm>
            <a:off x="1570008" y="5659493"/>
            <a:ext cx="1113484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FWO Description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2767423" y="5503653"/>
            <a:ext cx="3728268" cy="5505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767422" y="4562958"/>
            <a:ext cx="3814533" cy="60027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4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042066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060" y="1048809"/>
            <a:ext cx="9205053" cy="3114628"/>
          </a:xfrm>
          <a:prstGeom prst="rect">
            <a:avLst/>
          </a:prstGeom>
        </p:spPr>
      </p:pic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AFR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en-US" altLang="ko-KR" dirty="0"/>
              <a:t>Freight Booking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적하목록</a:t>
            </a:r>
            <a:r>
              <a:rPr lang="ko-KR" altLang="en-US" dirty="0" smtClean="0"/>
              <a:t> 필수 항목 </a:t>
            </a:r>
            <a:r>
              <a:rPr lang="en-US" altLang="ko-KR" dirty="0" smtClean="0"/>
              <a:t>+</a:t>
            </a:r>
            <a:r>
              <a:rPr lang="ko-KR" altLang="en-US" dirty="0" smtClean="0"/>
              <a:t> 추가항목</a:t>
            </a:r>
            <a:r>
              <a:rPr lang="en-US" altLang="ko-KR" dirty="0" smtClean="0"/>
              <a:t>)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3915499" y="1527275"/>
            <a:ext cx="1055087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Shipper Nation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4114800" y="2009955"/>
            <a:ext cx="646981" cy="21600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945801" y="4376842"/>
            <a:ext cx="26273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Freight Booking – Business Partner</a:t>
            </a: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Shipper / Consignee / Notify Nation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값 입력필요하며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AFR EDI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전송화면에서도 입력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 가능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734355" y="2008440"/>
            <a:ext cx="646981" cy="21600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522899" y="2008439"/>
            <a:ext cx="646981" cy="21600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AutoShape 26" descr="박스4-2"/>
          <p:cNvSpPr>
            <a:spLocks noChangeArrowheads="1"/>
          </p:cNvSpPr>
          <p:nvPr/>
        </p:nvSpPr>
        <p:spPr bwMode="auto">
          <a:xfrm>
            <a:off x="6417771" y="1512116"/>
            <a:ext cx="1263220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Consignee Nation</a:t>
            </a:r>
          </a:p>
        </p:txBody>
      </p:sp>
      <p:sp>
        <p:nvSpPr>
          <p:cNvPr id="19" name="AutoShape 26" descr="박스4-2"/>
          <p:cNvSpPr>
            <a:spLocks noChangeArrowheads="1"/>
          </p:cNvSpPr>
          <p:nvPr/>
        </p:nvSpPr>
        <p:spPr bwMode="auto">
          <a:xfrm>
            <a:off x="8386863" y="1527275"/>
            <a:ext cx="919052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Notify Nation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060" y="2303251"/>
            <a:ext cx="9205054" cy="2058432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8324491" y="3116463"/>
            <a:ext cx="590573" cy="21333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8324491" y="3329797"/>
            <a:ext cx="590573" cy="21333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8324491" y="4088578"/>
            <a:ext cx="590573" cy="21333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0" name="AutoShape 26" descr="박스4-2"/>
          <p:cNvSpPr>
            <a:spLocks noChangeArrowheads="1"/>
          </p:cNvSpPr>
          <p:nvPr/>
        </p:nvSpPr>
        <p:spPr bwMode="auto">
          <a:xfrm>
            <a:off x="7204370" y="3081670"/>
            <a:ext cx="1055087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Shipper Nation</a:t>
            </a:r>
          </a:p>
        </p:txBody>
      </p:sp>
      <p:sp>
        <p:nvSpPr>
          <p:cNvPr id="31" name="AutoShape 26" descr="박스4-2"/>
          <p:cNvSpPr>
            <a:spLocks noChangeArrowheads="1"/>
          </p:cNvSpPr>
          <p:nvPr/>
        </p:nvSpPr>
        <p:spPr bwMode="auto">
          <a:xfrm>
            <a:off x="6997667" y="3320056"/>
            <a:ext cx="1263220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Consignee Nation</a:t>
            </a:r>
          </a:p>
        </p:txBody>
      </p:sp>
      <p:sp>
        <p:nvSpPr>
          <p:cNvPr id="32" name="AutoShape 26" descr="박스4-2"/>
          <p:cNvSpPr>
            <a:spLocks noChangeArrowheads="1"/>
          </p:cNvSpPr>
          <p:nvPr/>
        </p:nvSpPr>
        <p:spPr bwMode="auto">
          <a:xfrm>
            <a:off x="7340405" y="4060090"/>
            <a:ext cx="919052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Notify Nation</a:t>
            </a:r>
          </a:p>
        </p:txBody>
      </p:sp>
    </p:spTree>
    <p:extLst>
      <p:ext uri="{BB962C8B-B14F-4D97-AF65-F5344CB8AC3E}">
        <p14:creationId xmlns:p14="http://schemas.microsoft.com/office/powerpoint/2010/main" val="264537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950694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20" y="1075336"/>
            <a:ext cx="6436448" cy="3866287"/>
          </a:xfrm>
          <a:prstGeom prst="rect">
            <a:avLst/>
          </a:prstGeom>
        </p:spPr>
      </p:pic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AFR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en-US" altLang="ko-KR" dirty="0"/>
              <a:t>Forwarding Order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적하목록</a:t>
            </a:r>
            <a:r>
              <a:rPr lang="ko-KR" altLang="en-US" dirty="0" smtClean="0"/>
              <a:t> 필수 항목 </a:t>
            </a:r>
            <a:r>
              <a:rPr lang="en-US" altLang="ko-KR" dirty="0" smtClean="0"/>
              <a:t>+</a:t>
            </a:r>
            <a:r>
              <a:rPr lang="ko-KR" altLang="en-US" dirty="0" smtClean="0"/>
              <a:t> 추가항목</a:t>
            </a:r>
            <a:r>
              <a:rPr lang="en-US" altLang="ko-KR" dirty="0" smtClean="0"/>
              <a:t>)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612475" y="3777171"/>
            <a:ext cx="646981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HS CODE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612475" y="4268839"/>
            <a:ext cx="646981" cy="21600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937175" y="1228201"/>
            <a:ext cx="2627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Forwarding Order – General Data – Container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–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Customs</a:t>
            </a: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85943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76983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222" y="1057634"/>
            <a:ext cx="6582953" cy="3265829"/>
          </a:xfrm>
          <a:prstGeom prst="rect">
            <a:avLst/>
          </a:prstGeom>
        </p:spPr>
      </p:pic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AFR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en-US" altLang="ko-KR" dirty="0"/>
              <a:t>Forwarding Order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적하목록</a:t>
            </a:r>
            <a:r>
              <a:rPr lang="ko-KR" altLang="en-US" dirty="0" smtClean="0"/>
              <a:t> 필수 항목 </a:t>
            </a:r>
            <a:r>
              <a:rPr lang="en-US" altLang="ko-KR" dirty="0" smtClean="0"/>
              <a:t>+</a:t>
            </a:r>
            <a:r>
              <a:rPr lang="ko-KR" altLang="en-US" dirty="0" smtClean="0"/>
              <a:t> 추가항목</a:t>
            </a:r>
            <a:r>
              <a:rPr lang="en-US" altLang="ko-KR" dirty="0" smtClean="0"/>
              <a:t>)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2941608" y="3363875"/>
            <a:ext cx="1104180" cy="282919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Container Owner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5035953" y="3392169"/>
            <a:ext cx="1709904" cy="24946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937175" y="1228201"/>
            <a:ext cx="2627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Forwarding Order – General Data – Container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– Container Details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314531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919969"/>
              </p:ext>
            </p:extLst>
          </p:nvPr>
        </p:nvGraphicFramePr>
        <p:xfrm>
          <a:off x="334645" y="1043797"/>
          <a:ext cx="9225280" cy="4997769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97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575" y="1117301"/>
            <a:ext cx="6534584" cy="99617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576" y="2220875"/>
            <a:ext cx="6534584" cy="1143000"/>
          </a:xfrm>
          <a:prstGeom prst="rect">
            <a:avLst/>
          </a:prstGeom>
        </p:spPr>
      </p:pic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AFR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en-US" altLang="ko-KR" dirty="0"/>
              <a:t>Forwarding Order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적하목록</a:t>
            </a:r>
            <a:r>
              <a:rPr lang="ko-KR" altLang="en-US" dirty="0" smtClean="0"/>
              <a:t> 필수 항목 </a:t>
            </a:r>
            <a:r>
              <a:rPr lang="en-US" altLang="ko-KR" dirty="0" smtClean="0"/>
              <a:t>+</a:t>
            </a:r>
            <a:r>
              <a:rPr lang="ko-KR" altLang="en-US" dirty="0" smtClean="0"/>
              <a:t> 추가항목</a:t>
            </a:r>
            <a:r>
              <a:rPr lang="en-US" altLang="ko-KR" dirty="0" smtClean="0"/>
              <a:t>)</a:t>
            </a:r>
            <a:endParaRPr dirty="0" smtClean="0"/>
          </a:p>
        </p:txBody>
      </p:sp>
      <p:sp>
        <p:nvSpPr>
          <p:cNvPr id="9" name="AutoShape 26" descr="박스4-2"/>
          <p:cNvSpPr>
            <a:spLocks noChangeArrowheads="1"/>
          </p:cNvSpPr>
          <p:nvPr/>
        </p:nvSpPr>
        <p:spPr bwMode="auto">
          <a:xfrm>
            <a:off x="1035170" y="1601936"/>
            <a:ext cx="1104180" cy="262273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FWO Marks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2879349" y="1426634"/>
            <a:ext cx="3918265" cy="60057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937175" y="1228201"/>
            <a:ext cx="2627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위치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Forwarding Order – General Data – Container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 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– Container Details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816089" y="2492088"/>
            <a:ext cx="3981525" cy="75144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AutoShape 26" descr="박스4-2"/>
          <p:cNvSpPr>
            <a:spLocks noChangeArrowheads="1"/>
          </p:cNvSpPr>
          <p:nvPr/>
        </p:nvSpPr>
        <p:spPr bwMode="auto">
          <a:xfrm>
            <a:off x="1045243" y="2736673"/>
            <a:ext cx="1104180" cy="262273"/>
          </a:xfrm>
          <a:prstGeom prst="roundRect">
            <a:avLst>
              <a:gd name="adj" fmla="val 6653"/>
            </a:avLst>
          </a:prstGeom>
          <a:solidFill>
            <a:srgbClr val="FFFF99"/>
          </a:solidFill>
          <a:ln w="19050" algn="ctr">
            <a:solidFill>
              <a:schemeClr val="bg1">
                <a:lumMod val="50000"/>
              </a:schemeClr>
            </a:solidFill>
            <a:round/>
            <a:headEnd/>
            <a:tailEnd/>
          </a:ln>
          <a:effectLst/>
          <a:extLst/>
        </p:spPr>
        <p:txBody>
          <a:bodyPr wrap="square" lIns="54000" rIns="54000" anchor="ctr">
            <a:spAutoFit/>
          </a:bodyPr>
          <a:lstStyle>
            <a:lvl1pPr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1pPr>
            <a:lvl2pPr marL="742950" indent="-28575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2pPr>
            <a:lvl3pPr marL="11430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3pPr>
            <a:lvl4pPr marL="16002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4pPr>
            <a:lvl5pPr marL="2057400" indent="-228600" eaLnBrk="0" hangingPunct="0"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3366"/>
                </a:solidFill>
                <a:latin typeface="가는각진제목체" pitchFamily="18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kumimoji="1" lang="en-US" altLang="ko-KR" sz="9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ahoma" pitchFamily="34" charset="0"/>
              </a:rPr>
              <a:t>FWO Description</a:t>
            </a:r>
          </a:p>
        </p:txBody>
      </p:sp>
    </p:spTree>
    <p:extLst>
      <p:ext uri="{BB962C8B-B14F-4D97-AF65-F5344CB8AC3E}">
        <p14:creationId xmlns:p14="http://schemas.microsoft.com/office/powerpoint/2010/main" val="426244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2"/>
          <p:cNvSpPr>
            <a:spLocks noGrp="1"/>
          </p:cNvSpPr>
          <p:nvPr>
            <p:ph type="title"/>
          </p:nvPr>
        </p:nvSpPr>
        <p:spPr bwMode="auto">
          <a:xfrm>
            <a:off x="531813" y="360363"/>
            <a:ext cx="8799512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선사코드 </a:t>
            </a:r>
            <a:r>
              <a:rPr lang="en-US" altLang="ko-KR" dirty="0" smtClean="0"/>
              <a:t>/ SCAC</a:t>
            </a:r>
            <a:endParaRPr dirty="0" smtClean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682161"/>
              </p:ext>
            </p:extLst>
          </p:nvPr>
        </p:nvGraphicFramePr>
        <p:xfrm>
          <a:off x="284671" y="1078299"/>
          <a:ext cx="9152629" cy="51499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8109"/>
                <a:gridCol w="1317062"/>
                <a:gridCol w="668075"/>
                <a:gridCol w="458109"/>
                <a:gridCol w="458109"/>
                <a:gridCol w="1708363"/>
                <a:gridCol w="668075"/>
                <a:gridCol w="515372"/>
                <a:gridCol w="458109"/>
                <a:gridCol w="1317062"/>
                <a:gridCol w="668075"/>
                <a:gridCol w="458109"/>
              </a:tblGrid>
              <a:tr h="214972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 dirty="0">
                          <a:effectLst/>
                        </a:rPr>
                        <a:t>SAP_CD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CUST_NM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적하목록사용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S/R </a:t>
                      </a:r>
                      <a:r>
                        <a:rPr lang="ko-KR" altLang="en-US" sz="700" u="none" strike="noStrike">
                          <a:effectLst/>
                        </a:rPr>
                        <a:t>사용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SAP_CD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CUST_NM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적하목록사용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S/R </a:t>
                      </a:r>
                      <a:r>
                        <a:rPr lang="ko-KR" altLang="en-US" sz="700" u="none" strike="noStrike">
                          <a:effectLst/>
                        </a:rPr>
                        <a:t>사용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SAP_CD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CUST_NM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적하목록사용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S/R </a:t>
                      </a:r>
                      <a:r>
                        <a:rPr lang="ko-KR" altLang="en-US" sz="700" u="none" strike="noStrike">
                          <a:effectLst/>
                        </a:rPr>
                        <a:t>사용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100166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 </a:t>
                      </a:r>
                      <a:r>
                        <a:rPr lang="ko-KR" altLang="en-US" sz="700" u="none" strike="noStrike">
                          <a:effectLst/>
                        </a:rPr>
                        <a:t>케이앤제이 쉬핑라인 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MRSC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MRSC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100022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 dirty="0">
                          <a:effectLst/>
                        </a:rPr>
                        <a:t>동진상선</a:t>
                      </a:r>
                      <a:r>
                        <a:rPr lang="en-US" altLang="ko-KR" sz="700" u="none" strike="noStrike" dirty="0">
                          <a:effectLst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</a:rPr>
                        <a:t>주</a:t>
                      </a:r>
                      <a:r>
                        <a:rPr lang="en-US" altLang="ko-KR" sz="700" u="none" strike="noStrike" dirty="0">
                          <a:effectLst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DJSC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DJSC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100045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우성해운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ZIMU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100250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동아선박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SCJU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SCJU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100789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동진상선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부산지점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DJSC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101121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원명해운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COSU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COSU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100342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씨에스에이브이코리아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CSAV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100790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동진선박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TJSS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101137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유니해운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UNIH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 dirty="0">
                          <a:effectLst/>
                        </a:rPr>
                        <a:t>100347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씨트랜스해운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MRSC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MRSC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100794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두우해운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DOSC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101146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유코카캐리어스 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EUKO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101567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 dirty="0">
                          <a:effectLst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</a:rPr>
                        <a:t>주</a:t>
                      </a:r>
                      <a:r>
                        <a:rPr lang="en-US" altLang="ko-KR" sz="700" u="none" strike="noStrike" dirty="0">
                          <a:effectLst/>
                        </a:rPr>
                        <a:t>)</a:t>
                      </a:r>
                      <a:r>
                        <a:rPr lang="ko-KR" altLang="en-US" sz="700" u="none" strike="noStrike" dirty="0" err="1">
                          <a:effectLst/>
                        </a:rPr>
                        <a:t>에버그린코리아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EGLV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 dirty="0">
                          <a:effectLst/>
                        </a:rPr>
                        <a:t>EGLV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100813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마리아나익스프레스라인즈한국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MELK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101159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이글쉬핑 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IALT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101548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오오씨엘 코리아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OOLU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OOLU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100818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 dirty="0" err="1">
                          <a:effectLst/>
                        </a:rPr>
                        <a:t>만해항운한국</a:t>
                      </a:r>
                      <a:r>
                        <a:rPr lang="en-US" altLang="ko-KR" sz="700" u="none" strike="noStrike" dirty="0">
                          <a:effectLst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</a:rPr>
                        <a:t>주</a:t>
                      </a:r>
                      <a:r>
                        <a:rPr lang="en-US" altLang="ko-KR" sz="700" u="none" strike="noStrike" dirty="0">
                          <a:effectLst/>
                        </a:rPr>
                        <a:t>)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WHLU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WHLU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101557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이에이에스쉽핑코리아 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EASK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EASK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100416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우현쉬핑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WHKR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100840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범주해운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PCLU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PCLU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101185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장금상선주식회사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SNKO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SNKO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100474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진천국제객화항운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JCSC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101554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범주해운주식회사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MOLU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101187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장호해운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MPPR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MPPR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100529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팬스타라인닷컴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PSLC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PSLC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100005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부관훼리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PKFC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PKFC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101234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주식회사 리크머스코리아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SMTA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100552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한성라인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HSLI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HSLN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100853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부관훼리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서울지사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PKFC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101329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주식회사위동해운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WDFC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WDFC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100560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한중훼리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KCFL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KCFL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100968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시노트란스코리아쉬핑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DTSX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101341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중한세계물류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CHNJ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CHNJ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100565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한진해운 부산판매지점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HJSC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HJSC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101563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씨엠에이씨지엠코리아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ANLU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INTTRA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101364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천경해운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CKCO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CKCO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100566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한진해운 한국지점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HJSC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HJSC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101019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아스트로해운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NMCC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NMCC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101374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천지해운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CJBV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CJBV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101524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 dirty="0">
                          <a:effectLst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</a:rPr>
                        <a:t>주</a:t>
                      </a:r>
                      <a:r>
                        <a:rPr lang="en-US" altLang="ko-KR" sz="700" u="none" strike="noStrike" dirty="0">
                          <a:effectLst/>
                        </a:rPr>
                        <a:t>)</a:t>
                      </a:r>
                      <a:r>
                        <a:rPr lang="ko-KR" altLang="en-US" sz="700" u="none" strike="noStrike" dirty="0" err="1">
                          <a:effectLst/>
                        </a:rPr>
                        <a:t>협운인터내셔날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WWSU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101551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양밍한국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YMLU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YMLUSEL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101396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컴파스마리타임 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RSTU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RSTU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100583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흥아로지스틱스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DAIN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101033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양해해운주식회사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YSCD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101414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코스코한국 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COHE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100039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고려해운주식회사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KMTC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KMTC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101036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에미레이트쉬핑코리아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EPIR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101428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태영상선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TYSP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TYSP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100684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국보해운주식회사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KBCS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101040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에스아이티씨컨테이너라인스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SCLK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100041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팬오션 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POBU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POBU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100040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남성해운주식회사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NSSL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NSSL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100035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에이피엘 컴패니피티이리미티드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APLU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GTNEXUS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101465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피아이엘 코리아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EGLP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100746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대인훼리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DAIN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101573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엔와이케이라인코리아 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NYKS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NYKS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101549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하파그로이드코리아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HLCU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INTTRA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101560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덕상티에스라인즈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TSLU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101066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엔와이케이라인코리아주식회사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NYKS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INTTRA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101566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한국머스크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MAEU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INTTRA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100774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동신상선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MISC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MISC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101559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엠에스씨코리아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MSCU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INTTRA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101553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한국엠씨씨로지스틱스 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MCPU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MCPU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101550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동신선박 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SUDU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101565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연합해운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UASC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100038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현대상선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HDMU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HDMU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100782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동영해운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PCSL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101090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오주해운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ICSC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101530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화동훼리 주식회사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HDFC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HDFC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  <a:tr h="205625">
                <a:tc>
                  <a:txBody>
                    <a:bodyPr/>
                    <a:lstStyle/>
                    <a:p>
                      <a:pPr algn="l" fontAlgn="b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101109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우성마리타임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ZIMU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INTTRA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ko-KR" sz="700" u="none" strike="noStrike">
                          <a:effectLst/>
                        </a:rPr>
                        <a:t>101546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700" u="none" strike="noStrike">
                          <a:effectLst/>
                        </a:rPr>
                        <a:t>흥아해운</a:t>
                      </a:r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>
                          <a:effectLst/>
                        </a:rPr>
                        <a:t>HASL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u="none" strike="noStrike" dirty="0">
                          <a:effectLst/>
                        </a:rPr>
                        <a:t>HASL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346" marR="5346" marT="5346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079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marL="228600" indent="-228600" algn="l">
          <a:buAutoNum type="arabicPeriod"/>
          <a:defRPr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  <a:cs typeface="윤고딕13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18608</TotalTime>
  <Words>1131</Words>
  <Application>Microsoft Office PowerPoint</Application>
  <PresentationFormat>A4 용지(210x297mm)</PresentationFormat>
  <Paragraphs>496</Paragraphs>
  <Slides>19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3</vt:i4>
      </vt:variant>
      <vt:variant>
        <vt:lpstr>슬라이드 제목</vt:lpstr>
      </vt:variant>
      <vt:variant>
        <vt:i4>19</vt:i4>
      </vt:variant>
    </vt:vector>
  </HeadingPairs>
  <TitlesOfParts>
    <vt:vector size="22" baseType="lpstr">
      <vt:lpstr>Office Theme</vt:lpstr>
      <vt:lpstr>1_Office Theme</vt:lpstr>
      <vt:lpstr>2_Office Theme</vt:lpstr>
      <vt:lpstr>PowerPoint 프레젠테이션</vt:lpstr>
      <vt:lpstr>문서 개정 이력</vt:lpstr>
      <vt:lpstr>사용자 교육 개요</vt:lpstr>
      <vt:lpstr>적하목록 – Freight Booking</vt:lpstr>
      <vt:lpstr>적하목록 - Freight Booking</vt:lpstr>
      <vt:lpstr>적하목록 - Freight Booking</vt:lpstr>
      <vt:lpstr>적하목록 – Forwarding Order</vt:lpstr>
      <vt:lpstr>적하목록 – Forwarding Order</vt:lpstr>
      <vt:lpstr>적하목록 – Forwarding Order</vt:lpstr>
      <vt:lpstr>적하목록 – Forwarding Order</vt:lpstr>
      <vt:lpstr>적하목록 – Forwarding Order</vt:lpstr>
      <vt:lpstr>적하목록 – Forwarding Order</vt:lpstr>
      <vt:lpstr>S/R – Freight Booking(적하목록 필수 항목 + 추가항목)</vt:lpstr>
      <vt:lpstr>S/R – Freight Booking(적하목록 필수 항목 + 추가항목)</vt:lpstr>
      <vt:lpstr>AFR – Freight Booking(적하목록 필수 항목 + 추가항목)</vt:lpstr>
      <vt:lpstr>AFR – Forwarding Order(적하목록 필수 항목 + 추가항목)</vt:lpstr>
      <vt:lpstr>AFR – Forwarding Order(적하목록 필수 항목 + 추가항목)</vt:lpstr>
      <vt:lpstr>AFR – Forwarding Order(적하목록 필수 항목 + 추가항목)</vt:lpstr>
      <vt:lpstr>선사코드 / SCAC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499</cp:revision>
  <cp:lastPrinted>2006-08-30T13:33:06Z</cp:lastPrinted>
  <dcterms:created xsi:type="dcterms:W3CDTF">2008-05-17T00:48:54Z</dcterms:created>
  <dcterms:modified xsi:type="dcterms:W3CDTF">2015-12-29T06:17:29Z</dcterms:modified>
</cp:coreProperties>
</file>