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58"/>
  </p:notesMasterIdLst>
  <p:handoutMasterIdLst>
    <p:handoutMasterId r:id="rId59"/>
  </p:handoutMasterIdLst>
  <p:sldIdLst>
    <p:sldId id="540" r:id="rId3"/>
    <p:sldId id="374" r:id="rId4"/>
    <p:sldId id="375" r:id="rId5"/>
    <p:sldId id="450" r:id="rId6"/>
    <p:sldId id="500" r:id="rId7"/>
    <p:sldId id="501" r:id="rId8"/>
    <p:sldId id="510" r:id="rId9"/>
    <p:sldId id="511" r:id="rId10"/>
    <p:sldId id="502" r:id="rId11"/>
    <p:sldId id="509" r:id="rId12"/>
    <p:sldId id="503" r:id="rId13"/>
    <p:sldId id="512" r:id="rId14"/>
    <p:sldId id="513" r:id="rId15"/>
    <p:sldId id="514" r:id="rId16"/>
    <p:sldId id="515" r:id="rId17"/>
    <p:sldId id="504" r:id="rId18"/>
    <p:sldId id="451" r:id="rId19"/>
    <p:sldId id="392" r:id="rId20"/>
    <p:sldId id="481" r:id="rId21"/>
    <p:sldId id="484" r:id="rId22"/>
    <p:sldId id="486" r:id="rId23"/>
    <p:sldId id="523" r:id="rId24"/>
    <p:sldId id="524" r:id="rId25"/>
    <p:sldId id="525" r:id="rId26"/>
    <p:sldId id="526" r:id="rId27"/>
    <p:sldId id="527" r:id="rId28"/>
    <p:sldId id="483" r:id="rId29"/>
    <p:sldId id="449" r:id="rId30"/>
    <p:sldId id="516" r:id="rId31"/>
    <p:sldId id="452" r:id="rId32"/>
    <p:sldId id="517" r:id="rId33"/>
    <p:sldId id="453" r:id="rId34"/>
    <p:sldId id="491" r:id="rId35"/>
    <p:sldId id="492" r:id="rId36"/>
    <p:sldId id="530" r:id="rId37"/>
    <p:sldId id="531" r:id="rId38"/>
    <p:sldId id="532" r:id="rId39"/>
    <p:sldId id="494" r:id="rId40"/>
    <p:sldId id="462" r:id="rId41"/>
    <p:sldId id="463" r:id="rId42"/>
    <p:sldId id="464" r:id="rId43"/>
    <p:sldId id="465" r:id="rId44"/>
    <p:sldId id="534" r:id="rId45"/>
    <p:sldId id="533" r:id="rId46"/>
    <p:sldId id="535" r:id="rId47"/>
    <p:sldId id="536" r:id="rId48"/>
    <p:sldId id="537" r:id="rId49"/>
    <p:sldId id="539" r:id="rId50"/>
    <p:sldId id="471" r:id="rId51"/>
    <p:sldId id="470" r:id="rId52"/>
    <p:sldId id="495" r:id="rId53"/>
    <p:sldId id="479" r:id="rId54"/>
    <p:sldId id="538" r:id="rId55"/>
    <p:sldId id="488" r:id="rId56"/>
    <p:sldId id="468" r:id="rId57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99CCFF"/>
    <a:srgbClr val="FF0000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963" autoAdjust="0"/>
    <p:restoredTop sz="97138" autoAdjust="0"/>
  </p:normalViewPr>
  <p:slideViewPr>
    <p:cSldViewPr snapToGrid="0" showGuides="1">
      <p:cViewPr>
        <p:scale>
          <a:sx n="80" d="100"/>
          <a:sy n="80" d="100"/>
        </p:scale>
        <p:origin x="-2910" y="-894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7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ko-KR" altLang="en-US"/>
          </a:p>
        </p:txBody>
      </p:sp>
      <p:sp>
        <p:nvSpPr>
          <p:cNvPr id="7" name="Text Box 6"/>
          <p:cNvSpPr txBox="1">
            <a:spLocks noChangeArrowheads="1"/>
          </p:cNvSpPr>
          <p:nvPr userDrawn="1"/>
        </p:nvSpPr>
        <p:spPr bwMode="auto">
          <a:xfrm>
            <a:off x="5394063" y="6534150"/>
            <a:ext cx="41608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2" tIns="45705" rIns="91412" bIns="45705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latinLnBrk="0">
              <a:spcBef>
                <a:spcPct val="50000"/>
              </a:spcBef>
              <a:defRPr/>
            </a:pPr>
            <a:r>
              <a:rPr kumimoji="0" lang="en-US" altLang="ko-KR" sz="1000" smtClean="0">
                <a:solidFill>
                  <a:srgbClr val="000000"/>
                </a:solidFill>
              </a:rPr>
              <a:t>Copyright 2012 Accenture. All Rights Reserved.</a:t>
            </a:r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8594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8595" name="비트맵 이미지" r:id="rId5" imgW="4029637" imgH="1228571" progId="PBrush">
              <p:embed/>
            </p:oleObj>
          </a:graphicData>
        </a:graphic>
      </p:graphicFrame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 latinLnBrk="0">
              <a:spcBef>
                <a:spcPts val="0"/>
              </a:spcBef>
              <a:spcAft>
                <a:spcPts val="0"/>
              </a:spcAft>
              <a:defRPr/>
            </a:pPr>
            <a:fld id="{8B835D46-8045-40E5-A77C-6DB8EE70D0FB}" type="slidenum">
              <a:rPr kumimoji="0" lang="en-US" smtClean="0">
                <a:solidFill>
                  <a:prstClr val="black"/>
                </a:solidFill>
                <a:latin typeface="+mn-lt"/>
                <a:ea typeface="+mn-ea"/>
              </a:rPr>
              <a:pPr defTabSz="914118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12"/>
          </p:nvPr>
        </p:nvSpPr>
        <p:spPr>
          <a:xfrm>
            <a:off x="273050" y="1484313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텍스트 개체 틀 2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>
              <a:buFontTx/>
              <a:buNone/>
              <a:defRPr sz="1200"/>
            </a:lvl1pPr>
          </a:lstStyle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586554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 Banner Title"/>
          <p:cNvSpPr>
            <a:spLocks noGrp="1" noChangeArrowheads="1"/>
          </p:cNvSpPr>
          <p:nvPr>
            <p:ph type="title"/>
          </p:nvPr>
        </p:nvSpPr>
        <p:spPr bwMode="auto">
          <a:xfrm>
            <a:off x="271465" y="87313"/>
            <a:ext cx="5833666" cy="431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>
            <a:lvl1pPr>
              <a:defRPr b="1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altLang="zh-SG" dirty="0" smtClean="0"/>
              <a:t>Click to edit title style</a:t>
            </a:r>
          </a:p>
        </p:txBody>
      </p:sp>
      <p:sp>
        <p:nvSpPr>
          <p:cNvPr id="3" name="텍스트 개체 틀 29"/>
          <p:cNvSpPr>
            <a:spLocks noGrp="1"/>
          </p:cNvSpPr>
          <p:nvPr>
            <p:ph type="body" sz="quarter" idx="10"/>
          </p:nvPr>
        </p:nvSpPr>
        <p:spPr>
          <a:xfrm>
            <a:off x="273054" y="620754"/>
            <a:ext cx="9432925" cy="360363"/>
          </a:xfrm>
          <a:prstGeom prst="rect">
            <a:avLst/>
          </a:prstGeom>
          <a:ln>
            <a:noFill/>
          </a:ln>
        </p:spPr>
        <p:txBody>
          <a:bodyPr/>
          <a:lstStyle>
            <a:lvl1pPr algn="l">
              <a:buNone/>
              <a:defRPr sz="1600" b="1">
                <a:latin typeface="맑은 고딕" pitchFamily="50" charset="-127"/>
                <a:ea typeface="맑은 고딕" pitchFamily="50" charset="-127"/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endParaRPr lang="en-US" altLang="ko-KR" dirty="0" smtClean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3887788" y="6570667"/>
            <a:ext cx="2133600" cy="287337"/>
          </a:xfrm>
          <a:prstGeom prst="rect">
            <a:avLst/>
          </a:prstGeom>
        </p:spPr>
        <p:txBody>
          <a:bodyPr/>
          <a:lstStyle>
            <a:lvl1pPr algn="ctr" eaLnBrk="0" hangingPunct="0">
              <a:lnSpc>
                <a:spcPct val="100000"/>
              </a:lnSpc>
              <a:spcBef>
                <a:spcPct val="0"/>
              </a:spcBef>
              <a:tabLst>
                <a:tab pos="2473325" algn="l"/>
              </a:tabLst>
              <a:defRPr sz="1000" b="0" smtClean="0"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>
              <a:defRPr/>
            </a:pPr>
            <a:fld id="{4D6CBFEA-6C37-4AB3-B153-2DCAA21DE392}" type="slidenum">
              <a:rPr lang="zh-SG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SG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28745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vmlDrawing" Target="../drawings/vmlDrawing11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4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  <p:sldLayoutId id="2147484670" r:id="rId10"/>
    <p:sldLayoutId id="2147484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20.png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7" Type="http://schemas.openxmlformats.org/officeDocument/2006/relationships/image" Target="../media/image8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1257" y="142504"/>
            <a:ext cx="441762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3000" b="1" dirty="0" smtClean="0">
                <a:solidFill>
                  <a:srgbClr val="FF0000"/>
                </a:solidFill>
              </a:rPr>
              <a:t>★ 주의 사항</a:t>
            </a:r>
            <a:endParaRPr lang="en-US" altLang="ko-KR" sz="3000" b="1" dirty="0" smtClean="0">
              <a:solidFill>
                <a:srgbClr val="FF000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855023" y="1658519"/>
            <a:ext cx="8882743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ko-KR" altLang="en-US" sz="1900" dirty="0" smtClean="0">
                <a:solidFill>
                  <a:srgbClr val="FF0000"/>
                </a:solidFill>
                <a:latin typeface="+mn-ea"/>
                <a:ea typeface="+mn-ea"/>
              </a:rPr>
              <a:t> </a:t>
            </a:r>
            <a:r>
              <a:rPr lang="en-US" altLang="ko-KR" sz="1900" dirty="0" smtClean="0">
                <a:solidFill>
                  <a:srgbClr val="FF0000"/>
                </a:solidFill>
                <a:latin typeface="+mn-ea"/>
                <a:ea typeface="+mn-ea"/>
              </a:rPr>
              <a:t>1) LTP</a:t>
            </a:r>
            <a:r>
              <a:rPr lang="ko-KR" altLang="en-US" sz="1900" dirty="0" smtClean="0">
                <a:solidFill>
                  <a:srgbClr val="FF0000"/>
                </a:solidFill>
                <a:latin typeface="+mn-ea"/>
                <a:ea typeface="+mn-ea"/>
              </a:rPr>
              <a:t>는  </a:t>
            </a:r>
            <a:r>
              <a:rPr lang="en-US" altLang="ko-KR" sz="1900" dirty="0" smtClean="0">
                <a:solidFill>
                  <a:srgbClr val="FF0000"/>
                </a:solidFill>
                <a:latin typeface="+mn-ea"/>
                <a:ea typeface="+mn-ea"/>
              </a:rPr>
              <a:t>BOM,ROUTING</a:t>
            </a:r>
            <a:r>
              <a:rPr lang="ko-KR" altLang="en-US" sz="1900" dirty="0" smtClean="0">
                <a:solidFill>
                  <a:srgbClr val="FF0000"/>
                </a:solidFill>
                <a:latin typeface="+mn-ea"/>
                <a:ea typeface="+mn-ea"/>
              </a:rPr>
              <a:t>를 풀어 </a:t>
            </a:r>
            <a:r>
              <a:rPr lang="en-US" altLang="ko-KR" sz="1900" dirty="0" smtClean="0">
                <a:solidFill>
                  <a:srgbClr val="FF0000"/>
                </a:solidFill>
                <a:latin typeface="+mn-ea"/>
                <a:ea typeface="+mn-ea"/>
              </a:rPr>
              <a:t>2015</a:t>
            </a:r>
            <a:r>
              <a:rPr lang="ko-KR" altLang="en-US" sz="1900" dirty="0" smtClean="0">
                <a:solidFill>
                  <a:srgbClr val="FF0000"/>
                </a:solidFill>
                <a:latin typeface="+mn-ea"/>
                <a:ea typeface="+mn-ea"/>
              </a:rPr>
              <a:t>년 원가계획에 사용할 근간데이터임</a:t>
            </a:r>
            <a:r>
              <a:rPr lang="en-US" altLang="ko-KR" sz="1900" dirty="0" smtClean="0">
                <a:solidFill>
                  <a:srgbClr val="FF0000"/>
                </a:solidFill>
                <a:latin typeface="+mn-ea"/>
                <a:ea typeface="+mn-ea"/>
              </a:rPr>
              <a:t>.</a:t>
            </a:r>
          </a:p>
          <a:p>
            <a:pPr algn="l"/>
            <a:endParaRPr lang="en-US" altLang="ko-KR" sz="19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900" dirty="0" smtClean="0">
                <a:solidFill>
                  <a:srgbClr val="FF0000"/>
                </a:solidFill>
                <a:latin typeface="+mn-ea"/>
                <a:ea typeface="+mn-ea"/>
              </a:rPr>
              <a:t> 2) 1</a:t>
            </a:r>
            <a:r>
              <a:rPr lang="ko-KR" altLang="en-US" sz="1900" dirty="0" smtClean="0">
                <a:solidFill>
                  <a:srgbClr val="FF0000"/>
                </a:solidFill>
                <a:latin typeface="+mn-ea"/>
                <a:ea typeface="+mn-ea"/>
              </a:rPr>
              <a:t>년 전체 계획을 실행하는 프로그램으로 </a:t>
            </a:r>
            <a:r>
              <a:rPr lang="ko-KR" altLang="en-US" sz="1900" dirty="0" err="1" smtClean="0">
                <a:solidFill>
                  <a:srgbClr val="FF0000"/>
                </a:solidFill>
                <a:latin typeface="+mn-ea"/>
                <a:ea typeface="+mn-ea"/>
              </a:rPr>
              <a:t>데이터량이</a:t>
            </a:r>
            <a:r>
              <a:rPr lang="ko-KR" altLang="en-US" sz="1900" dirty="0" smtClean="0">
                <a:solidFill>
                  <a:srgbClr val="FF0000"/>
                </a:solidFill>
                <a:latin typeface="+mn-ea"/>
                <a:ea typeface="+mn-ea"/>
              </a:rPr>
              <a:t> 매우 방대하므로</a:t>
            </a:r>
            <a:r>
              <a:rPr lang="en-US" altLang="ko-KR" sz="1900" dirty="0" smtClean="0">
                <a:solidFill>
                  <a:srgbClr val="FF0000"/>
                </a:solidFill>
                <a:latin typeface="+mn-ea"/>
                <a:ea typeface="+mn-ea"/>
              </a:rPr>
              <a:t>,</a:t>
            </a:r>
          </a:p>
          <a:p>
            <a:pPr algn="l"/>
            <a:r>
              <a:rPr lang="en-US" altLang="ko-KR" sz="1900" dirty="0" smtClean="0">
                <a:solidFill>
                  <a:srgbClr val="FF0000"/>
                </a:solidFill>
                <a:latin typeface="+mn-ea"/>
                <a:ea typeface="+mn-ea"/>
              </a:rPr>
              <a:t>   </a:t>
            </a:r>
            <a:r>
              <a:rPr lang="ko-KR" altLang="en-US" sz="1900" dirty="0" smtClean="0">
                <a:solidFill>
                  <a:srgbClr val="FF0000"/>
                </a:solidFill>
                <a:latin typeface="+mn-ea"/>
                <a:ea typeface="+mn-ea"/>
              </a:rPr>
              <a:t> 업무시간이 종료되는 </a:t>
            </a:r>
            <a:r>
              <a:rPr lang="en-US" altLang="ko-KR" sz="1900" b="1" u="sng" dirty="0" smtClean="0">
                <a:solidFill>
                  <a:srgbClr val="FF0000"/>
                </a:solidFill>
                <a:latin typeface="+mn-ea"/>
                <a:ea typeface="+mn-ea"/>
              </a:rPr>
              <a:t>19</a:t>
            </a:r>
            <a:r>
              <a:rPr lang="ko-KR" altLang="en-US" sz="1900" b="1" u="sng" dirty="0" smtClean="0">
                <a:solidFill>
                  <a:srgbClr val="FF0000"/>
                </a:solidFill>
                <a:latin typeface="+mn-ea"/>
                <a:ea typeface="+mn-ea"/>
              </a:rPr>
              <a:t>시 이후에 작업진행 </a:t>
            </a:r>
            <a:r>
              <a:rPr lang="ko-KR" altLang="en-US" sz="1900" dirty="0" smtClean="0">
                <a:solidFill>
                  <a:srgbClr val="FF0000"/>
                </a:solidFill>
                <a:latin typeface="+mn-ea"/>
                <a:ea typeface="+mn-ea"/>
              </a:rPr>
              <a:t>바랍니다</a:t>
            </a:r>
            <a:r>
              <a:rPr lang="en-US" altLang="ko-KR" sz="1900" dirty="0" smtClean="0">
                <a:solidFill>
                  <a:srgbClr val="FF0000"/>
                </a:solidFill>
                <a:latin typeface="+mn-ea"/>
                <a:ea typeface="+mn-ea"/>
              </a:rPr>
              <a:t>. </a:t>
            </a:r>
          </a:p>
          <a:p>
            <a:pPr algn="l"/>
            <a:endParaRPr lang="en-US" altLang="ko-KR" sz="19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900" dirty="0" smtClean="0">
                <a:solidFill>
                  <a:srgbClr val="FF0000"/>
                </a:solidFill>
                <a:latin typeface="+mn-ea"/>
                <a:ea typeface="+mn-ea"/>
              </a:rPr>
              <a:t> 3) </a:t>
            </a:r>
            <a:r>
              <a:rPr lang="ko-KR" altLang="en-US" sz="1900" dirty="0" smtClean="0">
                <a:solidFill>
                  <a:srgbClr val="FF0000"/>
                </a:solidFill>
                <a:latin typeface="+mn-ea"/>
                <a:ea typeface="+mn-ea"/>
              </a:rPr>
              <a:t>창원</a:t>
            </a:r>
            <a:r>
              <a:rPr lang="en-US" altLang="ko-KR" sz="19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ko-KR" altLang="en-US" sz="1900" dirty="0" smtClean="0">
                <a:solidFill>
                  <a:srgbClr val="FF0000"/>
                </a:solidFill>
                <a:latin typeface="+mn-ea"/>
                <a:ea typeface="+mn-ea"/>
              </a:rPr>
              <a:t>회</a:t>
            </a:r>
            <a:r>
              <a:rPr lang="en-US" altLang="ko-KR" sz="1900" dirty="0" smtClean="0">
                <a:solidFill>
                  <a:srgbClr val="FF0000"/>
                </a:solidFill>
                <a:latin typeface="+mn-ea"/>
                <a:ea typeface="+mn-ea"/>
              </a:rPr>
              <a:t>, </a:t>
            </a:r>
            <a:r>
              <a:rPr lang="ko-KR" altLang="en-US" sz="1900" dirty="0" smtClean="0">
                <a:solidFill>
                  <a:srgbClr val="FF0000"/>
                </a:solidFill>
                <a:latin typeface="+mn-ea"/>
                <a:ea typeface="+mn-ea"/>
              </a:rPr>
              <a:t>광주</a:t>
            </a:r>
            <a:r>
              <a:rPr lang="en-US" altLang="ko-KR" sz="19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ko-KR" altLang="en-US" sz="1900" dirty="0" smtClean="0">
                <a:solidFill>
                  <a:srgbClr val="FF0000"/>
                </a:solidFill>
                <a:latin typeface="+mn-ea"/>
                <a:ea typeface="+mn-ea"/>
              </a:rPr>
              <a:t>회씩 진행하셔야 최종완료가 됩니다</a:t>
            </a:r>
            <a:r>
              <a:rPr lang="en-US" altLang="ko-KR" sz="1900" dirty="0" smtClean="0">
                <a:solidFill>
                  <a:srgbClr val="FF0000"/>
                </a:solidFill>
                <a:latin typeface="+mn-ea"/>
                <a:ea typeface="+mn-ea"/>
              </a:rPr>
              <a:t>.</a:t>
            </a:r>
          </a:p>
          <a:p>
            <a:pPr algn="l"/>
            <a:r>
              <a:rPr lang="en-US" altLang="ko-KR" sz="1900" dirty="0" smtClean="0">
                <a:solidFill>
                  <a:srgbClr val="FF0000"/>
                </a:solidFill>
                <a:latin typeface="+mn-ea"/>
                <a:ea typeface="+mn-ea"/>
              </a:rPr>
              <a:t>     : </a:t>
            </a:r>
            <a:r>
              <a:rPr lang="ko-KR" altLang="en-US" sz="1900" b="1" u="sng" dirty="0" smtClean="0">
                <a:solidFill>
                  <a:srgbClr val="FF0000"/>
                </a:solidFill>
                <a:latin typeface="+mn-ea"/>
                <a:ea typeface="+mn-ea"/>
              </a:rPr>
              <a:t>창원실행완료 → 광주실행완료 → 창원실행완료 → 광주실행완료</a:t>
            </a:r>
          </a:p>
          <a:p>
            <a:pPr algn="l"/>
            <a:r>
              <a:rPr lang="ko-KR" altLang="en-US" sz="1900" dirty="0" smtClean="0">
                <a:solidFill>
                  <a:srgbClr val="FF0000"/>
                </a:solidFill>
                <a:latin typeface="+mn-ea"/>
                <a:ea typeface="+mn-ea"/>
              </a:rPr>
              <a:t>     </a:t>
            </a:r>
            <a:r>
              <a:rPr lang="en-US" altLang="ko-KR" sz="1900" dirty="0" smtClean="0">
                <a:solidFill>
                  <a:srgbClr val="FF0000"/>
                </a:solidFill>
                <a:latin typeface="+mn-ea"/>
                <a:ea typeface="+mn-ea"/>
              </a:rPr>
              <a:t>: </a:t>
            </a:r>
            <a:r>
              <a:rPr lang="ko-KR" altLang="en-US" sz="1900" dirty="0" smtClean="0">
                <a:solidFill>
                  <a:srgbClr val="FF0000"/>
                </a:solidFill>
                <a:latin typeface="+mn-ea"/>
                <a:ea typeface="+mn-ea"/>
              </a:rPr>
              <a:t>사유는 </a:t>
            </a:r>
            <a:r>
              <a:rPr lang="ko-KR" altLang="en-US" sz="1900" dirty="0" err="1" smtClean="0">
                <a:solidFill>
                  <a:srgbClr val="FF0000"/>
                </a:solidFill>
                <a:latin typeface="+mn-ea"/>
                <a:ea typeface="+mn-ea"/>
              </a:rPr>
              <a:t>극판</a:t>
            </a:r>
            <a:r>
              <a:rPr lang="ko-KR" altLang="en-US" sz="1900" dirty="0" smtClean="0">
                <a:solidFill>
                  <a:srgbClr val="FF0000"/>
                </a:solidFill>
                <a:latin typeface="+mn-ea"/>
                <a:ea typeface="+mn-ea"/>
              </a:rPr>
              <a:t> 및 </a:t>
            </a:r>
            <a:r>
              <a:rPr lang="ko-KR" altLang="en-US" sz="1900" dirty="0" err="1" smtClean="0">
                <a:solidFill>
                  <a:srgbClr val="FF0000"/>
                </a:solidFill>
                <a:latin typeface="+mn-ea"/>
                <a:ea typeface="+mn-ea"/>
              </a:rPr>
              <a:t>연판등</a:t>
            </a:r>
            <a:r>
              <a:rPr lang="ko-KR" altLang="en-US" sz="1900" dirty="0" smtClean="0">
                <a:solidFill>
                  <a:srgbClr val="FF0000"/>
                </a:solidFill>
                <a:latin typeface="+mn-ea"/>
                <a:ea typeface="+mn-ea"/>
              </a:rPr>
              <a:t> 광주↔창원간 이동하여 생산작업 진행</a:t>
            </a:r>
            <a:endParaRPr lang="en-US" altLang="ko-KR" sz="19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PP_01_02   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년간 생산 계획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2013. 02. 02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정호근차장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47700" y="1419910"/>
            <a:ext cx="83629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b="1" dirty="0" smtClean="0">
                <a:latin typeface="+mn-ea"/>
                <a:ea typeface="+mn-ea"/>
              </a:rPr>
              <a:t>◆</a:t>
            </a:r>
            <a:r>
              <a:rPr lang="en-US" altLang="ko-KR" sz="1400" b="1" dirty="0" smtClean="0">
                <a:latin typeface="+mn-ea"/>
                <a:ea typeface="+mn-ea"/>
              </a:rPr>
              <a:t>PP </a:t>
            </a:r>
            <a:r>
              <a:rPr lang="ko-KR" altLang="en-US" sz="1400" b="1" dirty="0" smtClean="0">
                <a:latin typeface="+mn-ea"/>
                <a:ea typeface="+mn-ea"/>
              </a:rPr>
              <a:t>모듈은 </a:t>
            </a:r>
            <a:r>
              <a:rPr lang="en-US" altLang="ko-KR" sz="1400" b="1" dirty="0" smtClean="0">
                <a:latin typeface="+mn-ea"/>
                <a:ea typeface="+mn-ea"/>
              </a:rPr>
              <a:t>BOM, Routing </a:t>
            </a:r>
            <a:r>
              <a:rPr lang="ko-KR" altLang="en-US" sz="1400" b="1" dirty="0" smtClean="0">
                <a:latin typeface="+mn-ea"/>
                <a:ea typeface="+mn-ea"/>
              </a:rPr>
              <a:t>등의 기준 정보와 생산 계획</a:t>
            </a:r>
            <a:r>
              <a:rPr lang="en-US" altLang="ko-KR" sz="1400" b="1" dirty="0" smtClean="0">
                <a:latin typeface="+mn-ea"/>
                <a:ea typeface="+mn-ea"/>
              </a:rPr>
              <a:t>, </a:t>
            </a:r>
            <a:r>
              <a:rPr lang="ko-KR" altLang="en-US" sz="1400" b="1" dirty="0" smtClean="0">
                <a:latin typeface="+mn-ea"/>
                <a:ea typeface="+mn-ea"/>
              </a:rPr>
              <a:t>생산 실적</a:t>
            </a:r>
            <a:r>
              <a:rPr lang="en-US" altLang="ko-KR" sz="1400" b="1" dirty="0" smtClean="0">
                <a:latin typeface="+mn-ea"/>
                <a:ea typeface="+mn-ea"/>
              </a:rPr>
              <a:t>, Sub System</a:t>
            </a:r>
            <a:r>
              <a:rPr lang="ko-KR" altLang="en-US" sz="1400" b="1" dirty="0" smtClean="0">
                <a:latin typeface="+mn-ea"/>
                <a:ea typeface="+mn-ea"/>
              </a:rPr>
              <a:t>으로 실적관리</a:t>
            </a:r>
            <a:endParaRPr lang="en-US" altLang="ko-KR" sz="1400" b="1" dirty="0" smtClean="0">
              <a:latin typeface="+mn-ea"/>
              <a:ea typeface="+mn-ea"/>
            </a:endParaRPr>
          </a:p>
          <a:p>
            <a:pPr algn="l"/>
            <a:r>
              <a:rPr lang="ko-KR" altLang="en-US" sz="1400" b="1" dirty="0" smtClean="0">
                <a:latin typeface="+mn-ea"/>
                <a:ea typeface="+mn-ea"/>
              </a:rPr>
              <a:t>       시스템의 </a:t>
            </a:r>
            <a:r>
              <a:rPr lang="en-US" altLang="ko-KR" sz="1400" b="1" dirty="0" smtClean="0">
                <a:latin typeface="+mn-ea"/>
                <a:ea typeface="+mn-ea"/>
              </a:rPr>
              <a:t>4</a:t>
            </a:r>
            <a:r>
              <a:rPr lang="ko-KR" altLang="en-US" sz="1400" b="1" dirty="0" smtClean="0">
                <a:latin typeface="+mn-ea"/>
                <a:ea typeface="+mn-ea"/>
              </a:rPr>
              <a:t>가지 항목 </a:t>
            </a:r>
            <a:r>
              <a:rPr lang="ko-KR" altLang="en-US" sz="1400" b="1" dirty="0" err="1" smtClean="0">
                <a:latin typeface="+mn-ea"/>
                <a:ea typeface="+mn-ea"/>
              </a:rPr>
              <a:t>으로</a:t>
            </a:r>
            <a:r>
              <a:rPr lang="ko-KR" altLang="en-US" sz="1400" b="1" dirty="0" smtClean="0">
                <a:latin typeface="+mn-ea"/>
                <a:ea typeface="+mn-ea"/>
              </a:rPr>
              <a:t> 운영 되게 되며</a:t>
            </a:r>
            <a:r>
              <a:rPr lang="en-US" altLang="ko-KR" sz="1400" b="1" dirty="0" smtClean="0">
                <a:latin typeface="+mn-ea"/>
                <a:ea typeface="+mn-ea"/>
              </a:rPr>
              <a:t>,</a:t>
            </a:r>
          </a:p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       4 Weeks</a:t>
            </a:r>
            <a:r>
              <a:rPr lang="ko-KR" altLang="en-US" sz="1400" b="1" dirty="0" smtClean="0">
                <a:latin typeface="+mn-ea"/>
                <a:ea typeface="+mn-ea"/>
              </a:rPr>
              <a:t> </a:t>
            </a:r>
            <a:r>
              <a:rPr lang="en-US" altLang="ko-KR" sz="1400" b="1" dirty="0" smtClean="0">
                <a:latin typeface="+mn-ea"/>
                <a:ea typeface="+mn-ea"/>
              </a:rPr>
              <a:t>Rolling </a:t>
            </a:r>
            <a:r>
              <a:rPr lang="ko-KR" altLang="en-US" sz="1400" b="1" dirty="0" smtClean="0">
                <a:latin typeface="+mn-ea"/>
                <a:ea typeface="+mn-ea"/>
              </a:rPr>
              <a:t>기준의 판매 계획 수립을 통한 안정된 생산 계획 체계 확립을 통한 계획중심 </a:t>
            </a:r>
            <a:endParaRPr lang="en-US" altLang="ko-KR" sz="1400" b="1" dirty="0" smtClean="0">
              <a:latin typeface="+mn-ea"/>
              <a:ea typeface="+mn-ea"/>
            </a:endParaRPr>
          </a:p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       S&amp;OP </a:t>
            </a:r>
            <a:r>
              <a:rPr lang="ko-KR" altLang="en-US" sz="1400" b="1" dirty="0" smtClean="0">
                <a:latin typeface="+mn-ea"/>
                <a:ea typeface="+mn-ea"/>
              </a:rPr>
              <a:t>수립 체계 확립을 할 수 있도록 합니다</a:t>
            </a:r>
            <a:r>
              <a:rPr lang="en-US" altLang="ko-KR" sz="1400" b="1" dirty="0" smtClean="0">
                <a:latin typeface="+mn-ea"/>
                <a:ea typeface="+mn-ea"/>
              </a:rPr>
              <a:t>.</a:t>
            </a:r>
          </a:p>
          <a:p>
            <a:pPr algn="l"/>
            <a:endParaRPr lang="en-US" altLang="ko-KR" sz="1400" b="1" dirty="0" smtClean="0">
              <a:latin typeface="+mn-ea"/>
              <a:ea typeface="+mn-ea"/>
            </a:endParaRPr>
          </a:p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     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  <a:ea typeface="+mn-ea"/>
              </a:rPr>
              <a:t>1. SOP PROCESS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  <a:ea typeface="+mn-ea"/>
              </a:rPr>
              <a:t>이해</a:t>
            </a:r>
            <a:endParaRPr lang="en-US" altLang="ko-KR" sz="1400" b="1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400" b="1" dirty="0" smtClean="0">
                <a:solidFill>
                  <a:schemeClr val="tx1"/>
                </a:solidFill>
                <a:latin typeface="+mn-ea"/>
                <a:ea typeface="+mn-ea"/>
              </a:rPr>
              <a:t>        1)SOP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  <a:ea typeface="+mn-ea"/>
              </a:rPr>
              <a:t>란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  <a:ea typeface="+mn-ea"/>
              </a:rPr>
              <a:t>?</a:t>
            </a:r>
          </a:p>
          <a:p>
            <a:pPr algn="l"/>
            <a:endParaRPr lang="en-US" altLang="ko-KR" sz="1400" b="1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algn="l"/>
            <a:endParaRPr lang="ko-KR" altLang="en-US" sz="14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8720" y="3305718"/>
            <a:ext cx="3837696" cy="171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953770" y="5099503"/>
            <a:ext cx="740337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-LTP(Long Time Planning)</a:t>
            </a:r>
            <a:r>
              <a:rPr lang="ko-KR" altLang="en-US" sz="1400" b="1" dirty="0" smtClean="0">
                <a:latin typeface="+mn-ea"/>
                <a:ea typeface="+mn-ea"/>
              </a:rPr>
              <a:t>는 장기 계획 수립시에 시뮬레이션 용으로 쓰이는 </a:t>
            </a:r>
            <a:r>
              <a:rPr lang="en-US" altLang="ko-KR" sz="1400" b="1" dirty="0" smtClean="0">
                <a:latin typeface="+mn-ea"/>
                <a:ea typeface="+mn-ea"/>
              </a:rPr>
              <a:t>MRP</a:t>
            </a:r>
            <a:r>
              <a:rPr lang="ko-KR" altLang="en-US" sz="1400" b="1" dirty="0" smtClean="0">
                <a:latin typeface="+mn-ea"/>
                <a:ea typeface="+mn-ea"/>
              </a:rPr>
              <a:t>입니다</a:t>
            </a:r>
            <a:r>
              <a:rPr lang="en-US" altLang="ko-KR" sz="1400" b="1" dirty="0" smtClean="0">
                <a:latin typeface="+mn-ea"/>
                <a:ea typeface="+mn-ea"/>
              </a:rPr>
              <a:t>.</a:t>
            </a:r>
          </a:p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-</a:t>
            </a:r>
            <a:r>
              <a:rPr lang="ko-KR" altLang="en-US" sz="1400" b="1" dirty="0" smtClean="0">
                <a:latin typeface="+mn-ea"/>
                <a:ea typeface="+mn-ea"/>
              </a:rPr>
              <a:t>시나리오를 어떻게 만드느냐에 따라 단기 시뮬레이션도 가능합니다</a:t>
            </a:r>
            <a:r>
              <a:rPr lang="en-US" altLang="ko-KR" sz="1400" b="1" dirty="0" smtClean="0">
                <a:latin typeface="+mn-ea"/>
                <a:ea typeface="+mn-ea"/>
              </a:rPr>
              <a:t>.</a:t>
            </a:r>
          </a:p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-</a:t>
            </a:r>
            <a:r>
              <a:rPr lang="ko-KR" altLang="en-US" sz="1400" b="1" dirty="0" smtClean="0">
                <a:latin typeface="+mn-ea"/>
                <a:ea typeface="+mn-ea"/>
              </a:rPr>
              <a:t>여러 차례의 시뮬레이션을 통해 최종적으로 확정된 </a:t>
            </a:r>
            <a:r>
              <a:rPr lang="en-US" altLang="ko-KR" sz="1400" b="1" dirty="0" smtClean="0">
                <a:latin typeface="+mn-ea"/>
                <a:ea typeface="+mn-ea"/>
              </a:rPr>
              <a:t>DM </a:t>
            </a:r>
            <a:r>
              <a:rPr lang="ko-KR" altLang="en-US" sz="1400" b="1" dirty="0" smtClean="0">
                <a:latin typeface="+mn-ea"/>
                <a:ea typeface="+mn-ea"/>
              </a:rPr>
              <a:t>수량을 결정 합니다</a:t>
            </a:r>
            <a:r>
              <a:rPr lang="en-US" altLang="ko-KR" sz="1400" b="1" dirty="0" smtClean="0">
                <a:latin typeface="+mn-ea"/>
                <a:ea typeface="+mn-ea"/>
              </a:rPr>
              <a:t>.</a:t>
            </a:r>
            <a:endParaRPr lang="ko-KR" altLang="en-US" sz="1400" b="1" dirty="0">
              <a:latin typeface="+mn-ea"/>
              <a:ea typeface="+mn-ea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7652385" y="3434080"/>
            <a:ext cx="1023655" cy="384042"/>
          </a:xfrm>
          <a:prstGeom prst="round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818823" y="3501596"/>
            <a:ext cx="2696323" cy="1507284"/>
            <a:chOff x="516792" y="3001547"/>
            <a:chExt cx="9173305" cy="550814"/>
          </a:xfrm>
        </p:grpSpPr>
        <p:sp>
          <p:nvSpPr>
            <p:cNvPr id="16" name="AutoShape 9"/>
            <p:cNvSpPr>
              <a:spLocks noChangeArrowheads="1"/>
            </p:cNvSpPr>
            <p:nvPr/>
          </p:nvSpPr>
          <p:spPr bwMode="gray">
            <a:xfrm>
              <a:off x="554654" y="3071500"/>
              <a:ext cx="1229936" cy="374130"/>
            </a:xfrm>
            <a:prstGeom prst="homePlate">
              <a:avLst>
                <a:gd name="adj" fmla="val 5306"/>
              </a:avLst>
            </a:prstGeom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latinLnBrk="1" hangingPunct="0">
                <a:spcBef>
                  <a:spcPct val="50000"/>
                </a:spcBef>
                <a:spcAft>
                  <a:spcPct val="0"/>
                </a:spcAft>
                <a:buSzPct val="100000"/>
                <a:defRPr/>
              </a:pPr>
              <a:r>
                <a:rPr lang="ko-KR" altLang="en-US" sz="1000" b="1" kern="0" dirty="0" smtClean="0">
                  <a:solidFill>
                    <a:srgbClr val="FFFFFF"/>
                  </a:solidFill>
                  <a:cs typeface="Arial" charset="0"/>
                </a:rPr>
                <a:t>운영 원칙 수립</a:t>
              </a:r>
              <a:endParaRPr lang="en-US" altLang="ko-KR" sz="1000" b="1" kern="0" dirty="0" smtClean="0">
                <a:solidFill>
                  <a:srgbClr val="FFFFFF"/>
                </a:solidFill>
                <a:cs typeface="Arial" charset="0"/>
              </a:endParaRPr>
            </a:p>
          </p:txBody>
        </p:sp>
        <p:sp>
          <p:nvSpPr>
            <p:cNvPr id="17" name="AutoShape 10"/>
            <p:cNvSpPr>
              <a:spLocks noChangeArrowheads="1"/>
            </p:cNvSpPr>
            <p:nvPr/>
          </p:nvSpPr>
          <p:spPr bwMode="gray">
            <a:xfrm>
              <a:off x="1859340" y="3071500"/>
              <a:ext cx="1229936" cy="374130"/>
            </a:xfrm>
            <a:prstGeom prst="homePlate">
              <a:avLst>
                <a:gd name="adj" fmla="val 5744"/>
              </a:avLst>
            </a:prstGeom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latinLnBrk="1" hangingPunct="0">
                <a:spcBef>
                  <a:spcPct val="50000"/>
                </a:spcBef>
                <a:spcAft>
                  <a:spcPct val="0"/>
                </a:spcAft>
                <a:buSzPct val="100000"/>
                <a:defRPr/>
              </a:pPr>
              <a:r>
                <a:rPr lang="ko-KR" altLang="en-US" sz="1000" b="1" kern="0" dirty="0" smtClean="0">
                  <a:solidFill>
                    <a:srgbClr val="FFFFFF"/>
                  </a:solidFill>
                  <a:cs typeface="Arial" charset="0"/>
                </a:rPr>
                <a:t>판매 계획</a:t>
              </a:r>
              <a:endParaRPr lang="en-US" altLang="ko-KR" sz="1000" b="1" kern="0" dirty="0" smtClean="0">
                <a:solidFill>
                  <a:srgbClr val="FFFFFF"/>
                </a:solidFill>
                <a:cs typeface="Arial" charset="0"/>
              </a:endParaRPr>
            </a:p>
          </p:txBody>
        </p:sp>
        <p:sp>
          <p:nvSpPr>
            <p:cNvPr id="18" name="AutoShape 11"/>
            <p:cNvSpPr>
              <a:spLocks noChangeArrowheads="1"/>
            </p:cNvSpPr>
            <p:nvPr/>
          </p:nvSpPr>
          <p:spPr bwMode="gray">
            <a:xfrm>
              <a:off x="3190666" y="3071500"/>
              <a:ext cx="3783683" cy="374130"/>
            </a:xfrm>
            <a:prstGeom prst="homePlate">
              <a:avLst>
                <a:gd name="adj" fmla="val 10276"/>
              </a:avLst>
            </a:prstGeom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latinLnBrk="1" hangingPunct="0">
                <a:spcBef>
                  <a:spcPct val="50000"/>
                </a:spcBef>
                <a:spcAft>
                  <a:spcPct val="0"/>
                </a:spcAft>
                <a:buSzPct val="100000"/>
                <a:defRPr/>
              </a:pPr>
              <a:r>
                <a:rPr lang="en-US" altLang="ko-KR" sz="1000" b="1" kern="0" dirty="0" smtClean="0">
                  <a:solidFill>
                    <a:srgbClr val="FFFFFF"/>
                  </a:solidFill>
                  <a:cs typeface="Arial" charset="0"/>
                </a:rPr>
                <a:t>S&amp;OP</a:t>
              </a:r>
            </a:p>
          </p:txBody>
        </p:sp>
        <p:sp>
          <p:nvSpPr>
            <p:cNvPr id="19" name="AutoShape 13"/>
            <p:cNvSpPr>
              <a:spLocks noChangeArrowheads="1"/>
            </p:cNvSpPr>
            <p:nvPr/>
          </p:nvSpPr>
          <p:spPr bwMode="gray">
            <a:xfrm>
              <a:off x="7078082" y="3071500"/>
              <a:ext cx="1229936" cy="374130"/>
            </a:xfrm>
            <a:prstGeom prst="homePlate">
              <a:avLst>
                <a:gd name="adj" fmla="val 5920"/>
              </a:avLst>
            </a:prstGeom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latinLnBrk="1" hangingPunct="0">
                <a:spcBef>
                  <a:spcPct val="50000"/>
                </a:spcBef>
                <a:spcAft>
                  <a:spcPct val="0"/>
                </a:spcAft>
                <a:buSzPct val="100000"/>
                <a:defRPr/>
              </a:pPr>
              <a:r>
                <a:rPr lang="ko-KR" altLang="en-US" sz="1000" b="1" kern="0" smtClean="0">
                  <a:solidFill>
                    <a:srgbClr val="FFFFFF"/>
                  </a:solidFill>
                  <a:cs typeface="Arial" charset="0"/>
                </a:rPr>
                <a:t>실행</a:t>
              </a:r>
              <a:endParaRPr lang="en-US" altLang="ko-KR" sz="1000" b="1" kern="0" smtClean="0">
                <a:solidFill>
                  <a:srgbClr val="FFFFFF"/>
                </a:solidFill>
                <a:cs typeface="Arial" charset="0"/>
              </a:endParaRPr>
            </a:p>
          </p:txBody>
        </p:sp>
        <p:sp>
          <p:nvSpPr>
            <p:cNvPr id="20" name="AutoShape 16"/>
            <p:cNvSpPr>
              <a:spLocks noChangeArrowheads="1"/>
            </p:cNvSpPr>
            <p:nvPr/>
          </p:nvSpPr>
          <p:spPr bwMode="gray">
            <a:xfrm>
              <a:off x="8382767" y="3071500"/>
              <a:ext cx="1229936" cy="374130"/>
            </a:xfrm>
            <a:prstGeom prst="homePlate">
              <a:avLst>
                <a:gd name="adj" fmla="val 4085"/>
              </a:avLst>
            </a:prstGeom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eaLnBrk="0" fontAlgn="base" latinLnBrk="1" hangingPunct="0">
                <a:spcBef>
                  <a:spcPct val="50000"/>
                </a:spcBef>
                <a:spcAft>
                  <a:spcPct val="0"/>
                </a:spcAft>
                <a:buSzPct val="100000"/>
                <a:defRPr/>
              </a:pPr>
              <a:r>
                <a:rPr lang="ko-KR" altLang="en-US" sz="1000" b="1" kern="0" dirty="0" smtClean="0">
                  <a:solidFill>
                    <a:srgbClr val="FFFFFF"/>
                  </a:solidFill>
                  <a:cs typeface="Arial" charset="0"/>
                </a:rPr>
                <a:t>모니터링</a:t>
              </a:r>
              <a:endParaRPr lang="en-US" altLang="ko-KR" sz="1000" b="1" kern="0" dirty="0" smtClean="0">
                <a:solidFill>
                  <a:srgbClr val="FFFFFF"/>
                </a:solidFill>
                <a:cs typeface="Arial" charset="0"/>
              </a:endParaRPr>
            </a:p>
          </p:txBody>
        </p:sp>
        <p:cxnSp>
          <p:nvCxnSpPr>
            <p:cNvPr id="21" name="AutoShape 17"/>
            <p:cNvCxnSpPr>
              <a:cxnSpLocks noChangeShapeType="1"/>
              <a:stCxn id="20" idx="0"/>
              <a:endCxn id="17" idx="0"/>
            </p:cNvCxnSpPr>
            <p:nvPr/>
          </p:nvCxnSpPr>
          <p:spPr bwMode="gray">
            <a:xfrm rot="16200000" flipV="1">
              <a:off x="5727182" y="-191700"/>
              <a:ext cx="1658" cy="6526399"/>
            </a:xfrm>
            <a:prstGeom prst="bentConnector3">
              <a:avLst>
                <a:gd name="adj1" fmla="val 9020942"/>
              </a:avLst>
            </a:prstGeom>
            <a:noFill/>
            <a:ln w="19050">
              <a:solidFill>
                <a:srgbClr val="CC0000"/>
              </a:solidFill>
              <a:miter lim="800000"/>
              <a:headEnd/>
              <a:tailEnd type="triangle" w="med" len="med"/>
            </a:ln>
            <a:effectLst/>
          </p:spPr>
        </p:cxnSp>
        <p:sp>
          <p:nvSpPr>
            <p:cNvPr id="22" name="직사각형 21"/>
            <p:cNvSpPr/>
            <p:nvPr/>
          </p:nvSpPr>
          <p:spPr bwMode="auto">
            <a:xfrm>
              <a:off x="516792" y="3001547"/>
              <a:ext cx="9173305" cy="550814"/>
            </a:xfrm>
            <a:prstGeom prst="rect">
              <a:avLst/>
            </a:prstGeom>
            <a:noFill/>
            <a:ln w="25400" cap="flat" cmpd="sng" algn="ctr">
              <a:solidFill>
                <a:srgbClr val="C0504D"/>
              </a:solidFill>
              <a:prstDash val="dash"/>
              <a:headEnd/>
              <a:tailEnd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100" b="1" kern="0" dirty="0">
                <a:solidFill>
                  <a:prstClr val="black"/>
                </a:solidFill>
                <a:cs typeface="Arial" pitchFamily="34" charset="0"/>
              </a:endParaRPr>
            </a:p>
          </p:txBody>
        </p:sp>
      </p:grpSp>
      <p:sp>
        <p:nvSpPr>
          <p:cNvPr id="24" name="직사각형 23"/>
          <p:cNvSpPr/>
          <p:nvPr/>
        </p:nvSpPr>
        <p:spPr>
          <a:xfrm>
            <a:off x="5186036" y="2553387"/>
            <a:ext cx="23933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400" b="1" dirty="0" smtClean="0">
                <a:solidFill>
                  <a:schemeClr val="tx1"/>
                </a:solidFill>
                <a:latin typeface="+mn-ea"/>
                <a:ea typeface="+mn-ea"/>
              </a:rPr>
              <a:t> 2.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  <a:ea typeface="+mn-ea"/>
              </a:rPr>
              <a:t>생산계획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  <a:ea typeface="+mn-ea"/>
              </a:rPr>
              <a:t>PROCESS</a:t>
            </a:r>
          </a:p>
          <a:p>
            <a:pPr algn="l"/>
            <a:r>
              <a:rPr lang="en-US" altLang="ko-KR" sz="1400" b="1" dirty="0" smtClean="0">
                <a:solidFill>
                  <a:schemeClr val="tx1"/>
                </a:solidFill>
                <a:latin typeface="+mn-ea"/>
                <a:ea typeface="+mn-ea"/>
              </a:rPr>
              <a:t>        1)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  <a:ea typeface="+mn-ea"/>
              </a:rPr>
              <a:t>생산 계획이란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  <a:ea typeface="+mn-ea"/>
              </a:rPr>
              <a:t>?</a:t>
            </a:r>
            <a:endParaRPr lang="ko-KR" altLang="en-US" sz="1400" dirty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7444" y="155635"/>
            <a:ext cx="7862709" cy="6056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l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800" b="1" kern="0" dirty="0" smtClean="0">
                <a:latin typeface="맑은 고딕"/>
                <a:ea typeface="맑은 고딕"/>
              </a:rPr>
              <a:t>   S&amp;OP </a:t>
            </a:r>
            <a:r>
              <a:rPr lang="en-US" altLang="ko-KR" sz="1800" b="1" kern="0" dirty="0">
                <a:latin typeface="맑은 고딕"/>
                <a:ea typeface="맑은 고딕"/>
              </a:rPr>
              <a:t>Process </a:t>
            </a:r>
            <a:r>
              <a:rPr lang="ko-KR" altLang="en-US" sz="1800" b="1" kern="0" dirty="0" smtClean="0">
                <a:latin typeface="맑은 고딕"/>
                <a:ea typeface="맑은 고딕"/>
              </a:rPr>
              <a:t>정의</a:t>
            </a: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맑은 고딕"/>
              <a:ea typeface="맑은 고딕"/>
            </a:endParaRPr>
          </a:p>
        </p:txBody>
      </p:sp>
      <p:sp>
        <p:nvSpPr>
          <p:cNvPr id="8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273054" y="794926"/>
            <a:ext cx="9432925" cy="360363"/>
          </a:xfrm>
        </p:spPr>
        <p:txBody>
          <a:bodyPr/>
          <a:lstStyle/>
          <a:p>
            <a:pPr marL="0" indent="0">
              <a:lnSpc>
                <a:spcPct val="120000"/>
              </a:lnSpc>
            </a:pPr>
            <a:r>
              <a:rPr lang="en-US" altLang="ko-KR" sz="1400" dirty="0" smtClean="0"/>
              <a:t>   4 Weeks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Rolling </a:t>
            </a:r>
            <a:r>
              <a:rPr lang="ko-KR" altLang="en-US" sz="1400" dirty="0" smtClean="0"/>
              <a:t>기준의 판매 계획 수립을 통한 안정된 생산 계획 체계 확립을 통한 계획중심 </a:t>
            </a:r>
            <a:r>
              <a:rPr lang="en-US" altLang="ko-KR" sz="1400" dirty="0" smtClean="0"/>
              <a:t>S&amp;OP </a:t>
            </a:r>
            <a:r>
              <a:rPr lang="ko-KR" altLang="en-US" sz="1400" dirty="0" smtClean="0"/>
              <a:t>수립 체계</a:t>
            </a:r>
            <a:endParaRPr lang="en-US" altLang="ko-KR" sz="1400" dirty="0" smtClean="0"/>
          </a:p>
          <a:p>
            <a:pPr marL="0" indent="0">
              <a:lnSpc>
                <a:spcPct val="120000"/>
              </a:lnSpc>
            </a:pPr>
            <a:r>
              <a:rPr lang="ko-KR" altLang="en-US" sz="1400" dirty="0" smtClean="0"/>
              <a:t>   확립을 할 수 있도록 합니다</a:t>
            </a:r>
            <a:r>
              <a:rPr lang="en-US" altLang="ko-KR" sz="1400" dirty="0" smtClean="0"/>
              <a:t>.</a:t>
            </a:r>
          </a:p>
          <a:p>
            <a:pPr marL="0" indent="0">
              <a:lnSpc>
                <a:spcPct val="120000"/>
              </a:lnSpc>
            </a:pPr>
            <a:r>
              <a:rPr lang="en-US" altLang="ko-KR" sz="1400" dirty="0" smtClean="0"/>
              <a:t> </a:t>
            </a:r>
            <a:r>
              <a:rPr lang="ko-KR" altLang="en-US" sz="1400" dirty="0" smtClean="0"/>
              <a:t>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64897" y="1402079"/>
            <a:ext cx="7612656" cy="336745"/>
          </a:xfrm>
          <a:prstGeom prst="rect">
            <a:avLst/>
          </a:prstGeom>
          <a:noFill/>
          <a:ln w="22225" algn="ctr">
            <a:noFill/>
            <a:round/>
            <a:headEnd/>
            <a:tailEnd/>
          </a:ln>
          <a:effectLst/>
        </p:spPr>
        <p:txBody>
          <a:bodyPr wrap="none" lIns="0" tIns="0" rIns="0" bIns="0" anchor="ctr"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174625" indent="-174625" defTabSz="1206500" fontAlgn="base">
              <a:lnSpc>
                <a:spcPct val="110000"/>
              </a:lnSpc>
              <a:spcAft>
                <a:spcPts val="600"/>
              </a:spcAft>
              <a:tabLst>
                <a:tab pos="0" algn="l"/>
              </a:tabLst>
              <a:defRPr/>
            </a:pPr>
            <a:r>
              <a:rPr lang="en-US" altLang="ko-KR" sz="1600" b="1" i="1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  : </a:t>
            </a:r>
            <a:r>
              <a:rPr lang="en-US" altLang="ko-KR" sz="1600" b="1" i="1" dirty="0">
                <a:latin typeface="+mn-ea"/>
                <a:ea typeface="+mn-ea"/>
                <a:cs typeface="Arial" pitchFamily="34" charset="0"/>
              </a:rPr>
              <a:t>4</a:t>
            </a:r>
            <a:r>
              <a:rPr lang="en-US" altLang="ko-KR" sz="1600" b="1" i="1" dirty="0" smtClean="0">
                <a:latin typeface="+mn-ea"/>
                <a:ea typeface="+mn-ea"/>
                <a:cs typeface="Arial" pitchFamily="34" charset="0"/>
              </a:rPr>
              <a:t> Weeks </a:t>
            </a:r>
            <a:r>
              <a:rPr lang="en-US" altLang="ko-KR" sz="1600" b="1" i="1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Rolling Plan</a:t>
            </a:r>
            <a:r>
              <a:rPr lang="ko-KR" altLang="en-US" sz="1600" b="1" i="1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 체계 </a:t>
            </a:r>
            <a:r>
              <a:rPr lang="en-US" altLang="ko-KR" sz="1600" b="1" i="1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(W+1 </a:t>
            </a:r>
            <a:r>
              <a:rPr lang="ko-KR" altLang="en-US" sz="1600" b="1" i="1" dirty="0" smtClean="0">
                <a:latin typeface="+mn-ea"/>
                <a:ea typeface="+mn-ea"/>
                <a:cs typeface="Arial" pitchFamily="34" charset="0"/>
              </a:rPr>
              <a:t>확정</a:t>
            </a:r>
            <a:r>
              <a:rPr lang="en-US" altLang="ko-KR" sz="1600" b="1" i="1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– </a:t>
            </a:r>
            <a:r>
              <a:rPr lang="ko-KR" altLang="en-US" sz="1600" b="1" i="1" dirty="0" smtClean="0">
                <a:latin typeface="+mn-ea"/>
                <a:ea typeface="+mn-ea"/>
                <a:cs typeface="Arial" pitchFamily="34" charset="0"/>
              </a:rPr>
              <a:t>생</a:t>
            </a:r>
            <a:r>
              <a:rPr lang="ko-KR" altLang="en-US" sz="1600" b="1" i="1" dirty="0">
                <a:latin typeface="+mn-ea"/>
                <a:ea typeface="+mn-ea"/>
                <a:cs typeface="Arial" pitchFamily="34" charset="0"/>
              </a:rPr>
              <a:t>산</a:t>
            </a:r>
            <a:r>
              <a:rPr lang="ko-KR" altLang="en-US" sz="1600" b="1" i="1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계획 </a:t>
            </a:r>
            <a:r>
              <a:rPr lang="en-US" altLang="ko-KR" sz="1600" b="1" i="1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/ </a:t>
            </a:r>
            <a:r>
              <a:rPr lang="en-US" altLang="ko-KR" sz="1600" b="1" i="1" dirty="0" smtClean="0">
                <a:latin typeface="+mn-ea"/>
                <a:ea typeface="+mn-ea"/>
                <a:cs typeface="Arial" pitchFamily="34" charset="0"/>
              </a:rPr>
              <a:t>W</a:t>
            </a:r>
            <a:r>
              <a:rPr lang="en-US" altLang="ko-KR" sz="1600" b="1" i="1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+2~4-</a:t>
            </a:r>
            <a:r>
              <a:rPr lang="ko-KR" altLang="en-US" sz="1600" b="1" i="1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자재 소요계획을 위한 계획</a:t>
            </a:r>
            <a:r>
              <a:rPr lang="en-US" altLang="ko-KR" sz="1600" b="1" i="1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)</a:t>
            </a:r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273053" y="2277189"/>
            <a:ext cx="9371859" cy="4133771"/>
          </a:xfrm>
          <a:prstGeom prst="roundRect">
            <a:avLst>
              <a:gd name="adj" fmla="val 5017"/>
            </a:avLst>
          </a:prstGeom>
          <a:solidFill>
            <a:schemeClr val="bg1"/>
          </a:solidFill>
          <a:ln w="9525" cap="flat" cmpd="sng" algn="ctr">
            <a:solidFill>
              <a:schemeClr val="bg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endParaRPr kumimoji="1" lang="ko-KR" altLang="en-US" b="1" dirty="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11" name="AutoShape 9"/>
          <p:cNvSpPr>
            <a:spLocks noChangeArrowheads="1"/>
          </p:cNvSpPr>
          <p:nvPr/>
        </p:nvSpPr>
        <p:spPr bwMode="gray">
          <a:xfrm>
            <a:off x="388399" y="2618786"/>
            <a:ext cx="1229936" cy="374130"/>
          </a:xfrm>
          <a:prstGeom prst="homePlate">
            <a:avLst>
              <a:gd name="adj" fmla="val 5306"/>
            </a:avLst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latinLnBrk="1" hangingPunct="0">
              <a:spcBef>
                <a:spcPct val="50000"/>
              </a:spcBef>
              <a:spcAft>
                <a:spcPct val="0"/>
              </a:spcAft>
              <a:buSzPct val="100000"/>
              <a:defRPr/>
            </a:pPr>
            <a:r>
              <a:rPr lang="ko-KR" altLang="en-US" sz="1000" b="1" kern="0" dirty="0" smtClean="0">
                <a:solidFill>
                  <a:srgbClr val="FFFFFF"/>
                </a:solidFill>
                <a:cs typeface="Arial" charset="0"/>
              </a:rPr>
              <a:t>운영 원칙 수립</a:t>
            </a:r>
            <a:endParaRPr lang="en-US" altLang="ko-KR" sz="1000" b="1" kern="0" dirty="0" smtClean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AutoShape 10"/>
          <p:cNvSpPr>
            <a:spLocks noChangeArrowheads="1"/>
          </p:cNvSpPr>
          <p:nvPr/>
        </p:nvSpPr>
        <p:spPr bwMode="gray">
          <a:xfrm>
            <a:off x="1693085" y="2618786"/>
            <a:ext cx="1229936" cy="374130"/>
          </a:xfrm>
          <a:prstGeom prst="homePlate">
            <a:avLst>
              <a:gd name="adj" fmla="val 5744"/>
            </a:avLst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latinLnBrk="1" hangingPunct="0">
              <a:spcBef>
                <a:spcPct val="50000"/>
              </a:spcBef>
              <a:spcAft>
                <a:spcPct val="0"/>
              </a:spcAft>
              <a:buSzPct val="100000"/>
              <a:defRPr/>
            </a:pPr>
            <a:r>
              <a:rPr lang="ko-KR" altLang="en-US" sz="1000" b="1" kern="0" dirty="0" smtClean="0">
                <a:solidFill>
                  <a:srgbClr val="FFFFFF"/>
                </a:solidFill>
                <a:cs typeface="Arial" charset="0"/>
              </a:rPr>
              <a:t>판매 계획</a:t>
            </a:r>
            <a:endParaRPr lang="en-US" altLang="ko-KR" sz="1000" b="1" kern="0" dirty="0" smtClean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AutoShape 11"/>
          <p:cNvSpPr>
            <a:spLocks noChangeArrowheads="1"/>
          </p:cNvSpPr>
          <p:nvPr/>
        </p:nvSpPr>
        <p:spPr bwMode="gray">
          <a:xfrm>
            <a:off x="3024411" y="2618786"/>
            <a:ext cx="3783683" cy="374130"/>
          </a:xfrm>
          <a:prstGeom prst="homePlate">
            <a:avLst>
              <a:gd name="adj" fmla="val 10276"/>
            </a:avLst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latinLnBrk="1" hangingPunct="0">
              <a:spcBef>
                <a:spcPct val="50000"/>
              </a:spcBef>
              <a:spcAft>
                <a:spcPct val="0"/>
              </a:spcAft>
              <a:buSzPct val="100000"/>
              <a:defRPr/>
            </a:pPr>
            <a:r>
              <a:rPr lang="en-US" altLang="ko-KR" sz="1000" b="1" kern="0" dirty="0" smtClean="0">
                <a:solidFill>
                  <a:srgbClr val="FFFFFF"/>
                </a:solidFill>
                <a:cs typeface="Arial" charset="0"/>
              </a:rPr>
              <a:t>S&amp;OP</a:t>
            </a:r>
          </a:p>
        </p:txBody>
      </p:sp>
      <p:sp>
        <p:nvSpPr>
          <p:cNvPr id="14" name="AutoShape 13"/>
          <p:cNvSpPr>
            <a:spLocks noChangeArrowheads="1"/>
          </p:cNvSpPr>
          <p:nvPr/>
        </p:nvSpPr>
        <p:spPr bwMode="gray">
          <a:xfrm>
            <a:off x="6911827" y="2618786"/>
            <a:ext cx="1229936" cy="374130"/>
          </a:xfrm>
          <a:prstGeom prst="homePlate">
            <a:avLst>
              <a:gd name="adj" fmla="val 5920"/>
            </a:avLst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latinLnBrk="1" hangingPunct="0">
              <a:spcBef>
                <a:spcPct val="50000"/>
              </a:spcBef>
              <a:spcAft>
                <a:spcPct val="0"/>
              </a:spcAft>
              <a:buSzPct val="100000"/>
              <a:defRPr/>
            </a:pPr>
            <a:r>
              <a:rPr lang="ko-KR" altLang="en-US" sz="1000" b="1" kern="0" smtClean="0">
                <a:solidFill>
                  <a:srgbClr val="FFFFFF"/>
                </a:solidFill>
                <a:cs typeface="Arial" charset="0"/>
              </a:rPr>
              <a:t>실행</a:t>
            </a:r>
            <a:endParaRPr lang="en-US" altLang="ko-KR" sz="1000" b="1" kern="0" smtClean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AutoShape 16"/>
          <p:cNvSpPr>
            <a:spLocks noChangeArrowheads="1"/>
          </p:cNvSpPr>
          <p:nvPr/>
        </p:nvSpPr>
        <p:spPr bwMode="gray">
          <a:xfrm>
            <a:off x="8216512" y="2618786"/>
            <a:ext cx="1229936" cy="374130"/>
          </a:xfrm>
          <a:prstGeom prst="homePlate">
            <a:avLst>
              <a:gd name="adj" fmla="val 4085"/>
            </a:avLst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latinLnBrk="1" hangingPunct="0">
              <a:spcBef>
                <a:spcPct val="50000"/>
              </a:spcBef>
              <a:spcAft>
                <a:spcPct val="0"/>
              </a:spcAft>
              <a:buSzPct val="100000"/>
              <a:defRPr/>
            </a:pPr>
            <a:r>
              <a:rPr lang="ko-KR" altLang="en-US" sz="1000" b="1" kern="0" dirty="0" smtClean="0">
                <a:solidFill>
                  <a:srgbClr val="FFFFFF"/>
                </a:solidFill>
                <a:cs typeface="Arial" charset="0"/>
              </a:rPr>
              <a:t>모니터링</a:t>
            </a:r>
            <a:endParaRPr lang="en-US" altLang="ko-KR" sz="1000" b="1" kern="0" dirty="0" smtClean="0">
              <a:solidFill>
                <a:srgbClr val="FFFFFF"/>
              </a:solidFill>
              <a:cs typeface="Arial" charset="0"/>
            </a:endParaRPr>
          </a:p>
        </p:txBody>
      </p:sp>
      <p:cxnSp>
        <p:nvCxnSpPr>
          <p:cNvPr id="16" name="AutoShape 17"/>
          <p:cNvCxnSpPr>
            <a:cxnSpLocks noChangeShapeType="1"/>
            <a:stCxn id="15" idx="0"/>
            <a:endCxn id="12" idx="0"/>
          </p:cNvCxnSpPr>
          <p:nvPr/>
        </p:nvCxnSpPr>
        <p:spPr bwMode="gray">
          <a:xfrm rot="16200000" flipV="1">
            <a:off x="5560927" y="-644414"/>
            <a:ext cx="1658" cy="6526399"/>
          </a:xfrm>
          <a:prstGeom prst="bentConnector3">
            <a:avLst>
              <a:gd name="adj1" fmla="val 14395466"/>
            </a:avLst>
          </a:prstGeom>
          <a:noFill/>
          <a:ln w="19050">
            <a:solidFill>
              <a:srgbClr val="CC0000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17" name="직사각형 16"/>
          <p:cNvSpPr/>
          <p:nvPr/>
        </p:nvSpPr>
        <p:spPr bwMode="auto">
          <a:xfrm>
            <a:off x="350537" y="2548833"/>
            <a:ext cx="9173305" cy="550814"/>
          </a:xfrm>
          <a:prstGeom prst="rect">
            <a:avLst/>
          </a:prstGeom>
          <a:noFill/>
          <a:ln w="25400" cap="flat" cmpd="sng" algn="ctr">
            <a:solidFill>
              <a:srgbClr val="C0504D"/>
            </a:solidFill>
            <a:prstDash val="dash"/>
            <a:headEnd/>
            <a:tailEnd/>
          </a:ln>
          <a:effectLst/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100" b="1" kern="0" dirty="0">
              <a:solidFill>
                <a:prstClr val="black"/>
              </a:solidFill>
              <a:cs typeface="Arial" pitchFamily="34" charset="0"/>
            </a:endParaRPr>
          </a:p>
        </p:txBody>
      </p:sp>
      <p:pic>
        <p:nvPicPr>
          <p:cNvPr id="18" name="Picture 37" descr="줄"/>
          <p:cNvPicPr preferRelativeResize="0">
            <a:picLocks noChangeArrowheads="1"/>
          </p:cNvPicPr>
          <p:nvPr/>
        </p:nvPicPr>
        <p:blipFill>
          <a:blip r:embed="rId2" cstate="print"/>
          <a:srcRect l="64966" t="29399" r="11772" b="69035"/>
          <a:stretch>
            <a:fillRect/>
          </a:stretch>
        </p:blipFill>
        <p:spPr bwMode="auto">
          <a:xfrm>
            <a:off x="313693" y="1688758"/>
            <a:ext cx="9072000" cy="177800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460344" y="1316105"/>
            <a:ext cx="1046542" cy="504000"/>
          </a:xfrm>
          <a:prstGeom prst="roundRect">
            <a:avLst/>
          </a:prstGeom>
          <a:noFill/>
          <a:ln w="22225" algn="ctr">
            <a:noFill/>
            <a:round/>
            <a:headEnd/>
            <a:tailEnd/>
          </a:ln>
          <a:effectLst/>
        </p:spPr>
        <p:txBody>
          <a:bodyPr wrap="square" anchor="ctr"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174625" indent="-174625" algn="l" defTabSz="1206500" fontAlgn="base">
              <a:lnSpc>
                <a:spcPct val="110000"/>
              </a:lnSpc>
              <a:spcAft>
                <a:spcPts val="600"/>
              </a:spcAft>
              <a:tabLst>
                <a:tab pos="0" algn="l"/>
              </a:tabLst>
              <a:defRPr/>
            </a:pPr>
            <a:r>
              <a:rPr lang="ko-KR" altLang="en-US" sz="1600" b="1" i="1" dirty="0" smtClean="0">
                <a:solidFill>
                  <a:srgbClr val="336699"/>
                </a:solidFill>
                <a:latin typeface="+mn-ea"/>
                <a:ea typeface="+mn-ea"/>
                <a:cs typeface="Arial" pitchFamily="34" charset="0"/>
              </a:rPr>
              <a:t>대전제</a:t>
            </a:r>
            <a:endParaRPr lang="en-US" altLang="ko-KR" sz="1600" b="1" i="1" dirty="0" smtClean="0">
              <a:solidFill>
                <a:srgbClr val="336699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20" name="Rectangle 11"/>
          <p:cNvSpPr>
            <a:spLocks noChangeArrowheads="1"/>
          </p:cNvSpPr>
          <p:nvPr/>
        </p:nvSpPr>
        <p:spPr bwMode="gray">
          <a:xfrm>
            <a:off x="353249" y="1925760"/>
            <a:ext cx="9209392" cy="292100"/>
          </a:xfrm>
          <a:prstGeom prst="homePlate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defTabSz="762000">
              <a:spcBef>
                <a:spcPct val="0"/>
              </a:spcBef>
              <a:defRPr/>
            </a:pPr>
            <a:r>
              <a:rPr kumimoji="1" lang="en-US" altLang="ko-KR" sz="1300" b="1" kern="0" dirty="0" smtClean="0">
                <a:solidFill>
                  <a:srgbClr val="000000"/>
                </a:solidFill>
              </a:rPr>
              <a:t>S&amp;OP </a:t>
            </a:r>
            <a:r>
              <a:rPr kumimoji="1" lang="ko-KR" altLang="en-US" sz="1300" b="1" kern="0" dirty="0" smtClean="0">
                <a:solidFill>
                  <a:srgbClr val="000000"/>
                </a:solidFill>
              </a:rPr>
              <a:t>운영 프로세스 체계 방안 </a:t>
            </a:r>
            <a:endParaRPr kumimoji="1" lang="ko-KR" altLang="en-US" sz="1300" b="1" kern="0" dirty="0">
              <a:solidFill>
                <a:srgbClr val="000000"/>
              </a:solidFill>
            </a:endParaRPr>
          </a:p>
        </p:txBody>
      </p:sp>
      <p:grpSp>
        <p:nvGrpSpPr>
          <p:cNvPr id="2" name="그룹 74"/>
          <p:cNvGrpSpPr/>
          <p:nvPr/>
        </p:nvGrpSpPr>
        <p:grpSpPr>
          <a:xfrm>
            <a:off x="358909" y="3248137"/>
            <a:ext cx="2102698" cy="3150822"/>
            <a:chOff x="1774017" y="4209569"/>
            <a:chExt cx="2102698" cy="2038444"/>
          </a:xfrm>
        </p:grpSpPr>
        <p:sp>
          <p:nvSpPr>
            <p:cNvPr id="22" name="AutoShape 35"/>
            <p:cNvSpPr>
              <a:spLocks noChangeArrowheads="1"/>
            </p:cNvSpPr>
            <p:nvPr/>
          </p:nvSpPr>
          <p:spPr bwMode="auto">
            <a:xfrm>
              <a:off x="1774017" y="4362342"/>
              <a:ext cx="2102698" cy="1885671"/>
            </a:xfrm>
            <a:prstGeom prst="roundRect">
              <a:avLst>
                <a:gd name="adj" fmla="val 5491"/>
              </a:avLst>
            </a:prstGeom>
            <a:solidFill>
              <a:schemeClr val="bg1"/>
            </a:solidFill>
            <a:ln w="9525" algn="ctr">
              <a:solidFill>
                <a:srgbClr val="808080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lIns="18000" tIns="25200" rIns="18000" bIns="25200" anchor="ctr"/>
            <a:lstStyle/>
            <a:p>
              <a:pPr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None/>
                <a:defRPr/>
              </a:pPr>
              <a:endParaRPr kumimoji="1" lang="ko-KR" altLang="en-US" sz="1200">
                <a:solidFill>
                  <a:srgbClr val="000000"/>
                </a:solidFill>
                <a:cs typeface="Arial" pitchFamily="34" charset="0"/>
              </a:endParaRPr>
            </a:p>
          </p:txBody>
        </p:sp>
        <p:sp>
          <p:nvSpPr>
            <p:cNvPr id="23" name="AutoShape 36"/>
            <p:cNvSpPr>
              <a:spLocks noChangeArrowheads="1"/>
            </p:cNvSpPr>
            <p:nvPr/>
          </p:nvSpPr>
          <p:spPr bwMode="auto">
            <a:xfrm>
              <a:off x="1988134" y="4209569"/>
              <a:ext cx="1694640" cy="232436"/>
            </a:xfrm>
            <a:prstGeom prst="bevel">
              <a:avLst>
                <a:gd name="adj" fmla="val 5634"/>
              </a:avLst>
            </a:prstGeom>
            <a:solidFill>
              <a:schemeClr val="accent1">
                <a:lumMod val="75000"/>
              </a:schemeClr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lIns="18000" tIns="25200" rIns="18000" bIns="2520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None/>
              </a:pPr>
              <a:r>
                <a:rPr lang="en-US" altLang="ko-KR" sz="1000" b="1" dirty="0" smtClean="0">
                  <a:solidFill>
                    <a:srgbClr val="FFFFFF"/>
                  </a:solidFill>
                  <a:cs typeface="Arial" pitchFamily="34" charset="0"/>
                </a:rPr>
                <a:t>S&amp;OP </a:t>
              </a:r>
              <a:r>
                <a:rPr lang="ko-KR" altLang="en-US" sz="1000" b="1" dirty="0" smtClean="0">
                  <a:solidFill>
                    <a:srgbClr val="FFFFFF"/>
                  </a:solidFill>
                  <a:cs typeface="Arial" pitchFamily="34" charset="0"/>
                </a:rPr>
                <a:t>운영 원칙 수립 </a:t>
              </a:r>
            </a:p>
          </p:txBody>
        </p:sp>
      </p:grpSp>
      <p:sp>
        <p:nvSpPr>
          <p:cNvPr id="24" name="Oval 46"/>
          <p:cNvSpPr>
            <a:spLocks noChangeArrowheads="1"/>
          </p:cNvSpPr>
          <p:nvPr/>
        </p:nvSpPr>
        <p:spPr bwMode="gray">
          <a:xfrm>
            <a:off x="444365" y="3120967"/>
            <a:ext cx="252000" cy="252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100" b="1" kern="0" dirty="0">
                <a:solidFill>
                  <a:prstClr val="white"/>
                </a:solidFill>
                <a:cs typeface="Arial" pitchFamily="34" charset="0"/>
              </a:rPr>
              <a:t>I</a:t>
            </a:r>
          </a:p>
        </p:txBody>
      </p:sp>
      <p:sp>
        <p:nvSpPr>
          <p:cNvPr id="25" name="AutoShape 71"/>
          <p:cNvSpPr>
            <a:spLocks noChangeArrowheads="1"/>
          </p:cNvSpPr>
          <p:nvPr/>
        </p:nvSpPr>
        <p:spPr bwMode="auto">
          <a:xfrm>
            <a:off x="554536" y="3696383"/>
            <a:ext cx="1710243" cy="288000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9525" algn="ctr">
            <a:solidFill>
              <a:srgbClr val="808080"/>
            </a:solidFill>
            <a:round/>
            <a:headEnd/>
            <a:tailEnd/>
          </a:ln>
        </p:spPr>
        <p:txBody>
          <a:bodyPr lIns="18000" tIns="25200" rIns="18000" bIns="252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</a:pPr>
            <a:r>
              <a:rPr lang="ko-KR" altLang="en-US" sz="1200" b="1" dirty="0" smtClean="0">
                <a:solidFill>
                  <a:srgbClr val="000000"/>
                </a:solidFill>
                <a:cs typeface="Arial" pitchFamily="34" charset="0"/>
              </a:rPr>
              <a:t>영업</a:t>
            </a:r>
          </a:p>
        </p:txBody>
      </p:sp>
      <p:sp>
        <p:nvSpPr>
          <p:cNvPr id="26" name="AutoShape 71"/>
          <p:cNvSpPr>
            <a:spLocks noChangeArrowheads="1"/>
          </p:cNvSpPr>
          <p:nvPr/>
        </p:nvSpPr>
        <p:spPr bwMode="auto">
          <a:xfrm>
            <a:off x="541681" y="4671914"/>
            <a:ext cx="1710243" cy="288000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9525" algn="ctr">
            <a:solidFill>
              <a:srgbClr val="808080"/>
            </a:solidFill>
            <a:round/>
            <a:headEnd/>
            <a:tailEnd/>
          </a:ln>
        </p:spPr>
        <p:txBody>
          <a:bodyPr lIns="18000" tIns="25200" rIns="18000" bIns="252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</a:pPr>
            <a:r>
              <a:rPr lang="ko-KR" altLang="en-US" sz="1200" b="1" dirty="0" smtClean="0">
                <a:solidFill>
                  <a:srgbClr val="000000"/>
                </a:solidFill>
                <a:cs typeface="Arial" pitchFamily="34" charset="0"/>
              </a:rPr>
              <a:t>생산</a:t>
            </a:r>
          </a:p>
        </p:txBody>
      </p:sp>
      <p:sp>
        <p:nvSpPr>
          <p:cNvPr id="28" name="Text Box 45"/>
          <p:cNvSpPr txBox="1">
            <a:spLocks noChangeArrowheads="1"/>
          </p:cNvSpPr>
          <p:nvPr/>
        </p:nvSpPr>
        <p:spPr bwMode="auto">
          <a:xfrm>
            <a:off x="601179" y="4039158"/>
            <a:ext cx="1851550" cy="51255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18000" tIns="25200" rIns="18000" bIns="25200">
            <a:spAutoFit/>
          </a:bodyPr>
          <a:lstStyle/>
          <a:p>
            <a:pPr algn="l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 </a:t>
            </a:r>
            <a:r>
              <a:rPr lang="en-US" altLang="ko-KR" sz="1000" dirty="0">
                <a:latin typeface="+mn-ea"/>
                <a:ea typeface="+mn-ea"/>
                <a:cs typeface="Arial" pitchFamily="34" charset="0"/>
              </a:rPr>
              <a:t>4</a:t>
            </a:r>
            <a:r>
              <a:rPr lang="en-US" altLang="ko-KR" sz="1000" dirty="0" smtClean="0">
                <a:latin typeface="+mn-ea"/>
                <a:ea typeface="+mn-ea"/>
                <a:cs typeface="Arial" pitchFamily="34" charset="0"/>
              </a:rPr>
              <a:t> Weeks</a:t>
            </a:r>
            <a:r>
              <a:rPr lang="ko-KR" altLang="en-US" sz="1000" dirty="0" smtClean="0">
                <a:latin typeface="+mn-ea"/>
                <a:ea typeface="+mn-ea"/>
                <a:cs typeface="Arial" pitchFamily="34" charset="0"/>
              </a:rPr>
              <a:t> 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 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rolling 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판매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 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계획 수립 </a:t>
            </a:r>
          </a:p>
        </p:txBody>
      </p:sp>
      <p:sp>
        <p:nvSpPr>
          <p:cNvPr id="29" name="Text Box 45"/>
          <p:cNvSpPr txBox="1">
            <a:spLocks noChangeArrowheads="1"/>
          </p:cNvSpPr>
          <p:nvPr/>
        </p:nvSpPr>
        <p:spPr bwMode="auto">
          <a:xfrm>
            <a:off x="610096" y="5003279"/>
            <a:ext cx="1842633" cy="74338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18000" tIns="25200" rIns="18000" bIns="25200">
            <a:spAutoFit/>
          </a:bodyPr>
          <a:lstStyle/>
          <a:p>
            <a:pPr algn="l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 </a:t>
            </a:r>
            <a:r>
              <a:rPr lang="en-US" altLang="ko-KR" sz="1000" dirty="0">
                <a:latin typeface="+mn-ea"/>
                <a:ea typeface="+mn-ea"/>
                <a:cs typeface="Arial" pitchFamily="34" charset="0"/>
              </a:rPr>
              <a:t>4</a:t>
            </a:r>
            <a:r>
              <a:rPr lang="en-US" altLang="ko-KR" sz="1000" dirty="0" smtClean="0">
                <a:latin typeface="+mn-ea"/>
                <a:ea typeface="+mn-ea"/>
                <a:cs typeface="Arial" pitchFamily="34" charset="0"/>
              </a:rPr>
              <a:t> Weeks 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rolling 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판매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 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계획 중 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W+1 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계획을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 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바탕으로 한 확정 생산 계획  수립 </a:t>
            </a:r>
          </a:p>
        </p:txBody>
      </p:sp>
      <p:sp>
        <p:nvSpPr>
          <p:cNvPr id="31" name="Text Box 5"/>
          <p:cNvSpPr txBox="1">
            <a:spLocks noChangeArrowheads="1"/>
          </p:cNvSpPr>
          <p:nvPr/>
        </p:nvSpPr>
        <p:spPr bwMode="auto">
          <a:xfrm>
            <a:off x="2691183" y="5781881"/>
            <a:ext cx="1548000" cy="567077"/>
          </a:xfrm>
          <a:prstGeom prst="rect">
            <a:avLst/>
          </a:prstGeom>
          <a:solidFill>
            <a:sysClr val="window" lastClr="FFFFFF"/>
          </a:solidFill>
          <a:ln w="6350" algn="ctr">
            <a:solidFill>
              <a:sysClr val="windowText" lastClr="000000"/>
            </a:solidFill>
            <a:miter lim="800000"/>
            <a:headEnd/>
            <a:tailEnd type="none" w="sm" len="sm"/>
          </a:ln>
          <a:effectLst/>
        </p:spPr>
        <p:txBody>
          <a:bodyPr lIns="72000" tIns="36000" rIns="72000" bIns="36000" anchor="ctr"/>
          <a:lstStyle/>
          <a:p>
            <a:pPr algn="ctr">
              <a:defRPr/>
            </a:pP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경험에 기반한 예측이 아닌 </a:t>
            </a:r>
            <a:r>
              <a:rPr lang="en-US" altLang="ko-KR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Marketing </a:t>
            </a: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전략 기반의 수요예측 운영</a:t>
            </a:r>
            <a:endParaRPr lang="en-US" altLang="ko-KR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6200587" y="5781881"/>
            <a:ext cx="1548000" cy="567077"/>
          </a:xfrm>
          <a:prstGeom prst="rect">
            <a:avLst/>
          </a:prstGeom>
          <a:solidFill>
            <a:sysClr val="window" lastClr="FFFFFF"/>
          </a:solidFill>
          <a:ln w="6350" algn="ctr">
            <a:solidFill>
              <a:sysClr val="windowText" lastClr="000000"/>
            </a:solidFill>
            <a:miter lim="800000"/>
            <a:headEnd/>
            <a:tailEnd type="none" w="sm" len="sm"/>
          </a:ln>
          <a:effectLst/>
        </p:spPr>
        <p:txBody>
          <a:bodyPr lIns="72000" tIns="36000" rIns="72000" bIns="36000" anchor="ctr"/>
          <a:lstStyle/>
          <a:p>
            <a:pPr algn="ctr">
              <a:defRPr/>
            </a:pPr>
            <a: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 </a:t>
            </a:r>
            <a:r>
              <a:rPr lang="en-US" altLang="ko-KR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(</a:t>
            </a: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영업 </a:t>
            </a:r>
            <a:r>
              <a:rPr lang="en-US" altLang="ko-KR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- </a:t>
            </a:r>
            <a: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생산</a:t>
            </a:r>
            <a:r>
              <a:rPr lang="en-US" altLang="ko-KR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)</a:t>
            </a:r>
            <a: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간 </a:t>
            </a: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합의기반 수요확정 </a:t>
            </a:r>
            <a: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체계</a:t>
            </a:r>
            <a:endParaRPr lang="en-US" altLang="ko-KR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33" name="AutoShape 8"/>
          <p:cNvSpPr>
            <a:spLocks noChangeArrowheads="1"/>
          </p:cNvSpPr>
          <p:nvPr/>
        </p:nvSpPr>
        <p:spPr bwMode="gray">
          <a:xfrm>
            <a:off x="2700578" y="5295063"/>
            <a:ext cx="6823264" cy="360177"/>
          </a:xfrm>
          <a:prstGeom prst="leftRightArrow">
            <a:avLst>
              <a:gd name="adj1" fmla="val 66667"/>
              <a:gd name="adj2" fmla="val 45403"/>
            </a:avLst>
          </a:prstGeom>
          <a:gradFill rotWithShape="1">
            <a:gsLst>
              <a:gs pos="0">
                <a:srgbClr val="B2B2B2"/>
              </a:gs>
              <a:gs pos="50000">
                <a:sysClr val="window" lastClr="FFFFFF">
                  <a:alpha val="30000"/>
                </a:sysClr>
              </a:gs>
              <a:gs pos="100000">
                <a:srgbClr val="B2B2B2"/>
              </a:gs>
            </a:gsLst>
            <a:lin ang="0" scaled="1"/>
          </a:gradFill>
          <a:ln w="3175" algn="ctr">
            <a:solidFill>
              <a:srgbClr val="B2B2B2"/>
            </a:solidFill>
            <a:miter lim="800000"/>
            <a:headEnd/>
            <a:tailEnd/>
          </a:ln>
          <a:effectLst/>
        </p:spPr>
        <p:txBody>
          <a:bodyPr wrap="none" lIns="18000" tIns="46800" rIns="18000" bIns="46800" anchor="ctr"/>
          <a:lstStyle/>
          <a:p>
            <a:pPr>
              <a:defRPr/>
            </a:pP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영업 영역별 계획 기반의 고객대응 체계                                        계획 </a:t>
            </a:r>
            <a:r>
              <a:rPr lang="en-US" altLang="ko-KR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vs. </a:t>
            </a: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실적</a:t>
            </a:r>
            <a:r>
              <a:rPr lang="en-US" altLang="ko-KR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 </a:t>
            </a: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모니터링 기반의 계획 정합도 향상  </a:t>
            </a:r>
            <a:endParaRPr lang="ko-KR" altLang="en-US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34" name="Text Box 41"/>
          <p:cNvSpPr txBox="1">
            <a:spLocks noChangeArrowheads="1"/>
          </p:cNvSpPr>
          <p:nvPr/>
        </p:nvSpPr>
        <p:spPr bwMode="auto">
          <a:xfrm>
            <a:off x="4445885" y="5781881"/>
            <a:ext cx="1548000" cy="567077"/>
          </a:xfrm>
          <a:prstGeom prst="rect">
            <a:avLst/>
          </a:prstGeom>
          <a:solidFill>
            <a:sysClr val="window" lastClr="FFFFFF"/>
          </a:solidFill>
          <a:ln w="6350" algn="ctr">
            <a:solidFill>
              <a:sysClr val="windowText" lastClr="000000"/>
            </a:solidFill>
            <a:miter lim="800000"/>
            <a:headEnd/>
            <a:tailEnd type="none" w="sm" len="sm"/>
          </a:ln>
          <a:effectLst/>
        </p:spPr>
        <p:txBody>
          <a:bodyPr lIns="72000" tIns="36000" rIns="72000" bIns="36000" anchor="ctr"/>
          <a:lstStyle/>
          <a:p>
            <a:pPr algn="ctr">
              <a:defRPr/>
            </a:pP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전사 </a:t>
            </a:r>
            <a: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수익성관점의</a:t>
            </a:r>
            <a:b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</a:br>
            <a: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통합 </a:t>
            </a: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수요생산 계획수립</a:t>
            </a:r>
            <a:endParaRPr lang="ko-KR" altLang="en-US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35" name="Text Box 43"/>
          <p:cNvSpPr txBox="1">
            <a:spLocks noChangeArrowheads="1"/>
          </p:cNvSpPr>
          <p:nvPr/>
        </p:nvSpPr>
        <p:spPr bwMode="auto">
          <a:xfrm>
            <a:off x="7955289" y="5781881"/>
            <a:ext cx="1548000" cy="567077"/>
          </a:xfrm>
          <a:prstGeom prst="rect">
            <a:avLst/>
          </a:prstGeom>
          <a:solidFill>
            <a:sysClr val="window" lastClr="FFFFFF"/>
          </a:solidFill>
          <a:ln w="6350" algn="ctr">
            <a:solidFill>
              <a:sysClr val="windowText" lastClr="000000"/>
            </a:solidFill>
            <a:miter lim="800000"/>
            <a:headEnd/>
            <a:tailEnd type="none" w="sm" len="sm"/>
          </a:ln>
          <a:effectLst/>
        </p:spPr>
        <p:txBody>
          <a:bodyPr lIns="72000" tIns="36000" rIns="72000" bIns="36000" anchor="ctr"/>
          <a:lstStyle/>
          <a:p>
            <a:pPr algn="ctr">
              <a:defRPr/>
            </a:pP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실적기반 모니터링 </a:t>
            </a:r>
            <a: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및 </a:t>
            </a: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평가 체계</a:t>
            </a:r>
            <a:endParaRPr lang="en-US" altLang="ko-KR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36" name="Oval 45"/>
          <p:cNvSpPr>
            <a:spLocks noChangeArrowheads="1"/>
          </p:cNvSpPr>
          <p:nvPr/>
        </p:nvSpPr>
        <p:spPr bwMode="gray">
          <a:xfrm>
            <a:off x="2590593" y="5713716"/>
            <a:ext cx="206243" cy="214253"/>
          </a:xfrm>
          <a:prstGeom prst="ellipse">
            <a:avLst/>
          </a:prstGeom>
          <a:solidFill>
            <a:sysClr val="windowText" lastClr="000000">
              <a:lumMod val="50000"/>
              <a:lumOff val="50000"/>
            </a:sysClr>
          </a:solidFill>
          <a:ln w="9525">
            <a:noFill/>
            <a:round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000" b="1" kern="0" dirty="0">
                <a:solidFill>
                  <a:prstClr val="white"/>
                </a:solidFill>
                <a:latin typeface="+mn-ea"/>
                <a:ea typeface="+mn-ea"/>
                <a:cs typeface="Arial" pitchFamily="34" charset="0"/>
              </a:rPr>
              <a:t>1</a:t>
            </a:r>
          </a:p>
        </p:txBody>
      </p:sp>
      <p:sp>
        <p:nvSpPr>
          <p:cNvPr id="37" name="Oval 47"/>
          <p:cNvSpPr>
            <a:spLocks noChangeArrowheads="1"/>
          </p:cNvSpPr>
          <p:nvPr/>
        </p:nvSpPr>
        <p:spPr bwMode="gray">
          <a:xfrm>
            <a:off x="4356122" y="5708834"/>
            <a:ext cx="206243" cy="214253"/>
          </a:xfrm>
          <a:prstGeom prst="ellipse">
            <a:avLst/>
          </a:prstGeom>
          <a:solidFill>
            <a:sysClr val="windowText" lastClr="000000">
              <a:lumMod val="50000"/>
              <a:lumOff val="50000"/>
            </a:sysClr>
          </a:solidFill>
          <a:ln w="9525">
            <a:noFill/>
            <a:round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000" b="1" kern="0" dirty="0">
                <a:solidFill>
                  <a:prstClr val="white"/>
                </a:solidFill>
                <a:latin typeface="+mn-ea"/>
                <a:ea typeface="+mn-ea"/>
                <a:cs typeface="Arial" pitchFamily="34" charset="0"/>
              </a:rPr>
              <a:t>2</a:t>
            </a:r>
          </a:p>
        </p:txBody>
      </p:sp>
      <p:sp>
        <p:nvSpPr>
          <p:cNvPr id="38" name="Oval 48"/>
          <p:cNvSpPr>
            <a:spLocks noChangeArrowheads="1"/>
          </p:cNvSpPr>
          <p:nvPr/>
        </p:nvSpPr>
        <p:spPr bwMode="gray">
          <a:xfrm>
            <a:off x="6121651" y="5712665"/>
            <a:ext cx="206243" cy="214253"/>
          </a:xfrm>
          <a:prstGeom prst="ellipse">
            <a:avLst/>
          </a:prstGeom>
          <a:solidFill>
            <a:sysClr val="windowText" lastClr="000000">
              <a:lumMod val="50000"/>
              <a:lumOff val="50000"/>
            </a:sysClr>
          </a:solidFill>
          <a:ln w="9525">
            <a:noFill/>
            <a:round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000" b="1" kern="0" dirty="0">
                <a:solidFill>
                  <a:prstClr val="white"/>
                </a:solidFill>
                <a:latin typeface="+mn-ea"/>
                <a:ea typeface="+mn-ea"/>
                <a:cs typeface="Arial" pitchFamily="34" charset="0"/>
              </a:rPr>
              <a:t>3</a:t>
            </a:r>
          </a:p>
        </p:txBody>
      </p:sp>
      <p:sp>
        <p:nvSpPr>
          <p:cNvPr id="39" name="Oval 51"/>
          <p:cNvSpPr>
            <a:spLocks noChangeArrowheads="1"/>
          </p:cNvSpPr>
          <p:nvPr/>
        </p:nvSpPr>
        <p:spPr bwMode="gray">
          <a:xfrm>
            <a:off x="7887181" y="5708834"/>
            <a:ext cx="206243" cy="214253"/>
          </a:xfrm>
          <a:prstGeom prst="ellipse">
            <a:avLst/>
          </a:prstGeom>
          <a:solidFill>
            <a:sysClr val="windowText" lastClr="000000">
              <a:lumMod val="50000"/>
              <a:lumOff val="50000"/>
            </a:sysClr>
          </a:solidFill>
          <a:ln w="9525">
            <a:noFill/>
            <a:round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000" b="1" kern="0" dirty="0">
                <a:solidFill>
                  <a:prstClr val="white"/>
                </a:solidFill>
                <a:latin typeface="+mn-ea"/>
                <a:ea typeface="+mn-ea"/>
                <a:cs typeface="Arial" pitchFamily="34" charset="0"/>
              </a:rPr>
              <a:t>4</a:t>
            </a:r>
          </a:p>
        </p:txBody>
      </p:sp>
      <p:sp>
        <p:nvSpPr>
          <p:cNvPr id="40" name="AutoShape 18"/>
          <p:cNvSpPr>
            <a:spLocks noChangeArrowheads="1"/>
          </p:cNvSpPr>
          <p:nvPr/>
        </p:nvSpPr>
        <p:spPr bwMode="gray">
          <a:xfrm>
            <a:off x="3922551" y="3624013"/>
            <a:ext cx="698505" cy="416644"/>
          </a:xfrm>
          <a:prstGeom prst="homePlate">
            <a:avLst>
              <a:gd name="adj" fmla="val 0"/>
            </a:avLst>
          </a:prstGeom>
          <a:solidFill>
            <a:sysClr val="window" lastClr="FFFFFF"/>
          </a:solidFill>
          <a:ln w="3175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lIns="18000" tIns="10800" rIns="18000" bIns="10800" anchor="ctr"/>
          <a:lstStyle/>
          <a:p>
            <a:pPr algn="ctr">
              <a:spcBef>
                <a:spcPct val="0"/>
              </a:spcBef>
              <a:defRPr/>
            </a:pPr>
            <a:r>
              <a:rPr kumimoji="1"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확정 수주</a:t>
            </a:r>
            <a:endParaRPr kumimoji="1" lang="ko-KR" altLang="en-US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41" name="AutoShape 19"/>
          <p:cNvSpPr>
            <a:spLocks noChangeArrowheads="1"/>
          </p:cNvSpPr>
          <p:nvPr/>
        </p:nvSpPr>
        <p:spPr bwMode="gray">
          <a:xfrm>
            <a:off x="3922551" y="4740210"/>
            <a:ext cx="698505" cy="416644"/>
          </a:xfrm>
          <a:prstGeom prst="homePlate">
            <a:avLst>
              <a:gd name="adj" fmla="val 0"/>
            </a:avLst>
          </a:prstGeom>
          <a:solidFill>
            <a:sysClr val="window" lastClr="FFFFFF"/>
          </a:solidFill>
          <a:ln w="3175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lIns="18000" tIns="10800" rIns="18000" bIns="10800" anchor="ctr"/>
          <a:lstStyle/>
          <a:p>
            <a:pPr algn="ctr">
              <a:spcBef>
                <a:spcPct val="0"/>
              </a:spcBef>
              <a:defRPr/>
            </a:pPr>
            <a:r>
              <a:rPr kumimoji="1"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수요 예측 </a:t>
            </a:r>
            <a:endParaRPr kumimoji="1" lang="ko-KR" altLang="en-US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42" name="Rectangle 20"/>
          <p:cNvSpPr>
            <a:spLocks noChangeArrowheads="1"/>
          </p:cNvSpPr>
          <p:nvPr/>
        </p:nvSpPr>
        <p:spPr bwMode="gray">
          <a:xfrm>
            <a:off x="4767965" y="3624013"/>
            <a:ext cx="412527" cy="1532840"/>
          </a:xfrm>
          <a:prstGeom prst="rect">
            <a:avLst/>
          </a:prstGeom>
          <a:solidFill>
            <a:sysClr val="window" lastClr="FFFFFF"/>
          </a:solidFill>
          <a:ln w="9525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defRPr/>
            </a:pP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판매 </a:t>
            </a:r>
            <a:endParaRPr lang="en-US" altLang="ko-KR" sz="1000" b="1" kern="0" dirty="0" smtClean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계획 </a:t>
            </a:r>
            <a:b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</a:b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예측</a:t>
            </a:r>
            <a:endParaRPr lang="en-US" altLang="ko-KR" sz="1000" b="1" kern="0" baseline="3000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cxnSp>
        <p:nvCxnSpPr>
          <p:cNvPr id="43" name="AutoShape 21"/>
          <p:cNvCxnSpPr>
            <a:cxnSpLocks noChangeShapeType="1"/>
            <a:stCxn id="40" idx="3"/>
            <a:endCxn id="42" idx="1"/>
          </p:cNvCxnSpPr>
          <p:nvPr/>
        </p:nvCxnSpPr>
        <p:spPr bwMode="gray">
          <a:xfrm>
            <a:off x="4621056" y="3832335"/>
            <a:ext cx="146909" cy="558097"/>
          </a:xfrm>
          <a:prstGeom prst="bentConnector3">
            <a:avLst>
              <a:gd name="adj1" fmla="val 50000"/>
            </a:avLst>
          </a:prstGeom>
          <a:noFill/>
          <a:ln w="3175">
            <a:solidFill>
              <a:sysClr val="windowText" lastClr="000000"/>
            </a:solidFill>
            <a:miter lim="800000"/>
            <a:headEnd/>
            <a:tailEnd/>
          </a:ln>
          <a:effectLst/>
        </p:spPr>
      </p:cxnSp>
      <p:cxnSp>
        <p:nvCxnSpPr>
          <p:cNvPr id="44" name="AutoShape 22"/>
          <p:cNvCxnSpPr>
            <a:cxnSpLocks noChangeShapeType="1"/>
            <a:stCxn id="41" idx="3"/>
            <a:endCxn id="42" idx="1"/>
          </p:cNvCxnSpPr>
          <p:nvPr/>
        </p:nvCxnSpPr>
        <p:spPr bwMode="gray">
          <a:xfrm flipV="1">
            <a:off x="4621056" y="4390433"/>
            <a:ext cx="146909" cy="558100"/>
          </a:xfrm>
          <a:prstGeom prst="bentConnector3">
            <a:avLst>
              <a:gd name="adj1" fmla="val 50000"/>
            </a:avLst>
          </a:prstGeom>
          <a:noFill/>
          <a:ln w="3175">
            <a:solidFill>
              <a:sysClr val="windowText" lastClr="000000"/>
            </a:solidFill>
            <a:miter lim="800000"/>
            <a:headEnd/>
            <a:tailEnd/>
          </a:ln>
          <a:effectLst/>
        </p:spPr>
      </p:cxnSp>
      <p:cxnSp>
        <p:nvCxnSpPr>
          <p:cNvPr id="45" name="AutoShape 23"/>
          <p:cNvCxnSpPr>
            <a:cxnSpLocks noChangeShapeType="1"/>
            <a:stCxn id="50" idx="3"/>
            <a:endCxn id="40" idx="1"/>
          </p:cNvCxnSpPr>
          <p:nvPr/>
        </p:nvCxnSpPr>
        <p:spPr bwMode="gray">
          <a:xfrm>
            <a:off x="3577210" y="3526925"/>
            <a:ext cx="345341" cy="305410"/>
          </a:xfrm>
          <a:prstGeom prst="bentConnector3">
            <a:avLst>
              <a:gd name="adj1" fmla="val 50000"/>
            </a:avLst>
          </a:prstGeom>
          <a:noFill/>
          <a:ln w="3175">
            <a:solidFill>
              <a:sysClr val="windowText" lastClr="000000"/>
            </a:solidFill>
            <a:miter lim="800000"/>
            <a:headEnd/>
            <a:tailEnd/>
          </a:ln>
          <a:effectLst/>
        </p:spPr>
      </p:cxnSp>
      <p:cxnSp>
        <p:nvCxnSpPr>
          <p:cNvPr id="46" name="AutoShape 24"/>
          <p:cNvCxnSpPr>
            <a:cxnSpLocks noChangeShapeType="1"/>
            <a:stCxn id="51" idx="3"/>
            <a:endCxn id="40" idx="1"/>
          </p:cNvCxnSpPr>
          <p:nvPr/>
        </p:nvCxnSpPr>
        <p:spPr bwMode="gray">
          <a:xfrm flipV="1">
            <a:off x="3577210" y="3832335"/>
            <a:ext cx="345341" cy="1"/>
          </a:xfrm>
          <a:prstGeom prst="straightConnector1">
            <a:avLst/>
          </a:prstGeom>
          <a:noFill/>
          <a:ln w="3175">
            <a:solidFill>
              <a:sysClr val="windowText" lastClr="000000"/>
            </a:solidFill>
            <a:round/>
            <a:headEnd/>
            <a:tailEnd/>
          </a:ln>
          <a:effectLst/>
        </p:spPr>
      </p:cxnSp>
      <p:cxnSp>
        <p:nvCxnSpPr>
          <p:cNvPr id="47" name="AutoShape 25"/>
          <p:cNvCxnSpPr>
            <a:cxnSpLocks noChangeShapeType="1"/>
            <a:stCxn id="52" idx="3"/>
            <a:endCxn id="40" idx="1"/>
          </p:cNvCxnSpPr>
          <p:nvPr/>
        </p:nvCxnSpPr>
        <p:spPr bwMode="gray">
          <a:xfrm flipV="1">
            <a:off x="3577210" y="3832335"/>
            <a:ext cx="345341" cy="308627"/>
          </a:xfrm>
          <a:prstGeom prst="bentConnector3">
            <a:avLst>
              <a:gd name="adj1" fmla="val 50000"/>
            </a:avLst>
          </a:prstGeom>
          <a:noFill/>
          <a:ln w="3175">
            <a:solidFill>
              <a:sysClr val="windowText" lastClr="000000"/>
            </a:solidFill>
            <a:miter lim="800000"/>
            <a:headEnd/>
            <a:tailEnd/>
          </a:ln>
          <a:effectLst/>
        </p:spPr>
      </p:cxnSp>
      <p:cxnSp>
        <p:nvCxnSpPr>
          <p:cNvPr id="48" name="AutoShape 26"/>
          <p:cNvCxnSpPr>
            <a:cxnSpLocks noChangeShapeType="1"/>
            <a:stCxn id="53" idx="3"/>
            <a:endCxn id="41" idx="1"/>
          </p:cNvCxnSpPr>
          <p:nvPr/>
        </p:nvCxnSpPr>
        <p:spPr bwMode="gray">
          <a:xfrm>
            <a:off x="3577210" y="4780717"/>
            <a:ext cx="345341" cy="167815"/>
          </a:xfrm>
          <a:prstGeom prst="bentConnector3">
            <a:avLst>
              <a:gd name="adj1" fmla="val 50000"/>
            </a:avLst>
          </a:prstGeom>
          <a:noFill/>
          <a:ln w="3175">
            <a:solidFill>
              <a:sysClr val="windowText" lastClr="000000"/>
            </a:solidFill>
            <a:miter lim="800000"/>
            <a:headEnd/>
            <a:tailEnd/>
          </a:ln>
          <a:effectLst/>
        </p:spPr>
      </p:cxnSp>
      <p:cxnSp>
        <p:nvCxnSpPr>
          <p:cNvPr id="49" name="AutoShape 27"/>
          <p:cNvCxnSpPr>
            <a:cxnSpLocks noChangeShapeType="1"/>
            <a:stCxn id="54" idx="3"/>
            <a:endCxn id="41" idx="1"/>
          </p:cNvCxnSpPr>
          <p:nvPr/>
        </p:nvCxnSpPr>
        <p:spPr bwMode="gray">
          <a:xfrm flipV="1">
            <a:off x="3577210" y="4948532"/>
            <a:ext cx="345341" cy="142095"/>
          </a:xfrm>
          <a:prstGeom prst="bentConnector3">
            <a:avLst>
              <a:gd name="adj1" fmla="val 50000"/>
            </a:avLst>
          </a:prstGeom>
          <a:noFill/>
          <a:ln w="3175">
            <a:solidFill>
              <a:sysClr val="windowText" lastClr="000000"/>
            </a:solidFill>
            <a:miter lim="800000"/>
            <a:headEnd/>
            <a:tailEnd/>
          </a:ln>
          <a:effectLst/>
        </p:spPr>
      </p:cxnSp>
      <p:sp>
        <p:nvSpPr>
          <p:cNvPr id="50" name="Rectangle 28"/>
          <p:cNvSpPr>
            <a:spLocks noChangeArrowheads="1"/>
          </p:cNvSpPr>
          <p:nvPr/>
        </p:nvSpPr>
        <p:spPr bwMode="gray">
          <a:xfrm>
            <a:off x="2645440" y="3415691"/>
            <a:ext cx="931770" cy="222468"/>
          </a:xfrm>
          <a:prstGeom prst="rect">
            <a:avLst/>
          </a:prstGeom>
          <a:solidFill>
            <a:sysClr val="window" lastClr="FFFFFF"/>
          </a:solidFill>
          <a:ln w="9525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lIns="0" tIns="10800" rIns="0" bIns="10800" anchor="ctr"/>
          <a:lstStyle/>
          <a:p>
            <a:pPr algn="ctr">
              <a:defRPr/>
            </a:pP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고객 </a:t>
            </a:r>
            <a:r>
              <a:rPr lang="en-US" altLang="ko-KR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PO</a:t>
            </a:r>
            <a:endParaRPr lang="en-US" altLang="ko-KR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51" name="Rectangle 29"/>
          <p:cNvSpPr>
            <a:spLocks noChangeArrowheads="1"/>
          </p:cNvSpPr>
          <p:nvPr/>
        </p:nvSpPr>
        <p:spPr bwMode="gray">
          <a:xfrm>
            <a:off x="2645440" y="3720459"/>
            <a:ext cx="931770" cy="223754"/>
          </a:xfrm>
          <a:prstGeom prst="rect">
            <a:avLst/>
          </a:prstGeom>
          <a:solidFill>
            <a:sysClr val="window" lastClr="FFFFFF"/>
          </a:solidFill>
          <a:ln w="9525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lIns="0" tIns="10800" rIns="0" bIns="10800" anchor="ctr"/>
          <a:lstStyle/>
          <a:p>
            <a:pPr algn="ctr">
              <a:defRPr/>
            </a:pPr>
            <a:r>
              <a:rPr lang="en-US" altLang="ko-KR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Backlog Order</a:t>
            </a:r>
            <a:endParaRPr lang="ko-KR" altLang="en-US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52" name="Rectangle 30"/>
          <p:cNvSpPr>
            <a:spLocks noChangeArrowheads="1"/>
          </p:cNvSpPr>
          <p:nvPr/>
        </p:nvSpPr>
        <p:spPr bwMode="gray">
          <a:xfrm>
            <a:off x="2645440" y="4029085"/>
            <a:ext cx="931770" cy="223754"/>
          </a:xfrm>
          <a:prstGeom prst="rect">
            <a:avLst/>
          </a:prstGeom>
          <a:solidFill>
            <a:sysClr val="window" lastClr="FFFFFF"/>
          </a:solidFill>
          <a:ln w="9525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lIns="0" tIns="10800" rIns="0" bIns="10800" anchor="ctr"/>
          <a:lstStyle/>
          <a:p>
            <a:pPr algn="ctr">
              <a:defRPr/>
            </a:pPr>
            <a:r>
              <a:rPr lang="en-US" altLang="ko-KR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Back Order </a:t>
            </a:r>
            <a:endParaRPr lang="ko-KR" altLang="en-US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53" name="Rectangle 31"/>
          <p:cNvSpPr>
            <a:spLocks noChangeArrowheads="1"/>
          </p:cNvSpPr>
          <p:nvPr/>
        </p:nvSpPr>
        <p:spPr bwMode="gray">
          <a:xfrm>
            <a:off x="2645440" y="4668197"/>
            <a:ext cx="931770" cy="225040"/>
          </a:xfrm>
          <a:prstGeom prst="rect">
            <a:avLst/>
          </a:prstGeom>
          <a:solidFill>
            <a:sysClr val="window" lastClr="FFFFFF"/>
          </a:solidFill>
          <a:ln w="9525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lIns="0" tIns="10800" rIns="0" bIns="10800" anchor="ctr"/>
          <a:lstStyle/>
          <a:p>
            <a:pPr algn="ctr">
              <a:defRPr/>
            </a:pP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과거</a:t>
            </a:r>
            <a:r>
              <a:rPr lang="en-US" altLang="ko-KR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 </a:t>
            </a: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실적</a:t>
            </a:r>
            <a:endParaRPr lang="en-US" altLang="ko-KR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54" name="Rectangle 32"/>
          <p:cNvSpPr>
            <a:spLocks noChangeArrowheads="1"/>
          </p:cNvSpPr>
          <p:nvPr/>
        </p:nvSpPr>
        <p:spPr bwMode="gray">
          <a:xfrm>
            <a:off x="2645440" y="4979393"/>
            <a:ext cx="931770" cy="222468"/>
          </a:xfrm>
          <a:prstGeom prst="rect">
            <a:avLst/>
          </a:prstGeom>
          <a:solidFill>
            <a:sysClr val="window" lastClr="FFFFFF"/>
          </a:solidFill>
          <a:ln w="9525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lIns="0" tIns="10800" rIns="0" bIns="10800" anchor="ctr"/>
          <a:lstStyle/>
          <a:p>
            <a:pPr algn="ctr">
              <a:defRPr/>
            </a:pP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제품 교체 주기</a:t>
            </a:r>
            <a:endParaRPr lang="en-US" altLang="ko-KR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55" name="Rectangle 33"/>
          <p:cNvSpPr>
            <a:spLocks noChangeArrowheads="1"/>
          </p:cNvSpPr>
          <p:nvPr/>
        </p:nvSpPr>
        <p:spPr bwMode="gray">
          <a:xfrm>
            <a:off x="6143190" y="3624013"/>
            <a:ext cx="484844" cy="1532840"/>
          </a:xfrm>
          <a:prstGeom prst="rect">
            <a:avLst/>
          </a:prstGeom>
          <a:solidFill>
            <a:sysClr val="window" lastClr="FFFFFF"/>
          </a:solidFill>
          <a:ln w="9525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defRPr/>
            </a:pPr>
            <a: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생산</a:t>
            </a:r>
            <a:b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</a:br>
            <a:r>
              <a:rPr lang="en-US" altLang="ko-KR" sz="1000" b="1" kern="0" dirty="0" err="1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Capa</a:t>
            </a:r>
            <a:r>
              <a:rPr lang="en-US" altLang="ko-KR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/>
            </a:r>
            <a:br>
              <a:rPr lang="en-US" altLang="ko-KR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</a:br>
            <a:r>
              <a:rPr lang="en-US" altLang="ko-KR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Gap</a:t>
            </a:r>
            <a:br>
              <a:rPr lang="en-US" altLang="ko-KR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</a:br>
            <a: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분석</a:t>
            </a:r>
            <a:endParaRPr lang="ko-KR" altLang="en-US" sz="1000" b="1" kern="0" baseline="3000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56" name="AutoShape 34"/>
          <p:cNvSpPr>
            <a:spLocks noChangeArrowheads="1"/>
          </p:cNvSpPr>
          <p:nvPr/>
        </p:nvSpPr>
        <p:spPr bwMode="gray">
          <a:xfrm>
            <a:off x="7763700" y="3624013"/>
            <a:ext cx="596604" cy="1532840"/>
          </a:xfrm>
          <a:prstGeom prst="homePlate">
            <a:avLst>
              <a:gd name="adj" fmla="val 0"/>
            </a:avLst>
          </a:prstGeom>
          <a:solidFill>
            <a:sysClr val="window" lastClr="FFFFFF"/>
          </a:solidFill>
          <a:ln w="3175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lIns="18000" tIns="10800" rIns="18000" bIns="10800" anchor="ctr"/>
          <a:lstStyle/>
          <a:p>
            <a:pPr algn="ctr">
              <a:spcBef>
                <a:spcPct val="0"/>
              </a:spcBef>
              <a:defRPr/>
            </a:pPr>
            <a:r>
              <a:rPr kumimoji="1"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부문간 협의</a:t>
            </a:r>
            <a:r>
              <a:rPr kumimoji="1" lang="en-US" altLang="ko-KR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/</a:t>
            </a:r>
            <a:br>
              <a:rPr kumimoji="1" lang="en-US" altLang="ko-KR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</a:br>
            <a:r>
              <a:rPr kumimoji="1"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조정</a:t>
            </a:r>
          </a:p>
        </p:txBody>
      </p:sp>
      <p:sp>
        <p:nvSpPr>
          <p:cNvPr id="57" name="Rectangle 35"/>
          <p:cNvSpPr>
            <a:spLocks noChangeArrowheads="1"/>
          </p:cNvSpPr>
          <p:nvPr/>
        </p:nvSpPr>
        <p:spPr bwMode="gray">
          <a:xfrm>
            <a:off x="8612382" y="3624013"/>
            <a:ext cx="373084" cy="705981"/>
          </a:xfrm>
          <a:prstGeom prst="rect">
            <a:avLst/>
          </a:prstGeom>
          <a:solidFill>
            <a:sysClr val="window" lastClr="FFFFFF"/>
          </a:solidFill>
          <a:ln w="9525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defRPr/>
            </a:pPr>
            <a: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확정 </a:t>
            </a: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판매계획</a:t>
            </a:r>
            <a:endParaRPr lang="en-US" altLang="ko-KR" sz="1000" b="1" kern="0" baseline="3000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58" name="Rectangle 36"/>
          <p:cNvSpPr>
            <a:spLocks noChangeArrowheads="1"/>
          </p:cNvSpPr>
          <p:nvPr/>
        </p:nvSpPr>
        <p:spPr bwMode="gray">
          <a:xfrm>
            <a:off x="8612382" y="4450873"/>
            <a:ext cx="373084" cy="705980"/>
          </a:xfrm>
          <a:prstGeom prst="rect">
            <a:avLst/>
          </a:prstGeom>
          <a:solidFill>
            <a:sysClr val="window" lastClr="FFFFFF"/>
          </a:solidFill>
          <a:ln w="9525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defRPr/>
            </a:pPr>
            <a:r>
              <a:rPr lang="ko-KR" altLang="en-US" sz="1000" b="1" ker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확정 생산</a:t>
            </a:r>
            <a:br>
              <a:rPr lang="ko-KR" altLang="en-US" sz="1000" b="1" ker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</a:br>
            <a:r>
              <a:rPr lang="ko-KR" altLang="en-US" sz="1000" b="1" ker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계획</a:t>
            </a:r>
            <a:endParaRPr lang="en-US" altLang="ko-KR" sz="1000" b="1" kern="0" baseline="3000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59" name="AutoShape 37"/>
          <p:cNvSpPr>
            <a:spLocks noChangeArrowheads="1"/>
          </p:cNvSpPr>
          <p:nvPr/>
        </p:nvSpPr>
        <p:spPr bwMode="gray">
          <a:xfrm>
            <a:off x="8431993" y="3969931"/>
            <a:ext cx="111812" cy="825574"/>
          </a:xfrm>
          <a:prstGeom prst="homePlate">
            <a:avLst>
              <a:gd name="adj" fmla="val 98958"/>
            </a:avLst>
          </a:prstGeom>
          <a:gradFill flip="none" rotWithShape="1">
            <a:gsLst>
              <a:gs pos="0">
                <a:srgbClr val="1F497D">
                  <a:lumMod val="60000"/>
                  <a:lumOff val="40000"/>
                  <a:shade val="30000"/>
                  <a:satMod val="115000"/>
                </a:srgbClr>
              </a:gs>
              <a:gs pos="50000">
                <a:srgbClr val="1F497D">
                  <a:lumMod val="60000"/>
                  <a:lumOff val="40000"/>
                  <a:shade val="67500"/>
                  <a:satMod val="115000"/>
                </a:srgbClr>
              </a:gs>
              <a:gs pos="100000">
                <a:srgbClr val="1F497D">
                  <a:lumMod val="60000"/>
                  <a:lumOff val="40000"/>
                  <a:shade val="100000"/>
                  <a:satMod val="115000"/>
                </a:srgbClr>
              </a:gs>
            </a:gsLst>
            <a:lin ang="0" scaled="1"/>
            <a:tileRect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lIns="91390" tIns="45696" rIns="91390" bIns="45696" anchor="ctr"/>
          <a:lstStyle/>
          <a:p>
            <a:pPr>
              <a:defRPr/>
            </a:pPr>
            <a:endParaRPr lang="ko-KR" altLang="en-US" sz="1000" b="1" kern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60" name="Oval 46"/>
          <p:cNvSpPr>
            <a:spLocks noChangeArrowheads="1"/>
          </p:cNvSpPr>
          <p:nvPr/>
        </p:nvSpPr>
        <p:spPr bwMode="gray">
          <a:xfrm>
            <a:off x="3855507" y="3492847"/>
            <a:ext cx="206243" cy="214253"/>
          </a:xfrm>
          <a:prstGeom prst="ellipse">
            <a:avLst/>
          </a:prstGeom>
          <a:solidFill>
            <a:sysClr val="windowText" lastClr="000000">
              <a:lumMod val="50000"/>
              <a:lumOff val="50000"/>
            </a:sysClr>
          </a:solidFill>
          <a:ln w="9525">
            <a:noFill/>
            <a:round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000" b="1" kern="0" dirty="0">
                <a:solidFill>
                  <a:prstClr val="white"/>
                </a:solidFill>
                <a:latin typeface="+mn-ea"/>
                <a:ea typeface="+mn-ea"/>
                <a:cs typeface="Arial" pitchFamily="34" charset="0"/>
              </a:rPr>
              <a:t>1</a:t>
            </a:r>
          </a:p>
        </p:txBody>
      </p:sp>
      <p:cxnSp>
        <p:nvCxnSpPr>
          <p:cNvPr id="61" name="AutoShape 49"/>
          <p:cNvCxnSpPr>
            <a:cxnSpLocks noChangeShapeType="1"/>
            <a:stCxn id="57" idx="0"/>
            <a:endCxn id="42" idx="0"/>
          </p:cNvCxnSpPr>
          <p:nvPr/>
        </p:nvCxnSpPr>
        <p:spPr bwMode="gray">
          <a:xfrm rot="16200000" flipV="1">
            <a:off x="6886542" y="1711665"/>
            <a:ext cx="1658" cy="3824695"/>
          </a:xfrm>
          <a:prstGeom prst="bentConnector3">
            <a:avLst>
              <a:gd name="adj1" fmla="val 14395466"/>
            </a:avLst>
          </a:prstGeom>
          <a:noFill/>
          <a:ln w="19050">
            <a:solidFill>
              <a:sysClr val="windowText" lastClr="000000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62" name="Oval 50"/>
          <p:cNvSpPr>
            <a:spLocks noChangeArrowheads="1"/>
          </p:cNvSpPr>
          <p:nvPr/>
        </p:nvSpPr>
        <p:spPr bwMode="gray">
          <a:xfrm>
            <a:off x="7937033" y="3320532"/>
            <a:ext cx="206243" cy="214253"/>
          </a:xfrm>
          <a:prstGeom prst="ellipse">
            <a:avLst/>
          </a:prstGeom>
          <a:solidFill>
            <a:sysClr val="windowText" lastClr="000000">
              <a:lumMod val="50000"/>
              <a:lumOff val="50000"/>
            </a:sysClr>
          </a:solidFill>
          <a:ln w="9525">
            <a:noFill/>
            <a:round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000" b="1" kern="0" dirty="0">
                <a:solidFill>
                  <a:prstClr val="white"/>
                </a:solidFill>
                <a:latin typeface="+mn-ea"/>
                <a:ea typeface="+mn-ea"/>
                <a:cs typeface="Arial" pitchFamily="34" charset="0"/>
              </a:rPr>
              <a:t>3</a:t>
            </a:r>
          </a:p>
        </p:txBody>
      </p:sp>
      <p:sp>
        <p:nvSpPr>
          <p:cNvPr id="63" name="Rectangle 56"/>
          <p:cNvSpPr>
            <a:spLocks noChangeArrowheads="1"/>
          </p:cNvSpPr>
          <p:nvPr/>
        </p:nvSpPr>
        <p:spPr bwMode="gray">
          <a:xfrm>
            <a:off x="5359916" y="3624013"/>
            <a:ext cx="484843" cy="1532840"/>
          </a:xfrm>
          <a:prstGeom prst="rect">
            <a:avLst/>
          </a:prstGeom>
          <a:solidFill>
            <a:sysClr val="window" lastClr="FFFFFF"/>
          </a:solidFill>
          <a:ln w="9525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defRPr/>
            </a:pPr>
            <a:r>
              <a:rPr lang="en-US" altLang="ko-KR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Initial </a:t>
            </a: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판매 계획 확정</a:t>
            </a:r>
            <a:endParaRPr lang="ko-KR" altLang="en-US" sz="1000" b="1" kern="0" baseline="3000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64" name="Rectangle 57"/>
          <p:cNvSpPr>
            <a:spLocks noChangeArrowheads="1"/>
          </p:cNvSpPr>
          <p:nvPr/>
        </p:nvSpPr>
        <p:spPr bwMode="gray">
          <a:xfrm>
            <a:off x="6828350" y="3624013"/>
            <a:ext cx="792186" cy="1532840"/>
          </a:xfrm>
          <a:prstGeom prst="rect">
            <a:avLst/>
          </a:prstGeom>
          <a:solidFill>
            <a:sysClr val="window" lastClr="FFFFFF"/>
          </a:solidFill>
          <a:ln w="9525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defRPr/>
            </a:pPr>
            <a: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최적대안</a:t>
            </a:r>
            <a:b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</a:b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도출</a:t>
            </a:r>
            <a:endParaRPr lang="ko-KR" altLang="en-US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  <a:p>
            <a:pPr algn="ctr">
              <a:spcBef>
                <a:spcPct val="0"/>
              </a:spcBef>
              <a:defRPr/>
            </a:pPr>
            <a:endParaRPr lang="ko-KR" altLang="en-US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  <a:p>
            <a:pPr algn="ctr">
              <a:spcBef>
                <a:spcPct val="0"/>
              </a:spcBef>
              <a:defRPr/>
            </a:pPr>
            <a:endParaRPr lang="ko-KR" altLang="en-US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  <a:p>
            <a:pPr algn="ctr">
              <a:spcBef>
                <a:spcPct val="0"/>
              </a:spcBef>
              <a:defRPr/>
            </a:pPr>
            <a:endParaRPr lang="ko-KR" altLang="en-US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  <a:p>
            <a:pPr algn="ctr">
              <a:spcBef>
                <a:spcPct val="0"/>
              </a:spcBef>
              <a:defRPr/>
            </a:pPr>
            <a:endParaRPr lang="ko-KR" altLang="en-US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  <a:p>
            <a:pPr algn="ctr">
              <a:spcBef>
                <a:spcPct val="0"/>
              </a:spcBef>
              <a:defRPr/>
            </a:pPr>
            <a:endParaRPr lang="ko-KR" altLang="en-US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  <a:p>
            <a:pPr algn="ctr">
              <a:spcBef>
                <a:spcPct val="0"/>
              </a:spcBef>
              <a:defRPr/>
            </a:pPr>
            <a:endParaRPr lang="ko-KR" altLang="en-US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65" name="Text Box 58"/>
          <p:cNvSpPr txBox="1">
            <a:spLocks noChangeArrowheads="1"/>
          </p:cNvSpPr>
          <p:nvPr/>
        </p:nvSpPr>
        <p:spPr bwMode="gray">
          <a:xfrm>
            <a:off x="6798915" y="4194971"/>
            <a:ext cx="867789" cy="85280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54000" tIns="10800" rIns="7200" bIns="10800">
            <a:spAutoFit/>
          </a:bodyPr>
          <a:lstStyle/>
          <a:p>
            <a:pPr marL="90488" indent="-90488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kumimoji="1" lang="ko-KR" altLang="en-US" sz="1000" b="1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수익성제고</a:t>
            </a:r>
            <a:br>
              <a:rPr kumimoji="1" lang="ko-KR" altLang="en-US" sz="1000" b="1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</a:br>
            <a:endParaRPr kumimoji="1" lang="ko-KR" altLang="en-US" sz="1000" b="1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  <a:p>
            <a:pPr marL="90488" indent="-90488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kumimoji="1" lang="ko-KR" altLang="en-US" sz="1000" b="1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재고최적화</a:t>
            </a:r>
            <a:br>
              <a:rPr kumimoji="1" lang="ko-KR" altLang="en-US" sz="1000" b="1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</a:br>
            <a:endParaRPr kumimoji="1" lang="ko-KR" altLang="en-US" sz="1000" b="1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  <a:p>
            <a:pPr marL="90488" indent="-90488" fontAlgn="base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kumimoji="1" lang="ko-KR" altLang="en-US" sz="1000" b="1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가동률제고</a:t>
            </a:r>
          </a:p>
        </p:txBody>
      </p:sp>
      <p:sp>
        <p:nvSpPr>
          <p:cNvPr id="66" name="AutoShape 59"/>
          <p:cNvSpPr>
            <a:spLocks noChangeArrowheads="1"/>
          </p:cNvSpPr>
          <p:nvPr/>
        </p:nvSpPr>
        <p:spPr bwMode="gray">
          <a:xfrm>
            <a:off x="6659406" y="3991792"/>
            <a:ext cx="111812" cy="825574"/>
          </a:xfrm>
          <a:prstGeom prst="homePlate">
            <a:avLst>
              <a:gd name="adj" fmla="val 98958"/>
            </a:avLst>
          </a:prstGeom>
          <a:gradFill flip="none" rotWithShape="1">
            <a:gsLst>
              <a:gs pos="0">
                <a:srgbClr val="1F497D">
                  <a:lumMod val="60000"/>
                  <a:lumOff val="40000"/>
                  <a:shade val="30000"/>
                  <a:satMod val="115000"/>
                </a:srgbClr>
              </a:gs>
              <a:gs pos="50000">
                <a:srgbClr val="1F497D">
                  <a:lumMod val="60000"/>
                  <a:lumOff val="40000"/>
                  <a:shade val="67500"/>
                  <a:satMod val="115000"/>
                </a:srgbClr>
              </a:gs>
              <a:gs pos="100000">
                <a:srgbClr val="1F497D">
                  <a:lumMod val="60000"/>
                  <a:lumOff val="40000"/>
                  <a:shade val="100000"/>
                  <a:satMod val="115000"/>
                </a:srgbClr>
              </a:gs>
            </a:gsLst>
            <a:lin ang="0" scaled="1"/>
            <a:tileRect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lIns="91390" tIns="45696" rIns="91390" bIns="45696" anchor="ctr"/>
          <a:lstStyle/>
          <a:p>
            <a:pPr>
              <a:defRPr/>
            </a:pPr>
            <a:endParaRPr lang="ko-KR" altLang="en-US" sz="1000" b="1" kern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67" name="AutoShape 60"/>
          <p:cNvSpPr>
            <a:spLocks noChangeArrowheads="1"/>
          </p:cNvSpPr>
          <p:nvPr/>
        </p:nvSpPr>
        <p:spPr bwMode="gray">
          <a:xfrm>
            <a:off x="5843943" y="4036801"/>
            <a:ext cx="290906" cy="732985"/>
          </a:xfrm>
          <a:prstGeom prst="leftRightArrow">
            <a:avLst>
              <a:gd name="adj1" fmla="val 60000"/>
              <a:gd name="adj2" fmla="val 26556"/>
            </a:avLst>
          </a:prstGeom>
          <a:gradFill flip="none" rotWithShape="1">
            <a:gsLst>
              <a:gs pos="0">
                <a:srgbClr val="1F497D">
                  <a:lumMod val="60000"/>
                  <a:lumOff val="40000"/>
                  <a:shade val="30000"/>
                  <a:satMod val="115000"/>
                </a:srgbClr>
              </a:gs>
              <a:gs pos="50000">
                <a:srgbClr val="1F497D">
                  <a:lumMod val="60000"/>
                  <a:lumOff val="40000"/>
                  <a:shade val="67500"/>
                  <a:satMod val="115000"/>
                </a:srgbClr>
              </a:gs>
              <a:gs pos="100000">
                <a:srgbClr val="1F497D">
                  <a:lumMod val="60000"/>
                  <a:lumOff val="40000"/>
                  <a:shade val="100000"/>
                  <a:satMod val="115000"/>
                </a:srgbClr>
              </a:gs>
            </a:gsLst>
            <a:lin ang="0" scaled="1"/>
            <a:tileRect/>
          </a:gradFill>
          <a:ln w="3175" algn="ctr">
            <a:noFill/>
            <a:miter lim="800000"/>
            <a:headEnd/>
            <a:tailEnd/>
          </a:ln>
          <a:effectLst/>
        </p:spPr>
        <p:txBody>
          <a:bodyPr wrap="none" lIns="18000" tIns="46800" rIns="18000" bIns="46800" anchor="ctr"/>
          <a:lstStyle/>
          <a:p>
            <a:pPr>
              <a:spcBef>
                <a:spcPct val="0"/>
              </a:spcBef>
              <a:buFont typeface="Wingdings" pitchFamily="2" charset="2"/>
              <a:buChar char="§"/>
              <a:defRPr/>
            </a:pPr>
            <a:endParaRPr lang="ko-KR" altLang="en-US" sz="1000" b="1" kern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68" name="Oval 61"/>
          <p:cNvSpPr>
            <a:spLocks noChangeArrowheads="1"/>
          </p:cNvSpPr>
          <p:nvPr/>
        </p:nvSpPr>
        <p:spPr bwMode="gray">
          <a:xfrm>
            <a:off x="6756399" y="3492847"/>
            <a:ext cx="206243" cy="214253"/>
          </a:xfrm>
          <a:prstGeom prst="ellipse">
            <a:avLst/>
          </a:prstGeom>
          <a:solidFill>
            <a:sysClr val="windowText" lastClr="000000">
              <a:lumMod val="50000"/>
              <a:lumOff val="50000"/>
            </a:sysClr>
          </a:solidFill>
          <a:ln w="9525">
            <a:noFill/>
            <a:round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000" b="1" kern="0" dirty="0">
                <a:solidFill>
                  <a:prstClr val="white"/>
                </a:solidFill>
                <a:latin typeface="+mn-ea"/>
                <a:ea typeface="+mn-ea"/>
                <a:cs typeface="Arial" pitchFamily="34" charset="0"/>
              </a:rPr>
              <a:t>2</a:t>
            </a:r>
          </a:p>
        </p:txBody>
      </p:sp>
      <p:sp>
        <p:nvSpPr>
          <p:cNvPr id="69" name="AutoShape 62"/>
          <p:cNvSpPr>
            <a:spLocks noChangeArrowheads="1"/>
          </p:cNvSpPr>
          <p:nvPr/>
        </p:nvSpPr>
        <p:spPr bwMode="gray">
          <a:xfrm>
            <a:off x="5216198" y="3990507"/>
            <a:ext cx="111812" cy="825574"/>
          </a:xfrm>
          <a:prstGeom prst="homePlate">
            <a:avLst>
              <a:gd name="adj" fmla="val 98958"/>
            </a:avLst>
          </a:prstGeom>
          <a:gradFill flip="none" rotWithShape="1">
            <a:gsLst>
              <a:gs pos="0">
                <a:srgbClr val="1F497D">
                  <a:lumMod val="60000"/>
                  <a:lumOff val="40000"/>
                  <a:shade val="30000"/>
                  <a:satMod val="115000"/>
                </a:srgbClr>
              </a:gs>
              <a:gs pos="50000">
                <a:srgbClr val="1F497D">
                  <a:lumMod val="60000"/>
                  <a:lumOff val="40000"/>
                  <a:shade val="67500"/>
                  <a:satMod val="115000"/>
                </a:srgbClr>
              </a:gs>
              <a:gs pos="100000">
                <a:srgbClr val="1F497D">
                  <a:lumMod val="60000"/>
                  <a:lumOff val="40000"/>
                  <a:shade val="100000"/>
                  <a:satMod val="115000"/>
                </a:srgbClr>
              </a:gs>
            </a:gsLst>
            <a:lin ang="0" scaled="1"/>
            <a:tileRect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lIns="91390" tIns="45696" rIns="91390" bIns="45696" anchor="ctr"/>
          <a:lstStyle/>
          <a:p>
            <a:pPr algn="ctr">
              <a:defRPr/>
            </a:pPr>
            <a:endParaRPr lang="ko-KR" altLang="en-US" sz="1000" b="1" kern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70" name="Rectangle 63"/>
          <p:cNvSpPr>
            <a:spLocks noChangeArrowheads="1"/>
          </p:cNvSpPr>
          <p:nvPr/>
        </p:nvSpPr>
        <p:spPr bwMode="gray">
          <a:xfrm>
            <a:off x="9196778" y="3626870"/>
            <a:ext cx="327064" cy="1532840"/>
          </a:xfrm>
          <a:prstGeom prst="rect">
            <a:avLst/>
          </a:prstGeom>
          <a:solidFill>
            <a:sysClr val="window" lastClr="FFFFFF"/>
          </a:solidFill>
          <a:ln w="9525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spcBef>
                <a:spcPct val="0"/>
              </a:spcBef>
              <a:defRPr/>
            </a:pPr>
            <a: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분석</a:t>
            </a:r>
            <a:b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</a:br>
            <a:r>
              <a:rPr lang="en-US" altLang="ko-KR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/</a:t>
            </a:r>
          </a:p>
          <a:p>
            <a:pPr algn="ctr">
              <a:spcBef>
                <a:spcPct val="0"/>
              </a:spcBef>
              <a:defRPr/>
            </a:pPr>
            <a:r>
              <a:rPr lang="ko-KR" altLang="en-US" sz="1000" b="1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평가</a:t>
            </a:r>
            <a:endParaRPr lang="ko-KR" altLang="en-US" sz="1000" b="1" kern="0" baseline="3000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71" name="Rectangle 31"/>
          <p:cNvSpPr>
            <a:spLocks noChangeArrowheads="1"/>
          </p:cNvSpPr>
          <p:nvPr/>
        </p:nvSpPr>
        <p:spPr bwMode="gray">
          <a:xfrm>
            <a:off x="2639521" y="4370461"/>
            <a:ext cx="931770" cy="225040"/>
          </a:xfrm>
          <a:prstGeom prst="rect">
            <a:avLst/>
          </a:prstGeom>
          <a:solidFill>
            <a:sysClr val="window" lastClr="FFFFFF"/>
          </a:solidFill>
          <a:ln w="9525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lIns="0" tIns="10800" rIns="0" bIns="10800" anchor="ctr"/>
          <a:lstStyle/>
          <a:p>
            <a:pPr algn="ctr">
              <a:defRPr/>
            </a:pPr>
            <a:r>
              <a:rPr lang="ko-KR" altLang="en-US" sz="1000" b="1" kern="0" dirty="0" smtClean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rPr>
              <a:t>경영 계획</a:t>
            </a:r>
            <a:endParaRPr lang="en-US" altLang="ko-KR" sz="1000" b="1" kern="0" dirty="0">
              <a:solidFill>
                <a:sysClr val="windowText" lastClr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72" name="Oval 46"/>
          <p:cNvSpPr>
            <a:spLocks noChangeArrowheads="1"/>
          </p:cNvSpPr>
          <p:nvPr/>
        </p:nvSpPr>
        <p:spPr bwMode="gray">
          <a:xfrm>
            <a:off x="3860941" y="4675068"/>
            <a:ext cx="206243" cy="214253"/>
          </a:xfrm>
          <a:prstGeom prst="ellipse">
            <a:avLst/>
          </a:prstGeom>
          <a:solidFill>
            <a:sysClr val="windowText" lastClr="000000">
              <a:lumMod val="50000"/>
              <a:lumOff val="50000"/>
            </a:sysClr>
          </a:solidFill>
          <a:ln w="9525">
            <a:noFill/>
            <a:round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000" b="1" kern="0" dirty="0">
                <a:solidFill>
                  <a:prstClr val="white"/>
                </a:solidFill>
                <a:latin typeface="+mn-ea"/>
                <a:ea typeface="+mn-ea"/>
                <a:cs typeface="Arial" pitchFamily="34" charset="0"/>
              </a:rPr>
              <a:t>1</a:t>
            </a:r>
          </a:p>
        </p:txBody>
      </p:sp>
      <p:sp>
        <p:nvSpPr>
          <p:cNvPr id="73" name="Oval 51"/>
          <p:cNvSpPr>
            <a:spLocks noChangeArrowheads="1"/>
          </p:cNvSpPr>
          <p:nvPr/>
        </p:nvSpPr>
        <p:spPr bwMode="gray">
          <a:xfrm>
            <a:off x="9093656" y="3532239"/>
            <a:ext cx="206243" cy="214253"/>
          </a:xfrm>
          <a:prstGeom prst="ellipse">
            <a:avLst/>
          </a:prstGeom>
          <a:solidFill>
            <a:sysClr val="windowText" lastClr="000000">
              <a:lumMod val="50000"/>
              <a:lumOff val="50000"/>
            </a:sysClr>
          </a:solidFill>
          <a:ln w="9525">
            <a:noFill/>
            <a:round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000" b="1" kern="0" dirty="0">
                <a:solidFill>
                  <a:prstClr val="white"/>
                </a:solidFill>
                <a:latin typeface="+mn-ea"/>
                <a:ea typeface="+mn-ea"/>
                <a:cs typeface="Arial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xmlns="" val="234231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78"/>
          <p:cNvGrpSpPr/>
          <p:nvPr/>
        </p:nvGrpSpPr>
        <p:grpSpPr>
          <a:xfrm>
            <a:off x="190680" y="1103971"/>
            <a:ext cx="9520897" cy="5441367"/>
            <a:chOff x="112623" y="911278"/>
            <a:chExt cx="9793378" cy="5901538"/>
          </a:xfrm>
        </p:grpSpPr>
        <p:sp>
          <p:nvSpPr>
            <p:cNvPr id="91" name="AutoShape 2"/>
            <p:cNvSpPr>
              <a:spLocks noChangeArrowheads="1"/>
            </p:cNvSpPr>
            <p:nvPr/>
          </p:nvSpPr>
          <p:spPr bwMode="auto">
            <a:xfrm rot="10800000">
              <a:off x="194472" y="1484784"/>
              <a:ext cx="9711529" cy="288033"/>
            </a:xfrm>
            <a:custGeom>
              <a:avLst/>
              <a:gdLst>
                <a:gd name="connsiteX0" fmla="*/ 0 w 1591808"/>
                <a:gd name="connsiteY0" fmla="*/ 1052513 h 1052513"/>
                <a:gd name="connsiteX1" fmla="*/ 795904 w 1591808"/>
                <a:gd name="connsiteY1" fmla="*/ 0 h 1052513"/>
                <a:gd name="connsiteX2" fmla="*/ 1591808 w 1591808"/>
                <a:gd name="connsiteY2" fmla="*/ 1052513 h 1052513"/>
                <a:gd name="connsiteX3" fmla="*/ 0 w 1591808"/>
                <a:gd name="connsiteY3" fmla="*/ 1052513 h 1052513"/>
                <a:gd name="connsiteX0" fmla="*/ 0 w 2350633"/>
                <a:gd name="connsiteY0" fmla="*/ 423745 h 423745"/>
                <a:gd name="connsiteX1" fmla="*/ 2350633 w 2350633"/>
                <a:gd name="connsiteY1" fmla="*/ 0 h 423745"/>
                <a:gd name="connsiteX2" fmla="*/ 1591808 w 2350633"/>
                <a:gd name="connsiteY2" fmla="*/ 423745 h 423745"/>
                <a:gd name="connsiteX3" fmla="*/ 0 w 2350633"/>
                <a:gd name="connsiteY3" fmla="*/ 423745 h 423745"/>
                <a:gd name="connsiteX0" fmla="*/ 0 w 2350633"/>
                <a:gd name="connsiteY0" fmla="*/ 423745 h 441586"/>
                <a:gd name="connsiteX1" fmla="*/ 2350633 w 2350633"/>
                <a:gd name="connsiteY1" fmla="*/ 0 h 441586"/>
                <a:gd name="connsiteX2" fmla="*/ 1384299 w 2350633"/>
                <a:gd name="connsiteY2" fmla="*/ 441586 h 441586"/>
                <a:gd name="connsiteX3" fmla="*/ 0 w 2350633"/>
                <a:gd name="connsiteY3" fmla="*/ 423745 h 441586"/>
                <a:gd name="connsiteX0" fmla="*/ 4123193 w 6473826"/>
                <a:gd name="connsiteY0" fmla="*/ 423746 h 441587"/>
                <a:gd name="connsiteX1" fmla="*/ 0 w 6473826"/>
                <a:gd name="connsiteY1" fmla="*/ 0 h 441587"/>
                <a:gd name="connsiteX2" fmla="*/ 6473826 w 6473826"/>
                <a:gd name="connsiteY2" fmla="*/ 1 h 441587"/>
                <a:gd name="connsiteX3" fmla="*/ 5507492 w 6473826"/>
                <a:gd name="connsiteY3" fmla="*/ 441587 h 441587"/>
                <a:gd name="connsiteX4" fmla="*/ 4123193 w 6473826"/>
                <a:gd name="connsiteY4" fmla="*/ 423746 h 441587"/>
                <a:gd name="connsiteX0" fmla="*/ 2039683 w 6473826"/>
                <a:gd name="connsiteY0" fmla="*/ 441587 h 441587"/>
                <a:gd name="connsiteX1" fmla="*/ 0 w 6473826"/>
                <a:gd name="connsiteY1" fmla="*/ 0 h 441587"/>
                <a:gd name="connsiteX2" fmla="*/ 6473826 w 6473826"/>
                <a:gd name="connsiteY2" fmla="*/ 1 h 441587"/>
                <a:gd name="connsiteX3" fmla="*/ 5507492 w 6473826"/>
                <a:gd name="connsiteY3" fmla="*/ 441587 h 441587"/>
                <a:gd name="connsiteX4" fmla="*/ 2039683 w 6473826"/>
                <a:gd name="connsiteY4" fmla="*/ 441587 h 441587"/>
                <a:gd name="connsiteX0" fmla="*/ 2039683 w 5507492"/>
                <a:gd name="connsiteY0" fmla="*/ 493459 h 493459"/>
                <a:gd name="connsiteX1" fmla="*/ 0 w 5507492"/>
                <a:gd name="connsiteY1" fmla="*/ 51872 h 493459"/>
                <a:gd name="connsiteX2" fmla="*/ 5448365 w 5507492"/>
                <a:gd name="connsiteY2" fmla="*/ 0 h 493459"/>
                <a:gd name="connsiteX3" fmla="*/ 5507492 w 5507492"/>
                <a:gd name="connsiteY3" fmla="*/ 493459 h 493459"/>
                <a:gd name="connsiteX4" fmla="*/ 2039683 w 5507492"/>
                <a:gd name="connsiteY4" fmla="*/ 493459 h 493459"/>
                <a:gd name="connsiteX0" fmla="*/ 5989316 w 9457125"/>
                <a:gd name="connsiteY0" fmla="*/ 493459 h 493459"/>
                <a:gd name="connsiteX1" fmla="*/ 0 w 9457125"/>
                <a:gd name="connsiteY1" fmla="*/ 0 h 493459"/>
                <a:gd name="connsiteX2" fmla="*/ 9397998 w 9457125"/>
                <a:gd name="connsiteY2" fmla="*/ 0 h 493459"/>
                <a:gd name="connsiteX3" fmla="*/ 9457125 w 9457125"/>
                <a:gd name="connsiteY3" fmla="*/ 493459 h 493459"/>
                <a:gd name="connsiteX4" fmla="*/ 5989316 w 9457125"/>
                <a:gd name="connsiteY4" fmla="*/ 493459 h 493459"/>
                <a:gd name="connsiteX0" fmla="*/ 8234067 w 9457125"/>
                <a:gd name="connsiteY0" fmla="*/ 532631 h 532631"/>
                <a:gd name="connsiteX1" fmla="*/ 0 w 9457125"/>
                <a:gd name="connsiteY1" fmla="*/ 0 h 532631"/>
                <a:gd name="connsiteX2" fmla="*/ 9397998 w 9457125"/>
                <a:gd name="connsiteY2" fmla="*/ 0 h 532631"/>
                <a:gd name="connsiteX3" fmla="*/ 9457125 w 9457125"/>
                <a:gd name="connsiteY3" fmla="*/ 493459 h 532631"/>
                <a:gd name="connsiteX4" fmla="*/ 8234067 w 9457125"/>
                <a:gd name="connsiteY4" fmla="*/ 532631 h 532631"/>
                <a:gd name="connsiteX0" fmla="*/ 8234067 w 9457125"/>
                <a:gd name="connsiteY0" fmla="*/ 532631 h 532631"/>
                <a:gd name="connsiteX1" fmla="*/ 0 w 9457125"/>
                <a:gd name="connsiteY1" fmla="*/ 0 h 532631"/>
                <a:gd name="connsiteX2" fmla="*/ 9404197 w 9457125"/>
                <a:gd name="connsiteY2" fmla="*/ 258132 h 532631"/>
                <a:gd name="connsiteX3" fmla="*/ 9457125 w 9457125"/>
                <a:gd name="connsiteY3" fmla="*/ 493459 h 532631"/>
                <a:gd name="connsiteX4" fmla="*/ 8234067 w 9457125"/>
                <a:gd name="connsiteY4" fmla="*/ 532631 h 532631"/>
                <a:gd name="connsiteX0" fmla="*/ 8541399 w 9764457"/>
                <a:gd name="connsiteY0" fmla="*/ 343123 h 343123"/>
                <a:gd name="connsiteX1" fmla="*/ 0 w 9764457"/>
                <a:gd name="connsiteY1" fmla="*/ 0 h 343123"/>
                <a:gd name="connsiteX2" fmla="*/ 9711529 w 9764457"/>
                <a:gd name="connsiteY2" fmla="*/ 68624 h 343123"/>
                <a:gd name="connsiteX3" fmla="*/ 9764457 w 9764457"/>
                <a:gd name="connsiteY3" fmla="*/ 303951 h 343123"/>
                <a:gd name="connsiteX4" fmla="*/ 8541399 w 9764457"/>
                <a:gd name="connsiteY4" fmla="*/ 343123 h 343123"/>
                <a:gd name="connsiteX0" fmla="*/ 8541399 w 9906000"/>
                <a:gd name="connsiteY0" fmla="*/ 343123 h 343123"/>
                <a:gd name="connsiteX1" fmla="*/ 0 w 9906000"/>
                <a:gd name="connsiteY1" fmla="*/ 0 h 343123"/>
                <a:gd name="connsiteX2" fmla="*/ 9906000 w 9906000"/>
                <a:gd name="connsiteY2" fmla="*/ 0 h 343123"/>
                <a:gd name="connsiteX3" fmla="*/ 9764457 w 9906000"/>
                <a:gd name="connsiteY3" fmla="*/ 303951 h 343123"/>
                <a:gd name="connsiteX4" fmla="*/ 8541399 w 9906000"/>
                <a:gd name="connsiteY4" fmla="*/ 343123 h 343123"/>
                <a:gd name="connsiteX0" fmla="*/ 8541399 w 9764457"/>
                <a:gd name="connsiteY0" fmla="*/ 343123 h 343123"/>
                <a:gd name="connsiteX1" fmla="*/ 0 w 9764457"/>
                <a:gd name="connsiteY1" fmla="*/ 0 h 343123"/>
                <a:gd name="connsiteX2" fmla="*/ 9711529 w 9764457"/>
                <a:gd name="connsiteY2" fmla="*/ 0 h 343123"/>
                <a:gd name="connsiteX3" fmla="*/ 9764457 w 9764457"/>
                <a:gd name="connsiteY3" fmla="*/ 303951 h 343123"/>
                <a:gd name="connsiteX4" fmla="*/ 8541399 w 9764457"/>
                <a:gd name="connsiteY4" fmla="*/ 343123 h 343123"/>
                <a:gd name="connsiteX0" fmla="*/ 8463390 w 9764457"/>
                <a:gd name="connsiteY0" fmla="*/ 274498 h 303951"/>
                <a:gd name="connsiteX1" fmla="*/ 0 w 9764457"/>
                <a:gd name="connsiteY1" fmla="*/ 0 h 303951"/>
                <a:gd name="connsiteX2" fmla="*/ 9711529 w 9764457"/>
                <a:gd name="connsiteY2" fmla="*/ 0 h 303951"/>
                <a:gd name="connsiteX3" fmla="*/ 9764457 w 9764457"/>
                <a:gd name="connsiteY3" fmla="*/ 303951 h 303951"/>
                <a:gd name="connsiteX4" fmla="*/ 8463390 w 9764457"/>
                <a:gd name="connsiteY4" fmla="*/ 274498 h 303951"/>
                <a:gd name="connsiteX0" fmla="*/ 8463390 w 9711529"/>
                <a:gd name="connsiteY0" fmla="*/ 274498 h 274498"/>
                <a:gd name="connsiteX1" fmla="*/ 0 w 9711529"/>
                <a:gd name="connsiteY1" fmla="*/ 0 h 274498"/>
                <a:gd name="connsiteX2" fmla="*/ 9711529 w 9711529"/>
                <a:gd name="connsiteY2" fmla="*/ 0 h 274498"/>
                <a:gd name="connsiteX3" fmla="*/ 9633520 w 9711529"/>
                <a:gd name="connsiteY3" fmla="*/ 274498 h 274498"/>
                <a:gd name="connsiteX4" fmla="*/ 8463390 w 9711529"/>
                <a:gd name="connsiteY4" fmla="*/ 274498 h 274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11529" h="274498">
                  <a:moveTo>
                    <a:pt x="8463390" y="274498"/>
                  </a:moveTo>
                  <a:lnTo>
                    <a:pt x="0" y="0"/>
                  </a:lnTo>
                  <a:lnTo>
                    <a:pt x="9711529" y="0"/>
                  </a:lnTo>
                  <a:lnTo>
                    <a:pt x="9633520" y="274498"/>
                  </a:lnTo>
                  <a:lnTo>
                    <a:pt x="8463390" y="274498"/>
                  </a:lnTo>
                  <a:close/>
                </a:path>
              </a:pathLst>
            </a:custGeom>
            <a:gradFill rotWithShape="1">
              <a:gsLst>
                <a:gs pos="0">
                  <a:srgbClr val="CDE5FF"/>
                </a:gs>
                <a:gs pos="100000">
                  <a:srgbClr val="9999FF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9525" cap="rnd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 latinLnBrk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endParaRPr kumimoji="1" lang="en-US" sz="1200" b="1" dirty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92" name="직사각형 91"/>
            <p:cNvSpPr/>
            <p:nvPr/>
          </p:nvSpPr>
          <p:spPr bwMode="auto">
            <a:xfrm>
              <a:off x="7215251" y="1772816"/>
              <a:ext cx="2418269" cy="5040000"/>
            </a:xfrm>
            <a:prstGeom prst="rect">
              <a:avLst/>
            </a:prstGeom>
            <a:solidFill>
              <a:srgbClr val="4F81BD">
                <a:lumMod val="20000"/>
                <a:lumOff val="80000"/>
              </a:srgbClr>
            </a:solidFill>
            <a:ln w="12700" algn="ctr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93" name="아래쪽 화살표 92"/>
            <p:cNvSpPr/>
            <p:nvPr/>
          </p:nvSpPr>
          <p:spPr bwMode="auto">
            <a:xfrm>
              <a:off x="7293262" y="1844824"/>
              <a:ext cx="2418269" cy="4680520"/>
            </a:xfrm>
            <a:prstGeom prst="downArrow">
              <a:avLst>
                <a:gd name="adj1" fmla="val 50000"/>
                <a:gd name="adj2" fmla="val 58010"/>
              </a:avLst>
            </a:prstGeom>
            <a:solidFill>
              <a:srgbClr val="1F497D">
                <a:lumMod val="60000"/>
                <a:lumOff val="40000"/>
                <a:alpha val="49000"/>
              </a:srgbClr>
            </a:solidFill>
            <a:ln w="12700" algn="ctr">
              <a:noFill/>
              <a:miter lim="800000"/>
              <a:headEnd/>
              <a:tailEnd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endParaRPr>
            </a:p>
          </p:txBody>
        </p:sp>
        <p:grpSp>
          <p:nvGrpSpPr>
            <p:cNvPr id="3" name="그룹 93"/>
            <p:cNvGrpSpPr/>
            <p:nvPr/>
          </p:nvGrpSpPr>
          <p:grpSpPr>
            <a:xfrm>
              <a:off x="7283414" y="2205722"/>
              <a:ext cx="1973838" cy="236510"/>
              <a:chOff x="6723149" y="2581523"/>
              <a:chExt cx="1822004" cy="236510"/>
            </a:xfrm>
          </p:grpSpPr>
          <p:sp>
            <p:nvSpPr>
              <p:cNvPr id="95" name="Oval 76"/>
              <p:cNvSpPr>
                <a:spLocks noChangeArrowheads="1"/>
              </p:cNvSpPr>
              <p:nvPr/>
            </p:nvSpPr>
            <p:spPr bwMode="auto">
              <a:xfrm>
                <a:off x="6723149" y="2591233"/>
                <a:ext cx="225117" cy="226800"/>
              </a:xfrm>
              <a:prstGeom prst="ellipse">
                <a:avLst/>
              </a:prstGeom>
              <a:solidFill>
                <a:sysClr val="windowText" lastClr="000000">
                  <a:lumMod val="50000"/>
                  <a:lumOff val="50000"/>
                </a:sys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2</a:t>
                </a:r>
              </a:p>
            </p:txBody>
          </p:sp>
          <p:sp>
            <p:nvSpPr>
              <p:cNvPr id="96" name="Text Box 37"/>
              <p:cNvSpPr txBox="1">
                <a:spLocks noChangeArrowheads="1"/>
              </p:cNvSpPr>
              <p:nvPr/>
            </p:nvSpPr>
            <p:spPr bwMode="auto">
              <a:xfrm>
                <a:off x="6948266" y="2581523"/>
                <a:ext cx="1596887" cy="2308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ts val="4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팔기로 한 것은 반드시 </a:t>
                </a: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수요함</a:t>
                </a:r>
                <a:endParaRPr kumimoji="0" lang="en-US" altLang="ko-KR" sz="9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endParaRPr>
              </a:p>
            </p:txBody>
          </p:sp>
        </p:grpSp>
        <p:grpSp>
          <p:nvGrpSpPr>
            <p:cNvPr id="4" name="그룹 96"/>
            <p:cNvGrpSpPr/>
            <p:nvPr/>
          </p:nvGrpSpPr>
          <p:grpSpPr>
            <a:xfrm>
              <a:off x="7283408" y="2594225"/>
              <a:ext cx="2017119" cy="236510"/>
              <a:chOff x="6723145" y="2985785"/>
              <a:chExt cx="1861956" cy="236510"/>
            </a:xfrm>
          </p:grpSpPr>
          <p:sp>
            <p:nvSpPr>
              <p:cNvPr id="98" name="Oval 76"/>
              <p:cNvSpPr>
                <a:spLocks noChangeArrowheads="1"/>
              </p:cNvSpPr>
              <p:nvPr/>
            </p:nvSpPr>
            <p:spPr bwMode="auto">
              <a:xfrm>
                <a:off x="6723145" y="2995495"/>
                <a:ext cx="225117" cy="226800"/>
              </a:xfrm>
              <a:prstGeom prst="ellipse">
                <a:avLst/>
              </a:prstGeom>
              <a:solidFill>
                <a:sysClr val="windowText" lastClr="000000">
                  <a:lumMod val="50000"/>
                  <a:lumOff val="50000"/>
                </a:sys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3</a:t>
                </a:r>
              </a:p>
            </p:txBody>
          </p:sp>
          <p:sp>
            <p:nvSpPr>
              <p:cNvPr id="99" name="Text Box 37"/>
              <p:cNvSpPr txBox="1">
                <a:spLocks noChangeArrowheads="1"/>
              </p:cNvSpPr>
              <p:nvPr/>
            </p:nvSpPr>
            <p:spPr bwMode="auto">
              <a:xfrm>
                <a:off x="6948262" y="2985785"/>
                <a:ext cx="1636839" cy="2308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ts val="4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주</a:t>
                </a: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(</a:t>
                </a: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월</a:t>
                </a: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)</a:t>
                </a: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단위로 계획된 것 구매함</a:t>
                </a:r>
                <a:endParaRPr kumimoji="0" lang="en-US" altLang="ko-KR" sz="9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endParaRPr>
              </a:p>
            </p:txBody>
          </p:sp>
        </p:grpSp>
        <p:grpSp>
          <p:nvGrpSpPr>
            <p:cNvPr id="5" name="그룹 99"/>
            <p:cNvGrpSpPr/>
            <p:nvPr/>
          </p:nvGrpSpPr>
          <p:grpSpPr>
            <a:xfrm>
              <a:off x="7283426" y="2982728"/>
              <a:ext cx="2095653" cy="236510"/>
              <a:chOff x="6723151" y="3390049"/>
              <a:chExt cx="1934447" cy="236510"/>
            </a:xfrm>
          </p:grpSpPr>
          <p:sp>
            <p:nvSpPr>
              <p:cNvPr id="101" name="Oval 76"/>
              <p:cNvSpPr>
                <a:spLocks noChangeArrowheads="1"/>
              </p:cNvSpPr>
              <p:nvPr/>
            </p:nvSpPr>
            <p:spPr bwMode="auto">
              <a:xfrm>
                <a:off x="6723151" y="3399759"/>
                <a:ext cx="225117" cy="226800"/>
              </a:xfrm>
              <a:prstGeom prst="ellipse">
                <a:avLst/>
              </a:prstGeom>
              <a:solidFill>
                <a:sysClr val="windowText" lastClr="000000">
                  <a:lumMod val="50000"/>
                  <a:lumOff val="50000"/>
                </a:sys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4</a:t>
                </a:r>
              </a:p>
            </p:txBody>
          </p:sp>
          <p:sp>
            <p:nvSpPr>
              <p:cNvPr id="102" name="Text Box 37"/>
              <p:cNvSpPr txBox="1">
                <a:spLocks noChangeArrowheads="1"/>
              </p:cNvSpPr>
              <p:nvPr/>
            </p:nvSpPr>
            <p:spPr bwMode="auto">
              <a:xfrm>
                <a:off x="6948256" y="3390049"/>
                <a:ext cx="1709342" cy="2308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ts val="4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No </a:t>
                </a:r>
                <a:r>
                  <a:rPr kumimoji="0" lang="en-US" altLang="ko-KR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Forecasting, </a:t>
                </a: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No Allocation</a:t>
                </a:r>
              </a:p>
            </p:txBody>
          </p:sp>
        </p:grpSp>
        <p:grpSp>
          <p:nvGrpSpPr>
            <p:cNvPr id="6" name="그룹 102"/>
            <p:cNvGrpSpPr/>
            <p:nvPr/>
          </p:nvGrpSpPr>
          <p:grpSpPr>
            <a:xfrm>
              <a:off x="7283402" y="3371231"/>
              <a:ext cx="2478790" cy="236510"/>
              <a:chOff x="6723145" y="3794312"/>
              <a:chExt cx="2288114" cy="236510"/>
            </a:xfrm>
          </p:grpSpPr>
          <p:sp>
            <p:nvSpPr>
              <p:cNvPr id="104" name="Oval 76"/>
              <p:cNvSpPr>
                <a:spLocks noChangeArrowheads="1"/>
              </p:cNvSpPr>
              <p:nvPr/>
            </p:nvSpPr>
            <p:spPr bwMode="auto">
              <a:xfrm>
                <a:off x="6723145" y="3804022"/>
                <a:ext cx="225117" cy="226800"/>
              </a:xfrm>
              <a:prstGeom prst="ellipse">
                <a:avLst/>
              </a:prstGeom>
              <a:solidFill>
                <a:sysClr val="windowText" lastClr="000000">
                  <a:lumMod val="50000"/>
                  <a:lumOff val="50000"/>
                </a:sys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5</a:t>
                </a:r>
              </a:p>
            </p:txBody>
          </p:sp>
          <p:sp>
            <p:nvSpPr>
              <p:cNvPr id="105" name="Text Box 37"/>
              <p:cNvSpPr txBox="1">
                <a:spLocks noChangeArrowheads="1"/>
              </p:cNvSpPr>
              <p:nvPr/>
            </p:nvSpPr>
            <p:spPr bwMode="auto">
              <a:xfrm>
                <a:off x="6948268" y="3794312"/>
                <a:ext cx="2062991" cy="2308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ts val="4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수요</a:t>
                </a:r>
                <a:r>
                  <a:rPr kumimoji="0" lang="en-US" altLang="ko-KR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(</a:t>
                </a: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판매</a:t>
                </a:r>
                <a:r>
                  <a:rPr kumimoji="0" lang="en-US" altLang="ko-KR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)</a:t>
                </a: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계획이 </a:t>
                </a: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없는 생산계획은 없음</a:t>
                </a:r>
                <a:endParaRPr kumimoji="0" lang="en-US" altLang="ko-KR" sz="9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endParaRPr>
              </a:p>
            </p:txBody>
          </p:sp>
        </p:grpSp>
        <p:grpSp>
          <p:nvGrpSpPr>
            <p:cNvPr id="7" name="그룹 105"/>
            <p:cNvGrpSpPr/>
            <p:nvPr/>
          </p:nvGrpSpPr>
          <p:grpSpPr>
            <a:xfrm>
              <a:off x="7283408" y="3759734"/>
              <a:ext cx="1938572" cy="369332"/>
              <a:chOff x="6723145" y="4198571"/>
              <a:chExt cx="1789451" cy="369332"/>
            </a:xfrm>
          </p:grpSpPr>
          <p:sp>
            <p:nvSpPr>
              <p:cNvPr id="107" name="Oval 76"/>
              <p:cNvSpPr>
                <a:spLocks noChangeArrowheads="1"/>
              </p:cNvSpPr>
              <p:nvPr/>
            </p:nvSpPr>
            <p:spPr bwMode="auto">
              <a:xfrm>
                <a:off x="6723145" y="4234367"/>
                <a:ext cx="225117" cy="226800"/>
              </a:xfrm>
              <a:prstGeom prst="ellipse">
                <a:avLst/>
              </a:prstGeom>
              <a:solidFill>
                <a:sysClr val="windowText" lastClr="000000">
                  <a:lumMod val="50000"/>
                  <a:lumOff val="50000"/>
                </a:sys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6</a:t>
                </a:r>
              </a:p>
            </p:txBody>
          </p:sp>
          <p:sp>
            <p:nvSpPr>
              <p:cNvPr id="108" name="Text Box 37"/>
              <p:cNvSpPr txBox="1">
                <a:spLocks noChangeArrowheads="1"/>
              </p:cNvSpPr>
              <p:nvPr/>
            </p:nvSpPr>
            <p:spPr bwMode="auto">
              <a:xfrm>
                <a:off x="6948262" y="4198571"/>
                <a:ext cx="1564334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ts val="4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생산이 할 수 있다 할 때 생산</a:t>
                </a: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/>
                </a:r>
                <a:b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</a:b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Target</a:t>
                </a: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이 변경함</a:t>
                </a:r>
                <a:endParaRPr kumimoji="0" lang="en-US" altLang="ko-KR" sz="9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endParaRPr>
              </a:p>
            </p:txBody>
          </p:sp>
        </p:grpSp>
        <p:grpSp>
          <p:nvGrpSpPr>
            <p:cNvPr id="8" name="그룹 108"/>
            <p:cNvGrpSpPr/>
            <p:nvPr/>
          </p:nvGrpSpPr>
          <p:grpSpPr>
            <a:xfrm>
              <a:off x="7283411" y="4281059"/>
              <a:ext cx="1943381" cy="369332"/>
              <a:chOff x="6723147" y="4756723"/>
              <a:chExt cx="1793890" cy="369332"/>
            </a:xfrm>
          </p:grpSpPr>
          <p:sp>
            <p:nvSpPr>
              <p:cNvPr id="110" name="Oval 76"/>
              <p:cNvSpPr>
                <a:spLocks noChangeArrowheads="1"/>
              </p:cNvSpPr>
              <p:nvPr/>
            </p:nvSpPr>
            <p:spPr bwMode="auto">
              <a:xfrm>
                <a:off x="6723147" y="4792519"/>
                <a:ext cx="225117" cy="226800"/>
              </a:xfrm>
              <a:prstGeom prst="ellipse">
                <a:avLst/>
              </a:prstGeom>
              <a:solidFill>
                <a:sysClr val="windowText" lastClr="000000">
                  <a:lumMod val="50000"/>
                  <a:lumOff val="50000"/>
                </a:sys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7</a:t>
                </a:r>
              </a:p>
            </p:txBody>
          </p:sp>
          <p:sp>
            <p:nvSpPr>
              <p:cNvPr id="111" name="Text Box 37"/>
              <p:cNvSpPr txBox="1">
                <a:spLocks noChangeArrowheads="1"/>
              </p:cNvSpPr>
              <p:nvPr/>
            </p:nvSpPr>
            <p:spPr bwMode="auto">
              <a:xfrm>
                <a:off x="6948264" y="4756723"/>
                <a:ext cx="1568773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ts val="4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고객 </a:t>
                </a: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Order</a:t>
                </a: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가 있는 것만 긴급</a:t>
                </a: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/>
                </a:r>
                <a:b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</a:b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Order </a:t>
                </a: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요청 가능함</a:t>
                </a:r>
                <a:endParaRPr kumimoji="0" lang="en-US" altLang="ko-KR" sz="9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endParaRPr>
              </a:p>
            </p:txBody>
          </p:sp>
        </p:grpSp>
        <p:grpSp>
          <p:nvGrpSpPr>
            <p:cNvPr id="9" name="그룹 111"/>
            <p:cNvGrpSpPr/>
            <p:nvPr/>
          </p:nvGrpSpPr>
          <p:grpSpPr>
            <a:xfrm>
              <a:off x="7283409" y="4802384"/>
              <a:ext cx="2132536" cy="236510"/>
              <a:chOff x="6723148" y="5314877"/>
              <a:chExt cx="1968495" cy="236510"/>
            </a:xfrm>
          </p:grpSpPr>
          <p:sp>
            <p:nvSpPr>
              <p:cNvPr id="113" name="Oval 76"/>
              <p:cNvSpPr>
                <a:spLocks noChangeArrowheads="1"/>
              </p:cNvSpPr>
              <p:nvPr/>
            </p:nvSpPr>
            <p:spPr bwMode="auto">
              <a:xfrm>
                <a:off x="6723148" y="5324587"/>
                <a:ext cx="225117" cy="226800"/>
              </a:xfrm>
              <a:prstGeom prst="ellipse">
                <a:avLst/>
              </a:prstGeom>
              <a:solidFill>
                <a:sysClr val="windowText" lastClr="000000">
                  <a:lumMod val="50000"/>
                  <a:lumOff val="50000"/>
                </a:sys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8</a:t>
                </a:r>
              </a:p>
            </p:txBody>
          </p:sp>
          <p:sp>
            <p:nvSpPr>
              <p:cNvPr id="114" name="Text Box 37"/>
              <p:cNvSpPr txBox="1">
                <a:spLocks noChangeArrowheads="1"/>
              </p:cNvSpPr>
              <p:nvPr/>
            </p:nvSpPr>
            <p:spPr bwMode="auto">
              <a:xfrm>
                <a:off x="6948265" y="5314877"/>
                <a:ext cx="1743378" cy="2308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ts val="4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주</a:t>
                </a: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(</a:t>
                </a: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월</a:t>
                </a: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)</a:t>
                </a: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단위로 계획된 것만 생산함</a:t>
                </a:r>
                <a:endParaRPr kumimoji="0" lang="en-US" altLang="ko-KR" sz="9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endParaRPr>
              </a:p>
            </p:txBody>
          </p:sp>
        </p:grpSp>
        <p:grpSp>
          <p:nvGrpSpPr>
            <p:cNvPr id="10" name="그룹 114"/>
            <p:cNvGrpSpPr/>
            <p:nvPr/>
          </p:nvGrpSpPr>
          <p:grpSpPr>
            <a:xfrm>
              <a:off x="7283405" y="5190887"/>
              <a:ext cx="2049178" cy="369332"/>
              <a:chOff x="6723145" y="5719138"/>
              <a:chExt cx="1891549" cy="369332"/>
            </a:xfrm>
          </p:grpSpPr>
          <p:sp>
            <p:nvSpPr>
              <p:cNvPr id="116" name="Oval 76"/>
              <p:cNvSpPr>
                <a:spLocks noChangeArrowheads="1"/>
              </p:cNvSpPr>
              <p:nvPr/>
            </p:nvSpPr>
            <p:spPr bwMode="auto">
              <a:xfrm>
                <a:off x="6723145" y="5754934"/>
                <a:ext cx="225117" cy="226800"/>
              </a:xfrm>
              <a:prstGeom prst="ellipse">
                <a:avLst/>
              </a:prstGeom>
              <a:solidFill>
                <a:sysClr val="windowText" lastClr="000000">
                  <a:lumMod val="50000"/>
                  <a:lumOff val="50000"/>
                </a:sys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9</a:t>
                </a:r>
              </a:p>
            </p:txBody>
          </p:sp>
          <p:sp>
            <p:nvSpPr>
              <p:cNvPr id="117" name="Text Box 37"/>
              <p:cNvSpPr txBox="1">
                <a:spLocks noChangeArrowheads="1"/>
              </p:cNvSpPr>
              <p:nvPr/>
            </p:nvSpPr>
            <p:spPr bwMode="auto">
              <a:xfrm>
                <a:off x="6948262" y="5719138"/>
                <a:ext cx="1666432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ts val="4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영업에게 약속한 </a:t>
                </a:r>
                <a:r>
                  <a:rPr kumimoji="0" lang="ko-KR" altLang="en-US" sz="9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주단위</a:t>
                </a: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 물량은</a:t>
                </a: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/>
                </a:r>
                <a:b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</a:b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반드시 맞춘다</a:t>
                </a:r>
                <a:endParaRPr kumimoji="0" lang="en-US" altLang="ko-KR" sz="9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endParaRPr>
              </a:p>
            </p:txBody>
          </p:sp>
        </p:grpSp>
        <p:grpSp>
          <p:nvGrpSpPr>
            <p:cNvPr id="11" name="그룹 117"/>
            <p:cNvGrpSpPr/>
            <p:nvPr/>
          </p:nvGrpSpPr>
          <p:grpSpPr>
            <a:xfrm>
              <a:off x="7283410" y="5712212"/>
              <a:ext cx="2025134" cy="369332"/>
              <a:chOff x="6723147" y="6277290"/>
              <a:chExt cx="1869354" cy="369332"/>
            </a:xfrm>
          </p:grpSpPr>
          <p:sp>
            <p:nvSpPr>
              <p:cNvPr id="119" name="Oval 76"/>
              <p:cNvSpPr>
                <a:spLocks noChangeArrowheads="1"/>
              </p:cNvSpPr>
              <p:nvPr/>
            </p:nvSpPr>
            <p:spPr bwMode="auto">
              <a:xfrm>
                <a:off x="6723147" y="6313086"/>
                <a:ext cx="225117" cy="226800"/>
              </a:xfrm>
              <a:prstGeom prst="ellipse">
                <a:avLst/>
              </a:prstGeom>
              <a:solidFill>
                <a:sysClr val="windowText" lastClr="000000">
                  <a:lumMod val="50000"/>
                  <a:lumOff val="50000"/>
                </a:sys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10</a:t>
                </a:r>
              </a:p>
            </p:txBody>
          </p:sp>
          <p:sp>
            <p:nvSpPr>
              <p:cNvPr id="120" name="Text Box 37"/>
              <p:cNvSpPr txBox="1">
                <a:spLocks noChangeArrowheads="1"/>
              </p:cNvSpPr>
              <p:nvPr/>
            </p:nvSpPr>
            <p:spPr bwMode="auto">
              <a:xfrm>
                <a:off x="6948264" y="6277290"/>
                <a:ext cx="1644237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ts val="4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재고는 영업의 책임</a:t>
                </a: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 / </a:t>
                </a: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기존제품</a:t>
                </a: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/>
                </a:r>
                <a:b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</a:b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재고 소진을 우선으로 함</a:t>
                </a:r>
                <a:endParaRPr kumimoji="0" lang="en-US" altLang="ko-KR" sz="9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endParaRPr>
              </a:p>
            </p:txBody>
          </p:sp>
        </p:grpSp>
        <p:grpSp>
          <p:nvGrpSpPr>
            <p:cNvPr id="12" name="그룹 120"/>
            <p:cNvGrpSpPr/>
            <p:nvPr/>
          </p:nvGrpSpPr>
          <p:grpSpPr>
            <a:xfrm>
              <a:off x="7283412" y="6233538"/>
              <a:ext cx="2204670" cy="507831"/>
              <a:chOff x="6723149" y="6835442"/>
              <a:chExt cx="2035080" cy="507831"/>
            </a:xfrm>
          </p:grpSpPr>
          <p:sp>
            <p:nvSpPr>
              <p:cNvPr id="122" name="Oval 76"/>
              <p:cNvSpPr>
                <a:spLocks noChangeArrowheads="1"/>
              </p:cNvSpPr>
              <p:nvPr/>
            </p:nvSpPr>
            <p:spPr bwMode="auto">
              <a:xfrm>
                <a:off x="6723149" y="6871238"/>
                <a:ext cx="225117" cy="226800"/>
              </a:xfrm>
              <a:prstGeom prst="ellipse">
                <a:avLst/>
              </a:prstGeom>
              <a:solidFill>
                <a:sysClr val="windowText" lastClr="000000">
                  <a:lumMod val="50000"/>
                  <a:lumOff val="50000"/>
                </a:sys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11</a:t>
                </a:r>
              </a:p>
            </p:txBody>
          </p:sp>
          <p:sp>
            <p:nvSpPr>
              <p:cNvPr id="123" name="Text Box 37"/>
              <p:cNvSpPr txBox="1">
                <a:spLocks noChangeArrowheads="1"/>
              </p:cNvSpPr>
              <p:nvPr/>
            </p:nvSpPr>
            <p:spPr bwMode="auto">
              <a:xfrm>
                <a:off x="6948266" y="6835442"/>
                <a:ext cx="1809963" cy="5078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ts val="4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계획 대비 실행에 차질이 발생하는</a:t>
                </a: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/>
                </a:r>
                <a:b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</a:b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경우 원인을 파악하고</a:t>
                </a: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, </a:t>
                </a: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대책을</a:t>
                </a: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/>
                </a:r>
                <a:b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</a:b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수립하고</a:t>
                </a: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, </a:t>
                </a: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실행함</a:t>
                </a:r>
                <a:endParaRPr kumimoji="0" lang="en-US" altLang="ko-KR" sz="9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endParaRPr>
              </a:p>
            </p:txBody>
          </p:sp>
        </p:grpSp>
        <p:grpSp>
          <p:nvGrpSpPr>
            <p:cNvPr id="13" name="그룹 123"/>
            <p:cNvGrpSpPr/>
            <p:nvPr/>
          </p:nvGrpSpPr>
          <p:grpSpPr>
            <a:xfrm>
              <a:off x="7283410" y="1817219"/>
              <a:ext cx="1432027" cy="236510"/>
              <a:chOff x="6723153" y="2177259"/>
              <a:chExt cx="1321872" cy="236510"/>
            </a:xfrm>
          </p:grpSpPr>
          <p:sp>
            <p:nvSpPr>
              <p:cNvPr id="125" name="Oval 76"/>
              <p:cNvSpPr>
                <a:spLocks noChangeArrowheads="1"/>
              </p:cNvSpPr>
              <p:nvPr/>
            </p:nvSpPr>
            <p:spPr bwMode="auto">
              <a:xfrm>
                <a:off x="6723153" y="2186969"/>
                <a:ext cx="225117" cy="226800"/>
              </a:xfrm>
              <a:prstGeom prst="ellipse">
                <a:avLst/>
              </a:prstGeom>
              <a:solidFill>
                <a:sysClr val="windowText" lastClr="000000">
                  <a:lumMod val="50000"/>
                  <a:lumOff val="50000"/>
                </a:sys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1</a:t>
                </a:r>
              </a:p>
            </p:txBody>
          </p:sp>
          <p:sp>
            <p:nvSpPr>
              <p:cNvPr id="126" name="Text Box 37"/>
              <p:cNvSpPr txBox="1">
                <a:spLocks noChangeArrowheads="1"/>
              </p:cNvSpPr>
              <p:nvPr/>
            </p:nvSpPr>
            <p:spPr bwMode="auto">
              <a:xfrm>
                <a:off x="6948274" y="2177259"/>
                <a:ext cx="1096751" cy="2308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ts val="4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수요할 </a:t>
                </a:r>
                <a:r>
                  <a:rPr kumimoji="0" lang="ko-KR" altLang="en-US" sz="9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양만 </a:t>
                </a:r>
                <a:r>
                  <a:rPr kumimoji="0" lang="ko-KR" altLang="en-US" sz="9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n-ea"/>
                    <a:ea typeface="+mn-ea"/>
                    <a:cs typeface="Arial" pitchFamily="34" charset="0"/>
                  </a:rPr>
                  <a:t>예측함</a:t>
                </a:r>
                <a:endParaRPr kumimoji="0" lang="en-US" altLang="ko-KR" sz="9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endParaRPr>
              </a:p>
            </p:txBody>
          </p:sp>
        </p:grpSp>
        <p:sp>
          <p:nvSpPr>
            <p:cNvPr id="127" name="직사각형 126"/>
            <p:cNvSpPr/>
            <p:nvPr/>
          </p:nvSpPr>
          <p:spPr bwMode="auto">
            <a:xfrm>
              <a:off x="207412" y="1772816"/>
              <a:ext cx="6851822" cy="4896544"/>
            </a:xfrm>
            <a:prstGeom prst="rect">
              <a:avLst/>
            </a:prstGeom>
            <a:solidFill>
              <a:sysClr val="window" lastClr="FFFFFF"/>
            </a:solidFill>
            <a:ln w="12700" algn="ctr">
              <a:solidFill>
                <a:srgbClr val="4F81BD">
                  <a:lumMod val="75000"/>
                </a:srgb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28" name="Text Box 37"/>
            <p:cNvSpPr txBox="1">
              <a:spLocks noChangeArrowheads="1"/>
            </p:cNvSpPr>
            <p:nvPr/>
          </p:nvSpPr>
          <p:spPr bwMode="auto">
            <a:xfrm>
              <a:off x="204391" y="1772815"/>
              <a:ext cx="1660525" cy="3724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4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S&amp;OP </a:t>
              </a:r>
              <a:r>
                <a:rPr lang="ko-KR" altLang="en-US" sz="14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운영 원칙</a:t>
              </a:r>
              <a:endParaRPr lang="en-US" altLang="ko-KR" sz="1400" b="1" dirty="0">
                <a:solidFill>
                  <a:prstClr val="black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pic>
          <p:nvPicPr>
            <p:cNvPr id="129" name="Picture 13" descr="user group_s"/>
            <p:cNvPicPr preferRelativeResize="0"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flipH="1">
              <a:off x="230249" y="2577036"/>
              <a:ext cx="648051" cy="625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0" name="AutoShape 23"/>
            <p:cNvSpPr>
              <a:spLocks noChangeArrowheads="1"/>
            </p:cNvSpPr>
            <p:nvPr/>
          </p:nvSpPr>
          <p:spPr bwMode="auto">
            <a:xfrm>
              <a:off x="1933638" y="2715564"/>
              <a:ext cx="780298" cy="557587"/>
            </a:xfrm>
            <a:prstGeom prst="roundRect">
              <a:avLst>
                <a:gd name="adj" fmla="val 0"/>
              </a:avLst>
            </a:prstGeom>
            <a:solidFill>
              <a:srgbClr val="4F81BD">
                <a:lumMod val="75000"/>
              </a:srgbClr>
            </a:solidFill>
            <a:ln w="12700" algn="ctr">
              <a:solidFill>
                <a:sysClr val="windowText" lastClr="000000">
                  <a:lumMod val="50000"/>
                  <a:lumOff val="50000"/>
                </a:sys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85725" marR="0" lvl="0" indent="-85725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FCST</a:t>
              </a:r>
            </a:p>
          </p:txBody>
        </p:sp>
        <p:sp>
          <p:nvSpPr>
            <p:cNvPr id="131" name="AutoShape 24"/>
            <p:cNvSpPr>
              <a:spLocks noChangeArrowheads="1"/>
            </p:cNvSpPr>
            <p:nvPr/>
          </p:nvSpPr>
          <p:spPr bwMode="auto">
            <a:xfrm>
              <a:off x="5966902" y="2715564"/>
              <a:ext cx="780298" cy="557587"/>
            </a:xfrm>
            <a:prstGeom prst="roundRect">
              <a:avLst>
                <a:gd name="adj" fmla="val 0"/>
              </a:avLst>
            </a:prstGeom>
            <a:solidFill>
              <a:srgbClr val="4F81BD">
                <a:lumMod val="75000"/>
              </a:srgbClr>
            </a:solidFill>
            <a:ln w="12700" algn="ctr">
              <a:solidFill>
                <a:sysClr val="windowText" lastClr="000000">
                  <a:lumMod val="50000"/>
                  <a:lumOff val="50000"/>
                </a:sys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85725" marR="0" lvl="0" indent="-85725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공급 계획</a:t>
              </a:r>
            </a:p>
          </p:txBody>
        </p:sp>
        <p:cxnSp>
          <p:nvCxnSpPr>
            <p:cNvPr id="132" name="AutoShape 25"/>
            <p:cNvCxnSpPr>
              <a:cxnSpLocks noChangeShapeType="1"/>
              <a:stCxn id="130" idx="3"/>
              <a:endCxn id="131" idx="1"/>
            </p:cNvCxnSpPr>
            <p:nvPr/>
          </p:nvCxnSpPr>
          <p:spPr bwMode="auto">
            <a:xfrm>
              <a:off x="2713936" y="2994356"/>
              <a:ext cx="3252967" cy="1308"/>
            </a:xfrm>
            <a:prstGeom prst="straightConnector1">
              <a:avLst/>
            </a:prstGeom>
            <a:noFill/>
            <a:ln w="19050">
              <a:solidFill>
                <a:sysClr val="windowText" lastClr="000000">
                  <a:lumMod val="50000"/>
                  <a:lumOff val="50000"/>
                </a:sysClr>
              </a:solidFill>
              <a:round/>
              <a:headEnd type="oval" w="med" len="med"/>
              <a:tailEnd type="stealth" w="lg" len="lg"/>
            </a:ln>
            <a:effectLst/>
          </p:spPr>
        </p:cxnSp>
        <p:sp>
          <p:nvSpPr>
            <p:cNvPr id="133" name="Text Box 26"/>
            <p:cNvSpPr txBox="1">
              <a:spLocks noChangeArrowheads="1"/>
            </p:cNvSpPr>
            <p:nvPr/>
          </p:nvSpPr>
          <p:spPr bwMode="auto">
            <a:xfrm>
              <a:off x="3836870" y="2728173"/>
              <a:ext cx="2077813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No </a:t>
              </a:r>
              <a:r>
                <a:rPr lang="en-US" altLang="ko-KR" sz="1000" b="1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Forecasting </a:t>
              </a:r>
              <a:r>
                <a:rPr lang="en-US" altLang="ko-KR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No Allocation</a:t>
              </a:r>
            </a:p>
          </p:txBody>
        </p:sp>
        <p:sp>
          <p:nvSpPr>
            <p:cNvPr id="134" name="AutoShape 27"/>
            <p:cNvSpPr>
              <a:spLocks noChangeArrowheads="1"/>
            </p:cNvSpPr>
            <p:nvPr/>
          </p:nvSpPr>
          <p:spPr bwMode="auto">
            <a:xfrm>
              <a:off x="5966902" y="3589771"/>
              <a:ext cx="780298" cy="557587"/>
            </a:xfrm>
            <a:prstGeom prst="roundRect">
              <a:avLst>
                <a:gd name="adj" fmla="val 0"/>
              </a:avLst>
            </a:prstGeom>
            <a:solidFill>
              <a:srgbClr val="4F81BD">
                <a:lumMod val="75000"/>
              </a:srgbClr>
            </a:solidFill>
            <a:ln w="12700" algn="ctr">
              <a:solidFill>
                <a:sysClr val="windowText" lastClr="000000">
                  <a:lumMod val="50000"/>
                  <a:lumOff val="50000"/>
                </a:sys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85725" marR="0" lvl="0" indent="-85725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생산 계획</a:t>
              </a:r>
            </a:p>
          </p:txBody>
        </p:sp>
        <p:cxnSp>
          <p:nvCxnSpPr>
            <p:cNvPr id="135" name="AutoShape 28"/>
            <p:cNvCxnSpPr>
              <a:cxnSpLocks noChangeShapeType="1"/>
              <a:stCxn id="130" idx="3"/>
              <a:endCxn id="134" idx="1"/>
            </p:cNvCxnSpPr>
            <p:nvPr/>
          </p:nvCxnSpPr>
          <p:spPr bwMode="auto">
            <a:xfrm>
              <a:off x="2713936" y="2994357"/>
              <a:ext cx="3252967" cy="874207"/>
            </a:xfrm>
            <a:prstGeom prst="straightConnector1">
              <a:avLst/>
            </a:prstGeom>
            <a:noFill/>
            <a:ln w="19050">
              <a:solidFill>
                <a:sysClr val="windowText" lastClr="000000">
                  <a:lumMod val="50000"/>
                  <a:lumOff val="50000"/>
                </a:sysClr>
              </a:solidFill>
              <a:round/>
              <a:headEnd type="oval" w="med" len="med"/>
              <a:tailEnd type="stealth" w="lg" len="lg"/>
            </a:ln>
            <a:effectLst/>
          </p:spPr>
        </p:cxnSp>
        <p:sp>
          <p:nvSpPr>
            <p:cNvPr id="136" name="Text Box 29"/>
            <p:cNvSpPr txBox="1">
              <a:spLocks noChangeArrowheads="1"/>
            </p:cNvSpPr>
            <p:nvPr/>
          </p:nvSpPr>
          <p:spPr bwMode="auto">
            <a:xfrm rot="838581">
              <a:off x="3791413" y="3306297"/>
              <a:ext cx="2234907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900" b="1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수요</a:t>
              </a:r>
              <a:r>
                <a:rPr lang="en-US" altLang="ko-KR" sz="900" b="1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(</a:t>
              </a:r>
              <a:r>
                <a:rPr lang="ko-KR" altLang="en-US" sz="900" b="1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판매</a:t>
              </a:r>
              <a:r>
                <a:rPr lang="en-US" altLang="ko-KR" sz="900" b="1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)</a:t>
              </a:r>
              <a:r>
                <a:rPr lang="ko-KR" altLang="en-US" sz="900" b="1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계획이 </a:t>
              </a:r>
              <a:r>
                <a:rPr lang="ko-KR" altLang="en-US" sz="9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없는 생산계획은 없음</a:t>
              </a:r>
            </a:p>
          </p:txBody>
        </p:sp>
        <p:sp>
          <p:nvSpPr>
            <p:cNvPr id="137" name="AutoShape 30"/>
            <p:cNvSpPr>
              <a:spLocks noChangeArrowheads="1"/>
            </p:cNvSpPr>
            <p:nvPr/>
          </p:nvSpPr>
          <p:spPr bwMode="auto">
            <a:xfrm>
              <a:off x="5966902" y="5336784"/>
              <a:ext cx="780298" cy="557587"/>
            </a:xfrm>
            <a:prstGeom prst="roundRect">
              <a:avLst>
                <a:gd name="adj" fmla="val 0"/>
              </a:avLst>
            </a:prstGeom>
            <a:solidFill>
              <a:srgbClr val="4F81BD">
                <a:lumMod val="75000"/>
              </a:srgbClr>
            </a:solidFill>
            <a:ln w="12700" algn="ctr">
              <a:solidFill>
                <a:sysClr val="windowText" lastClr="000000">
                  <a:lumMod val="50000"/>
                  <a:lumOff val="50000"/>
                </a:sys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85725" marR="0" lvl="0" indent="-85725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재고</a:t>
              </a:r>
            </a:p>
          </p:txBody>
        </p:sp>
        <p:cxnSp>
          <p:nvCxnSpPr>
            <p:cNvPr id="138" name="AutoShape 31"/>
            <p:cNvCxnSpPr>
              <a:cxnSpLocks noChangeShapeType="1"/>
              <a:stCxn id="140" idx="2"/>
              <a:endCxn id="137" idx="1"/>
            </p:cNvCxnSpPr>
            <p:nvPr/>
          </p:nvCxnSpPr>
          <p:spPr bwMode="auto">
            <a:xfrm rot="16200000" flipH="1">
              <a:off x="2188970" y="1837646"/>
              <a:ext cx="2170456" cy="5385407"/>
            </a:xfrm>
            <a:prstGeom prst="bentConnector2">
              <a:avLst/>
            </a:prstGeom>
            <a:noFill/>
            <a:ln w="19050">
              <a:solidFill>
                <a:sysClr val="windowText" lastClr="000000">
                  <a:lumMod val="50000"/>
                  <a:lumOff val="50000"/>
                </a:sysClr>
              </a:solidFill>
              <a:miter lim="800000"/>
              <a:headEnd type="oval" w="med" len="med"/>
              <a:tailEnd type="stealth" w="lg" len="lg"/>
            </a:ln>
            <a:effectLst/>
          </p:spPr>
        </p:cxnSp>
        <p:sp>
          <p:nvSpPr>
            <p:cNvPr id="139" name="Text Box 32"/>
            <p:cNvSpPr txBox="1">
              <a:spLocks noChangeArrowheads="1"/>
            </p:cNvSpPr>
            <p:nvPr/>
          </p:nvSpPr>
          <p:spPr bwMode="auto">
            <a:xfrm>
              <a:off x="846515" y="5305965"/>
              <a:ext cx="3421129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재고는 영업의</a:t>
              </a:r>
              <a:r>
                <a:rPr lang="en-US" altLang="ko-KR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 </a:t>
              </a:r>
              <a:r>
                <a:rPr lang="ko-KR" altLang="en-US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책임</a:t>
              </a:r>
              <a:r>
                <a:rPr lang="en-US" altLang="ko-KR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/ </a:t>
              </a:r>
              <a:r>
                <a:rPr lang="ko-KR" altLang="en-US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기존 제품 재고 소진을 우선으로 함</a:t>
              </a:r>
            </a:p>
          </p:txBody>
        </p:sp>
        <p:sp>
          <p:nvSpPr>
            <p:cNvPr id="140" name="Rectangle 34"/>
            <p:cNvSpPr>
              <a:spLocks noChangeArrowheads="1"/>
            </p:cNvSpPr>
            <p:nvPr/>
          </p:nvSpPr>
          <p:spPr bwMode="auto">
            <a:xfrm>
              <a:off x="232681" y="3198901"/>
              <a:ext cx="697627" cy="246221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85725" indent="-857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영업사원</a:t>
              </a:r>
            </a:p>
          </p:txBody>
        </p:sp>
        <p:cxnSp>
          <p:nvCxnSpPr>
            <p:cNvPr id="141" name="AutoShape 35"/>
            <p:cNvCxnSpPr>
              <a:cxnSpLocks noChangeShapeType="1"/>
              <a:endCxn id="130" idx="1"/>
            </p:cNvCxnSpPr>
            <p:nvPr/>
          </p:nvCxnSpPr>
          <p:spPr bwMode="auto">
            <a:xfrm flipV="1">
              <a:off x="814907" y="2994359"/>
              <a:ext cx="1118730" cy="4203"/>
            </a:xfrm>
            <a:prstGeom prst="straightConnector1">
              <a:avLst/>
            </a:prstGeom>
            <a:noFill/>
            <a:ln w="19050">
              <a:solidFill>
                <a:sysClr val="windowText" lastClr="000000">
                  <a:lumMod val="50000"/>
                  <a:lumOff val="50000"/>
                </a:sysClr>
              </a:solidFill>
              <a:round/>
              <a:headEnd type="oval" w="med" len="med"/>
              <a:tailEnd type="stealth" w="lg" len="lg"/>
            </a:ln>
            <a:effectLst/>
          </p:spPr>
        </p:cxnSp>
        <p:sp>
          <p:nvSpPr>
            <p:cNvPr id="142" name="Text Box 37"/>
            <p:cNvSpPr txBox="1">
              <a:spLocks noChangeArrowheads="1"/>
            </p:cNvSpPr>
            <p:nvPr/>
          </p:nvSpPr>
          <p:spPr bwMode="auto">
            <a:xfrm>
              <a:off x="985398" y="2461758"/>
              <a:ext cx="1205661" cy="317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b="1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수요할 수량 예측</a:t>
              </a:r>
              <a:endParaRPr lang="en-US" altLang="ko-KR" sz="1000" b="1" dirty="0">
                <a:solidFill>
                  <a:prstClr val="black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43" name="AutoShape 52"/>
            <p:cNvSpPr>
              <a:spLocks noChangeArrowheads="1"/>
            </p:cNvSpPr>
            <p:nvPr/>
          </p:nvSpPr>
          <p:spPr bwMode="auto">
            <a:xfrm>
              <a:off x="1933638" y="3589771"/>
              <a:ext cx="780298" cy="557587"/>
            </a:xfrm>
            <a:prstGeom prst="roundRect">
              <a:avLst>
                <a:gd name="adj" fmla="val 0"/>
              </a:avLst>
            </a:prstGeom>
            <a:solidFill>
              <a:srgbClr val="4F81BD">
                <a:lumMod val="75000"/>
              </a:srgbClr>
            </a:solidFill>
            <a:ln w="12700" algn="ctr">
              <a:solidFill>
                <a:sysClr val="windowText" lastClr="000000">
                  <a:lumMod val="50000"/>
                  <a:lumOff val="50000"/>
                </a:sys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85725" marR="0" lvl="0" indent="-85725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긴급 </a:t>
              </a:r>
              <a:r>
                <a:rPr kumimoji="0" lang="en-US" altLang="ko-KR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Order</a:t>
              </a:r>
            </a:p>
          </p:txBody>
        </p:sp>
        <p:cxnSp>
          <p:nvCxnSpPr>
            <p:cNvPr id="144" name="AutoShape 53"/>
            <p:cNvCxnSpPr>
              <a:cxnSpLocks noChangeShapeType="1"/>
              <a:stCxn id="143" idx="3"/>
              <a:endCxn id="134" idx="1"/>
            </p:cNvCxnSpPr>
            <p:nvPr/>
          </p:nvCxnSpPr>
          <p:spPr bwMode="auto">
            <a:xfrm>
              <a:off x="2713936" y="3868563"/>
              <a:ext cx="3252967" cy="1308"/>
            </a:xfrm>
            <a:prstGeom prst="straightConnector1">
              <a:avLst/>
            </a:prstGeom>
            <a:noFill/>
            <a:ln w="19050">
              <a:solidFill>
                <a:sysClr val="windowText" lastClr="000000">
                  <a:lumMod val="50000"/>
                  <a:lumOff val="50000"/>
                </a:sysClr>
              </a:solidFill>
              <a:round/>
              <a:headEnd type="oval" w="med" len="med"/>
              <a:tailEnd type="stealth" w="lg" len="lg"/>
            </a:ln>
            <a:effectLst/>
          </p:spPr>
        </p:cxnSp>
        <p:sp>
          <p:nvSpPr>
            <p:cNvPr id="145" name="Text Box 54"/>
            <p:cNvSpPr txBox="1">
              <a:spLocks noChangeArrowheads="1"/>
            </p:cNvSpPr>
            <p:nvPr/>
          </p:nvSpPr>
          <p:spPr bwMode="auto">
            <a:xfrm>
              <a:off x="2903125" y="3624989"/>
              <a:ext cx="2712602" cy="4760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ts val="400"/>
                </a:spcBef>
                <a:spcAft>
                  <a:spcPct val="0"/>
                </a:spcAft>
              </a:pPr>
              <a:r>
                <a:rPr lang="ko-KR" altLang="en-US" sz="9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생산이 할 수 있다 할 때 생산 </a:t>
              </a:r>
              <a:r>
                <a:rPr lang="en-US" altLang="ko-KR" sz="9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Target </a:t>
              </a:r>
              <a:r>
                <a:rPr lang="ko-KR" altLang="en-US" sz="9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변경함</a:t>
              </a:r>
            </a:p>
            <a:p>
              <a:pPr fontAlgn="base">
                <a:lnSpc>
                  <a:spcPct val="120000"/>
                </a:lnSpc>
                <a:spcBef>
                  <a:spcPts val="400"/>
                </a:spcBef>
                <a:spcAft>
                  <a:spcPct val="0"/>
                </a:spcAft>
              </a:pPr>
              <a:r>
                <a:rPr lang="ko-KR" altLang="en-US" sz="9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고객 </a:t>
              </a:r>
              <a:r>
                <a:rPr lang="en-US" altLang="ko-KR" sz="9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Order</a:t>
              </a:r>
              <a:r>
                <a:rPr lang="ko-KR" altLang="en-US" sz="9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가 있는 것만 긴급 </a:t>
              </a:r>
              <a:r>
                <a:rPr lang="en-US" altLang="ko-KR" sz="9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Order </a:t>
              </a:r>
              <a:r>
                <a:rPr lang="ko-KR" altLang="en-US" sz="9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요청 가능함</a:t>
              </a:r>
            </a:p>
          </p:txBody>
        </p:sp>
        <p:sp>
          <p:nvSpPr>
            <p:cNvPr id="146" name="AutoShape 55"/>
            <p:cNvSpPr>
              <a:spLocks noChangeArrowheads="1"/>
            </p:cNvSpPr>
            <p:nvPr/>
          </p:nvSpPr>
          <p:spPr bwMode="auto">
            <a:xfrm>
              <a:off x="5966902" y="4462577"/>
              <a:ext cx="780298" cy="557587"/>
            </a:xfrm>
            <a:prstGeom prst="roundRect">
              <a:avLst>
                <a:gd name="adj" fmla="val 0"/>
              </a:avLst>
            </a:prstGeom>
            <a:solidFill>
              <a:srgbClr val="4F81BD">
                <a:lumMod val="75000"/>
              </a:srgbClr>
            </a:solidFill>
            <a:ln w="12700" algn="ctr">
              <a:solidFill>
                <a:sysClr val="windowText" lastClr="000000">
                  <a:lumMod val="50000"/>
                  <a:lumOff val="50000"/>
                </a:sys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85725" marR="0" lvl="0" indent="-85725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생산</a:t>
              </a:r>
            </a:p>
          </p:txBody>
        </p:sp>
        <p:cxnSp>
          <p:nvCxnSpPr>
            <p:cNvPr id="147" name="AutoShape 56"/>
            <p:cNvCxnSpPr>
              <a:cxnSpLocks noChangeShapeType="1"/>
              <a:stCxn id="134" idx="2"/>
              <a:endCxn id="146" idx="0"/>
            </p:cNvCxnSpPr>
            <p:nvPr/>
          </p:nvCxnSpPr>
          <p:spPr bwMode="auto">
            <a:xfrm>
              <a:off x="6357051" y="4147356"/>
              <a:ext cx="0" cy="315220"/>
            </a:xfrm>
            <a:prstGeom prst="straightConnector1">
              <a:avLst/>
            </a:prstGeom>
            <a:noFill/>
            <a:ln w="38100">
              <a:solidFill>
                <a:sysClr val="windowText" lastClr="000000">
                  <a:lumMod val="50000"/>
                  <a:lumOff val="50000"/>
                </a:sysClr>
              </a:solidFill>
              <a:round/>
              <a:headEnd type="oval" w="med" len="med"/>
              <a:tailEnd type="stealth" w="lg" len="lg"/>
            </a:ln>
            <a:effectLst/>
          </p:spPr>
        </p:cxnSp>
        <p:sp>
          <p:nvSpPr>
            <p:cNvPr id="148" name="Text Box 57"/>
            <p:cNvSpPr txBox="1">
              <a:spLocks noChangeArrowheads="1"/>
            </p:cNvSpPr>
            <p:nvPr/>
          </p:nvSpPr>
          <p:spPr bwMode="auto">
            <a:xfrm>
              <a:off x="4172334" y="4169777"/>
              <a:ext cx="2079415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주</a:t>
              </a:r>
              <a:r>
                <a:rPr lang="en-US" altLang="ko-KR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(</a:t>
              </a:r>
              <a:r>
                <a:rPr lang="ko-KR" altLang="en-US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월</a:t>
              </a:r>
              <a:r>
                <a:rPr lang="en-US" altLang="ko-KR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)</a:t>
              </a:r>
              <a:r>
                <a:rPr lang="ko-KR" altLang="en-US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단위로 계획된 것만 생산함</a:t>
              </a:r>
            </a:p>
          </p:txBody>
        </p:sp>
        <p:sp>
          <p:nvSpPr>
            <p:cNvPr id="149" name="Text Box 58"/>
            <p:cNvSpPr txBox="1">
              <a:spLocks noChangeArrowheads="1"/>
            </p:cNvSpPr>
            <p:nvPr/>
          </p:nvSpPr>
          <p:spPr bwMode="auto">
            <a:xfrm>
              <a:off x="823576" y="4442449"/>
              <a:ext cx="2845650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영업에게 약속한 </a:t>
              </a:r>
              <a:r>
                <a:rPr lang="ko-KR" altLang="en-US" sz="1000" b="1" dirty="0" err="1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주단위</a:t>
              </a:r>
              <a:r>
                <a:rPr lang="ko-KR" altLang="en-US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 물량은 반드시 맞춘다</a:t>
              </a:r>
            </a:p>
          </p:txBody>
        </p:sp>
        <p:cxnSp>
          <p:nvCxnSpPr>
            <p:cNvPr id="150" name="AutoShape 59"/>
            <p:cNvCxnSpPr>
              <a:cxnSpLocks noChangeShapeType="1"/>
              <a:stCxn id="131" idx="2"/>
              <a:endCxn id="134" idx="0"/>
            </p:cNvCxnSpPr>
            <p:nvPr/>
          </p:nvCxnSpPr>
          <p:spPr bwMode="auto">
            <a:xfrm>
              <a:off x="6357051" y="3273149"/>
              <a:ext cx="0" cy="316620"/>
            </a:xfrm>
            <a:prstGeom prst="straightConnector1">
              <a:avLst/>
            </a:prstGeom>
            <a:noFill/>
            <a:ln w="38100">
              <a:solidFill>
                <a:sysClr val="windowText" lastClr="000000">
                  <a:lumMod val="50000"/>
                  <a:lumOff val="50000"/>
                </a:sysClr>
              </a:solidFill>
              <a:round/>
              <a:headEnd type="oval" w="med" len="med"/>
              <a:tailEnd type="stealth" w="lg" len="lg"/>
            </a:ln>
            <a:effectLst/>
          </p:spPr>
        </p:cxnSp>
        <p:cxnSp>
          <p:nvCxnSpPr>
            <p:cNvPr id="151" name="AutoShape 60"/>
            <p:cNvCxnSpPr>
              <a:cxnSpLocks noChangeShapeType="1"/>
              <a:stCxn id="146" idx="2"/>
              <a:endCxn id="137" idx="0"/>
            </p:cNvCxnSpPr>
            <p:nvPr/>
          </p:nvCxnSpPr>
          <p:spPr bwMode="auto">
            <a:xfrm>
              <a:off x="6357051" y="5020163"/>
              <a:ext cx="0" cy="316620"/>
            </a:xfrm>
            <a:prstGeom prst="straightConnector1">
              <a:avLst/>
            </a:prstGeom>
            <a:noFill/>
            <a:ln w="38100">
              <a:solidFill>
                <a:sysClr val="windowText" lastClr="000000">
                  <a:lumMod val="50000"/>
                  <a:lumOff val="50000"/>
                </a:sysClr>
              </a:solidFill>
              <a:round/>
              <a:headEnd type="oval" w="med" len="med"/>
              <a:tailEnd type="stealth" w="lg" len="lg"/>
            </a:ln>
            <a:effectLst/>
          </p:spPr>
        </p:cxnSp>
        <p:sp>
          <p:nvSpPr>
            <p:cNvPr id="152" name="AutoShape 61"/>
            <p:cNvSpPr>
              <a:spLocks noChangeArrowheads="1"/>
            </p:cNvSpPr>
            <p:nvPr/>
          </p:nvSpPr>
          <p:spPr bwMode="auto">
            <a:xfrm>
              <a:off x="5966902" y="1867974"/>
              <a:ext cx="780298" cy="557587"/>
            </a:xfrm>
            <a:prstGeom prst="roundRect">
              <a:avLst>
                <a:gd name="adj" fmla="val 0"/>
              </a:avLst>
            </a:prstGeom>
            <a:solidFill>
              <a:srgbClr val="4F81BD">
                <a:lumMod val="75000"/>
              </a:srgbClr>
            </a:solidFill>
            <a:ln w="12700" algn="ctr">
              <a:solidFill>
                <a:sysClr val="windowText" lastClr="000000">
                  <a:lumMod val="50000"/>
                  <a:lumOff val="50000"/>
                </a:sys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85725" marR="0" lvl="0" indent="-85725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구매</a:t>
              </a:r>
            </a:p>
          </p:txBody>
        </p:sp>
        <p:sp>
          <p:nvSpPr>
            <p:cNvPr id="153" name="Text Box 62"/>
            <p:cNvSpPr txBox="1">
              <a:spLocks noChangeArrowheads="1"/>
            </p:cNvSpPr>
            <p:nvPr/>
          </p:nvSpPr>
          <p:spPr bwMode="auto">
            <a:xfrm rot="20733026">
              <a:off x="3741162" y="2189611"/>
              <a:ext cx="2007016" cy="2670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b="1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월</a:t>
              </a:r>
              <a:r>
                <a:rPr lang="en-US" altLang="ko-KR" sz="1000" b="1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(</a:t>
              </a:r>
              <a:r>
                <a:rPr lang="ko-KR" altLang="en-US" sz="1000" b="1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주</a:t>
              </a:r>
              <a:r>
                <a:rPr lang="en-US" altLang="ko-KR" sz="1000" b="1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)</a:t>
              </a:r>
              <a:r>
                <a:rPr lang="ko-KR" altLang="en-US" sz="1000" b="1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단위로 </a:t>
              </a:r>
              <a:r>
                <a:rPr lang="ko-KR" altLang="en-US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계획된 것 구매함</a:t>
              </a:r>
            </a:p>
          </p:txBody>
        </p:sp>
        <p:sp>
          <p:nvSpPr>
            <p:cNvPr id="154" name="Freeform 68"/>
            <p:cNvSpPr>
              <a:spLocks/>
            </p:cNvSpPr>
            <p:nvPr/>
          </p:nvSpPr>
          <p:spPr bwMode="auto">
            <a:xfrm>
              <a:off x="174839" y="5898316"/>
              <a:ext cx="6569385" cy="294205"/>
            </a:xfrm>
            <a:custGeom>
              <a:avLst/>
              <a:gdLst/>
              <a:ahLst/>
              <a:cxnLst>
                <a:cxn ang="0">
                  <a:pos x="2562" y="210"/>
                </a:cxn>
                <a:cxn ang="0">
                  <a:pos x="0" y="0"/>
                </a:cxn>
                <a:cxn ang="0">
                  <a:pos x="5826" y="6"/>
                </a:cxn>
                <a:cxn ang="0">
                  <a:pos x="3252" y="204"/>
                </a:cxn>
                <a:cxn ang="0">
                  <a:pos x="2562" y="210"/>
                </a:cxn>
              </a:cxnLst>
              <a:rect l="0" t="0" r="r" b="b"/>
              <a:pathLst>
                <a:path w="5826" h="210">
                  <a:moveTo>
                    <a:pt x="2562" y="210"/>
                  </a:moveTo>
                  <a:lnTo>
                    <a:pt x="0" y="0"/>
                  </a:lnTo>
                  <a:lnTo>
                    <a:pt x="5826" y="6"/>
                  </a:lnTo>
                  <a:lnTo>
                    <a:pt x="3252" y="204"/>
                  </a:lnTo>
                  <a:lnTo>
                    <a:pt x="2562" y="210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1200" kern="0" dirty="0">
                <a:solidFill>
                  <a:sysClr val="windowText" lastClr="000000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55" name="AutoShape 65"/>
            <p:cNvSpPr>
              <a:spLocks noChangeArrowheads="1"/>
            </p:cNvSpPr>
            <p:nvPr/>
          </p:nvSpPr>
          <p:spPr bwMode="auto">
            <a:xfrm>
              <a:off x="2284962" y="6135551"/>
              <a:ext cx="2100991" cy="361451"/>
            </a:xfrm>
            <a:prstGeom prst="roundRect">
              <a:avLst>
                <a:gd name="adj" fmla="val 0"/>
              </a:avLst>
            </a:prstGeom>
            <a:solidFill>
              <a:srgbClr val="4F81BD">
                <a:lumMod val="75000"/>
              </a:srgbClr>
            </a:solidFill>
            <a:ln w="12700" algn="ctr">
              <a:solidFill>
                <a:sysClr val="windowText" lastClr="000000">
                  <a:lumMod val="50000"/>
                  <a:lumOff val="50000"/>
                </a:sys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85725" marR="0" lvl="0" indent="-85725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S&amp;OP</a:t>
              </a:r>
            </a:p>
          </p:txBody>
        </p:sp>
        <p:sp>
          <p:nvSpPr>
            <p:cNvPr id="156" name="Text Box 69"/>
            <p:cNvSpPr txBox="1">
              <a:spLocks noChangeArrowheads="1"/>
            </p:cNvSpPr>
            <p:nvPr/>
          </p:nvSpPr>
          <p:spPr bwMode="auto">
            <a:xfrm>
              <a:off x="777695" y="5634546"/>
              <a:ext cx="4865434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계획 대비 실행에 차질이 발생하는 경우 원인을 파악하고 대책을 수립하고 실행함</a:t>
              </a:r>
              <a:endParaRPr lang="en-US" altLang="ko-KR" sz="1000" b="1" dirty="0">
                <a:solidFill>
                  <a:prstClr val="black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cxnSp>
          <p:nvCxnSpPr>
            <p:cNvPr id="157" name="AutoShape 70"/>
            <p:cNvCxnSpPr>
              <a:cxnSpLocks noChangeShapeType="1"/>
              <a:stCxn id="130" idx="3"/>
              <a:endCxn id="152" idx="1"/>
            </p:cNvCxnSpPr>
            <p:nvPr/>
          </p:nvCxnSpPr>
          <p:spPr bwMode="auto">
            <a:xfrm flipV="1">
              <a:off x="2713936" y="2146769"/>
              <a:ext cx="3252967" cy="847589"/>
            </a:xfrm>
            <a:prstGeom prst="straightConnector1">
              <a:avLst/>
            </a:prstGeom>
            <a:noFill/>
            <a:ln w="19050">
              <a:solidFill>
                <a:sysClr val="windowText" lastClr="000000">
                  <a:lumMod val="50000"/>
                  <a:lumOff val="50000"/>
                </a:sysClr>
              </a:solidFill>
              <a:round/>
              <a:headEnd type="oval" w="med" len="med"/>
              <a:tailEnd type="stealth" w="lg" len="lg"/>
            </a:ln>
            <a:effectLst/>
          </p:spPr>
        </p:cxnSp>
        <p:cxnSp>
          <p:nvCxnSpPr>
            <p:cNvPr id="158" name="AutoShape 73"/>
            <p:cNvCxnSpPr>
              <a:cxnSpLocks noChangeShapeType="1"/>
              <a:stCxn id="140" idx="2"/>
              <a:endCxn id="146" idx="1"/>
            </p:cNvCxnSpPr>
            <p:nvPr/>
          </p:nvCxnSpPr>
          <p:spPr bwMode="auto">
            <a:xfrm rot="16200000" flipH="1">
              <a:off x="2626074" y="1400542"/>
              <a:ext cx="1296249" cy="5385407"/>
            </a:xfrm>
            <a:prstGeom prst="bentConnector2">
              <a:avLst/>
            </a:prstGeom>
            <a:noFill/>
            <a:ln w="19050">
              <a:solidFill>
                <a:sysClr val="windowText" lastClr="000000">
                  <a:lumMod val="50000"/>
                  <a:lumOff val="50000"/>
                </a:sysClr>
              </a:solidFill>
              <a:miter lim="800000"/>
              <a:headEnd type="oval" w="med" len="med"/>
              <a:tailEnd type="stealth" w="lg" len="lg"/>
            </a:ln>
            <a:effectLst/>
          </p:spPr>
        </p:cxnSp>
        <p:sp>
          <p:nvSpPr>
            <p:cNvPr id="159" name="직사각형 158"/>
            <p:cNvSpPr/>
            <p:nvPr/>
          </p:nvSpPr>
          <p:spPr>
            <a:xfrm>
              <a:off x="841426" y="3034203"/>
              <a:ext cx="1309464" cy="4920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b="1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팔기로 한 것은 반드시 </a:t>
              </a:r>
              <a:r>
                <a:rPr lang="ko-KR" altLang="en-US" sz="1000" b="1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수요함 </a:t>
              </a:r>
              <a:endParaRPr lang="en-US" altLang="ko-KR" sz="1000" b="1" dirty="0">
                <a:solidFill>
                  <a:prstClr val="black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60" name="Oval 76"/>
            <p:cNvSpPr>
              <a:spLocks noChangeArrowheads="1"/>
            </p:cNvSpPr>
            <p:nvPr/>
          </p:nvSpPr>
          <p:spPr bwMode="auto">
            <a:xfrm>
              <a:off x="821523" y="2497235"/>
              <a:ext cx="242527" cy="237268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1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1</a:t>
              </a:r>
            </a:p>
          </p:txBody>
        </p:sp>
        <p:sp>
          <p:nvSpPr>
            <p:cNvPr id="161" name="Oval 76"/>
            <p:cNvSpPr>
              <a:spLocks noChangeArrowheads="1"/>
            </p:cNvSpPr>
            <p:nvPr/>
          </p:nvSpPr>
          <p:spPr bwMode="auto">
            <a:xfrm>
              <a:off x="812520" y="3062003"/>
              <a:ext cx="242527" cy="237268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2</a:t>
              </a:r>
              <a:endParaRPr kumimoji="0" lang="en-US" altLang="ko-KR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62" name="Oval 76"/>
            <p:cNvSpPr>
              <a:spLocks noChangeArrowheads="1"/>
            </p:cNvSpPr>
            <p:nvPr/>
          </p:nvSpPr>
          <p:spPr bwMode="auto">
            <a:xfrm>
              <a:off x="3614283" y="2449880"/>
              <a:ext cx="242527" cy="237268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3</a:t>
              </a:r>
              <a:endParaRPr kumimoji="0" lang="en-US" altLang="ko-KR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63" name="Oval 76"/>
            <p:cNvSpPr>
              <a:spLocks noChangeArrowheads="1"/>
            </p:cNvSpPr>
            <p:nvPr/>
          </p:nvSpPr>
          <p:spPr bwMode="auto">
            <a:xfrm>
              <a:off x="3623286" y="2741735"/>
              <a:ext cx="242527" cy="237268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4</a:t>
              </a:r>
              <a:endParaRPr kumimoji="0" lang="en-US" altLang="ko-KR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64" name="Oval 76"/>
            <p:cNvSpPr>
              <a:spLocks noChangeArrowheads="1"/>
            </p:cNvSpPr>
            <p:nvPr/>
          </p:nvSpPr>
          <p:spPr bwMode="auto">
            <a:xfrm>
              <a:off x="3632979" y="3043496"/>
              <a:ext cx="242527" cy="237268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5</a:t>
              </a:r>
              <a:endParaRPr kumimoji="0" lang="en-US" altLang="ko-KR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65" name="Oval 76"/>
            <p:cNvSpPr>
              <a:spLocks noChangeArrowheads="1"/>
            </p:cNvSpPr>
            <p:nvPr/>
          </p:nvSpPr>
          <p:spPr bwMode="auto">
            <a:xfrm>
              <a:off x="2754972" y="3617735"/>
              <a:ext cx="242527" cy="237268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6</a:t>
              </a:r>
              <a:endParaRPr kumimoji="0" lang="en-US" altLang="ko-KR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66" name="Oval 76"/>
            <p:cNvSpPr>
              <a:spLocks noChangeArrowheads="1"/>
            </p:cNvSpPr>
            <p:nvPr/>
          </p:nvSpPr>
          <p:spPr bwMode="auto">
            <a:xfrm>
              <a:off x="2764665" y="3872142"/>
              <a:ext cx="242527" cy="237268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7</a:t>
              </a:r>
              <a:endParaRPr kumimoji="0" lang="en-US" altLang="ko-KR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67" name="Oval 76"/>
            <p:cNvSpPr>
              <a:spLocks noChangeArrowheads="1"/>
            </p:cNvSpPr>
            <p:nvPr/>
          </p:nvSpPr>
          <p:spPr bwMode="auto">
            <a:xfrm>
              <a:off x="3999338" y="4173033"/>
              <a:ext cx="242527" cy="237268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8</a:t>
              </a:r>
              <a:endParaRPr kumimoji="0" lang="en-US" altLang="ko-KR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68" name="Oval 76"/>
            <p:cNvSpPr>
              <a:spLocks noChangeArrowheads="1"/>
            </p:cNvSpPr>
            <p:nvPr/>
          </p:nvSpPr>
          <p:spPr bwMode="auto">
            <a:xfrm>
              <a:off x="598382" y="4436911"/>
              <a:ext cx="242527" cy="237268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9</a:t>
              </a:r>
              <a:endParaRPr kumimoji="0" lang="en-US" altLang="ko-KR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69" name="Oval 76"/>
            <p:cNvSpPr>
              <a:spLocks noChangeArrowheads="1"/>
            </p:cNvSpPr>
            <p:nvPr/>
          </p:nvSpPr>
          <p:spPr bwMode="auto">
            <a:xfrm>
              <a:off x="598382" y="5312475"/>
              <a:ext cx="242527" cy="237268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10</a:t>
              </a:r>
              <a:endParaRPr kumimoji="0" lang="en-US" altLang="ko-KR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70" name="Oval 76"/>
            <p:cNvSpPr>
              <a:spLocks noChangeArrowheads="1"/>
            </p:cNvSpPr>
            <p:nvPr/>
          </p:nvSpPr>
          <p:spPr bwMode="auto">
            <a:xfrm>
              <a:off x="598382" y="5634545"/>
              <a:ext cx="242527" cy="237268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11</a:t>
              </a:r>
              <a:endParaRPr kumimoji="0" lang="en-US" altLang="ko-KR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71" name="AutoShape 9"/>
            <p:cNvSpPr>
              <a:spLocks noChangeArrowheads="1"/>
            </p:cNvSpPr>
            <p:nvPr/>
          </p:nvSpPr>
          <p:spPr bwMode="gray">
            <a:xfrm>
              <a:off x="152442" y="1005667"/>
              <a:ext cx="1287000" cy="504825"/>
            </a:xfrm>
            <a:prstGeom prst="homePlate">
              <a:avLst>
                <a:gd name="adj" fmla="val 5306"/>
              </a:avLst>
            </a:prstGeom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/>
                  <a:cs typeface="Arial" charset="0"/>
                </a:rPr>
                <a:t>운영 원칙 수립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endParaRPr>
            </a:p>
          </p:txBody>
        </p:sp>
        <p:sp>
          <p:nvSpPr>
            <p:cNvPr id="172" name="AutoShape 10"/>
            <p:cNvSpPr>
              <a:spLocks noChangeArrowheads="1"/>
            </p:cNvSpPr>
            <p:nvPr/>
          </p:nvSpPr>
          <p:spPr bwMode="gray">
            <a:xfrm>
              <a:off x="1524599" y="1005667"/>
              <a:ext cx="1287000" cy="504825"/>
            </a:xfrm>
            <a:prstGeom prst="homePlate">
              <a:avLst>
                <a:gd name="adj" fmla="val 5744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lang="ko-KR" altLang="en-US" sz="1000" b="1" kern="0" dirty="0" smtClean="0">
                  <a:solidFill>
                    <a:srgbClr val="FFFFFF"/>
                  </a:solidFill>
                  <a:latin typeface="맑은 고딕" pitchFamily="50" charset="-127"/>
                  <a:ea typeface="맑은 고딕"/>
                  <a:cs typeface="Arial" charset="0"/>
                </a:rPr>
                <a:t>판매 계획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endParaRPr>
            </a:p>
          </p:txBody>
        </p:sp>
        <p:sp>
          <p:nvSpPr>
            <p:cNvPr id="173" name="AutoShape 13"/>
            <p:cNvSpPr>
              <a:spLocks noChangeArrowheads="1"/>
            </p:cNvSpPr>
            <p:nvPr/>
          </p:nvSpPr>
          <p:spPr bwMode="gray">
            <a:xfrm>
              <a:off x="7013225" y="1005667"/>
              <a:ext cx="1287000" cy="504825"/>
            </a:xfrm>
            <a:prstGeom prst="homePlate">
              <a:avLst>
                <a:gd name="adj" fmla="val 5920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/>
                  <a:cs typeface="Arial" charset="0"/>
                </a:rPr>
                <a:t>실행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endParaRPr>
            </a:p>
          </p:txBody>
        </p:sp>
        <p:sp>
          <p:nvSpPr>
            <p:cNvPr id="174" name="AutoShape 16"/>
            <p:cNvSpPr>
              <a:spLocks noChangeArrowheads="1"/>
            </p:cNvSpPr>
            <p:nvPr/>
          </p:nvSpPr>
          <p:spPr bwMode="gray">
            <a:xfrm>
              <a:off x="8385381" y="1005667"/>
              <a:ext cx="1287000" cy="504825"/>
            </a:xfrm>
            <a:prstGeom prst="homePlate">
              <a:avLst>
                <a:gd name="adj" fmla="val 4085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/>
                  <a:cs typeface="Arial" charset="0"/>
                </a:rPr>
                <a:t>모니터링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endParaRPr>
            </a:p>
          </p:txBody>
        </p:sp>
        <p:cxnSp>
          <p:nvCxnSpPr>
            <p:cNvPr id="175" name="AutoShape 17"/>
            <p:cNvCxnSpPr>
              <a:cxnSpLocks noChangeShapeType="1"/>
              <a:stCxn id="174" idx="0"/>
              <a:endCxn id="172" idx="0"/>
            </p:cNvCxnSpPr>
            <p:nvPr/>
          </p:nvCxnSpPr>
          <p:spPr bwMode="gray">
            <a:xfrm rot="16200000" flipV="1">
              <a:off x="5585118" y="-2426994"/>
              <a:ext cx="1588" cy="6865320"/>
            </a:xfrm>
            <a:prstGeom prst="bentConnector3">
              <a:avLst>
                <a:gd name="adj1" fmla="val 12000504"/>
              </a:avLst>
            </a:prstGeom>
            <a:noFill/>
            <a:ln w="19050">
              <a:solidFill>
                <a:srgbClr val="CC0000"/>
              </a:solidFill>
              <a:miter lim="800000"/>
              <a:headEnd/>
              <a:tailEnd type="triangle" w="med" len="med"/>
            </a:ln>
            <a:effectLst/>
          </p:spPr>
        </p:cxnSp>
        <p:sp>
          <p:nvSpPr>
            <p:cNvPr id="176" name="직사각형 175"/>
            <p:cNvSpPr/>
            <p:nvPr/>
          </p:nvSpPr>
          <p:spPr bwMode="auto">
            <a:xfrm>
              <a:off x="112623" y="911278"/>
              <a:ext cx="9598905" cy="743230"/>
            </a:xfrm>
            <a:prstGeom prst="rect">
              <a:avLst/>
            </a:prstGeom>
            <a:noFill/>
            <a:ln w="25400" cap="flat" cmpd="sng" algn="ctr">
              <a:solidFill>
                <a:srgbClr val="C0504D"/>
              </a:solidFill>
              <a:prstDash val="dash"/>
              <a:headEnd/>
              <a:tailEnd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+mn-cs"/>
              </a:endParaRPr>
            </a:p>
          </p:txBody>
        </p:sp>
        <p:sp>
          <p:nvSpPr>
            <p:cNvPr id="177" name="AutoShape 11"/>
            <p:cNvSpPr>
              <a:spLocks noChangeArrowheads="1"/>
            </p:cNvSpPr>
            <p:nvPr/>
          </p:nvSpPr>
          <p:spPr bwMode="gray">
            <a:xfrm>
              <a:off x="2924775" y="1005667"/>
              <a:ext cx="3977369" cy="504825"/>
            </a:xfrm>
            <a:prstGeom prst="homePlate">
              <a:avLst>
                <a:gd name="adj" fmla="val 10276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en-US" altLang="ko-KR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/>
                  <a:cs typeface="Arial" charset="0"/>
                </a:rPr>
                <a:t>S&amp;OP</a:t>
              </a:r>
            </a:p>
          </p:txBody>
        </p:sp>
      </p:grpSp>
      <p:sp>
        <p:nvSpPr>
          <p:cNvPr id="180" name="직사각형 179"/>
          <p:cNvSpPr/>
          <p:nvPr/>
        </p:nvSpPr>
        <p:spPr>
          <a:xfrm>
            <a:off x="177444" y="155635"/>
            <a:ext cx="7862709" cy="6056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l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800" b="1" kern="0" dirty="0" smtClean="0">
                <a:latin typeface="맑은 고딕"/>
                <a:ea typeface="맑은 고딕"/>
              </a:rPr>
              <a:t>  운영 원칙 수립 </a:t>
            </a: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653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" name="그룹 93"/>
          <p:cNvGrpSpPr/>
          <p:nvPr/>
        </p:nvGrpSpPr>
        <p:grpSpPr>
          <a:xfrm>
            <a:off x="3957850" y="242578"/>
            <a:ext cx="5676732" cy="344276"/>
            <a:chOff x="229391" y="1191000"/>
            <a:chExt cx="9255066" cy="465461"/>
          </a:xfrm>
        </p:grpSpPr>
        <p:sp>
          <p:nvSpPr>
            <p:cNvPr id="171" name="AutoShape 9"/>
            <p:cNvSpPr>
              <a:spLocks noChangeArrowheads="1"/>
            </p:cNvSpPr>
            <p:nvPr/>
          </p:nvSpPr>
          <p:spPr bwMode="gray">
            <a:xfrm>
              <a:off x="229391" y="1191000"/>
              <a:ext cx="1251192" cy="465461"/>
            </a:xfrm>
            <a:prstGeom prst="homePlate">
              <a:avLst>
                <a:gd name="adj" fmla="val 5306"/>
              </a:avLst>
            </a:prstGeom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/>
                  <a:cs typeface="Arial" charset="0"/>
                </a:rPr>
                <a:t>운영 원칙 수립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endParaRPr>
            </a:p>
          </p:txBody>
        </p:sp>
        <p:sp>
          <p:nvSpPr>
            <p:cNvPr id="172" name="AutoShape 10"/>
            <p:cNvSpPr>
              <a:spLocks noChangeArrowheads="1"/>
            </p:cNvSpPr>
            <p:nvPr/>
          </p:nvSpPr>
          <p:spPr bwMode="gray">
            <a:xfrm>
              <a:off x="1563371" y="1191000"/>
              <a:ext cx="1251192" cy="465461"/>
            </a:xfrm>
            <a:prstGeom prst="homePlate">
              <a:avLst>
                <a:gd name="adj" fmla="val 5744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lang="ko-KR" altLang="en-US" sz="1000" b="1" kern="0" dirty="0" smtClean="0">
                  <a:solidFill>
                    <a:srgbClr val="FFFFFF"/>
                  </a:solidFill>
                  <a:latin typeface="맑은 고딕" pitchFamily="50" charset="-127"/>
                  <a:ea typeface="맑은 고딕"/>
                  <a:cs typeface="Arial" charset="0"/>
                </a:rPr>
                <a:t>판매 계획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endParaRPr>
            </a:p>
          </p:txBody>
        </p:sp>
        <p:sp>
          <p:nvSpPr>
            <p:cNvPr id="173" name="AutoShape 13"/>
            <p:cNvSpPr>
              <a:spLocks noChangeArrowheads="1"/>
            </p:cNvSpPr>
            <p:nvPr/>
          </p:nvSpPr>
          <p:spPr bwMode="gray">
            <a:xfrm>
              <a:off x="6899287" y="1191000"/>
              <a:ext cx="1251192" cy="465461"/>
            </a:xfrm>
            <a:prstGeom prst="homePlate">
              <a:avLst>
                <a:gd name="adj" fmla="val 5920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/>
                  <a:cs typeface="Arial" charset="0"/>
                </a:rPr>
                <a:t>실행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endParaRPr>
            </a:p>
          </p:txBody>
        </p:sp>
        <p:sp>
          <p:nvSpPr>
            <p:cNvPr id="174" name="AutoShape 16"/>
            <p:cNvSpPr>
              <a:spLocks noChangeArrowheads="1"/>
            </p:cNvSpPr>
            <p:nvPr/>
          </p:nvSpPr>
          <p:spPr bwMode="gray">
            <a:xfrm>
              <a:off x="8233265" y="1191000"/>
              <a:ext cx="1251192" cy="465461"/>
            </a:xfrm>
            <a:prstGeom prst="homePlate">
              <a:avLst>
                <a:gd name="adj" fmla="val 4085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/>
                  <a:cs typeface="Arial" charset="0"/>
                </a:rPr>
                <a:t>모니터링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endParaRPr>
            </a:p>
          </p:txBody>
        </p:sp>
        <p:sp>
          <p:nvSpPr>
            <p:cNvPr id="177" name="AutoShape 11"/>
            <p:cNvSpPr>
              <a:spLocks noChangeArrowheads="1"/>
            </p:cNvSpPr>
            <p:nvPr/>
          </p:nvSpPr>
          <p:spPr bwMode="gray">
            <a:xfrm>
              <a:off x="2924590" y="1191000"/>
              <a:ext cx="3866707" cy="465461"/>
            </a:xfrm>
            <a:prstGeom prst="homePlate">
              <a:avLst>
                <a:gd name="adj" fmla="val 10276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en-US" altLang="ko-KR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/>
                  <a:cs typeface="Arial" charset="0"/>
                </a:rPr>
                <a:t>S&amp;OP</a:t>
              </a:r>
            </a:p>
          </p:txBody>
        </p:sp>
      </p:grpSp>
      <p:sp>
        <p:nvSpPr>
          <p:cNvPr id="180" name="직사각형 179"/>
          <p:cNvSpPr/>
          <p:nvPr/>
        </p:nvSpPr>
        <p:spPr>
          <a:xfrm>
            <a:off x="177444" y="155635"/>
            <a:ext cx="7862709" cy="6056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l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800" b="1" kern="0" dirty="0" smtClean="0">
                <a:latin typeface="맑은 고딕"/>
                <a:ea typeface="맑은 고딕"/>
              </a:rPr>
              <a:t>  운영 원칙 수립 </a:t>
            </a: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맑은 고딕"/>
              <a:ea typeface="맑은 고딕"/>
            </a:endParaRPr>
          </a:p>
        </p:txBody>
      </p:sp>
      <p:graphicFrame>
        <p:nvGraphicFramePr>
          <p:cNvPr id="97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85158459"/>
              </p:ext>
            </p:extLst>
          </p:nvPr>
        </p:nvGraphicFramePr>
        <p:xfrm>
          <a:off x="273050" y="1427891"/>
          <a:ext cx="9361489" cy="4907280"/>
        </p:xfrm>
        <a:graphic>
          <a:graphicData uri="http://schemas.openxmlformats.org/drawingml/2006/table">
            <a:tbl>
              <a:tblPr/>
              <a:tblGrid>
                <a:gridCol w="657976"/>
                <a:gridCol w="2564014"/>
                <a:gridCol w="5100320"/>
                <a:gridCol w="1039179"/>
              </a:tblGrid>
              <a:tr h="21205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Roles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Role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Key Responsibilities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세방전지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담당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03530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S&amp;OP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프로세스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리더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S&amp;OP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 프로세스가 정립될 수 있도록 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S&amp;OP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프로세스에 대한 전문지식을 제공하고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, S&amp;OP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미팅을 비즈니스 체계에 맞춰 주관하고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진행하며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체계적이고 효과적인 회의를 진행할 수 있도록 각 팀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판매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생산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구매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)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회의 참석자들을 지원함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en-US" altLang="ko-KR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1125" indent="-111125" algn="l" fontAlgn="t"/>
                      <a:r>
                        <a:rPr lang="en-US" altLang="ko-KR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S&amp;OP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프로세스에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대한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방향성을 정의하고 관련 문서와 절차를 작성하고 유지보수 함</a:t>
                      </a:r>
                      <a:endParaRPr lang="en-US" altLang="ko-KR" sz="11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 indent="-111125"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각 팀의 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S&amp;OP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담당자와 협업하여 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S&amp;OP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프로세스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구축을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리드 함</a:t>
                      </a:r>
                      <a:endParaRPr lang="en-US" altLang="ko-KR" sz="11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 indent="-111125"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S&amp;OP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프로세스가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지켜질 수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있도록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관리함</a:t>
                      </a:r>
                      <a:endParaRPr lang="en-US" altLang="ko-KR" sz="11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 indent="-111125"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관계자 모두가 프로세스에 대해 명확히 이해하도록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함</a:t>
                      </a:r>
                      <a:endParaRPr lang="en-US" altLang="ko-KR" sz="11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 indent="-111125"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S&amp;OP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회의를 주관하고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담당 함</a:t>
                      </a:r>
                      <a:endParaRPr lang="en-US" altLang="ko-K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전략기획팀</a:t>
                      </a:r>
                      <a:endParaRPr lang="en-US" altLang="ko-K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</a:tr>
              <a:tr h="48647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S&amp;OP </a:t>
                      </a:r>
                      <a:r>
                        <a:rPr 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Sponsor</a:t>
                      </a:r>
                      <a:endParaRPr 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S&amp;OP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프로세스가 유지될 수 있도록 지원하며 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S&amp;OP </a:t>
                      </a:r>
                      <a:r>
                        <a:rPr lang="ko-KR" altLang="en-US" sz="1100" u="none" strike="noStrike" dirty="0" err="1" smtClean="0">
                          <a:solidFill>
                            <a:schemeClr val="tx1"/>
                          </a:solidFill>
                          <a:effectLst/>
                        </a:rPr>
                        <a:t>진행중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 발생하는 이슈에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대해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의사결정을 수행 함</a:t>
                      </a:r>
                      <a:endParaRPr lang="en-US" altLang="ko-K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1125" indent="-111125" algn="l" fontAlgn="t"/>
                      <a:r>
                        <a:rPr lang="en-US" altLang="ko-KR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핵심적인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비즈니스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의사결정 수행</a:t>
                      </a:r>
                      <a:endParaRPr lang="en-US" altLang="ko-KR" sz="11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 indent="-111125"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S&amp;OP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프로세스에 관심 및 노력이 집중 될 수 있도록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함</a:t>
                      </a:r>
                      <a:endParaRPr lang="en-US" altLang="ko-KR" sz="11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 indent="-111125"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S&amp;OP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프로세스 구축과 관련하여 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S&amp;OP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프로세스 담당자와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관련자를 지원함</a:t>
                      </a:r>
                      <a:endParaRPr lang="en-US" altLang="ko-K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경영관리 본부장</a:t>
                      </a:r>
                      <a:endParaRPr lang="en-US" altLang="ko-K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</a:tr>
              <a:tr h="8980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판매계획 담당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판매계획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비즈니스 프로세스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담당은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궁극적으로 정확한 </a:t>
                      </a:r>
                      <a:r>
                        <a:rPr lang="ko-KR" altLang="en-US" sz="1100" u="none" strike="noStrike" dirty="0" err="1" smtClean="0">
                          <a:solidFill>
                            <a:schemeClr val="tx1"/>
                          </a:solidFill>
                          <a:effectLst/>
                        </a:rPr>
                        <a:t>공급망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 계획 목표달성을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위한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판매계획 수립에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대한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책임을 담당</a:t>
                      </a:r>
                      <a:endParaRPr lang="en-US" altLang="ko-K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1125" indent="-111125"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시장 동향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고객 수요 분석 등 다각적인 정보의 판매계획 수립에 반영을 통한 판매계획의 유효성 제고</a:t>
                      </a:r>
                      <a:endParaRPr lang="en-US" altLang="ko-KR" sz="11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 indent="-111125"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판매계획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대비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판매실적을 비교 분석하여 판매계획을 지속적으로 보완 함</a:t>
                      </a:r>
                      <a:endParaRPr lang="en-US" altLang="ko-KR" sz="11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 indent="-111125"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수요 계획을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위한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판매 이력과 예외 사항을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분석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함</a:t>
                      </a:r>
                      <a:endParaRPr lang="en-US" altLang="ko-KR" sz="11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 indent="-111125"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S&amp;OP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프로세스에 참여하여 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S&amp;OP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판매계획을 공유하고 보완 함</a:t>
                      </a:r>
                      <a:endParaRPr lang="en-US" altLang="ko-KR" sz="11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 indent="-111125"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MTS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재고 할당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관리를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수행하고 판매계획에 반영함</a:t>
                      </a:r>
                      <a:endParaRPr lang="en-US" altLang="ko-KR" sz="11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영업기획팀</a:t>
                      </a:r>
                      <a:endParaRPr lang="en-US" altLang="ko-KR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  <a:p>
                      <a:pPr algn="ctr" fontAlgn="t"/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내수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/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수출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</a:tr>
              <a:tr h="76089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생산계획 담당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소요량계획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재고계획 및 라인부하계획 고려한 생산계획을 수립하고 진행 상황을 모니터링 하며 계획에 관련된 데이터와 매개변수에 대해 유지보수 함</a:t>
                      </a:r>
                      <a:endParaRPr lang="en-US" altLang="ko-KR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1125" indent="-111125"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판매계획을 기반으로 생산계획을 수립하고 관리 함</a:t>
                      </a:r>
                      <a:endParaRPr lang="en-US" altLang="ko-KR" sz="11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 indent="-111125"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lang="ko-KR" altLang="en-US" sz="1100" u="none" strike="noStrike" dirty="0" err="1" smtClean="0">
                          <a:solidFill>
                            <a:schemeClr val="tx1"/>
                          </a:solidFill>
                          <a:effectLst/>
                        </a:rPr>
                        <a:t>라인별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altLang="ko-KR" sz="1100" u="none" strike="noStrike" dirty="0" err="1" smtClean="0">
                          <a:solidFill>
                            <a:schemeClr val="tx1"/>
                          </a:solidFill>
                          <a:effectLst/>
                        </a:rPr>
                        <a:t>Capa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를 고려한 제품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반제품의 상세 생산 일정계획을 수립 함</a:t>
                      </a:r>
                      <a:endParaRPr lang="en-US" altLang="ko-KR" sz="11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 indent="-111125"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생산본부에서 진행되는 생산 실행 현황을 모니터링 하고 계획 조정을 실시 함</a:t>
                      </a:r>
                      <a:endParaRPr lang="en-US" altLang="ko-KR" sz="11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APO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운영과 관련한 모든 매개변수를 유지보수 함</a:t>
                      </a:r>
                      <a:endParaRPr lang="en-US" altLang="ko-KR" sz="11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안전재고 및 장기재고 등 재고상태를 모니터링 하고 재고 목표를 관리 함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생산관리파트</a:t>
                      </a:r>
                      <a:endParaRPr lang="en-US" altLang="ko-KR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  <a:p>
                      <a:pPr algn="ctr" fontAlgn="t"/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창원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/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광주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</a:tr>
              <a:tr h="62368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구매계획</a:t>
                      </a:r>
                      <a:r>
                        <a:rPr lang="ko-KR" altLang="en-US" sz="110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담당</a:t>
                      </a:r>
                      <a:endParaRPr lang="ko-KR" alt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구매전략과 각 자재와 자원을 위한 프로세스를 정의한다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1125" indent="-111125"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원부자재 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MRP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실행 결과를 기반으로 공급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계획과 재고 목표에 맞는 구매계획을 수립하고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관리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함</a:t>
                      </a:r>
                      <a:endParaRPr lang="en-US" altLang="ko-KR" sz="1100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11125" indent="-111125" algn="l" fontAlgn="t"/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자재부동이 발생하지 않도록 상세 생산 일정계획을 반영한 투입 원부자재 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보급을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모니터링하고 조정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함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구매파트</a:t>
                      </a:r>
                      <a:endParaRPr lang="en-US" altLang="ko-KR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  <a:p>
                      <a:pPr algn="ctr" fontAlgn="t"/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창원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/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광주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3" name="Text Placeholder 5"/>
          <p:cNvSpPr>
            <a:spLocks noGrp="1" noChangeArrowheads="1"/>
          </p:cNvSpPr>
          <p:nvPr>
            <p:ph type="body" idx="4294967295"/>
          </p:nvPr>
        </p:nvSpPr>
        <p:spPr>
          <a:xfrm>
            <a:off x="165100" y="876211"/>
            <a:ext cx="9328150" cy="584775"/>
          </a:xfrm>
          <a:prstGeom prst="rect">
            <a:avLst/>
          </a:prstGeom>
          <a:ln>
            <a:noFill/>
          </a:ln>
        </p:spPr>
        <p:txBody>
          <a:bodyPr/>
          <a:lstStyle/>
          <a:p>
            <a:pPr marL="0" indent="0">
              <a:buNone/>
            </a:pPr>
            <a:r>
              <a:rPr kumimoji="1" lang="en-US" altLang="ko-KR" dirty="0" smtClean="0"/>
              <a:t>S&amp;OP </a:t>
            </a:r>
            <a:r>
              <a:rPr kumimoji="1" lang="ko-KR" altLang="en-US" dirty="0" smtClean="0"/>
              <a:t>운영을 위한 주요 업무 </a:t>
            </a:r>
            <a:r>
              <a:rPr kumimoji="1" lang="en-US" altLang="ko-KR" dirty="0" smtClean="0"/>
              <a:t>R&amp;R</a:t>
            </a:r>
            <a:r>
              <a:rPr kumimoji="1" lang="ko-KR" altLang="en-US" dirty="0" smtClean="0"/>
              <a:t>은 다음과 같음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xmlns="" val="296653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직사각형 179"/>
          <p:cNvSpPr/>
          <p:nvPr/>
        </p:nvSpPr>
        <p:spPr>
          <a:xfrm>
            <a:off x="177444" y="155635"/>
            <a:ext cx="7862709" cy="6056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l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800" b="1" kern="0" dirty="0" smtClean="0">
                <a:latin typeface="맑은 고딕"/>
                <a:ea typeface="맑은 고딕"/>
              </a:rPr>
              <a:t>운영 원칙 수립 </a:t>
            </a: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맑은 고딕"/>
              <a:ea typeface="맑은 고딕"/>
            </a:endParaRPr>
          </a:p>
        </p:txBody>
      </p:sp>
      <p:sp>
        <p:nvSpPr>
          <p:cNvPr id="11" name="Text Placeholder 5"/>
          <p:cNvSpPr>
            <a:spLocks noGrp="1" noChangeArrowheads="1"/>
          </p:cNvSpPr>
          <p:nvPr>
            <p:ph type="body" idx="4294967295"/>
          </p:nvPr>
        </p:nvSpPr>
        <p:spPr>
          <a:xfrm>
            <a:off x="165100" y="873724"/>
            <a:ext cx="9328150" cy="584775"/>
          </a:xfrm>
          <a:prstGeom prst="rect">
            <a:avLst/>
          </a:prstGeom>
          <a:ln>
            <a:noFill/>
          </a:ln>
        </p:spPr>
        <p:txBody>
          <a:bodyPr/>
          <a:lstStyle/>
          <a:p>
            <a:pPr marL="0" indent="0">
              <a:buNone/>
            </a:pPr>
            <a:r>
              <a:rPr kumimoji="1" lang="en-US" altLang="ko-KR" dirty="0" smtClean="0"/>
              <a:t>S&amp;OP </a:t>
            </a:r>
            <a:r>
              <a:rPr kumimoji="1" lang="ko-KR" altLang="en-US" dirty="0" smtClean="0"/>
              <a:t>운영 일정계획은 다음과 같음</a:t>
            </a:r>
            <a:endParaRPr kumimoji="1" lang="ja-JP" altLang="en-US" dirty="0"/>
          </a:p>
        </p:txBody>
      </p:sp>
      <p:graphicFrame>
        <p:nvGraphicFramePr>
          <p:cNvPr id="1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89526260"/>
              </p:ext>
            </p:extLst>
          </p:nvPr>
        </p:nvGraphicFramePr>
        <p:xfrm>
          <a:off x="273050" y="1290881"/>
          <a:ext cx="9348470" cy="5326380"/>
        </p:xfrm>
        <a:graphic>
          <a:graphicData uri="http://schemas.openxmlformats.org/drawingml/2006/table">
            <a:tbl>
              <a:tblPr firstRow="1" bandRow="1"/>
              <a:tblGrid>
                <a:gridCol w="1390650"/>
                <a:gridCol w="521882"/>
                <a:gridCol w="203736"/>
                <a:gridCol w="203736"/>
                <a:gridCol w="203736"/>
                <a:gridCol w="203736"/>
                <a:gridCol w="203736"/>
                <a:gridCol w="203736"/>
                <a:gridCol w="203736"/>
                <a:gridCol w="203736"/>
                <a:gridCol w="203736"/>
                <a:gridCol w="203736"/>
                <a:gridCol w="203736"/>
                <a:gridCol w="203736"/>
                <a:gridCol w="203736"/>
                <a:gridCol w="203736"/>
                <a:gridCol w="203736"/>
                <a:gridCol w="203736"/>
                <a:gridCol w="203736"/>
                <a:gridCol w="203736"/>
                <a:gridCol w="203736"/>
                <a:gridCol w="203736"/>
                <a:gridCol w="1053628"/>
                <a:gridCol w="2307590"/>
              </a:tblGrid>
              <a:tr h="199561">
                <a:tc rowSpan="2">
                  <a:txBody>
                    <a:bodyPr/>
                    <a:lstStyle/>
                    <a:p>
                      <a:endParaRPr lang="en-US" sz="1050" b="1" dirty="0"/>
                    </a:p>
                  </a:txBody>
                  <a:tcPr marL="45720" marR="45720" anchor="ctr"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050" b="1" dirty="0" smtClean="0"/>
                        <a:t>Due</a:t>
                      </a:r>
                      <a:endParaRPr lang="en-US" sz="105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1" dirty="0" smtClean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smtClean="0"/>
                        <a:t>Week 0</a:t>
                      </a:r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sz="1050" b="1" dirty="0" smtClean="0"/>
                        <a:t>Week 1</a:t>
                      </a:r>
                      <a:endParaRPr lang="en-US" sz="105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sz="1050" b="1" dirty="0" smtClean="0"/>
                        <a:t>Week 2</a:t>
                      </a:r>
                      <a:endParaRPr lang="en-US" sz="105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50" b="1" dirty="0" smtClean="0"/>
                        <a:t>책임자</a:t>
                      </a:r>
                      <a:endParaRPr lang="en-US" sz="1050" b="1" dirty="0"/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050" b="1" dirty="0" smtClean="0"/>
                        <a:t>Remarks</a:t>
                      </a:r>
                      <a:endParaRPr lang="en-US" sz="1050" b="1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93514">
                <a:tc v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sz="105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월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화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수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목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금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월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화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수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목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금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월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화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수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목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금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월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화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수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목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금</a:t>
                      </a:r>
                      <a:endParaRPr lang="en-US" sz="1000" b="1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6554">
                <a:tc>
                  <a:txBody>
                    <a:bodyPr/>
                    <a:lstStyle/>
                    <a:p>
                      <a:r>
                        <a:rPr lang="en-US" altLang="ko-KR" sz="1050" dirty="0" smtClean="0"/>
                        <a:t>4</a:t>
                      </a:r>
                      <a:r>
                        <a:rPr lang="ko-KR" altLang="en-US" sz="1050" dirty="0" smtClean="0"/>
                        <a:t>주 판매계획 수립 완료</a:t>
                      </a:r>
                      <a:endParaRPr lang="en-US" sz="1050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/>
                        <a:t>월</a:t>
                      </a:r>
                      <a:endParaRPr lang="en-US" altLang="ko-KR" sz="1000" dirty="0" smtClean="0"/>
                    </a:p>
                    <a:p>
                      <a:pPr algn="ctr"/>
                      <a:r>
                        <a:rPr lang="en-US" altLang="ko-KR" sz="1000" dirty="0" smtClean="0"/>
                        <a:t>12:00</a:t>
                      </a:r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 smtClean="0"/>
                        <a:t>영업사원</a:t>
                      </a:r>
                      <a:endParaRPr lang="en-US" sz="1050" dirty="0"/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 smtClean="0"/>
                        <a:t>제품코드 별 계획 수립</a:t>
                      </a:r>
                      <a:endParaRPr lang="en-US" sz="105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26554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/>
                        <a:t>판매계획 취합 및 </a:t>
                      </a:r>
                      <a:r>
                        <a:rPr lang="en-US" altLang="ko-KR" sz="1050" dirty="0" smtClean="0"/>
                        <a:t>Review </a:t>
                      </a:r>
                      <a:r>
                        <a:rPr lang="ko-KR" altLang="en-US" sz="1050" dirty="0" smtClean="0"/>
                        <a:t>확정</a:t>
                      </a:r>
                      <a:endParaRPr lang="en-US" sz="1050" dirty="0" smtClean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/>
                        <a:t>월</a:t>
                      </a:r>
                      <a:endParaRPr lang="en-US" altLang="ko-KR" sz="1000" dirty="0" smtClean="0"/>
                    </a:p>
                    <a:p>
                      <a:pPr algn="ctr"/>
                      <a:r>
                        <a:rPr lang="en-US" sz="1000" dirty="0" smtClean="0"/>
                        <a:t>14:00</a:t>
                      </a:r>
                      <a:endParaRPr lang="en-US" sz="1000" dirty="0"/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판매계획 담당</a:t>
                      </a:r>
                      <a:endParaRPr lang="en-US" sz="1050" dirty="0"/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5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26554">
                <a:tc>
                  <a:txBody>
                    <a:bodyPr/>
                    <a:lstStyle/>
                    <a:p>
                      <a:r>
                        <a:rPr lang="ko-KR" altLang="en-US" sz="1050" dirty="0" smtClean="0"/>
                        <a:t>판매계획 </a:t>
                      </a:r>
                      <a:r>
                        <a:rPr lang="en-US" altLang="ko-KR" sz="1050" dirty="0" smtClean="0"/>
                        <a:t>Upload</a:t>
                      </a:r>
                      <a:endParaRPr lang="en-US" sz="1050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/>
                        <a:t>월</a:t>
                      </a:r>
                      <a:endParaRPr lang="en-US" altLang="ko-KR" sz="1000" dirty="0" smtClean="0"/>
                    </a:p>
                    <a:p>
                      <a:pPr algn="ctr"/>
                      <a:r>
                        <a:rPr lang="en-US" sz="1000" dirty="0" smtClean="0"/>
                        <a:t>15:00</a:t>
                      </a:r>
                      <a:endParaRPr lang="en-US" sz="1000" dirty="0"/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판매계획 담당</a:t>
                      </a:r>
                      <a:endParaRPr lang="en-US" sz="1050" dirty="0"/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 smtClean="0"/>
                        <a:t>주간 판매계획 </a:t>
                      </a:r>
                      <a:r>
                        <a:rPr lang="en-US" altLang="ko-KR" sz="1050" dirty="0" smtClean="0"/>
                        <a:t>Version (V2)</a:t>
                      </a:r>
                      <a:r>
                        <a:rPr lang="ko-KR" altLang="en-US" sz="1050" dirty="0" smtClean="0"/>
                        <a:t>에 비활성 버전으로 업로드</a:t>
                      </a:r>
                      <a:endParaRPr lang="en-US" sz="105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26554">
                <a:tc>
                  <a:txBody>
                    <a:bodyPr/>
                    <a:lstStyle/>
                    <a:p>
                      <a:r>
                        <a:rPr lang="en-US" sz="1050" dirty="0" smtClean="0"/>
                        <a:t>LTP (ERP) / Demand</a:t>
                      </a:r>
                      <a:r>
                        <a:rPr lang="en-US" sz="1050" baseline="0" dirty="0" smtClean="0"/>
                        <a:t> Planning (APO) </a:t>
                      </a:r>
                      <a:r>
                        <a:rPr lang="ko-KR" altLang="en-US" sz="1050" baseline="0" dirty="0" smtClean="0"/>
                        <a:t>실행</a:t>
                      </a:r>
                      <a:endParaRPr lang="en-US" sz="1050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/>
                        <a:t>월</a:t>
                      </a:r>
                      <a:endParaRPr lang="en-US" altLang="ko-KR" sz="1000" dirty="0" smtClean="0"/>
                    </a:p>
                    <a:p>
                      <a:pPr algn="ctr"/>
                      <a:r>
                        <a:rPr lang="en-US" sz="1000" dirty="0" smtClean="0"/>
                        <a:t>17:00</a:t>
                      </a:r>
                      <a:endParaRPr lang="en-US" sz="1000" dirty="0"/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S&amp;OP </a:t>
                      </a:r>
                      <a:r>
                        <a:rPr lang="ko-KR" altLang="en-US" sz="105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프로세스 담당</a:t>
                      </a:r>
                      <a:endParaRPr lang="en-US" sz="1050" dirty="0"/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/>
                        <a:t>APO </a:t>
                      </a:r>
                      <a:r>
                        <a:rPr lang="ko-KR" altLang="en-US" sz="1050" dirty="0" smtClean="0"/>
                        <a:t>도입 전까지 </a:t>
                      </a:r>
                      <a:r>
                        <a:rPr lang="en-US" altLang="ko-KR" sz="1050" dirty="0" smtClean="0"/>
                        <a:t>LTP Run</a:t>
                      </a:r>
                      <a:r>
                        <a:rPr lang="ko-KR" altLang="en-US" sz="1050" dirty="0" smtClean="0"/>
                        <a:t>으로 대체</a:t>
                      </a:r>
                      <a:endParaRPr lang="en-US" sz="105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26554">
                <a:tc>
                  <a:txBody>
                    <a:bodyPr/>
                    <a:lstStyle/>
                    <a:p>
                      <a:r>
                        <a:rPr lang="en-US" sz="1050" dirty="0" smtClean="0"/>
                        <a:t>Demand Planning Run </a:t>
                      </a:r>
                      <a:r>
                        <a:rPr lang="ko-KR" altLang="en-US" sz="1050" dirty="0" smtClean="0"/>
                        <a:t>결과 </a:t>
                      </a:r>
                      <a:r>
                        <a:rPr lang="en-US" altLang="ko-KR" sz="1050" dirty="0" smtClean="0"/>
                        <a:t>Review</a:t>
                      </a:r>
                      <a:endParaRPr lang="en-US" sz="1050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/>
                        <a:t>화</a:t>
                      </a:r>
                      <a:endParaRPr lang="en-US" altLang="ko-KR" sz="1000" dirty="0" smtClean="0"/>
                    </a:p>
                    <a:p>
                      <a:pPr algn="ctr"/>
                      <a:r>
                        <a:rPr lang="en-US" sz="1000" dirty="0" smtClean="0"/>
                        <a:t>10:00</a:t>
                      </a:r>
                      <a:endParaRPr lang="en-US" sz="1000" dirty="0"/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S&amp;OP </a:t>
                      </a:r>
                      <a:r>
                        <a:rPr lang="ko-KR" altLang="en-US" sz="105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프로세스 담당</a:t>
                      </a:r>
                      <a:endParaRPr lang="en-US" sz="1050" dirty="0"/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 smtClean="0"/>
                        <a:t>각 </a:t>
                      </a:r>
                      <a:r>
                        <a:rPr lang="ko-KR" altLang="en-US" sz="1050" dirty="0" err="1" smtClean="0"/>
                        <a:t>담당별</a:t>
                      </a:r>
                      <a:r>
                        <a:rPr lang="ko-KR" altLang="en-US" sz="1050" dirty="0" smtClean="0"/>
                        <a:t> </a:t>
                      </a:r>
                      <a:r>
                        <a:rPr lang="en-US" altLang="ko-KR" sz="1050" dirty="0" smtClean="0"/>
                        <a:t>Review (</a:t>
                      </a:r>
                      <a:r>
                        <a:rPr lang="ko-KR" altLang="en-US" sz="1050" dirty="0" smtClean="0"/>
                        <a:t>판매</a:t>
                      </a:r>
                      <a:r>
                        <a:rPr lang="en-US" altLang="ko-KR" sz="1050" dirty="0" smtClean="0"/>
                        <a:t>/</a:t>
                      </a:r>
                      <a:r>
                        <a:rPr lang="ko-KR" altLang="en-US" sz="1050" dirty="0" smtClean="0"/>
                        <a:t>생산</a:t>
                      </a:r>
                      <a:r>
                        <a:rPr lang="en-US" altLang="ko-KR" sz="1050" dirty="0" smtClean="0"/>
                        <a:t>/</a:t>
                      </a:r>
                      <a:r>
                        <a:rPr lang="ko-KR" altLang="en-US" sz="1050" dirty="0" smtClean="0"/>
                        <a:t>구매</a:t>
                      </a:r>
                      <a:r>
                        <a:rPr lang="en-US" altLang="ko-KR" sz="1050" dirty="0" smtClean="0"/>
                        <a:t>)</a:t>
                      </a:r>
                      <a:endParaRPr lang="en-US" sz="105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</a:tr>
              <a:tr h="453548">
                <a:tc>
                  <a:txBody>
                    <a:bodyPr/>
                    <a:lstStyle/>
                    <a:p>
                      <a:r>
                        <a:rPr lang="ko-KR" altLang="en-US" sz="1050" dirty="0" smtClean="0"/>
                        <a:t>주간 </a:t>
                      </a:r>
                      <a:r>
                        <a:rPr lang="en-US" altLang="ko-KR" sz="1050" dirty="0" smtClean="0"/>
                        <a:t>S&amp;OP </a:t>
                      </a:r>
                      <a:r>
                        <a:rPr lang="ko-KR" altLang="en-US" sz="1050" dirty="0" smtClean="0"/>
                        <a:t>회의</a:t>
                      </a:r>
                      <a:endParaRPr lang="en-US" sz="1050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/>
                        <a:t>화</a:t>
                      </a:r>
                      <a:endParaRPr lang="en-US" altLang="ko-KR" sz="1000" dirty="0" smtClean="0"/>
                    </a:p>
                    <a:p>
                      <a:pPr algn="ctr"/>
                      <a:r>
                        <a:rPr lang="en-US" sz="1000" dirty="0" smtClean="0"/>
                        <a:t>10:00</a:t>
                      </a:r>
                      <a:endParaRPr lang="en-US" sz="1000" dirty="0"/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각 팀 </a:t>
                      </a:r>
                      <a:r>
                        <a:rPr lang="en-US" altLang="ko-KR" sz="105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S&amp;OP </a:t>
                      </a:r>
                      <a:r>
                        <a:rPr lang="ko-KR" altLang="en-US" sz="105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프로세스 담당</a:t>
                      </a:r>
                      <a:endParaRPr lang="en-US" sz="1050" dirty="0"/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 err="1" smtClean="0"/>
                        <a:t>판매오더</a:t>
                      </a:r>
                      <a:r>
                        <a:rPr lang="ko-KR" altLang="en-US" sz="1050" dirty="0" smtClean="0"/>
                        <a:t> 납기 적정성 검토</a:t>
                      </a:r>
                      <a:r>
                        <a:rPr lang="en-US" altLang="ko-KR" sz="1050" dirty="0" smtClean="0"/>
                        <a:t>, </a:t>
                      </a:r>
                      <a:r>
                        <a:rPr lang="ko-KR" altLang="en-US" sz="1050" dirty="0" smtClean="0"/>
                        <a:t>생산 능력 적정성 검토</a:t>
                      </a:r>
                      <a:r>
                        <a:rPr lang="en-US" altLang="ko-KR" sz="1050" dirty="0" smtClean="0"/>
                        <a:t>, </a:t>
                      </a:r>
                      <a:r>
                        <a:rPr lang="ko-KR" altLang="en-US" sz="1050" dirty="0" smtClean="0"/>
                        <a:t>긴급주문에 대한 대응관련 협의</a:t>
                      </a:r>
                      <a:endParaRPr lang="en-US" sz="105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26554">
                <a:tc>
                  <a:txBody>
                    <a:bodyPr/>
                    <a:lstStyle/>
                    <a:p>
                      <a:r>
                        <a:rPr lang="en-US" sz="1050" dirty="0" smtClean="0"/>
                        <a:t>MPS (ERP) / PPDS (APO)</a:t>
                      </a:r>
                      <a:r>
                        <a:rPr lang="en-US" sz="1050" baseline="0" dirty="0" smtClean="0"/>
                        <a:t> </a:t>
                      </a:r>
                      <a:r>
                        <a:rPr lang="ko-KR" altLang="en-US" sz="1050" baseline="0" dirty="0" smtClean="0"/>
                        <a:t>실행</a:t>
                      </a:r>
                      <a:endParaRPr lang="en-US" sz="1050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/>
                        <a:t>수</a:t>
                      </a:r>
                      <a:endParaRPr lang="en-US" altLang="ko-KR" sz="1000" dirty="0" smtClean="0"/>
                    </a:p>
                    <a:p>
                      <a:pPr algn="ctr"/>
                      <a:r>
                        <a:rPr lang="en-US" sz="1000" dirty="0" smtClean="0"/>
                        <a:t>10:00</a:t>
                      </a:r>
                      <a:endParaRPr lang="en-US" sz="1000" dirty="0"/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생산계획 담당</a:t>
                      </a:r>
                      <a:endParaRPr lang="en-US" sz="1050" dirty="0"/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/>
                        <a:t>APO </a:t>
                      </a:r>
                      <a:r>
                        <a:rPr lang="ko-KR" altLang="en-US" sz="1050" dirty="0" smtClean="0"/>
                        <a:t>도입 전까지 </a:t>
                      </a:r>
                      <a:r>
                        <a:rPr lang="en-US" altLang="ko-KR" sz="1050" dirty="0" smtClean="0"/>
                        <a:t>MPS </a:t>
                      </a:r>
                      <a:r>
                        <a:rPr lang="ko-KR" altLang="en-US" sz="1050" dirty="0" smtClean="0"/>
                        <a:t>실행 및 </a:t>
                      </a:r>
                      <a:r>
                        <a:rPr lang="ko-KR" altLang="en-US" sz="1050" dirty="0" err="1" smtClean="0"/>
                        <a:t>계획오더</a:t>
                      </a:r>
                      <a:r>
                        <a:rPr lang="ko-KR" altLang="en-US" sz="1050" dirty="0" smtClean="0"/>
                        <a:t> 일괄변경 기능으로 운영</a:t>
                      </a:r>
                      <a:endParaRPr lang="en-US" sz="1050" dirty="0" smtClean="0"/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26554">
                <a:tc>
                  <a:txBody>
                    <a:bodyPr/>
                    <a:lstStyle/>
                    <a:p>
                      <a:r>
                        <a:rPr lang="ko-KR" altLang="en-US" sz="1050" dirty="0" smtClean="0"/>
                        <a:t>상세생산계획 확정</a:t>
                      </a:r>
                      <a:endParaRPr lang="en-US" sz="1050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/>
                        <a:t>수</a:t>
                      </a:r>
                      <a:endParaRPr lang="en-US" altLang="ko-KR" sz="1000" dirty="0" smtClean="0"/>
                    </a:p>
                    <a:p>
                      <a:pPr algn="ctr"/>
                      <a:r>
                        <a:rPr lang="en-US" sz="1000" dirty="0" smtClean="0"/>
                        <a:t>17:00</a:t>
                      </a:r>
                      <a:endParaRPr lang="en-US" sz="1000" dirty="0"/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생산계획 담당</a:t>
                      </a:r>
                      <a:endParaRPr lang="en-US" sz="1050" dirty="0"/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/>
                        <a:t>APO </a:t>
                      </a:r>
                      <a:r>
                        <a:rPr lang="ko-KR" altLang="en-US" sz="1050" dirty="0" smtClean="0"/>
                        <a:t>도입 전까지 </a:t>
                      </a:r>
                      <a:r>
                        <a:rPr lang="ko-KR" altLang="en-US" sz="1050" dirty="0" err="1" smtClean="0"/>
                        <a:t>생산오더</a:t>
                      </a:r>
                      <a:r>
                        <a:rPr lang="ko-KR" altLang="en-US" sz="1050" dirty="0" smtClean="0"/>
                        <a:t> 일괄 계획변경 기능으로 운영</a:t>
                      </a:r>
                      <a:endParaRPr lang="en-US" sz="1050" dirty="0" smtClean="0"/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26554">
                <a:tc>
                  <a:txBody>
                    <a:bodyPr/>
                    <a:lstStyle/>
                    <a:p>
                      <a:r>
                        <a:rPr lang="en-US" sz="1050" dirty="0" smtClean="0"/>
                        <a:t>JIT</a:t>
                      </a:r>
                      <a:r>
                        <a:rPr lang="ko-KR" altLang="en-US" sz="1050" baseline="0" dirty="0" smtClean="0"/>
                        <a:t>자재 구매계획</a:t>
                      </a:r>
                      <a:r>
                        <a:rPr lang="en-US" altLang="ko-KR" sz="1050" baseline="0" dirty="0" smtClean="0"/>
                        <a:t/>
                      </a:r>
                      <a:br>
                        <a:rPr lang="en-US" altLang="ko-KR" sz="1050" baseline="0" dirty="0" smtClean="0"/>
                      </a:br>
                      <a:r>
                        <a:rPr lang="en-US" altLang="ko-KR" sz="1050" baseline="0" dirty="0" smtClean="0"/>
                        <a:t>(JIT </a:t>
                      </a:r>
                      <a:r>
                        <a:rPr lang="ko-KR" altLang="en-US" sz="1050" baseline="0" dirty="0" smtClean="0"/>
                        <a:t>납품일정</a:t>
                      </a:r>
                      <a:r>
                        <a:rPr lang="en-US" altLang="ko-KR" sz="1050" baseline="0" dirty="0" smtClean="0"/>
                        <a:t>) </a:t>
                      </a:r>
                      <a:r>
                        <a:rPr lang="ko-KR" altLang="en-US" sz="1050" baseline="0" dirty="0" smtClean="0"/>
                        <a:t>확정</a:t>
                      </a:r>
                      <a:endParaRPr lang="en-US" sz="1050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/>
                        <a:t>수</a:t>
                      </a:r>
                      <a:endParaRPr lang="en-US" altLang="ko-KR" sz="1000" dirty="0" smtClean="0"/>
                    </a:p>
                    <a:p>
                      <a:pPr algn="ctr"/>
                      <a:r>
                        <a:rPr lang="en-US" sz="1000" dirty="0" smtClean="0"/>
                        <a:t>18:00</a:t>
                      </a:r>
                      <a:endParaRPr lang="en-US" sz="1000" dirty="0"/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 smtClean="0"/>
                        <a:t>구매계획 담당</a:t>
                      </a:r>
                      <a:endParaRPr lang="en-US" altLang="ko-KR" sz="1050" dirty="0" smtClean="0"/>
                    </a:p>
                    <a:p>
                      <a:pPr algn="ctr"/>
                      <a:r>
                        <a:rPr lang="en-US" sz="1050" dirty="0" smtClean="0"/>
                        <a:t>(</a:t>
                      </a:r>
                      <a:r>
                        <a:rPr lang="ko-KR" altLang="en-US" sz="1050" dirty="0" smtClean="0"/>
                        <a:t>광주</a:t>
                      </a:r>
                      <a:r>
                        <a:rPr lang="en-US" altLang="ko-KR" sz="1050" dirty="0" smtClean="0"/>
                        <a:t>)</a:t>
                      </a:r>
                      <a:endParaRPr lang="en-US" sz="1050" dirty="0"/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/>
                        <a:t>JIT</a:t>
                      </a:r>
                      <a:r>
                        <a:rPr lang="ko-KR" altLang="en-US" sz="1050" dirty="0" smtClean="0"/>
                        <a:t>대응 자재에 대해 생산오더별 구매요청</a:t>
                      </a:r>
                      <a:r>
                        <a:rPr lang="en-US" altLang="ko-KR" sz="1050" dirty="0" smtClean="0"/>
                        <a:t>, PO</a:t>
                      </a:r>
                      <a:r>
                        <a:rPr lang="ko-KR" altLang="en-US" sz="1050" dirty="0" smtClean="0"/>
                        <a:t>생성을 선행함</a:t>
                      </a:r>
                      <a:endParaRPr lang="en-US" sz="1050" dirty="0" smtClean="0"/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53548">
                <a:tc>
                  <a:txBody>
                    <a:bodyPr/>
                    <a:lstStyle/>
                    <a:p>
                      <a:r>
                        <a:rPr lang="en-US" sz="1050" dirty="0" smtClean="0"/>
                        <a:t>MRP</a:t>
                      </a:r>
                      <a:r>
                        <a:rPr lang="en-US" sz="1050" baseline="0" dirty="0" smtClean="0"/>
                        <a:t> Run</a:t>
                      </a:r>
                      <a:endParaRPr lang="en-US" sz="1050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/>
                        <a:t>수</a:t>
                      </a:r>
                      <a:endParaRPr lang="en-US" altLang="ko-KR" sz="1000" dirty="0" smtClean="0"/>
                    </a:p>
                    <a:p>
                      <a:pPr algn="ctr"/>
                      <a:r>
                        <a:rPr lang="en-US" sz="1000" dirty="0" smtClean="0"/>
                        <a:t>18:00</a:t>
                      </a:r>
                      <a:endParaRPr lang="en-US" sz="1000" dirty="0"/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생산계획 담당</a:t>
                      </a:r>
                      <a:endParaRPr lang="en-US" sz="1050" dirty="0" smtClean="0"/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/>
                        <a:t>APO </a:t>
                      </a:r>
                      <a:r>
                        <a:rPr lang="ko-KR" altLang="en-US" sz="1050" dirty="0" smtClean="0"/>
                        <a:t>도입 전까지 원부자재</a:t>
                      </a:r>
                      <a:r>
                        <a:rPr lang="ko-KR" altLang="en-US" sz="1050" baseline="0" dirty="0" smtClean="0"/>
                        <a:t> 소요량 산출을 위한 </a:t>
                      </a:r>
                      <a:r>
                        <a:rPr lang="en-US" altLang="ko-KR" sz="1050" baseline="0" dirty="0" smtClean="0"/>
                        <a:t>MRP </a:t>
                      </a:r>
                      <a:r>
                        <a:rPr lang="ko-KR" altLang="en-US" sz="1050" baseline="0" dirty="0" smtClean="0"/>
                        <a:t>실행으로</a:t>
                      </a:r>
                      <a:r>
                        <a:rPr lang="en-US" altLang="ko-KR" sz="1050" baseline="0" dirty="0" smtClean="0"/>
                        <a:t> </a:t>
                      </a:r>
                      <a:r>
                        <a:rPr lang="ko-KR" altLang="en-US" sz="1050" baseline="0" dirty="0" smtClean="0"/>
                        <a:t>상세 생산계획 완료 후 실행 함</a:t>
                      </a:r>
                      <a:endParaRPr lang="en-US" sz="1050" dirty="0" smtClean="0"/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4460">
                <a:tc>
                  <a:txBody>
                    <a:bodyPr/>
                    <a:lstStyle/>
                    <a:p>
                      <a:r>
                        <a:rPr lang="ko-KR" altLang="en-US" sz="1050" dirty="0" smtClean="0"/>
                        <a:t>자재 구매계획 확정</a:t>
                      </a:r>
                      <a:endParaRPr lang="en-US" sz="1050" dirty="0"/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/>
                        <a:t>목</a:t>
                      </a:r>
                      <a:endParaRPr lang="en-US" altLang="ko-KR" sz="1000" dirty="0" smtClean="0"/>
                    </a:p>
                    <a:p>
                      <a:pPr algn="ctr"/>
                      <a:r>
                        <a:rPr lang="en-US" sz="1000" dirty="0" smtClean="0"/>
                        <a:t>12:00</a:t>
                      </a:r>
                      <a:endParaRPr lang="en-US" sz="1000" dirty="0"/>
                    </a:p>
                  </a:txBody>
                  <a:tcPr marL="45720" marR="4572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구매계획</a:t>
                      </a:r>
                      <a:r>
                        <a:rPr lang="ko-KR" altLang="en-US" sz="1050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담당</a:t>
                      </a:r>
                      <a:endParaRPr lang="ko-KR" altLang="en-US" sz="1050" b="1" i="0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lang="en-US" sz="1050" dirty="0" smtClean="0"/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3" name="그룹 12"/>
          <p:cNvGrpSpPr/>
          <p:nvPr/>
        </p:nvGrpSpPr>
        <p:grpSpPr>
          <a:xfrm>
            <a:off x="3957850" y="242578"/>
            <a:ext cx="5676732" cy="344276"/>
            <a:chOff x="229391" y="1191000"/>
            <a:chExt cx="9255066" cy="465461"/>
          </a:xfrm>
        </p:grpSpPr>
        <p:sp>
          <p:nvSpPr>
            <p:cNvPr id="14" name="AutoShape 9"/>
            <p:cNvSpPr>
              <a:spLocks noChangeArrowheads="1"/>
            </p:cNvSpPr>
            <p:nvPr/>
          </p:nvSpPr>
          <p:spPr bwMode="gray">
            <a:xfrm>
              <a:off x="229391" y="1191000"/>
              <a:ext cx="1251192" cy="465461"/>
            </a:xfrm>
            <a:prstGeom prst="homePlate">
              <a:avLst>
                <a:gd name="adj" fmla="val 5306"/>
              </a:avLst>
            </a:prstGeom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/>
                  <a:cs typeface="Arial" charset="0"/>
                </a:rPr>
                <a:t>운영 원칙 수립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endParaRPr>
            </a:p>
          </p:txBody>
        </p:sp>
        <p:sp>
          <p:nvSpPr>
            <p:cNvPr id="15" name="AutoShape 10"/>
            <p:cNvSpPr>
              <a:spLocks noChangeArrowheads="1"/>
            </p:cNvSpPr>
            <p:nvPr/>
          </p:nvSpPr>
          <p:spPr bwMode="gray">
            <a:xfrm>
              <a:off x="1563371" y="1191000"/>
              <a:ext cx="1251192" cy="465461"/>
            </a:xfrm>
            <a:prstGeom prst="homePlate">
              <a:avLst>
                <a:gd name="adj" fmla="val 5744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lang="ko-KR" altLang="en-US" sz="1000" b="1" kern="0" dirty="0" smtClean="0">
                  <a:solidFill>
                    <a:srgbClr val="FFFFFF"/>
                  </a:solidFill>
                  <a:latin typeface="맑은 고딕" pitchFamily="50" charset="-127"/>
                  <a:ea typeface="맑은 고딕"/>
                  <a:cs typeface="Arial" charset="0"/>
                </a:rPr>
                <a:t>판매 계획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endParaRPr>
            </a:p>
          </p:txBody>
        </p:sp>
        <p:sp>
          <p:nvSpPr>
            <p:cNvPr id="16" name="AutoShape 13"/>
            <p:cNvSpPr>
              <a:spLocks noChangeArrowheads="1"/>
            </p:cNvSpPr>
            <p:nvPr/>
          </p:nvSpPr>
          <p:spPr bwMode="gray">
            <a:xfrm>
              <a:off x="6899287" y="1191000"/>
              <a:ext cx="1251192" cy="465461"/>
            </a:xfrm>
            <a:prstGeom prst="homePlate">
              <a:avLst>
                <a:gd name="adj" fmla="val 5920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/>
                  <a:cs typeface="Arial" charset="0"/>
                </a:rPr>
                <a:t>실행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endParaRPr>
            </a:p>
          </p:txBody>
        </p:sp>
        <p:sp>
          <p:nvSpPr>
            <p:cNvPr id="17" name="AutoShape 16"/>
            <p:cNvSpPr>
              <a:spLocks noChangeArrowheads="1"/>
            </p:cNvSpPr>
            <p:nvPr/>
          </p:nvSpPr>
          <p:spPr bwMode="gray">
            <a:xfrm>
              <a:off x="8233265" y="1191000"/>
              <a:ext cx="1251192" cy="465461"/>
            </a:xfrm>
            <a:prstGeom prst="homePlate">
              <a:avLst>
                <a:gd name="adj" fmla="val 4085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/>
                  <a:cs typeface="Arial" charset="0"/>
                </a:rPr>
                <a:t>모니터링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endParaRPr>
            </a:p>
          </p:txBody>
        </p:sp>
        <p:sp>
          <p:nvSpPr>
            <p:cNvPr id="18" name="AutoShape 11"/>
            <p:cNvSpPr>
              <a:spLocks noChangeArrowheads="1"/>
            </p:cNvSpPr>
            <p:nvPr/>
          </p:nvSpPr>
          <p:spPr bwMode="gray">
            <a:xfrm>
              <a:off x="2924590" y="1191000"/>
              <a:ext cx="3866707" cy="465461"/>
            </a:xfrm>
            <a:prstGeom prst="homePlate">
              <a:avLst>
                <a:gd name="adj" fmla="val 10276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en-US" altLang="ko-KR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맑은 고딕" pitchFamily="50" charset="-127"/>
                  <a:ea typeface="맑은 고딕"/>
                  <a:cs typeface="Arial" charset="0"/>
                </a:rPr>
                <a:t>S&amp;OP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96653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직사각형 146"/>
          <p:cNvSpPr/>
          <p:nvPr/>
        </p:nvSpPr>
        <p:spPr>
          <a:xfrm>
            <a:off x="177444" y="155635"/>
            <a:ext cx="7862709" cy="6056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l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800" b="1" kern="0" dirty="0" smtClean="0">
                <a:latin typeface="맑은 고딕"/>
                <a:ea typeface="맑은 고딕"/>
              </a:rPr>
              <a:t>판매 계획 수립 </a:t>
            </a: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맑은 고딕"/>
              <a:ea typeface="맑은 고딕"/>
            </a:endParaRPr>
          </a:p>
        </p:txBody>
      </p:sp>
      <p:sp>
        <p:nvSpPr>
          <p:cNvPr id="75" name="AutoShape 2"/>
          <p:cNvSpPr>
            <a:spLocks noChangeArrowheads="1"/>
          </p:cNvSpPr>
          <p:nvPr/>
        </p:nvSpPr>
        <p:spPr bwMode="auto">
          <a:xfrm rot="10800000">
            <a:off x="280996" y="1387351"/>
            <a:ext cx="9393092" cy="203926"/>
          </a:xfrm>
          <a:custGeom>
            <a:avLst/>
            <a:gdLst>
              <a:gd name="connsiteX0" fmla="*/ 0 w 1591808"/>
              <a:gd name="connsiteY0" fmla="*/ 1052513 h 1052513"/>
              <a:gd name="connsiteX1" fmla="*/ 795904 w 1591808"/>
              <a:gd name="connsiteY1" fmla="*/ 0 h 1052513"/>
              <a:gd name="connsiteX2" fmla="*/ 1591808 w 1591808"/>
              <a:gd name="connsiteY2" fmla="*/ 1052513 h 1052513"/>
              <a:gd name="connsiteX3" fmla="*/ 0 w 1591808"/>
              <a:gd name="connsiteY3" fmla="*/ 1052513 h 1052513"/>
              <a:gd name="connsiteX0" fmla="*/ 0 w 2350633"/>
              <a:gd name="connsiteY0" fmla="*/ 423745 h 423745"/>
              <a:gd name="connsiteX1" fmla="*/ 2350633 w 2350633"/>
              <a:gd name="connsiteY1" fmla="*/ 0 h 423745"/>
              <a:gd name="connsiteX2" fmla="*/ 1591808 w 2350633"/>
              <a:gd name="connsiteY2" fmla="*/ 423745 h 423745"/>
              <a:gd name="connsiteX3" fmla="*/ 0 w 2350633"/>
              <a:gd name="connsiteY3" fmla="*/ 423745 h 423745"/>
              <a:gd name="connsiteX0" fmla="*/ 0 w 2350633"/>
              <a:gd name="connsiteY0" fmla="*/ 423745 h 441586"/>
              <a:gd name="connsiteX1" fmla="*/ 2350633 w 2350633"/>
              <a:gd name="connsiteY1" fmla="*/ 0 h 441586"/>
              <a:gd name="connsiteX2" fmla="*/ 1384299 w 2350633"/>
              <a:gd name="connsiteY2" fmla="*/ 441586 h 441586"/>
              <a:gd name="connsiteX3" fmla="*/ 0 w 2350633"/>
              <a:gd name="connsiteY3" fmla="*/ 423745 h 441586"/>
              <a:gd name="connsiteX0" fmla="*/ 4123193 w 6473826"/>
              <a:gd name="connsiteY0" fmla="*/ 423746 h 441587"/>
              <a:gd name="connsiteX1" fmla="*/ 0 w 6473826"/>
              <a:gd name="connsiteY1" fmla="*/ 0 h 441587"/>
              <a:gd name="connsiteX2" fmla="*/ 6473826 w 6473826"/>
              <a:gd name="connsiteY2" fmla="*/ 1 h 441587"/>
              <a:gd name="connsiteX3" fmla="*/ 5507492 w 6473826"/>
              <a:gd name="connsiteY3" fmla="*/ 441587 h 441587"/>
              <a:gd name="connsiteX4" fmla="*/ 4123193 w 6473826"/>
              <a:gd name="connsiteY4" fmla="*/ 423746 h 441587"/>
              <a:gd name="connsiteX0" fmla="*/ 2039683 w 6473826"/>
              <a:gd name="connsiteY0" fmla="*/ 441587 h 441587"/>
              <a:gd name="connsiteX1" fmla="*/ 0 w 6473826"/>
              <a:gd name="connsiteY1" fmla="*/ 0 h 441587"/>
              <a:gd name="connsiteX2" fmla="*/ 6473826 w 6473826"/>
              <a:gd name="connsiteY2" fmla="*/ 1 h 441587"/>
              <a:gd name="connsiteX3" fmla="*/ 5507492 w 6473826"/>
              <a:gd name="connsiteY3" fmla="*/ 441587 h 441587"/>
              <a:gd name="connsiteX4" fmla="*/ 2039683 w 6473826"/>
              <a:gd name="connsiteY4" fmla="*/ 441587 h 441587"/>
              <a:gd name="connsiteX0" fmla="*/ 2039683 w 5507492"/>
              <a:gd name="connsiteY0" fmla="*/ 493459 h 493459"/>
              <a:gd name="connsiteX1" fmla="*/ 0 w 5507492"/>
              <a:gd name="connsiteY1" fmla="*/ 51872 h 493459"/>
              <a:gd name="connsiteX2" fmla="*/ 5448365 w 5507492"/>
              <a:gd name="connsiteY2" fmla="*/ 0 h 493459"/>
              <a:gd name="connsiteX3" fmla="*/ 5507492 w 5507492"/>
              <a:gd name="connsiteY3" fmla="*/ 493459 h 493459"/>
              <a:gd name="connsiteX4" fmla="*/ 2039683 w 5507492"/>
              <a:gd name="connsiteY4" fmla="*/ 493459 h 493459"/>
              <a:gd name="connsiteX0" fmla="*/ 5989316 w 9457125"/>
              <a:gd name="connsiteY0" fmla="*/ 493459 h 493459"/>
              <a:gd name="connsiteX1" fmla="*/ 0 w 9457125"/>
              <a:gd name="connsiteY1" fmla="*/ 0 h 493459"/>
              <a:gd name="connsiteX2" fmla="*/ 9397998 w 9457125"/>
              <a:gd name="connsiteY2" fmla="*/ 0 h 493459"/>
              <a:gd name="connsiteX3" fmla="*/ 9457125 w 9457125"/>
              <a:gd name="connsiteY3" fmla="*/ 493459 h 493459"/>
              <a:gd name="connsiteX4" fmla="*/ 5989316 w 9457125"/>
              <a:gd name="connsiteY4" fmla="*/ 493459 h 493459"/>
              <a:gd name="connsiteX0" fmla="*/ 8234067 w 9457125"/>
              <a:gd name="connsiteY0" fmla="*/ 532631 h 532631"/>
              <a:gd name="connsiteX1" fmla="*/ 0 w 9457125"/>
              <a:gd name="connsiteY1" fmla="*/ 0 h 532631"/>
              <a:gd name="connsiteX2" fmla="*/ 9397998 w 9457125"/>
              <a:gd name="connsiteY2" fmla="*/ 0 h 532631"/>
              <a:gd name="connsiteX3" fmla="*/ 9457125 w 9457125"/>
              <a:gd name="connsiteY3" fmla="*/ 493459 h 532631"/>
              <a:gd name="connsiteX4" fmla="*/ 8234067 w 9457125"/>
              <a:gd name="connsiteY4" fmla="*/ 532631 h 532631"/>
              <a:gd name="connsiteX0" fmla="*/ 8234067 w 9457125"/>
              <a:gd name="connsiteY0" fmla="*/ 532631 h 532631"/>
              <a:gd name="connsiteX1" fmla="*/ 0 w 9457125"/>
              <a:gd name="connsiteY1" fmla="*/ 0 h 532631"/>
              <a:gd name="connsiteX2" fmla="*/ 9404197 w 9457125"/>
              <a:gd name="connsiteY2" fmla="*/ 258132 h 532631"/>
              <a:gd name="connsiteX3" fmla="*/ 9457125 w 9457125"/>
              <a:gd name="connsiteY3" fmla="*/ 493459 h 532631"/>
              <a:gd name="connsiteX4" fmla="*/ 8234067 w 9457125"/>
              <a:gd name="connsiteY4" fmla="*/ 532631 h 532631"/>
              <a:gd name="connsiteX0" fmla="*/ 8541399 w 9764457"/>
              <a:gd name="connsiteY0" fmla="*/ 343123 h 343123"/>
              <a:gd name="connsiteX1" fmla="*/ 0 w 9764457"/>
              <a:gd name="connsiteY1" fmla="*/ 0 h 343123"/>
              <a:gd name="connsiteX2" fmla="*/ 9711529 w 9764457"/>
              <a:gd name="connsiteY2" fmla="*/ 68624 h 343123"/>
              <a:gd name="connsiteX3" fmla="*/ 9764457 w 9764457"/>
              <a:gd name="connsiteY3" fmla="*/ 303951 h 343123"/>
              <a:gd name="connsiteX4" fmla="*/ 8541399 w 9764457"/>
              <a:gd name="connsiteY4" fmla="*/ 343123 h 343123"/>
              <a:gd name="connsiteX0" fmla="*/ 8541399 w 9906000"/>
              <a:gd name="connsiteY0" fmla="*/ 343123 h 343123"/>
              <a:gd name="connsiteX1" fmla="*/ 0 w 9906000"/>
              <a:gd name="connsiteY1" fmla="*/ 0 h 343123"/>
              <a:gd name="connsiteX2" fmla="*/ 9906000 w 9906000"/>
              <a:gd name="connsiteY2" fmla="*/ 0 h 343123"/>
              <a:gd name="connsiteX3" fmla="*/ 9764457 w 9906000"/>
              <a:gd name="connsiteY3" fmla="*/ 303951 h 343123"/>
              <a:gd name="connsiteX4" fmla="*/ 8541399 w 9906000"/>
              <a:gd name="connsiteY4" fmla="*/ 343123 h 343123"/>
              <a:gd name="connsiteX0" fmla="*/ 8541399 w 9764457"/>
              <a:gd name="connsiteY0" fmla="*/ 343123 h 343123"/>
              <a:gd name="connsiteX1" fmla="*/ 0 w 9764457"/>
              <a:gd name="connsiteY1" fmla="*/ 0 h 343123"/>
              <a:gd name="connsiteX2" fmla="*/ 9711529 w 9764457"/>
              <a:gd name="connsiteY2" fmla="*/ 0 h 343123"/>
              <a:gd name="connsiteX3" fmla="*/ 9764457 w 9764457"/>
              <a:gd name="connsiteY3" fmla="*/ 303951 h 343123"/>
              <a:gd name="connsiteX4" fmla="*/ 8541399 w 9764457"/>
              <a:gd name="connsiteY4" fmla="*/ 343123 h 343123"/>
              <a:gd name="connsiteX0" fmla="*/ 8541399 w 9711529"/>
              <a:gd name="connsiteY0" fmla="*/ 343123 h 343123"/>
              <a:gd name="connsiteX1" fmla="*/ 0 w 9711529"/>
              <a:gd name="connsiteY1" fmla="*/ 0 h 343123"/>
              <a:gd name="connsiteX2" fmla="*/ 9711529 w 9711529"/>
              <a:gd name="connsiteY2" fmla="*/ 0 h 343123"/>
              <a:gd name="connsiteX3" fmla="*/ 8307373 w 9711529"/>
              <a:gd name="connsiteY3" fmla="*/ 205873 h 343123"/>
              <a:gd name="connsiteX4" fmla="*/ 8541399 w 9711529"/>
              <a:gd name="connsiteY4" fmla="*/ 343123 h 343123"/>
              <a:gd name="connsiteX0" fmla="*/ 6981227 w 9711529"/>
              <a:gd name="connsiteY0" fmla="*/ 274498 h 274498"/>
              <a:gd name="connsiteX1" fmla="*/ 0 w 9711529"/>
              <a:gd name="connsiteY1" fmla="*/ 0 h 274498"/>
              <a:gd name="connsiteX2" fmla="*/ 9711529 w 9711529"/>
              <a:gd name="connsiteY2" fmla="*/ 0 h 274498"/>
              <a:gd name="connsiteX3" fmla="*/ 8307373 w 9711529"/>
              <a:gd name="connsiteY3" fmla="*/ 205873 h 274498"/>
              <a:gd name="connsiteX4" fmla="*/ 6981227 w 9711529"/>
              <a:gd name="connsiteY4" fmla="*/ 274498 h 274498"/>
              <a:gd name="connsiteX0" fmla="*/ 6981227 w 9711529"/>
              <a:gd name="connsiteY0" fmla="*/ 274499 h 274499"/>
              <a:gd name="connsiteX1" fmla="*/ 0 w 9711529"/>
              <a:gd name="connsiteY1" fmla="*/ 0 h 274499"/>
              <a:gd name="connsiteX2" fmla="*/ 9711529 w 9711529"/>
              <a:gd name="connsiteY2" fmla="*/ 0 h 274499"/>
              <a:gd name="connsiteX3" fmla="*/ 8307373 w 9711529"/>
              <a:gd name="connsiteY3" fmla="*/ 205873 h 274499"/>
              <a:gd name="connsiteX4" fmla="*/ 6981227 w 9711529"/>
              <a:gd name="connsiteY4" fmla="*/ 274499 h 274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11529" h="274499">
                <a:moveTo>
                  <a:pt x="6981227" y="274499"/>
                </a:moveTo>
                <a:lnTo>
                  <a:pt x="0" y="0"/>
                </a:lnTo>
                <a:lnTo>
                  <a:pt x="9711529" y="0"/>
                </a:lnTo>
                <a:lnTo>
                  <a:pt x="8307373" y="205873"/>
                </a:lnTo>
                <a:lnTo>
                  <a:pt x="6981227" y="274499"/>
                </a:lnTo>
                <a:close/>
              </a:path>
            </a:pathLst>
          </a:custGeom>
          <a:gradFill rotWithShape="1">
            <a:gsLst>
              <a:gs pos="0">
                <a:srgbClr val="CDE5FF"/>
              </a:gs>
              <a:gs pos="100000">
                <a:srgbClr val="9999FF">
                  <a:gamma/>
                  <a:tint val="0"/>
                  <a:invGamma/>
                </a:srgbClr>
              </a:gs>
            </a:gsLst>
            <a:lin ang="5400000" scaled="1"/>
          </a:gradFill>
          <a:ln w="9525" cap="rnd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 latinLnBrk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endParaRPr kumimoji="1" lang="en-US" sz="1200" b="1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76" name="Line 43"/>
          <p:cNvSpPr>
            <a:spLocks noChangeShapeType="1"/>
          </p:cNvSpPr>
          <p:nvPr/>
        </p:nvSpPr>
        <p:spPr bwMode="auto">
          <a:xfrm>
            <a:off x="314225" y="2874469"/>
            <a:ext cx="9049272" cy="0"/>
          </a:xfrm>
          <a:prstGeom prst="line">
            <a:avLst/>
          </a:prstGeom>
          <a:noFill/>
          <a:ln w="9525">
            <a:solidFill>
              <a:srgbClr val="969696"/>
            </a:solidFill>
            <a:prstDash val="dash"/>
            <a:round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77" name="Line 44"/>
          <p:cNvSpPr>
            <a:spLocks noChangeShapeType="1"/>
          </p:cNvSpPr>
          <p:nvPr/>
        </p:nvSpPr>
        <p:spPr bwMode="auto">
          <a:xfrm>
            <a:off x="314224" y="2334282"/>
            <a:ext cx="9055414" cy="0"/>
          </a:xfrm>
          <a:prstGeom prst="line">
            <a:avLst/>
          </a:prstGeom>
          <a:noFill/>
          <a:ln w="9525">
            <a:solidFill>
              <a:srgbClr val="969696"/>
            </a:solidFill>
            <a:prstDash val="dash"/>
            <a:round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78" name="AcnBodyText_ID_3614754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15674" y="2004199"/>
            <a:ext cx="372106" cy="108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None/>
            </a:pPr>
            <a:r>
              <a:rPr lang="ko-KR" altLang="en-US" sz="1000" b="1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본부장</a:t>
            </a:r>
            <a:endParaRPr lang="ko-KR" altLang="en-US" sz="1000" b="1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79" name="AcnBodyText_ID_3614754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04041" y="2528434"/>
            <a:ext cx="539553" cy="108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None/>
            </a:pPr>
            <a:r>
              <a:rPr lang="ko-KR" altLang="en-US" sz="1000" b="1" dirty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영업 </a:t>
            </a:r>
            <a:r>
              <a:rPr lang="ko-KR" altLang="en-US" sz="1000" b="1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팀장</a:t>
            </a:r>
            <a:endParaRPr lang="ko-KR" altLang="en-US" sz="1000" b="1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80" name="AcnBodyText_ID_3614754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69937" y="3008130"/>
            <a:ext cx="582966" cy="108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None/>
            </a:pPr>
            <a:r>
              <a:rPr lang="ko-KR" altLang="en-US" sz="1000" b="1" dirty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영업 사원 </a:t>
            </a:r>
          </a:p>
        </p:txBody>
      </p:sp>
      <p:sp>
        <p:nvSpPr>
          <p:cNvPr id="81" name="Rectangle 74"/>
          <p:cNvSpPr>
            <a:spLocks noChangeArrowheads="1"/>
          </p:cNvSpPr>
          <p:nvPr/>
        </p:nvSpPr>
        <p:spPr bwMode="auto">
          <a:xfrm>
            <a:off x="3187773" y="2392282"/>
            <a:ext cx="1469369" cy="411679"/>
          </a:xfrm>
          <a:prstGeom prst="rect">
            <a:avLst/>
          </a:prstGeom>
          <a:solidFill>
            <a:srgbClr val="1F497D">
              <a:lumMod val="20000"/>
              <a:lumOff val="80000"/>
            </a:srgbClr>
          </a:solidFill>
          <a:ln w="9525" algn="ctr">
            <a:solidFill>
              <a:srgbClr val="969696"/>
            </a:solidFill>
            <a:prstDash val="solid"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 </a:t>
            </a:r>
            <a:r>
              <a:rPr kumimoji="0" lang="ko-KR" altLang="en-US" sz="1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영업팀별</a:t>
            </a: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 </a:t>
            </a: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판매 계획 </a:t>
            </a: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집계 및 조정</a:t>
            </a:r>
          </a:p>
        </p:txBody>
      </p:sp>
      <p:sp>
        <p:nvSpPr>
          <p:cNvPr id="82" name="Rectangle 76"/>
          <p:cNvSpPr>
            <a:spLocks noChangeArrowheads="1"/>
          </p:cNvSpPr>
          <p:nvPr/>
        </p:nvSpPr>
        <p:spPr bwMode="auto">
          <a:xfrm>
            <a:off x="3187773" y="1791823"/>
            <a:ext cx="1469369" cy="411679"/>
          </a:xfrm>
          <a:prstGeom prst="rect">
            <a:avLst/>
          </a:prstGeom>
          <a:solidFill>
            <a:srgbClr val="1F497D">
              <a:lumMod val="20000"/>
              <a:lumOff val="80000"/>
            </a:srgbClr>
          </a:solidFill>
          <a:ln w="9525" algn="ctr">
            <a:solidFill>
              <a:srgbClr val="969696"/>
            </a:solidFill>
            <a:prstDash val="solid"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사업본부 </a:t>
            </a:r>
            <a:r>
              <a:rPr lang="ko-KR" altLang="en-US" sz="1000" kern="0" dirty="0" smtClean="0">
                <a:latin typeface="+mn-ea"/>
                <a:ea typeface="+mn-ea"/>
                <a:cs typeface="Arial" pitchFamily="34" charset="0"/>
              </a:rPr>
              <a:t>판매 </a:t>
            </a: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계획 </a:t>
            </a: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확정</a:t>
            </a:r>
          </a:p>
        </p:txBody>
      </p:sp>
      <p:cxnSp>
        <p:nvCxnSpPr>
          <p:cNvPr id="83" name="AutoShape 77"/>
          <p:cNvCxnSpPr>
            <a:cxnSpLocks noChangeShapeType="1"/>
            <a:stCxn id="81" idx="0"/>
            <a:endCxn id="82" idx="2"/>
          </p:cNvCxnSpPr>
          <p:nvPr/>
        </p:nvCxnSpPr>
        <p:spPr bwMode="auto">
          <a:xfrm rot="5400000" flipH="1" flipV="1">
            <a:off x="3828068" y="2297692"/>
            <a:ext cx="188782" cy="1536"/>
          </a:xfrm>
          <a:prstGeom prst="straightConnector1">
            <a:avLst/>
          </a:prstGeom>
          <a:noFill/>
          <a:ln w="9525">
            <a:solidFill>
              <a:sysClr val="windowText" lastClr="000000"/>
            </a:solidFill>
            <a:round/>
            <a:headEnd/>
            <a:tailEnd type="triangle" w="med" len="med"/>
          </a:ln>
          <a:effectLst/>
        </p:spPr>
      </p:cxnSp>
      <p:cxnSp>
        <p:nvCxnSpPr>
          <p:cNvPr id="84" name="AutoShape 79"/>
          <p:cNvCxnSpPr>
            <a:cxnSpLocks noChangeShapeType="1"/>
            <a:stCxn id="82" idx="3"/>
            <a:endCxn id="85" idx="1"/>
          </p:cNvCxnSpPr>
          <p:nvPr/>
        </p:nvCxnSpPr>
        <p:spPr bwMode="auto">
          <a:xfrm>
            <a:off x="4657142" y="1997662"/>
            <a:ext cx="713622" cy="1119205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ysClr val="windowText" lastClr="000000"/>
            </a:solidFill>
            <a:miter lim="800000"/>
            <a:headEnd type="triangle"/>
            <a:tailEnd type="triangle" w="med" len="med"/>
          </a:ln>
          <a:effectLst/>
        </p:spPr>
      </p:cxnSp>
      <p:sp>
        <p:nvSpPr>
          <p:cNvPr id="85" name="Rectangle 80"/>
          <p:cNvSpPr>
            <a:spLocks noChangeArrowheads="1"/>
          </p:cNvSpPr>
          <p:nvPr/>
        </p:nvSpPr>
        <p:spPr bwMode="auto">
          <a:xfrm>
            <a:off x="5370764" y="2818351"/>
            <a:ext cx="1177688" cy="597033"/>
          </a:xfrm>
          <a:prstGeom prst="rect">
            <a:avLst/>
          </a:prstGeom>
          <a:solidFill>
            <a:srgbClr val="1F497D">
              <a:lumMod val="20000"/>
              <a:lumOff val="80000"/>
            </a:srgbClr>
          </a:solidFill>
          <a:ln w="9525" algn="ctr">
            <a:solidFill>
              <a:srgbClr val="969696"/>
            </a:solidFill>
            <a:prstDash val="solid"/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marL="195263" marR="0" lvl="0" indent="-195263" algn="ctr" defTabSz="914400" eaLnBrk="0" fontAlgn="base" latinLnBrk="0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kern="0" dirty="0" smtClean="0">
                <a:latin typeface="+mn-ea"/>
                <a:ea typeface="+mn-ea"/>
                <a:cs typeface="Arial" pitchFamily="34" charset="0"/>
              </a:rPr>
              <a:t>판매 </a:t>
            </a: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계획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Arial" pitchFamily="34" charset="0"/>
            </a:endParaRPr>
          </a:p>
          <a:p>
            <a:pPr marL="195263" marR="0" lvl="0" indent="-195263" algn="ctr" defTabSz="914400" eaLnBrk="0" fontAlgn="base" latinLnBrk="0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조정 및 협의</a:t>
            </a:r>
            <a:endParaRPr kumimoji="0" lang="en-US" altLang="ko-KR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86" name="AutoShape 91"/>
          <p:cNvSpPr>
            <a:spLocks noChangeArrowheads="1"/>
          </p:cNvSpPr>
          <p:nvPr/>
        </p:nvSpPr>
        <p:spPr bwMode="auto">
          <a:xfrm>
            <a:off x="5667022" y="1843000"/>
            <a:ext cx="1255995" cy="309328"/>
          </a:xfrm>
          <a:prstGeom prst="flowChartDecision">
            <a:avLst/>
          </a:prstGeom>
          <a:solidFill>
            <a:srgbClr val="FFFFD1"/>
          </a:solidFill>
          <a:ln w="9525" algn="ctr">
            <a:solidFill>
              <a:srgbClr val="969696"/>
            </a:solidFill>
            <a:prstDash val="dashDot"/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marL="195263" indent="-195263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ko-KR" altLang="en-US" sz="100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조정</a:t>
            </a:r>
          </a:p>
        </p:txBody>
      </p:sp>
      <p:cxnSp>
        <p:nvCxnSpPr>
          <p:cNvPr id="87" name="AutoShape 92"/>
          <p:cNvCxnSpPr>
            <a:cxnSpLocks noChangeShapeType="1"/>
            <a:stCxn id="85" idx="3"/>
            <a:endCxn id="86" idx="2"/>
          </p:cNvCxnSpPr>
          <p:nvPr/>
        </p:nvCxnSpPr>
        <p:spPr bwMode="auto">
          <a:xfrm flipH="1" flipV="1">
            <a:off x="6295020" y="2152328"/>
            <a:ext cx="253432" cy="964540"/>
          </a:xfrm>
          <a:prstGeom prst="bentConnector4">
            <a:avLst>
              <a:gd name="adj1" fmla="val -90202"/>
              <a:gd name="adj2" fmla="val 65475"/>
            </a:avLst>
          </a:prstGeom>
          <a:noFill/>
          <a:ln w="9525">
            <a:solidFill>
              <a:sysClr val="windowText" lastClr="000000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88" name="AcnBodyText_ID_3615839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582570" y="1864608"/>
            <a:ext cx="69771" cy="108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None/>
            </a:pPr>
            <a:r>
              <a:rPr lang="en-US" altLang="ko-KR" sz="100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Y</a:t>
            </a:r>
          </a:p>
        </p:txBody>
      </p:sp>
      <p:cxnSp>
        <p:nvCxnSpPr>
          <p:cNvPr id="89" name="AutoShape 96"/>
          <p:cNvCxnSpPr>
            <a:cxnSpLocks noChangeShapeType="1"/>
            <a:stCxn id="86" idx="1"/>
            <a:endCxn id="85" idx="0"/>
          </p:cNvCxnSpPr>
          <p:nvPr/>
        </p:nvCxnSpPr>
        <p:spPr bwMode="auto">
          <a:xfrm rot="10800000" flipH="1" flipV="1">
            <a:off x="5667022" y="1997664"/>
            <a:ext cx="292586" cy="820687"/>
          </a:xfrm>
          <a:prstGeom prst="bentConnector4">
            <a:avLst>
              <a:gd name="adj1" fmla="val -78131"/>
              <a:gd name="adj2" fmla="val 59423"/>
            </a:avLst>
          </a:prstGeom>
          <a:noFill/>
          <a:ln w="9525">
            <a:solidFill>
              <a:sysClr val="windowText" lastClr="000000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90" name="AcnBodyText_ID_361583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990574" y="1864608"/>
            <a:ext cx="94578" cy="108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None/>
            </a:pPr>
            <a:r>
              <a:rPr lang="en-US" altLang="ko-KR" sz="100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N</a:t>
            </a:r>
          </a:p>
        </p:txBody>
      </p:sp>
      <p:cxnSp>
        <p:nvCxnSpPr>
          <p:cNvPr id="91" name="AutoShape 102"/>
          <p:cNvCxnSpPr>
            <a:cxnSpLocks noChangeShapeType="1"/>
            <a:stCxn id="86" idx="3"/>
            <a:endCxn id="93" idx="0"/>
          </p:cNvCxnSpPr>
          <p:nvPr/>
        </p:nvCxnSpPr>
        <p:spPr bwMode="auto">
          <a:xfrm>
            <a:off x="6923017" y="1997664"/>
            <a:ext cx="1089857" cy="921281"/>
          </a:xfrm>
          <a:prstGeom prst="bentConnector2">
            <a:avLst/>
          </a:prstGeom>
          <a:noFill/>
          <a:ln w="9525">
            <a:solidFill>
              <a:sysClr val="windowText" lastClr="000000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92" name="Rectangle 106"/>
          <p:cNvSpPr>
            <a:spLocks noChangeArrowheads="1"/>
          </p:cNvSpPr>
          <p:nvPr/>
        </p:nvSpPr>
        <p:spPr bwMode="auto">
          <a:xfrm>
            <a:off x="1393392" y="2318970"/>
            <a:ext cx="1255995" cy="623205"/>
          </a:xfrm>
          <a:prstGeom prst="rect">
            <a:avLst/>
          </a:prstGeom>
          <a:solidFill>
            <a:srgbClr val="1F497D">
              <a:lumMod val="20000"/>
              <a:lumOff val="80000"/>
            </a:srgbClr>
          </a:solidFill>
          <a:ln w="9525" algn="ctr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각종 수요예측 자료 수집</a:t>
            </a: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/</a:t>
            </a: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분석</a:t>
            </a:r>
            <a:endParaRPr kumimoji="0" lang="en-US" altLang="ko-KR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Arial" pitchFamily="34" charset="0"/>
            </a:endParaRP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(</a:t>
            </a: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고객 </a:t>
            </a: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FCST + </a:t>
            </a: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제품 교체 주기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 </a:t>
            </a: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등등</a:t>
            </a: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)</a:t>
            </a:r>
          </a:p>
        </p:txBody>
      </p:sp>
      <p:sp>
        <p:nvSpPr>
          <p:cNvPr id="93" name="Rectangle 115"/>
          <p:cNvSpPr>
            <a:spLocks noChangeArrowheads="1"/>
          </p:cNvSpPr>
          <p:nvPr/>
        </p:nvSpPr>
        <p:spPr bwMode="auto">
          <a:xfrm>
            <a:off x="7384108" y="2918945"/>
            <a:ext cx="1257531" cy="411679"/>
          </a:xfrm>
          <a:prstGeom prst="rect">
            <a:avLst/>
          </a:prstGeom>
          <a:solidFill>
            <a:srgbClr val="1F497D">
              <a:lumMod val="20000"/>
              <a:lumOff val="80000"/>
            </a:srgbClr>
          </a:solidFill>
          <a:ln w="9525" algn="ctr">
            <a:solidFill>
              <a:srgbClr val="969696"/>
            </a:solidFill>
            <a:prstDash val="solid"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kern="0" dirty="0" smtClean="0">
                <a:latin typeface="+mn-ea"/>
                <a:ea typeface="+mn-ea"/>
                <a:cs typeface="Arial" pitchFamily="34" charset="0"/>
              </a:rPr>
              <a:t>판</a:t>
            </a:r>
            <a:r>
              <a:rPr lang="ko-KR" altLang="en-US" sz="1000" kern="0" dirty="0">
                <a:latin typeface="+mn-ea"/>
                <a:ea typeface="+mn-ea"/>
                <a:cs typeface="Arial" pitchFamily="34" charset="0"/>
              </a:rPr>
              <a:t>매</a:t>
            </a: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 계획 설정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94" name="Rectangle 120"/>
          <p:cNvSpPr>
            <a:spLocks noChangeArrowheads="1"/>
          </p:cNvSpPr>
          <p:nvPr/>
        </p:nvSpPr>
        <p:spPr bwMode="auto">
          <a:xfrm>
            <a:off x="3187005" y="3029134"/>
            <a:ext cx="1469369" cy="411679"/>
          </a:xfrm>
          <a:prstGeom prst="rect">
            <a:avLst/>
          </a:prstGeom>
          <a:solidFill>
            <a:srgbClr val="1F497D">
              <a:lumMod val="20000"/>
              <a:lumOff val="80000"/>
            </a:srgbClr>
          </a:solidFill>
          <a:ln w="9525" algn="ctr">
            <a:solidFill>
              <a:srgbClr val="969696"/>
            </a:solidFill>
            <a:prstDash val="solid"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영업 </a:t>
            </a:r>
            <a:r>
              <a:rPr kumimoji="0" lang="ko-KR" altLang="en-US" sz="1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사원별</a:t>
            </a: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  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1</a:t>
            </a: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차 </a:t>
            </a:r>
            <a:r>
              <a:rPr lang="ko-KR" altLang="en-US" sz="1000" kern="0" dirty="0" smtClean="0">
                <a:latin typeface="+mn-ea"/>
                <a:ea typeface="+mn-ea"/>
                <a:cs typeface="Arial" pitchFamily="34" charset="0"/>
              </a:rPr>
              <a:t>판매 </a:t>
            </a: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계획 </a:t>
            </a: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수립</a:t>
            </a:r>
          </a:p>
        </p:txBody>
      </p:sp>
      <p:cxnSp>
        <p:nvCxnSpPr>
          <p:cNvPr id="95" name="AutoShape 125"/>
          <p:cNvCxnSpPr>
            <a:cxnSpLocks noChangeShapeType="1"/>
            <a:stCxn id="94" idx="0"/>
            <a:endCxn id="81" idx="2"/>
          </p:cNvCxnSpPr>
          <p:nvPr/>
        </p:nvCxnSpPr>
        <p:spPr bwMode="auto">
          <a:xfrm rot="5400000" flipH="1" flipV="1">
            <a:off x="3809490" y="2916164"/>
            <a:ext cx="225174" cy="768"/>
          </a:xfrm>
          <a:prstGeom prst="straightConnector1">
            <a:avLst/>
          </a:prstGeom>
          <a:noFill/>
          <a:ln w="9525">
            <a:solidFill>
              <a:sysClr val="windowText" lastClr="000000"/>
            </a:solidFill>
            <a:round/>
            <a:headEnd/>
            <a:tailEnd type="triangle" w="med" len="med"/>
          </a:ln>
          <a:effectLst/>
        </p:spPr>
      </p:cxnSp>
      <p:sp>
        <p:nvSpPr>
          <p:cNvPr id="96" name="Rectangle 106"/>
          <p:cNvSpPr>
            <a:spLocks noChangeArrowheads="1"/>
          </p:cNvSpPr>
          <p:nvPr/>
        </p:nvSpPr>
        <p:spPr bwMode="auto">
          <a:xfrm>
            <a:off x="1384179" y="3029134"/>
            <a:ext cx="1255995" cy="347654"/>
          </a:xfrm>
          <a:prstGeom prst="flowChartDocument">
            <a:avLst/>
          </a:prstGeom>
          <a:solidFill>
            <a:srgbClr val="1F497D">
              <a:lumMod val="20000"/>
              <a:lumOff val="80000"/>
            </a:srgbClr>
          </a:solidFill>
          <a:ln w="9525" algn="ctr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확정</a:t>
            </a: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 </a:t>
            </a: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수요 </a:t>
            </a:r>
            <a:endParaRPr kumimoji="0" lang="en-US" altLang="ko-KR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Arial" pitchFamily="34" charset="0"/>
            </a:endParaRP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(Back log order) </a:t>
            </a:r>
          </a:p>
        </p:txBody>
      </p:sp>
      <p:sp>
        <p:nvSpPr>
          <p:cNvPr id="97" name="Rectangle 106"/>
          <p:cNvSpPr>
            <a:spLocks noChangeArrowheads="1"/>
          </p:cNvSpPr>
          <p:nvPr/>
        </p:nvSpPr>
        <p:spPr bwMode="auto">
          <a:xfrm>
            <a:off x="1384179" y="1796294"/>
            <a:ext cx="1255995" cy="452654"/>
          </a:xfrm>
          <a:prstGeom prst="flowChartDocument">
            <a:avLst/>
          </a:prstGeom>
          <a:solidFill>
            <a:srgbClr val="1F497D">
              <a:lumMod val="20000"/>
              <a:lumOff val="80000"/>
            </a:srgbClr>
          </a:solidFill>
          <a:ln w="9525" algn="ctr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전주</a:t>
            </a: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(</a:t>
            </a: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전월</a:t>
            </a: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)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계획 </a:t>
            </a: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Vs </a:t>
            </a: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실적</a:t>
            </a: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 </a:t>
            </a: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비교 </a:t>
            </a: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Arial" pitchFamily="34" charset="0"/>
              </a:rPr>
              <a:t> </a:t>
            </a:r>
          </a:p>
        </p:txBody>
      </p:sp>
      <p:sp>
        <p:nvSpPr>
          <p:cNvPr id="98" name="직사각형 97"/>
          <p:cNvSpPr/>
          <p:nvPr/>
        </p:nvSpPr>
        <p:spPr bwMode="auto">
          <a:xfrm>
            <a:off x="1261622" y="1728106"/>
            <a:ext cx="1589823" cy="1673881"/>
          </a:xfrm>
          <a:prstGeom prst="rect">
            <a:avLst/>
          </a:prstGeom>
          <a:noFill/>
          <a:ln w="25400" cap="flat" cmpd="sng" algn="ctr">
            <a:solidFill>
              <a:srgbClr val="C0504D"/>
            </a:solidFill>
            <a:prstDash val="dash"/>
            <a:headEnd/>
            <a:tailEnd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0" cap="none" spc="0" normalizeH="0" baseline="0" noProof="0" dirty="0" err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2" name="그룹 142"/>
          <p:cNvGrpSpPr/>
          <p:nvPr/>
        </p:nvGrpSpPr>
        <p:grpSpPr>
          <a:xfrm>
            <a:off x="4151665" y="2703340"/>
            <a:ext cx="329668" cy="394924"/>
            <a:chOff x="4747377" y="3144310"/>
            <a:chExt cx="815792" cy="1075357"/>
          </a:xfrm>
        </p:grpSpPr>
        <p:sp>
          <p:nvSpPr>
            <p:cNvPr id="101" name="왼쪽으로 구부러진 화살표 100"/>
            <p:cNvSpPr/>
            <p:nvPr/>
          </p:nvSpPr>
          <p:spPr bwMode="auto">
            <a:xfrm rot="16421473">
              <a:off x="4843183" y="3048504"/>
              <a:ext cx="534087" cy="725700"/>
            </a:xfrm>
            <a:prstGeom prst="curvedLeftArrow">
              <a:avLst/>
            </a:prstGeom>
            <a:solidFill>
              <a:srgbClr val="B5CEE7"/>
            </a:solidFill>
            <a:ln w="9525" algn="ctr">
              <a:solidFill>
                <a:srgbClr val="85AED7"/>
              </a:solidFill>
              <a:miter lim="800000"/>
              <a:headEnd/>
              <a:tailEnd/>
            </a:ln>
            <a:effectLst/>
            <a:scene3d>
              <a:camera prst="orthographicFront">
                <a:rot lat="0" lon="3000000" rev="1800000"/>
              </a:camera>
              <a:lightRig rig="threePt" dir="t"/>
            </a:scene3d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000" b="1" dirty="0">
                <a:solidFill>
                  <a:prstClr val="black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02" name="왼쪽으로 구부러진 화살표 101"/>
            <p:cNvSpPr/>
            <p:nvPr/>
          </p:nvSpPr>
          <p:spPr bwMode="auto">
            <a:xfrm rot="5758748">
              <a:off x="4933275" y="3589774"/>
              <a:ext cx="534087" cy="725700"/>
            </a:xfrm>
            <a:prstGeom prst="curvedLeftArrow">
              <a:avLst/>
            </a:prstGeom>
            <a:solidFill>
              <a:srgbClr val="B5CEE7"/>
            </a:solidFill>
            <a:ln w="9525" algn="ctr">
              <a:solidFill>
                <a:srgbClr val="85AED7"/>
              </a:solidFill>
              <a:miter lim="800000"/>
              <a:headEnd/>
              <a:tailEnd/>
            </a:ln>
            <a:effectLst/>
            <a:scene3d>
              <a:camera prst="orthographicFront">
                <a:rot lat="0" lon="3000000" rev="1800000"/>
              </a:camera>
              <a:lightRig rig="threePt" dir="t"/>
            </a:scene3d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000" b="1" dirty="0">
                <a:solidFill>
                  <a:prstClr val="black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</p:grpSp>
      <p:sp>
        <p:nvSpPr>
          <p:cNvPr id="103" name="AcnBodyText_ID_361475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124602" y="2960297"/>
            <a:ext cx="663589" cy="108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None/>
            </a:pPr>
            <a:r>
              <a:rPr lang="en-US" altLang="ko-KR" sz="1000" b="1" dirty="0">
                <a:solidFill>
                  <a:srgbClr val="C00000"/>
                </a:solidFill>
                <a:latin typeface="+mn-ea"/>
                <a:ea typeface="+mn-ea"/>
                <a:cs typeface="Arial" pitchFamily="34" charset="0"/>
              </a:rPr>
              <a:t>Bottom-Up</a:t>
            </a:r>
            <a:endParaRPr lang="ko-KR" altLang="en-US" sz="1000" b="1" dirty="0">
              <a:solidFill>
                <a:srgbClr val="C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104" name="AcnBodyText_ID_361475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3145660" y="1719635"/>
            <a:ext cx="624829" cy="108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Wingdings" pitchFamily="2" charset="2"/>
              <a:buNone/>
            </a:pPr>
            <a:r>
              <a:rPr lang="en-US" altLang="ko-KR" sz="1000" b="1" dirty="0">
                <a:solidFill>
                  <a:srgbClr val="C00000"/>
                </a:solidFill>
                <a:latin typeface="+mn-ea"/>
                <a:ea typeface="+mn-ea"/>
                <a:cs typeface="Arial" pitchFamily="34" charset="0"/>
              </a:rPr>
              <a:t>Top-Down</a:t>
            </a:r>
            <a:endParaRPr lang="ko-KR" altLang="en-US" sz="1000" b="1" dirty="0">
              <a:solidFill>
                <a:srgbClr val="C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105" name="구름 모양 설명선 104"/>
          <p:cNvSpPr/>
          <p:nvPr/>
        </p:nvSpPr>
        <p:spPr bwMode="auto">
          <a:xfrm>
            <a:off x="8027673" y="2203052"/>
            <a:ext cx="1231967" cy="550338"/>
          </a:xfrm>
          <a:prstGeom prst="cloudCallout">
            <a:avLst>
              <a:gd name="adj1" fmla="val -37196"/>
              <a:gd name="adj2" fmla="val 105212"/>
            </a:avLst>
          </a:prstGeom>
          <a:gradFill rotWithShape="1">
            <a:gsLst>
              <a:gs pos="0">
                <a:srgbClr val="4F81BD">
                  <a:tint val="50000"/>
                  <a:satMod val="300000"/>
                </a:srgbClr>
              </a:gs>
              <a:gs pos="35000">
                <a:srgbClr val="4F81BD">
                  <a:tint val="37000"/>
                  <a:satMod val="300000"/>
                </a:srgbClr>
              </a:gs>
              <a:gs pos="100000">
                <a:srgbClr val="4F81BD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00" b="1" kern="0" dirty="0" smtClean="0">
                <a:solidFill>
                  <a:prstClr val="black"/>
                </a:solidFill>
                <a:latin typeface="+mn-ea"/>
                <a:ea typeface="+mn-ea"/>
              </a:rPr>
              <a:t>판</a:t>
            </a:r>
            <a:r>
              <a:rPr lang="ko-KR" altLang="en-US" sz="1000" b="1" kern="0" dirty="0">
                <a:solidFill>
                  <a:prstClr val="black"/>
                </a:solidFill>
                <a:latin typeface="+mn-ea"/>
                <a:ea typeface="+mn-ea"/>
              </a:rPr>
              <a:t>매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</a:t>
            </a:r>
            <a:r>
              <a:rPr kumimoji="0" lang="ko-KR" alt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계획 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vs</a:t>
            </a:r>
            <a:r>
              <a:rPr kumimoji="0" lang="en-US" altLang="ko-KR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. </a:t>
            </a:r>
            <a:endParaRPr kumimoji="0" lang="en-US" altLang="ko-KR" sz="10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실적 </a:t>
            </a:r>
            <a:r>
              <a:rPr kumimoji="0" lang="ko-KR" alt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자료</a:t>
            </a:r>
            <a:endParaRPr kumimoji="0" lang="en-US" sz="1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cxnSp>
        <p:nvCxnSpPr>
          <p:cNvPr id="106" name="꺾인 연결선 203"/>
          <p:cNvCxnSpPr>
            <a:stCxn id="105" idx="0"/>
            <a:endCxn id="97" idx="0"/>
          </p:cNvCxnSpPr>
          <p:nvPr/>
        </p:nvCxnSpPr>
        <p:spPr>
          <a:xfrm rot="10800000">
            <a:off x="2012176" y="1796294"/>
            <a:ext cx="6019318" cy="681927"/>
          </a:xfrm>
          <a:prstGeom prst="bentConnector4">
            <a:avLst>
              <a:gd name="adj1" fmla="val 3246"/>
              <a:gd name="adj2" fmla="val 116998"/>
            </a:avLst>
          </a:prstGeom>
          <a:noFill/>
          <a:ln w="31750" cap="flat" cmpd="sng" algn="ctr">
            <a:solidFill>
              <a:srgbClr val="C00000"/>
            </a:solidFill>
            <a:prstDash val="sysDash"/>
            <a:tailEnd type="triangle"/>
          </a:ln>
          <a:effectLst/>
        </p:spPr>
      </p:cxnSp>
      <p:grpSp>
        <p:nvGrpSpPr>
          <p:cNvPr id="3" name="그룹 142"/>
          <p:cNvGrpSpPr/>
          <p:nvPr/>
        </p:nvGrpSpPr>
        <p:grpSpPr>
          <a:xfrm>
            <a:off x="4124336" y="2074529"/>
            <a:ext cx="329668" cy="394924"/>
            <a:chOff x="4747377" y="3144310"/>
            <a:chExt cx="815792" cy="1075357"/>
          </a:xfrm>
        </p:grpSpPr>
        <p:sp>
          <p:nvSpPr>
            <p:cNvPr id="108" name="왼쪽으로 구부러진 화살표 107"/>
            <p:cNvSpPr/>
            <p:nvPr/>
          </p:nvSpPr>
          <p:spPr bwMode="auto">
            <a:xfrm rot="16421473">
              <a:off x="4843183" y="3048504"/>
              <a:ext cx="534087" cy="725700"/>
            </a:xfrm>
            <a:prstGeom prst="curvedLeftArrow">
              <a:avLst/>
            </a:prstGeom>
            <a:solidFill>
              <a:srgbClr val="B5CEE7"/>
            </a:solidFill>
            <a:ln w="9525" algn="ctr">
              <a:solidFill>
                <a:srgbClr val="85AED7"/>
              </a:solidFill>
              <a:miter lim="800000"/>
              <a:headEnd/>
              <a:tailEnd/>
            </a:ln>
            <a:effectLst/>
            <a:scene3d>
              <a:camera prst="orthographicFront">
                <a:rot lat="0" lon="3000000" rev="1800000"/>
              </a:camera>
              <a:lightRig rig="threePt" dir="t"/>
            </a:scene3d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000" b="1" dirty="0">
                <a:solidFill>
                  <a:prstClr val="black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109" name="왼쪽으로 구부러진 화살표 108"/>
            <p:cNvSpPr/>
            <p:nvPr/>
          </p:nvSpPr>
          <p:spPr bwMode="auto">
            <a:xfrm rot="5758748">
              <a:off x="4933275" y="3589774"/>
              <a:ext cx="534087" cy="725700"/>
            </a:xfrm>
            <a:prstGeom prst="curvedLeftArrow">
              <a:avLst/>
            </a:prstGeom>
            <a:solidFill>
              <a:srgbClr val="B5CEE7"/>
            </a:solidFill>
            <a:ln w="9525" algn="ctr">
              <a:solidFill>
                <a:srgbClr val="85AED7"/>
              </a:solidFill>
              <a:miter lim="800000"/>
              <a:headEnd/>
              <a:tailEnd/>
            </a:ln>
            <a:effectLst/>
            <a:scene3d>
              <a:camera prst="orthographicFront">
                <a:rot lat="0" lon="3000000" rev="1800000"/>
              </a:camera>
              <a:lightRig rig="threePt" dir="t"/>
            </a:scene3d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000" b="1" dirty="0">
                <a:solidFill>
                  <a:prstClr val="black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</p:grpSp>
      <p:cxnSp>
        <p:nvCxnSpPr>
          <p:cNvPr id="110" name="AutoShape 79"/>
          <p:cNvCxnSpPr>
            <a:cxnSpLocks noChangeShapeType="1"/>
            <a:stCxn id="94" idx="3"/>
            <a:endCxn id="85" idx="1"/>
          </p:cNvCxnSpPr>
          <p:nvPr/>
        </p:nvCxnSpPr>
        <p:spPr bwMode="auto">
          <a:xfrm flipV="1">
            <a:off x="4656374" y="3116868"/>
            <a:ext cx="714390" cy="118106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ysClr val="windowText" lastClr="000000"/>
            </a:solidFill>
            <a:miter lim="800000"/>
            <a:headEnd type="triangle"/>
            <a:tailEnd type="triangle" w="med" len="med"/>
          </a:ln>
          <a:effectLst/>
        </p:spPr>
      </p:cxnSp>
      <p:cxnSp>
        <p:nvCxnSpPr>
          <p:cNvPr id="111" name="AutoShape 79"/>
          <p:cNvCxnSpPr>
            <a:cxnSpLocks noChangeShapeType="1"/>
            <a:stCxn id="81" idx="3"/>
            <a:endCxn id="85" idx="1"/>
          </p:cNvCxnSpPr>
          <p:nvPr/>
        </p:nvCxnSpPr>
        <p:spPr bwMode="auto">
          <a:xfrm>
            <a:off x="4657142" y="2598122"/>
            <a:ext cx="713622" cy="518746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ysClr val="windowText" lastClr="000000"/>
            </a:solidFill>
            <a:miter lim="800000"/>
            <a:headEnd type="triangle"/>
            <a:tailEnd type="triangle" w="med" len="med"/>
          </a:ln>
          <a:effectLst/>
        </p:spPr>
      </p:cxnSp>
      <p:sp>
        <p:nvSpPr>
          <p:cNvPr id="128" name="Rectangle 11"/>
          <p:cNvSpPr>
            <a:spLocks noChangeArrowheads="1"/>
          </p:cNvSpPr>
          <p:nvPr/>
        </p:nvSpPr>
        <p:spPr bwMode="gray">
          <a:xfrm>
            <a:off x="5368840" y="3437408"/>
            <a:ext cx="3621311" cy="264398"/>
          </a:xfrm>
          <a:prstGeom prst="rect">
            <a:avLst/>
          </a:prstGeom>
          <a:solidFill>
            <a:srgbClr val="80B3CC"/>
          </a:solidFill>
          <a:ln w="15875">
            <a:noFill/>
            <a:round/>
            <a:headEnd/>
            <a:tailEnd/>
          </a:ln>
        </p:spPr>
        <p:txBody>
          <a:bodyPr wrap="none" anchor="ctr"/>
          <a:lstStyle/>
          <a:p>
            <a:pPr defTabSz="762000">
              <a:spcBef>
                <a:spcPct val="0"/>
              </a:spcBef>
              <a:defRPr/>
            </a:pPr>
            <a:r>
              <a:rPr kumimoji="1" lang="ko-KR" altLang="en-US" sz="1300" b="1" kern="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수요 </a:t>
            </a:r>
            <a:r>
              <a:rPr kumimoji="1" lang="ko-KR" altLang="en-US" sz="1300" b="1" kern="0" dirty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계획 조정 및 </a:t>
            </a:r>
            <a:r>
              <a:rPr kumimoji="1" lang="ko-KR" altLang="en-US" sz="1300" b="1" kern="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협의 </a:t>
            </a:r>
            <a:r>
              <a:rPr kumimoji="1" lang="en-US" altLang="ko-KR" sz="1300" b="1" kern="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Meeting </a:t>
            </a:r>
            <a:endParaRPr kumimoji="1" lang="ko-KR" altLang="en-US" sz="1300" b="1" kern="0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137" name="오른쪽 중괄호 136"/>
          <p:cNvSpPr/>
          <p:nvPr/>
        </p:nvSpPr>
        <p:spPr>
          <a:xfrm>
            <a:off x="2770871" y="1948145"/>
            <a:ext cx="301803" cy="1274533"/>
          </a:xfrm>
          <a:prstGeom prst="rightBrace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38" name="AutoShape 2"/>
          <p:cNvSpPr>
            <a:spLocks noChangeArrowheads="1"/>
          </p:cNvSpPr>
          <p:nvPr/>
        </p:nvSpPr>
        <p:spPr bwMode="auto">
          <a:xfrm rot="10800000">
            <a:off x="280995" y="1387351"/>
            <a:ext cx="9393093" cy="254907"/>
          </a:xfrm>
          <a:custGeom>
            <a:avLst/>
            <a:gdLst>
              <a:gd name="connsiteX0" fmla="*/ 0 w 1591808"/>
              <a:gd name="connsiteY0" fmla="*/ 1052513 h 1052513"/>
              <a:gd name="connsiteX1" fmla="*/ 795904 w 1591808"/>
              <a:gd name="connsiteY1" fmla="*/ 0 h 1052513"/>
              <a:gd name="connsiteX2" fmla="*/ 1591808 w 1591808"/>
              <a:gd name="connsiteY2" fmla="*/ 1052513 h 1052513"/>
              <a:gd name="connsiteX3" fmla="*/ 0 w 1591808"/>
              <a:gd name="connsiteY3" fmla="*/ 1052513 h 1052513"/>
              <a:gd name="connsiteX0" fmla="*/ 0 w 2350633"/>
              <a:gd name="connsiteY0" fmla="*/ 423745 h 423745"/>
              <a:gd name="connsiteX1" fmla="*/ 2350633 w 2350633"/>
              <a:gd name="connsiteY1" fmla="*/ 0 h 423745"/>
              <a:gd name="connsiteX2" fmla="*/ 1591808 w 2350633"/>
              <a:gd name="connsiteY2" fmla="*/ 423745 h 423745"/>
              <a:gd name="connsiteX3" fmla="*/ 0 w 2350633"/>
              <a:gd name="connsiteY3" fmla="*/ 423745 h 423745"/>
              <a:gd name="connsiteX0" fmla="*/ 0 w 2350633"/>
              <a:gd name="connsiteY0" fmla="*/ 423745 h 441586"/>
              <a:gd name="connsiteX1" fmla="*/ 2350633 w 2350633"/>
              <a:gd name="connsiteY1" fmla="*/ 0 h 441586"/>
              <a:gd name="connsiteX2" fmla="*/ 1384299 w 2350633"/>
              <a:gd name="connsiteY2" fmla="*/ 441586 h 441586"/>
              <a:gd name="connsiteX3" fmla="*/ 0 w 2350633"/>
              <a:gd name="connsiteY3" fmla="*/ 423745 h 441586"/>
              <a:gd name="connsiteX0" fmla="*/ 4123193 w 6473826"/>
              <a:gd name="connsiteY0" fmla="*/ 423746 h 441587"/>
              <a:gd name="connsiteX1" fmla="*/ 0 w 6473826"/>
              <a:gd name="connsiteY1" fmla="*/ 0 h 441587"/>
              <a:gd name="connsiteX2" fmla="*/ 6473826 w 6473826"/>
              <a:gd name="connsiteY2" fmla="*/ 1 h 441587"/>
              <a:gd name="connsiteX3" fmla="*/ 5507492 w 6473826"/>
              <a:gd name="connsiteY3" fmla="*/ 441587 h 441587"/>
              <a:gd name="connsiteX4" fmla="*/ 4123193 w 6473826"/>
              <a:gd name="connsiteY4" fmla="*/ 423746 h 441587"/>
              <a:gd name="connsiteX0" fmla="*/ 2039683 w 6473826"/>
              <a:gd name="connsiteY0" fmla="*/ 441587 h 441587"/>
              <a:gd name="connsiteX1" fmla="*/ 0 w 6473826"/>
              <a:gd name="connsiteY1" fmla="*/ 0 h 441587"/>
              <a:gd name="connsiteX2" fmla="*/ 6473826 w 6473826"/>
              <a:gd name="connsiteY2" fmla="*/ 1 h 441587"/>
              <a:gd name="connsiteX3" fmla="*/ 5507492 w 6473826"/>
              <a:gd name="connsiteY3" fmla="*/ 441587 h 441587"/>
              <a:gd name="connsiteX4" fmla="*/ 2039683 w 6473826"/>
              <a:gd name="connsiteY4" fmla="*/ 441587 h 441587"/>
              <a:gd name="connsiteX0" fmla="*/ 2039683 w 5507492"/>
              <a:gd name="connsiteY0" fmla="*/ 493459 h 493459"/>
              <a:gd name="connsiteX1" fmla="*/ 0 w 5507492"/>
              <a:gd name="connsiteY1" fmla="*/ 51872 h 493459"/>
              <a:gd name="connsiteX2" fmla="*/ 5448365 w 5507492"/>
              <a:gd name="connsiteY2" fmla="*/ 0 h 493459"/>
              <a:gd name="connsiteX3" fmla="*/ 5507492 w 5507492"/>
              <a:gd name="connsiteY3" fmla="*/ 493459 h 493459"/>
              <a:gd name="connsiteX4" fmla="*/ 2039683 w 5507492"/>
              <a:gd name="connsiteY4" fmla="*/ 493459 h 493459"/>
              <a:gd name="connsiteX0" fmla="*/ 5989316 w 9457125"/>
              <a:gd name="connsiteY0" fmla="*/ 493459 h 493459"/>
              <a:gd name="connsiteX1" fmla="*/ 0 w 9457125"/>
              <a:gd name="connsiteY1" fmla="*/ 0 h 493459"/>
              <a:gd name="connsiteX2" fmla="*/ 9397998 w 9457125"/>
              <a:gd name="connsiteY2" fmla="*/ 0 h 493459"/>
              <a:gd name="connsiteX3" fmla="*/ 9457125 w 9457125"/>
              <a:gd name="connsiteY3" fmla="*/ 493459 h 493459"/>
              <a:gd name="connsiteX4" fmla="*/ 5989316 w 9457125"/>
              <a:gd name="connsiteY4" fmla="*/ 493459 h 493459"/>
              <a:gd name="connsiteX0" fmla="*/ 8234067 w 9457125"/>
              <a:gd name="connsiteY0" fmla="*/ 532631 h 532631"/>
              <a:gd name="connsiteX1" fmla="*/ 0 w 9457125"/>
              <a:gd name="connsiteY1" fmla="*/ 0 h 532631"/>
              <a:gd name="connsiteX2" fmla="*/ 9397998 w 9457125"/>
              <a:gd name="connsiteY2" fmla="*/ 0 h 532631"/>
              <a:gd name="connsiteX3" fmla="*/ 9457125 w 9457125"/>
              <a:gd name="connsiteY3" fmla="*/ 493459 h 532631"/>
              <a:gd name="connsiteX4" fmla="*/ 8234067 w 9457125"/>
              <a:gd name="connsiteY4" fmla="*/ 532631 h 532631"/>
              <a:gd name="connsiteX0" fmla="*/ 8234067 w 9457125"/>
              <a:gd name="connsiteY0" fmla="*/ 532631 h 532631"/>
              <a:gd name="connsiteX1" fmla="*/ 0 w 9457125"/>
              <a:gd name="connsiteY1" fmla="*/ 0 h 532631"/>
              <a:gd name="connsiteX2" fmla="*/ 9404197 w 9457125"/>
              <a:gd name="connsiteY2" fmla="*/ 258132 h 532631"/>
              <a:gd name="connsiteX3" fmla="*/ 9457125 w 9457125"/>
              <a:gd name="connsiteY3" fmla="*/ 493459 h 532631"/>
              <a:gd name="connsiteX4" fmla="*/ 8234067 w 9457125"/>
              <a:gd name="connsiteY4" fmla="*/ 532631 h 532631"/>
              <a:gd name="connsiteX0" fmla="*/ 8541399 w 9764457"/>
              <a:gd name="connsiteY0" fmla="*/ 343123 h 343123"/>
              <a:gd name="connsiteX1" fmla="*/ 0 w 9764457"/>
              <a:gd name="connsiteY1" fmla="*/ 0 h 343123"/>
              <a:gd name="connsiteX2" fmla="*/ 9711529 w 9764457"/>
              <a:gd name="connsiteY2" fmla="*/ 68624 h 343123"/>
              <a:gd name="connsiteX3" fmla="*/ 9764457 w 9764457"/>
              <a:gd name="connsiteY3" fmla="*/ 303951 h 343123"/>
              <a:gd name="connsiteX4" fmla="*/ 8541399 w 9764457"/>
              <a:gd name="connsiteY4" fmla="*/ 343123 h 343123"/>
              <a:gd name="connsiteX0" fmla="*/ 8541399 w 9906000"/>
              <a:gd name="connsiteY0" fmla="*/ 343123 h 343123"/>
              <a:gd name="connsiteX1" fmla="*/ 0 w 9906000"/>
              <a:gd name="connsiteY1" fmla="*/ 0 h 343123"/>
              <a:gd name="connsiteX2" fmla="*/ 9906000 w 9906000"/>
              <a:gd name="connsiteY2" fmla="*/ 0 h 343123"/>
              <a:gd name="connsiteX3" fmla="*/ 9764457 w 9906000"/>
              <a:gd name="connsiteY3" fmla="*/ 303951 h 343123"/>
              <a:gd name="connsiteX4" fmla="*/ 8541399 w 9906000"/>
              <a:gd name="connsiteY4" fmla="*/ 343123 h 343123"/>
              <a:gd name="connsiteX0" fmla="*/ 8541399 w 9764457"/>
              <a:gd name="connsiteY0" fmla="*/ 343123 h 343123"/>
              <a:gd name="connsiteX1" fmla="*/ 0 w 9764457"/>
              <a:gd name="connsiteY1" fmla="*/ 0 h 343123"/>
              <a:gd name="connsiteX2" fmla="*/ 9711529 w 9764457"/>
              <a:gd name="connsiteY2" fmla="*/ 0 h 343123"/>
              <a:gd name="connsiteX3" fmla="*/ 9764457 w 9764457"/>
              <a:gd name="connsiteY3" fmla="*/ 303951 h 343123"/>
              <a:gd name="connsiteX4" fmla="*/ 8541399 w 9764457"/>
              <a:gd name="connsiteY4" fmla="*/ 343123 h 343123"/>
              <a:gd name="connsiteX0" fmla="*/ 8463390 w 9764457"/>
              <a:gd name="connsiteY0" fmla="*/ 274498 h 303951"/>
              <a:gd name="connsiteX1" fmla="*/ 0 w 9764457"/>
              <a:gd name="connsiteY1" fmla="*/ 0 h 303951"/>
              <a:gd name="connsiteX2" fmla="*/ 9711529 w 9764457"/>
              <a:gd name="connsiteY2" fmla="*/ 0 h 303951"/>
              <a:gd name="connsiteX3" fmla="*/ 9764457 w 9764457"/>
              <a:gd name="connsiteY3" fmla="*/ 303951 h 303951"/>
              <a:gd name="connsiteX4" fmla="*/ 8463390 w 9764457"/>
              <a:gd name="connsiteY4" fmla="*/ 274498 h 303951"/>
              <a:gd name="connsiteX0" fmla="*/ 8463390 w 9711529"/>
              <a:gd name="connsiteY0" fmla="*/ 274498 h 274498"/>
              <a:gd name="connsiteX1" fmla="*/ 0 w 9711529"/>
              <a:gd name="connsiteY1" fmla="*/ 0 h 274498"/>
              <a:gd name="connsiteX2" fmla="*/ 9711529 w 9711529"/>
              <a:gd name="connsiteY2" fmla="*/ 0 h 274498"/>
              <a:gd name="connsiteX3" fmla="*/ 9633520 w 9711529"/>
              <a:gd name="connsiteY3" fmla="*/ 274498 h 274498"/>
              <a:gd name="connsiteX4" fmla="*/ 8463390 w 9711529"/>
              <a:gd name="connsiteY4" fmla="*/ 274498 h 274498"/>
              <a:gd name="connsiteX0" fmla="*/ 8463390 w 9711530"/>
              <a:gd name="connsiteY0" fmla="*/ 343122 h 343122"/>
              <a:gd name="connsiteX1" fmla="*/ 0 w 9711530"/>
              <a:gd name="connsiteY1" fmla="*/ 68624 h 343122"/>
              <a:gd name="connsiteX2" fmla="*/ 9711530 w 9711530"/>
              <a:gd name="connsiteY2" fmla="*/ 0 h 343122"/>
              <a:gd name="connsiteX3" fmla="*/ 9633520 w 9711530"/>
              <a:gd name="connsiteY3" fmla="*/ 343122 h 343122"/>
              <a:gd name="connsiteX4" fmla="*/ 8463390 w 9711530"/>
              <a:gd name="connsiteY4" fmla="*/ 343122 h 343122"/>
              <a:gd name="connsiteX0" fmla="*/ 8463390 w 9711530"/>
              <a:gd name="connsiteY0" fmla="*/ 343122 h 343122"/>
              <a:gd name="connsiteX1" fmla="*/ 0 w 9711530"/>
              <a:gd name="connsiteY1" fmla="*/ 68624 h 343122"/>
              <a:gd name="connsiteX2" fmla="*/ 9711530 w 9711530"/>
              <a:gd name="connsiteY2" fmla="*/ 0 h 343122"/>
              <a:gd name="connsiteX3" fmla="*/ 8385382 w 9711530"/>
              <a:gd name="connsiteY3" fmla="*/ 343121 h 343122"/>
              <a:gd name="connsiteX4" fmla="*/ 8463390 w 9711530"/>
              <a:gd name="connsiteY4" fmla="*/ 343122 h 343122"/>
              <a:gd name="connsiteX0" fmla="*/ 8463390 w 9711530"/>
              <a:gd name="connsiteY0" fmla="*/ 343122 h 411745"/>
              <a:gd name="connsiteX1" fmla="*/ 0 w 9711530"/>
              <a:gd name="connsiteY1" fmla="*/ 68624 h 411745"/>
              <a:gd name="connsiteX2" fmla="*/ 9711530 w 9711530"/>
              <a:gd name="connsiteY2" fmla="*/ 0 h 411745"/>
              <a:gd name="connsiteX3" fmla="*/ 8775425 w 9711530"/>
              <a:gd name="connsiteY3" fmla="*/ 411745 h 411745"/>
              <a:gd name="connsiteX4" fmla="*/ 8463390 w 9711530"/>
              <a:gd name="connsiteY4" fmla="*/ 343122 h 411745"/>
              <a:gd name="connsiteX0" fmla="*/ 7215252 w 9711530"/>
              <a:gd name="connsiteY0" fmla="*/ 343121 h 411745"/>
              <a:gd name="connsiteX1" fmla="*/ 0 w 9711530"/>
              <a:gd name="connsiteY1" fmla="*/ 68624 h 411745"/>
              <a:gd name="connsiteX2" fmla="*/ 9711530 w 9711530"/>
              <a:gd name="connsiteY2" fmla="*/ 0 h 411745"/>
              <a:gd name="connsiteX3" fmla="*/ 8775425 w 9711530"/>
              <a:gd name="connsiteY3" fmla="*/ 411745 h 411745"/>
              <a:gd name="connsiteX4" fmla="*/ 7215252 w 9711530"/>
              <a:gd name="connsiteY4" fmla="*/ 343121 h 411745"/>
              <a:gd name="connsiteX0" fmla="*/ 7215252 w 9711530"/>
              <a:gd name="connsiteY0" fmla="*/ 343121 h 343121"/>
              <a:gd name="connsiteX1" fmla="*/ 0 w 9711530"/>
              <a:gd name="connsiteY1" fmla="*/ 68624 h 343121"/>
              <a:gd name="connsiteX2" fmla="*/ 9711530 w 9711530"/>
              <a:gd name="connsiteY2" fmla="*/ 0 h 343121"/>
              <a:gd name="connsiteX3" fmla="*/ 8385382 w 9711530"/>
              <a:gd name="connsiteY3" fmla="*/ 343121 h 343121"/>
              <a:gd name="connsiteX4" fmla="*/ 7215252 w 9711530"/>
              <a:gd name="connsiteY4" fmla="*/ 343121 h 343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11530" h="343121">
                <a:moveTo>
                  <a:pt x="7215252" y="343121"/>
                </a:moveTo>
                <a:lnTo>
                  <a:pt x="0" y="68624"/>
                </a:lnTo>
                <a:lnTo>
                  <a:pt x="9711530" y="0"/>
                </a:lnTo>
                <a:lnTo>
                  <a:pt x="8385382" y="343121"/>
                </a:lnTo>
                <a:lnTo>
                  <a:pt x="7215252" y="343121"/>
                </a:lnTo>
                <a:close/>
              </a:path>
            </a:pathLst>
          </a:custGeom>
          <a:gradFill rotWithShape="1">
            <a:gsLst>
              <a:gs pos="0">
                <a:srgbClr val="CDE5FF"/>
              </a:gs>
              <a:gs pos="100000">
                <a:srgbClr val="9999FF">
                  <a:gamma/>
                  <a:tint val="0"/>
                  <a:invGamma/>
                </a:srgbClr>
              </a:gs>
            </a:gsLst>
            <a:lin ang="5400000" scaled="1"/>
          </a:gradFill>
          <a:ln w="9525" cap="rnd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 latinLnBrk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endParaRPr kumimoji="1" lang="en-US" sz="1200" b="1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139" name="AutoShape 9"/>
          <p:cNvSpPr>
            <a:spLocks noChangeArrowheads="1"/>
          </p:cNvSpPr>
          <p:nvPr/>
        </p:nvSpPr>
        <p:spPr bwMode="gray">
          <a:xfrm>
            <a:off x="240344" y="1048138"/>
            <a:ext cx="1244800" cy="357413"/>
          </a:xfrm>
          <a:prstGeom prst="homePlate">
            <a:avLst>
              <a:gd name="adj" fmla="val 5306"/>
            </a:avLst>
          </a:prstGeom>
          <a:solidFill>
            <a:sysClr val="window" lastClr="FFFFFF">
              <a:lumMod val="75000"/>
            </a:sysClr>
          </a:solidFill>
          <a:ln w="952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rPr>
              <a:t>운영 원칙 수립</a:t>
            </a:r>
            <a:endParaRPr kumimoji="0" lang="en-US" altLang="ko-KR" sz="1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ea"/>
              <a:ea typeface="+mn-ea"/>
              <a:cs typeface="Arial" charset="0"/>
            </a:endParaRPr>
          </a:p>
        </p:txBody>
      </p:sp>
      <p:sp>
        <p:nvSpPr>
          <p:cNvPr id="140" name="AutoShape 10"/>
          <p:cNvSpPr>
            <a:spLocks noChangeArrowheads="1"/>
          </p:cNvSpPr>
          <p:nvPr/>
        </p:nvSpPr>
        <p:spPr bwMode="gray">
          <a:xfrm>
            <a:off x="1567509" y="1048138"/>
            <a:ext cx="1244800" cy="357413"/>
          </a:xfrm>
          <a:prstGeom prst="homePlate">
            <a:avLst>
              <a:gd name="adj" fmla="val 5744"/>
            </a:avLst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lang="ko-KR" altLang="en-US" sz="1000" b="1" kern="0" dirty="0" smtClean="0">
                <a:solidFill>
                  <a:srgbClr val="FFFFFF"/>
                </a:solidFill>
                <a:latin typeface="+mn-ea"/>
                <a:ea typeface="+mn-ea"/>
                <a:cs typeface="Arial" charset="0"/>
              </a:rPr>
              <a:t>판매 계획</a:t>
            </a:r>
            <a:endParaRPr kumimoji="0" lang="en-US" altLang="ko-KR" sz="1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ea"/>
              <a:ea typeface="+mn-ea"/>
              <a:cs typeface="Arial" charset="0"/>
            </a:endParaRPr>
          </a:p>
        </p:txBody>
      </p:sp>
      <p:sp>
        <p:nvSpPr>
          <p:cNvPr id="141" name="AutoShape 13"/>
          <p:cNvSpPr>
            <a:spLocks noChangeArrowheads="1"/>
          </p:cNvSpPr>
          <p:nvPr/>
        </p:nvSpPr>
        <p:spPr bwMode="gray">
          <a:xfrm>
            <a:off x="6876165" y="1048138"/>
            <a:ext cx="1244800" cy="357413"/>
          </a:xfrm>
          <a:prstGeom prst="homePlate">
            <a:avLst>
              <a:gd name="adj" fmla="val 5920"/>
            </a:avLst>
          </a:prstGeom>
          <a:solidFill>
            <a:sysClr val="window" lastClr="FFFFFF">
              <a:lumMod val="75000"/>
            </a:sysClr>
          </a:solidFill>
          <a:ln w="952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rPr>
              <a:t>실행</a:t>
            </a:r>
            <a:endParaRPr kumimoji="0" lang="en-US" altLang="ko-KR" sz="1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ea"/>
              <a:ea typeface="+mn-ea"/>
              <a:cs typeface="Arial" charset="0"/>
            </a:endParaRPr>
          </a:p>
        </p:txBody>
      </p:sp>
      <p:sp>
        <p:nvSpPr>
          <p:cNvPr id="142" name="AutoShape 16"/>
          <p:cNvSpPr>
            <a:spLocks noChangeArrowheads="1"/>
          </p:cNvSpPr>
          <p:nvPr/>
        </p:nvSpPr>
        <p:spPr bwMode="gray">
          <a:xfrm>
            <a:off x="8203329" y="1048138"/>
            <a:ext cx="1244800" cy="357413"/>
          </a:xfrm>
          <a:prstGeom prst="homePlate">
            <a:avLst>
              <a:gd name="adj" fmla="val 4085"/>
            </a:avLst>
          </a:prstGeom>
          <a:solidFill>
            <a:sysClr val="window" lastClr="FFFFFF">
              <a:lumMod val="75000"/>
            </a:sysClr>
          </a:solidFill>
          <a:ln w="952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rPr>
              <a:t>모니터링</a:t>
            </a:r>
            <a:endParaRPr kumimoji="0" lang="en-US" altLang="ko-KR" sz="1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ea"/>
              <a:ea typeface="+mn-ea"/>
              <a:cs typeface="Arial" charset="0"/>
            </a:endParaRPr>
          </a:p>
        </p:txBody>
      </p:sp>
      <p:cxnSp>
        <p:nvCxnSpPr>
          <p:cNvPr id="143" name="AutoShape 17"/>
          <p:cNvCxnSpPr>
            <a:cxnSpLocks noChangeShapeType="1"/>
            <a:stCxn id="142" idx="0"/>
            <a:endCxn id="140" idx="0"/>
          </p:cNvCxnSpPr>
          <p:nvPr/>
        </p:nvCxnSpPr>
        <p:spPr bwMode="gray">
          <a:xfrm rot="16200000" flipV="1">
            <a:off x="5495091" y="-2271967"/>
            <a:ext cx="1124" cy="6640209"/>
          </a:xfrm>
          <a:prstGeom prst="bentConnector3">
            <a:avLst>
              <a:gd name="adj1" fmla="val 20226518"/>
            </a:avLst>
          </a:prstGeom>
          <a:noFill/>
          <a:ln w="19050">
            <a:solidFill>
              <a:srgbClr val="CC0000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144" name="직사각형 143"/>
          <p:cNvSpPr/>
          <p:nvPr/>
        </p:nvSpPr>
        <p:spPr bwMode="auto">
          <a:xfrm>
            <a:off x="201831" y="981311"/>
            <a:ext cx="9284161" cy="526203"/>
          </a:xfrm>
          <a:prstGeom prst="rect">
            <a:avLst/>
          </a:prstGeom>
          <a:noFill/>
          <a:ln w="25400" cap="flat" cmpd="sng" algn="ctr">
            <a:solidFill>
              <a:srgbClr val="C0504D"/>
            </a:solidFill>
            <a:prstDash val="dash"/>
            <a:headEnd/>
            <a:tailEnd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45" name="AutoShape 11"/>
          <p:cNvSpPr>
            <a:spLocks noChangeArrowheads="1"/>
          </p:cNvSpPr>
          <p:nvPr/>
        </p:nvSpPr>
        <p:spPr bwMode="gray">
          <a:xfrm>
            <a:off x="2921774" y="1048138"/>
            <a:ext cx="3846953" cy="357413"/>
          </a:xfrm>
          <a:prstGeom prst="homePlate">
            <a:avLst>
              <a:gd name="adj" fmla="val 10276"/>
            </a:avLst>
          </a:prstGeom>
          <a:solidFill>
            <a:sysClr val="window" lastClr="FFFFFF">
              <a:lumMod val="75000"/>
            </a:sysClr>
          </a:solidFill>
          <a:ln w="952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rPr>
              <a:t>S&amp;OP</a:t>
            </a:r>
          </a:p>
        </p:txBody>
      </p:sp>
      <p:graphicFrame>
        <p:nvGraphicFramePr>
          <p:cNvPr id="159" name="표 1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418510"/>
              </p:ext>
            </p:extLst>
          </p:nvPr>
        </p:nvGraphicFramePr>
        <p:xfrm>
          <a:off x="314224" y="3795007"/>
          <a:ext cx="9284339" cy="2992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6057"/>
                <a:gridCol w="7078282"/>
              </a:tblGrid>
              <a:tr h="2390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000" b="1" baseline="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사업부</a:t>
                      </a:r>
                      <a:endParaRPr lang="en-US" sz="1000" b="1" baseline="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ko-KR" altLang="en-US" sz="1000" b="1" dirty="0" smtClean="0">
                          <a:solidFill>
                            <a:srgbClr val="FFFFFF"/>
                          </a:solidFill>
                          <a:latin typeface="+mn-ea"/>
                          <a:ea typeface="+mn-ea"/>
                        </a:rPr>
                        <a:t>판매 계획 수립 방안 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5000"/>
                      </a:schemeClr>
                    </a:solidFill>
                  </a:tcPr>
                </a:tc>
              </a:tr>
              <a:tr h="60909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대리점 </a:t>
                      </a:r>
                      <a:endParaRPr lang="en-US" sz="1000" b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algn="l">
                        <a:lnSpc>
                          <a:spcPct val="100000"/>
                        </a:lnSpc>
                        <a:buAutoNum type="arabicPeriod"/>
                        <a:tabLst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년간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사업 계획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년간 사업  계획 수립 수량 기본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>
                        <a:lnSpc>
                          <a:spcPct val="100000"/>
                        </a:lnSpc>
                        <a:buAutoNum type="arabicPeriod"/>
                        <a:tabLst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 수주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Order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수량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Backlog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수량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: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대리점으로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부터 받은 기존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order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수량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228600" indent="-228600" algn="l">
                        <a:lnSpc>
                          <a:spcPct val="100000"/>
                        </a:lnSpc>
                        <a:buAutoNum type="arabicPeriod"/>
                        <a:tabLst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전년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전월 판매 실적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전년 및 전월 판매 수량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(history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data)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참조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>
                        <a:lnSpc>
                          <a:spcPct val="100000"/>
                        </a:lnSpc>
                        <a:buAutoNum type="arabicPeriod"/>
                        <a:tabLst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safety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stock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수량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대리점 출하를 위한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Safety Stock (2 Weeks )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참조 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(2 weeks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기준은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전년 동기 판매량 기준 산정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41508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산전 </a:t>
                      </a:r>
                      <a:endParaRPr lang="en-US" sz="1000" b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algn="l">
                        <a:lnSpc>
                          <a:spcPct val="100000"/>
                        </a:lnSpc>
                        <a:buAutoNum type="arabicPeriod"/>
                        <a:tabLst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년간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사업 계획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년간 사업  계획 수립 수량 기본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>
                        <a:lnSpc>
                          <a:spcPct val="100000"/>
                        </a:lnSpc>
                        <a:buAutoNum type="arabicPeriod"/>
                        <a:tabLst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제품 교체 주기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각 설치 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장소별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제품의 교체 주기 기반의 수량 반영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>
                        <a:lnSpc>
                          <a:spcPct val="100000"/>
                        </a:lnSpc>
                        <a:buAutoNum type="arabicPeriod"/>
                        <a:tabLst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 수주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Order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수량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 Backlog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수량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: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대리점으로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부터 받은 기존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order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수량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반영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228600" indent="-228600" algn="l">
                        <a:lnSpc>
                          <a:spcPct val="100000"/>
                        </a:lnSpc>
                        <a:buAutoNum type="arabicPeriod"/>
                        <a:tabLst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전년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전월 판매 실적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전년 및 전월 판매 수량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(history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data)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참조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>
                        <a:lnSpc>
                          <a:spcPct val="100000"/>
                        </a:lnSpc>
                        <a:buAutoNum type="arabicPeriod"/>
                        <a:tabLst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safety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stock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수량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출하를 위한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Safety Stock (2 Weeks)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참조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(MTS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제품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) (2 </a:t>
                      </a:r>
                      <a:r>
                        <a:rPr lang="en-US" altLang="ko-KR" sz="10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wks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기준은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전년 동기 판매량 기준 산정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18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MTO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제품의 경우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000" dirty="0" smtClean="0">
                          <a:latin typeface="+mn-ea"/>
                          <a:ea typeface="+mn-ea"/>
                        </a:rPr>
                        <a:t>는 기 확정 </a:t>
                      </a:r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Order</a:t>
                      </a:r>
                      <a:r>
                        <a:rPr lang="ko-KR" altLang="en-US" sz="1000" dirty="0" smtClean="0">
                          <a:latin typeface="+mn-ea"/>
                          <a:ea typeface="+mn-ea"/>
                        </a:rPr>
                        <a:t> 수량을 바탕으로 </a:t>
                      </a:r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S&amp;OP </a:t>
                      </a:r>
                      <a:r>
                        <a:rPr lang="ko-KR" altLang="en-US" sz="1000" dirty="0" smtClean="0">
                          <a:latin typeface="+mn-ea"/>
                          <a:ea typeface="+mn-ea"/>
                        </a:rPr>
                        <a:t>회의 체에서 차주 생산 계획 확정 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766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직판</a:t>
                      </a:r>
                      <a:endParaRPr lang="en-US" altLang="ko-KR" sz="10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algn="l">
                        <a:lnSpc>
                          <a:spcPct val="100000"/>
                        </a:lnSpc>
                        <a:buAutoNum type="arabicPeriod"/>
                        <a:tabLst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FCST :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각 고객별 자재 소요량 기반의 수량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>
                        <a:lnSpc>
                          <a:spcPct val="100000"/>
                        </a:lnSpc>
                        <a:buAutoNum type="arabicPeriod"/>
                        <a:tabLst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년간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사업 계획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년간 사업  계획 수립 수량 기본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indent="-228600" algn="l">
                        <a:lnSpc>
                          <a:spcPct val="100000"/>
                        </a:lnSpc>
                        <a:buAutoNum type="arabicPeriod"/>
                        <a:tabLst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safety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stock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수량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출하를 위한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Safety Stock (2 Weeks )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참조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(MTS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제품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) (2 </a:t>
                      </a:r>
                      <a:r>
                        <a:rPr lang="en-US" altLang="ko-KR" sz="10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wks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기준은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전년 동기 판매량 기준 산정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135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 </a:t>
                      </a:r>
                      <a:endParaRPr lang="en-US" sz="1000" b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algn="l">
                        <a:lnSpc>
                          <a:spcPct val="100000"/>
                        </a:lnSpc>
                        <a:buAutoNum type="arabicPeriod"/>
                        <a:tabLst/>
                      </a:pPr>
                      <a:r>
                        <a:rPr lang="ko-KR" altLang="en-US" sz="1000" dirty="0" smtClean="0">
                          <a:latin typeface="+mn-ea"/>
                          <a:ea typeface="+mn-ea"/>
                        </a:rPr>
                        <a:t>제품에 대한 </a:t>
                      </a:r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Demand Management </a:t>
                      </a:r>
                      <a:r>
                        <a:rPr lang="ko-KR" altLang="en-US" sz="1000" dirty="0" smtClean="0">
                          <a:latin typeface="+mn-ea"/>
                          <a:ea typeface="+mn-ea"/>
                        </a:rPr>
                        <a:t>는 기 확정 </a:t>
                      </a:r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Order</a:t>
                      </a:r>
                      <a:r>
                        <a:rPr lang="ko-KR" altLang="en-US" sz="1000" dirty="0" smtClean="0">
                          <a:latin typeface="+mn-ea"/>
                          <a:ea typeface="+mn-ea"/>
                        </a:rPr>
                        <a:t> 수량을 바탕으로 </a:t>
                      </a:r>
                      <a:r>
                        <a:rPr lang="en-US" altLang="ko-KR" sz="1000" dirty="0" smtClean="0">
                          <a:latin typeface="+mn-ea"/>
                          <a:ea typeface="+mn-ea"/>
                        </a:rPr>
                        <a:t>S&amp;OP </a:t>
                      </a:r>
                      <a:r>
                        <a:rPr lang="ko-KR" altLang="en-US" sz="1000" dirty="0" smtClean="0">
                          <a:latin typeface="+mn-ea"/>
                          <a:ea typeface="+mn-ea"/>
                        </a:rPr>
                        <a:t>회의 체에서 차주 생산 계획 확정  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9" name="타원 98"/>
          <p:cNvSpPr/>
          <p:nvPr/>
        </p:nvSpPr>
        <p:spPr bwMode="auto">
          <a:xfrm>
            <a:off x="5113502" y="2763847"/>
            <a:ext cx="4146137" cy="1075848"/>
          </a:xfrm>
          <a:prstGeom prst="ellipse">
            <a:avLst/>
          </a:prstGeom>
          <a:noFill/>
          <a:ln w="25400" cap="flat" cmpd="sng" algn="ctr">
            <a:solidFill>
              <a:srgbClr val="C0504D"/>
            </a:solidFill>
            <a:prstDash val="dash"/>
            <a:headEnd/>
            <a:tailEnd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1" i="0" u="none" strike="noStrike" kern="0" cap="none" spc="0" normalizeH="0" baseline="0" noProof="0" dirty="0" err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435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5"/>
          <p:cNvSpPr>
            <a:spLocks noChangeArrowheads="1"/>
          </p:cNvSpPr>
          <p:nvPr/>
        </p:nvSpPr>
        <p:spPr bwMode="gray">
          <a:xfrm>
            <a:off x="387350" y="4080348"/>
            <a:ext cx="9190990" cy="2474831"/>
          </a:xfrm>
          <a:prstGeom prst="rect">
            <a:avLst/>
          </a:prstGeom>
          <a:solidFill>
            <a:schemeClr val="bg1"/>
          </a:solidFill>
          <a:ln w="3175">
            <a:solidFill>
              <a:srgbClr val="96969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36000" bIns="36000" anchor="ctr"/>
          <a:lstStyle/>
          <a:p>
            <a:pPr algn="l" fontAlgn="ctr">
              <a:lnSpc>
                <a:spcPct val="100000"/>
              </a:lnSpc>
              <a:spcBef>
                <a:spcPct val="25000"/>
              </a:spcBef>
              <a:buClrTx/>
              <a:buSzTx/>
            </a:pPr>
            <a:endParaRPr kumimoji="1" lang="ko-KR" altLang="en-US" sz="1200">
              <a:latin typeface="+mn-ea"/>
              <a:ea typeface="+mn-ea"/>
            </a:endParaRPr>
          </a:p>
        </p:txBody>
      </p:sp>
      <p:sp>
        <p:nvSpPr>
          <p:cNvPr id="31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80591" y="761243"/>
            <a:ext cx="9466329" cy="720725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US" altLang="ko-KR" dirty="0"/>
              <a:t>M+3 </a:t>
            </a:r>
            <a:r>
              <a:rPr lang="ko-KR" altLang="en-US" dirty="0"/>
              <a:t>단위 </a:t>
            </a:r>
            <a:r>
              <a:rPr lang="ko-KR" altLang="en-US" dirty="0" smtClean="0"/>
              <a:t>월간예측 기반의 </a:t>
            </a:r>
            <a:r>
              <a:rPr lang="en-US" altLang="ko-KR" dirty="0" smtClean="0"/>
              <a:t>4</a:t>
            </a:r>
            <a:r>
              <a:rPr lang="ko-KR" altLang="en-US" dirty="0" smtClean="0"/>
              <a:t>주 </a:t>
            </a:r>
            <a:r>
              <a:rPr lang="en-US" altLang="ko-KR" dirty="0" smtClean="0"/>
              <a:t>Rolling</a:t>
            </a:r>
            <a:r>
              <a:rPr lang="ko-KR" altLang="en-US" dirty="0" smtClean="0"/>
              <a:t> 판매 계획 운영하여 생산 계획의 안정성</a:t>
            </a:r>
            <a:r>
              <a:rPr lang="en-US" altLang="ko-KR" dirty="0" smtClean="0"/>
              <a:t> </a:t>
            </a:r>
            <a:r>
              <a:rPr lang="ko-KR" altLang="en-US" dirty="0"/>
              <a:t>기반을 마련함</a:t>
            </a:r>
          </a:p>
        </p:txBody>
      </p:sp>
      <p:sp>
        <p:nvSpPr>
          <p:cNvPr id="717" name="Rectangle 5"/>
          <p:cNvSpPr>
            <a:spLocks noChangeArrowheads="1"/>
          </p:cNvSpPr>
          <p:nvPr/>
        </p:nvSpPr>
        <p:spPr bwMode="gray">
          <a:xfrm>
            <a:off x="387350" y="1280160"/>
            <a:ext cx="9190990" cy="2655501"/>
          </a:xfrm>
          <a:prstGeom prst="rect">
            <a:avLst/>
          </a:prstGeom>
          <a:solidFill>
            <a:schemeClr val="bg1"/>
          </a:solidFill>
          <a:ln w="3175">
            <a:solidFill>
              <a:srgbClr val="96969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36000" bIns="36000" anchor="ctr"/>
          <a:lstStyle/>
          <a:p>
            <a:pPr algn="l" fontAlgn="ctr">
              <a:lnSpc>
                <a:spcPct val="100000"/>
              </a:lnSpc>
              <a:spcBef>
                <a:spcPct val="25000"/>
              </a:spcBef>
              <a:buClrTx/>
              <a:buSzTx/>
            </a:pPr>
            <a:endParaRPr kumimoji="1" lang="ko-KR" altLang="en-US" sz="1200">
              <a:latin typeface="+mn-ea"/>
              <a:ea typeface="+mn-ea"/>
            </a:endParaRPr>
          </a:p>
        </p:txBody>
      </p:sp>
      <p:sp>
        <p:nvSpPr>
          <p:cNvPr id="808" name="Rectangle 8"/>
          <p:cNvSpPr>
            <a:spLocks noChangeArrowheads="1"/>
          </p:cNvSpPr>
          <p:nvPr/>
        </p:nvSpPr>
        <p:spPr bwMode="gray">
          <a:xfrm>
            <a:off x="1661317" y="1727994"/>
            <a:ext cx="330405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b="0">
                <a:latin typeface="+mn-ea"/>
                <a:ea typeface="+mn-ea"/>
              </a:rPr>
              <a:t>1</a:t>
            </a:r>
          </a:p>
        </p:txBody>
      </p:sp>
      <p:sp>
        <p:nvSpPr>
          <p:cNvPr id="809" name="Rectangle 9"/>
          <p:cNvSpPr>
            <a:spLocks noChangeArrowheads="1"/>
          </p:cNvSpPr>
          <p:nvPr/>
        </p:nvSpPr>
        <p:spPr bwMode="gray">
          <a:xfrm>
            <a:off x="2048908" y="1727994"/>
            <a:ext cx="333582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b="0">
                <a:latin typeface="+mn-ea"/>
                <a:ea typeface="+mn-ea"/>
              </a:rPr>
              <a:t>2</a:t>
            </a:r>
          </a:p>
        </p:txBody>
      </p:sp>
      <p:sp>
        <p:nvSpPr>
          <p:cNvPr id="810" name="Rectangle 10"/>
          <p:cNvSpPr>
            <a:spLocks noChangeArrowheads="1"/>
          </p:cNvSpPr>
          <p:nvPr/>
        </p:nvSpPr>
        <p:spPr bwMode="gray">
          <a:xfrm>
            <a:off x="2439675" y="1727994"/>
            <a:ext cx="333582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b="0">
                <a:latin typeface="+mn-ea"/>
                <a:ea typeface="+mn-ea"/>
              </a:rPr>
              <a:t>3</a:t>
            </a:r>
          </a:p>
        </p:txBody>
      </p:sp>
      <p:sp>
        <p:nvSpPr>
          <p:cNvPr id="811" name="Rectangle 11"/>
          <p:cNvSpPr>
            <a:spLocks noChangeArrowheads="1"/>
          </p:cNvSpPr>
          <p:nvPr/>
        </p:nvSpPr>
        <p:spPr bwMode="gray">
          <a:xfrm>
            <a:off x="2830444" y="1727994"/>
            <a:ext cx="336759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b="0">
                <a:latin typeface="+mn-ea"/>
                <a:ea typeface="+mn-ea"/>
              </a:rPr>
              <a:t>4</a:t>
            </a:r>
          </a:p>
        </p:txBody>
      </p:sp>
      <p:sp>
        <p:nvSpPr>
          <p:cNvPr id="812" name="Rectangle 12"/>
          <p:cNvSpPr>
            <a:spLocks noChangeArrowheads="1"/>
          </p:cNvSpPr>
          <p:nvPr/>
        </p:nvSpPr>
        <p:spPr bwMode="gray">
          <a:xfrm>
            <a:off x="1661317" y="1399857"/>
            <a:ext cx="1903008" cy="253841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tx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>
                <a:latin typeface="+mn-ea"/>
                <a:ea typeface="+mn-ea"/>
              </a:rPr>
              <a:t>M0</a:t>
            </a:r>
            <a:endParaRPr lang="ko-KR" altLang="en-US">
              <a:latin typeface="+mn-ea"/>
              <a:ea typeface="+mn-ea"/>
            </a:endParaRPr>
          </a:p>
        </p:txBody>
      </p:sp>
      <p:sp>
        <p:nvSpPr>
          <p:cNvPr id="813" name="Rectangle 13"/>
          <p:cNvSpPr>
            <a:spLocks noChangeArrowheads="1"/>
          </p:cNvSpPr>
          <p:nvPr/>
        </p:nvSpPr>
        <p:spPr bwMode="gray">
          <a:xfrm>
            <a:off x="3227566" y="1727994"/>
            <a:ext cx="336759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b="0">
                <a:latin typeface="+mn-ea"/>
                <a:ea typeface="+mn-ea"/>
              </a:rPr>
              <a:t>5</a:t>
            </a:r>
          </a:p>
        </p:txBody>
      </p:sp>
      <p:sp>
        <p:nvSpPr>
          <p:cNvPr id="720" name="Rectangle 14"/>
          <p:cNvSpPr>
            <a:spLocks noChangeArrowheads="1"/>
          </p:cNvSpPr>
          <p:nvPr/>
        </p:nvSpPr>
        <p:spPr bwMode="gray">
          <a:xfrm>
            <a:off x="3691405" y="1727994"/>
            <a:ext cx="333582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b="0">
                <a:latin typeface="+mn-ea"/>
                <a:ea typeface="+mn-ea"/>
              </a:rPr>
              <a:t>6</a:t>
            </a:r>
          </a:p>
        </p:txBody>
      </p:sp>
      <p:sp>
        <p:nvSpPr>
          <p:cNvPr id="721" name="Rectangle 15"/>
          <p:cNvSpPr>
            <a:spLocks noChangeArrowheads="1"/>
          </p:cNvSpPr>
          <p:nvPr/>
        </p:nvSpPr>
        <p:spPr bwMode="gray">
          <a:xfrm>
            <a:off x="4082172" y="1727994"/>
            <a:ext cx="336759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b="0">
                <a:latin typeface="+mn-ea"/>
                <a:ea typeface="+mn-ea"/>
              </a:rPr>
              <a:t>7</a:t>
            </a:r>
          </a:p>
        </p:txBody>
      </p:sp>
      <p:sp>
        <p:nvSpPr>
          <p:cNvPr id="722" name="Rectangle 16"/>
          <p:cNvSpPr>
            <a:spLocks noChangeArrowheads="1"/>
          </p:cNvSpPr>
          <p:nvPr/>
        </p:nvSpPr>
        <p:spPr bwMode="gray">
          <a:xfrm>
            <a:off x="4476118" y="1727994"/>
            <a:ext cx="333582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b="0">
                <a:latin typeface="+mn-ea"/>
                <a:ea typeface="+mn-ea"/>
              </a:rPr>
              <a:t>8</a:t>
            </a:r>
          </a:p>
        </p:txBody>
      </p:sp>
      <p:sp>
        <p:nvSpPr>
          <p:cNvPr id="723" name="Rectangle 17"/>
          <p:cNvSpPr>
            <a:spLocks noChangeArrowheads="1"/>
          </p:cNvSpPr>
          <p:nvPr/>
        </p:nvSpPr>
        <p:spPr bwMode="gray">
          <a:xfrm>
            <a:off x="4866885" y="1727994"/>
            <a:ext cx="333582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b="0">
                <a:latin typeface="+mn-ea"/>
                <a:ea typeface="+mn-ea"/>
              </a:rPr>
              <a:t>9</a:t>
            </a:r>
          </a:p>
        </p:txBody>
      </p:sp>
      <p:sp>
        <p:nvSpPr>
          <p:cNvPr id="724" name="Rectangle 18"/>
          <p:cNvSpPr>
            <a:spLocks noChangeArrowheads="1"/>
          </p:cNvSpPr>
          <p:nvPr/>
        </p:nvSpPr>
        <p:spPr bwMode="gray">
          <a:xfrm>
            <a:off x="3691405" y="1399857"/>
            <a:ext cx="1509064" cy="253841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tx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>
                <a:latin typeface="+mn-ea"/>
                <a:ea typeface="+mn-ea"/>
              </a:rPr>
              <a:t>M+1</a:t>
            </a:r>
          </a:p>
        </p:txBody>
      </p:sp>
      <p:sp>
        <p:nvSpPr>
          <p:cNvPr id="725" name="Rectangle 19"/>
          <p:cNvSpPr>
            <a:spLocks noChangeArrowheads="1"/>
          </p:cNvSpPr>
          <p:nvPr/>
        </p:nvSpPr>
        <p:spPr bwMode="gray">
          <a:xfrm>
            <a:off x="5336049" y="1727994"/>
            <a:ext cx="330405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b="0" dirty="0" smtClean="0">
                <a:latin typeface="+mn-ea"/>
                <a:ea typeface="+mn-ea"/>
              </a:rPr>
              <a:t>10</a:t>
            </a:r>
            <a:endParaRPr lang="en-US" altLang="ko-KR" sz="900" b="0" dirty="0">
              <a:latin typeface="+mn-ea"/>
              <a:ea typeface="+mn-ea"/>
            </a:endParaRPr>
          </a:p>
        </p:txBody>
      </p:sp>
      <p:sp>
        <p:nvSpPr>
          <p:cNvPr id="726" name="Rectangle 20"/>
          <p:cNvSpPr>
            <a:spLocks noChangeArrowheads="1"/>
          </p:cNvSpPr>
          <p:nvPr/>
        </p:nvSpPr>
        <p:spPr bwMode="gray">
          <a:xfrm>
            <a:off x="5723640" y="1727994"/>
            <a:ext cx="336759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dirty="0" smtClean="0">
                <a:latin typeface="+mn-ea"/>
                <a:ea typeface="+mn-ea"/>
              </a:rPr>
              <a:t>11</a:t>
            </a:r>
            <a:endParaRPr lang="en-US" altLang="ko-KR" sz="900" b="0" dirty="0">
              <a:latin typeface="+mn-ea"/>
              <a:ea typeface="+mn-ea"/>
            </a:endParaRPr>
          </a:p>
        </p:txBody>
      </p:sp>
      <p:sp>
        <p:nvSpPr>
          <p:cNvPr id="727" name="Rectangle 21"/>
          <p:cNvSpPr>
            <a:spLocks noChangeArrowheads="1"/>
          </p:cNvSpPr>
          <p:nvPr/>
        </p:nvSpPr>
        <p:spPr bwMode="gray">
          <a:xfrm>
            <a:off x="6117585" y="1727994"/>
            <a:ext cx="333582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dirty="0" smtClean="0">
                <a:latin typeface="+mn-ea"/>
                <a:ea typeface="+mn-ea"/>
              </a:rPr>
              <a:t>12</a:t>
            </a:r>
            <a:endParaRPr lang="en-US" altLang="ko-KR" sz="900" b="0" dirty="0">
              <a:latin typeface="+mn-ea"/>
              <a:ea typeface="+mn-ea"/>
            </a:endParaRPr>
          </a:p>
        </p:txBody>
      </p:sp>
      <p:sp>
        <p:nvSpPr>
          <p:cNvPr id="728" name="Rectangle 22"/>
          <p:cNvSpPr>
            <a:spLocks noChangeArrowheads="1"/>
          </p:cNvSpPr>
          <p:nvPr/>
        </p:nvSpPr>
        <p:spPr bwMode="gray">
          <a:xfrm>
            <a:off x="6508353" y="1727994"/>
            <a:ext cx="336759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dirty="0" smtClean="0">
                <a:latin typeface="+mn-ea"/>
                <a:ea typeface="+mn-ea"/>
              </a:rPr>
              <a:t>13</a:t>
            </a:r>
            <a:endParaRPr lang="en-US" altLang="ko-KR" sz="900" b="0" dirty="0">
              <a:latin typeface="+mn-ea"/>
              <a:ea typeface="+mn-ea"/>
            </a:endParaRPr>
          </a:p>
        </p:txBody>
      </p:sp>
      <p:sp>
        <p:nvSpPr>
          <p:cNvPr id="729" name="Rectangle 23"/>
          <p:cNvSpPr>
            <a:spLocks noChangeArrowheads="1"/>
          </p:cNvSpPr>
          <p:nvPr/>
        </p:nvSpPr>
        <p:spPr bwMode="gray">
          <a:xfrm>
            <a:off x="5336049" y="1399857"/>
            <a:ext cx="1509063" cy="253841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tx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>
                <a:latin typeface="+mn-ea"/>
                <a:ea typeface="+mn-ea"/>
              </a:rPr>
              <a:t>M+2</a:t>
            </a:r>
          </a:p>
        </p:txBody>
      </p:sp>
      <p:sp>
        <p:nvSpPr>
          <p:cNvPr id="730" name="Rectangle 24"/>
          <p:cNvSpPr>
            <a:spLocks noChangeArrowheads="1"/>
          </p:cNvSpPr>
          <p:nvPr/>
        </p:nvSpPr>
        <p:spPr bwMode="gray">
          <a:xfrm>
            <a:off x="7029783" y="1727994"/>
            <a:ext cx="336759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dirty="0" smtClean="0">
                <a:latin typeface="+mn-ea"/>
                <a:ea typeface="+mn-ea"/>
              </a:rPr>
              <a:t>14</a:t>
            </a:r>
            <a:endParaRPr lang="en-US" altLang="ko-KR" sz="900" b="0" dirty="0">
              <a:latin typeface="+mn-ea"/>
              <a:ea typeface="+mn-ea"/>
            </a:endParaRPr>
          </a:p>
        </p:txBody>
      </p:sp>
      <p:sp>
        <p:nvSpPr>
          <p:cNvPr id="731" name="Rectangle 25"/>
          <p:cNvSpPr>
            <a:spLocks noChangeArrowheads="1"/>
          </p:cNvSpPr>
          <p:nvPr/>
        </p:nvSpPr>
        <p:spPr bwMode="gray">
          <a:xfrm>
            <a:off x="2820912" y="2241867"/>
            <a:ext cx="336759" cy="350838"/>
          </a:xfrm>
          <a:prstGeom prst="rect">
            <a:avLst/>
          </a:prstGeom>
          <a:solidFill>
            <a:srgbClr val="DDDDDD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dirty="0">
                <a:latin typeface="+mn-ea"/>
                <a:ea typeface="+mn-ea"/>
              </a:rPr>
              <a:t>4</a:t>
            </a:r>
          </a:p>
        </p:txBody>
      </p:sp>
      <p:sp>
        <p:nvSpPr>
          <p:cNvPr id="732" name="Rectangle 26"/>
          <p:cNvSpPr>
            <a:spLocks noChangeArrowheads="1"/>
          </p:cNvSpPr>
          <p:nvPr/>
        </p:nvSpPr>
        <p:spPr bwMode="gray">
          <a:xfrm>
            <a:off x="3214858" y="2241867"/>
            <a:ext cx="339937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b="0">
                <a:latin typeface="+mn-ea"/>
                <a:ea typeface="+mn-ea"/>
              </a:rPr>
              <a:t>5</a:t>
            </a:r>
          </a:p>
        </p:txBody>
      </p:sp>
      <p:sp>
        <p:nvSpPr>
          <p:cNvPr id="733" name="Rectangle 27"/>
          <p:cNvSpPr>
            <a:spLocks noChangeArrowheads="1"/>
          </p:cNvSpPr>
          <p:nvPr/>
        </p:nvSpPr>
        <p:spPr bwMode="gray">
          <a:xfrm>
            <a:off x="3681873" y="2241867"/>
            <a:ext cx="1518594" cy="35083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tx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b="0">
                <a:latin typeface="+mn-ea"/>
                <a:ea typeface="+mn-ea"/>
              </a:rPr>
              <a:t>M+1</a:t>
            </a:r>
          </a:p>
        </p:txBody>
      </p:sp>
      <p:sp>
        <p:nvSpPr>
          <p:cNvPr id="734" name="Rectangle 28"/>
          <p:cNvSpPr>
            <a:spLocks noChangeArrowheads="1"/>
          </p:cNvSpPr>
          <p:nvPr/>
        </p:nvSpPr>
        <p:spPr bwMode="gray">
          <a:xfrm>
            <a:off x="5326517" y="2241867"/>
            <a:ext cx="1518595" cy="35083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tx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b="0">
                <a:latin typeface="+mn-ea"/>
                <a:ea typeface="+mn-ea"/>
              </a:rPr>
              <a:t>M+2</a:t>
            </a:r>
          </a:p>
        </p:txBody>
      </p:sp>
      <p:sp>
        <p:nvSpPr>
          <p:cNvPr id="735" name="Rectangle 29"/>
          <p:cNvSpPr>
            <a:spLocks noChangeArrowheads="1"/>
          </p:cNvSpPr>
          <p:nvPr/>
        </p:nvSpPr>
        <p:spPr bwMode="gray">
          <a:xfrm>
            <a:off x="7445967" y="1727994"/>
            <a:ext cx="333582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dirty="0" smtClean="0">
                <a:latin typeface="+mn-ea"/>
                <a:ea typeface="+mn-ea"/>
              </a:rPr>
              <a:t>15</a:t>
            </a:r>
            <a:endParaRPr lang="en-US" altLang="ko-KR" sz="900" b="0" dirty="0">
              <a:latin typeface="+mn-ea"/>
              <a:ea typeface="+mn-ea"/>
            </a:endParaRPr>
          </a:p>
        </p:txBody>
      </p:sp>
      <p:sp>
        <p:nvSpPr>
          <p:cNvPr id="736" name="Rectangle 30"/>
          <p:cNvSpPr>
            <a:spLocks noChangeArrowheads="1"/>
          </p:cNvSpPr>
          <p:nvPr/>
        </p:nvSpPr>
        <p:spPr bwMode="gray">
          <a:xfrm>
            <a:off x="7858974" y="1727994"/>
            <a:ext cx="336759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dirty="0" smtClean="0">
                <a:latin typeface="+mn-ea"/>
                <a:ea typeface="+mn-ea"/>
              </a:rPr>
              <a:t>16</a:t>
            </a:r>
            <a:endParaRPr lang="en-US" altLang="ko-KR" sz="900" b="0" dirty="0">
              <a:latin typeface="+mn-ea"/>
              <a:ea typeface="+mn-ea"/>
            </a:endParaRPr>
          </a:p>
        </p:txBody>
      </p:sp>
      <p:sp>
        <p:nvSpPr>
          <p:cNvPr id="737" name="Rectangle 31"/>
          <p:cNvSpPr>
            <a:spLocks noChangeArrowheads="1"/>
          </p:cNvSpPr>
          <p:nvPr/>
        </p:nvSpPr>
        <p:spPr bwMode="gray">
          <a:xfrm>
            <a:off x="8275158" y="1727994"/>
            <a:ext cx="333582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dirty="0" smtClean="0">
                <a:latin typeface="+mn-ea"/>
                <a:ea typeface="+mn-ea"/>
              </a:rPr>
              <a:t>17</a:t>
            </a:r>
            <a:endParaRPr lang="en-US" altLang="ko-KR" sz="900" b="0" dirty="0">
              <a:latin typeface="+mn-ea"/>
              <a:ea typeface="+mn-ea"/>
            </a:endParaRPr>
          </a:p>
        </p:txBody>
      </p:sp>
      <p:sp>
        <p:nvSpPr>
          <p:cNvPr id="738" name="Rectangle 32"/>
          <p:cNvSpPr>
            <a:spLocks noChangeArrowheads="1"/>
          </p:cNvSpPr>
          <p:nvPr/>
        </p:nvSpPr>
        <p:spPr bwMode="gray">
          <a:xfrm>
            <a:off x="8688164" y="1727994"/>
            <a:ext cx="333582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dirty="0" smtClean="0">
                <a:latin typeface="+mn-ea"/>
                <a:ea typeface="+mn-ea"/>
              </a:rPr>
              <a:t>18</a:t>
            </a:r>
            <a:endParaRPr lang="en-US" altLang="ko-KR" sz="900" b="0" dirty="0">
              <a:latin typeface="+mn-ea"/>
              <a:ea typeface="+mn-ea"/>
            </a:endParaRPr>
          </a:p>
        </p:txBody>
      </p:sp>
      <p:sp>
        <p:nvSpPr>
          <p:cNvPr id="739" name="Rectangle 33"/>
          <p:cNvSpPr>
            <a:spLocks noChangeArrowheads="1"/>
          </p:cNvSpPr>
          <p:nvPr/>
        </p:nvSpPr>
        <p:spPr bwMode="gray">
          <a:xfrm>
            <a:off x="7029783" y="1399857"/>
            <a:ext cx="1991963" cy="253841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tx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>
                <a:latin typeface="+mn-ea"/>
                <a:ea typeface="+mn-ea"/>
              </a:rPr>
              <a:t>M+3</a:t>
            </a:r>
          </a:p>
        </p:txBody>
      </p:sp>
      <p:sp>
        <p:nvSpPr>
          <p:cNvPr id="740" name="Rectangle 34"/>
          <p:cNvSpPr>
            <a:spLocks noChangeArrowheads="1"/>
          </p:cNvSpPr>
          <p:nvPr/>
        </p:nvSpPr>
        <p:spPr bwMode="gray">
          <a:xfrm>
            <a:off x="539844" y="2281078"/>
            <a:ext cx="914969" cy="1265078"/>
          </a:xfrm>
          <a:prstGeom prst="rect">
            <a:avLst/>
          </a:prstGeom>
          <a:solidFill>
            <a:srgbClr val="DDDDDD"/>
          </a:solidFill>
          <a:ln w="9525" algn="ctr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ko-KR" altLang="en-US">
                <a:latin typeface="+mn-ea"/>
                <a:ea typeface="+mn-ea"/>
              </a:rPr>
              <a:t>월간</a:t>
            </a:r>
            <a:br>
              <a:rPr lang="ko-KR" altLang="en-US">
                <a:latin typeface="+mn-ea"/>
                <a:ea typeface="+mn-ea"/>
              </a:rPr>
            </a:br>
            <a:r>
              <a:rPr lang="ko-KR" altLang="en-US">
                <a:latin typeface="+mn-ea"/>
                <a:ea typeface="+mn-ea"/>
              </a:rPr>
              <a:t>수요</a:t>
            </a:r>
            <a:br>
              <a:rPr lang="ko-KR" altLang="en-US">
                <a:latin typeface="+mn-ea"/>
                <a:ea typeface="+mn-ea"/>
              </a:rPr>
            </a:br>
            <a:r>
              <a:rPr lang="ko-KR" altLang="en-US">
                <a:latin typeface="+mn-ea"/>
                <a:ea typeface="+mn-ea"/>
              </a:rPr>
              <a:t>예측</a:t>
            </a:r>
          </a:p>
        </p:txBody>
      </p:sp>
      <p:cxnSp>
        <p:nvCxnSpPr>
          <p:cNvPr id="741" name="AutoShape 35"/>
          <p:cNvCxnSpPr>
            <a:cxnSpLocks noChangeShapeType="1"/>
            <a:stCxn id="734" idx="3"/>
            <a:endCxn id="793" idx="0"/>
          </p:cNvCxnSpPr>
          <p:nvPr/>
        </p:nvCxnSpPr>
        <p:spPr bwMode="gray">
          <a:xfrm>
            <a:off x="6845112" y="2417286"/>
            <a:ext cx="1118499" cy="290989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43" name="Rectangle 37"/>
          <p:cNvSpPr>
            <a:spLocks noChangeArrowheads="1"/>
          </p:cNvSpPr>
          <p:nvPr/>
        </p:nvSpPr>
        <p:spPr bwMode="gray">
          <a:xfrm>
            <a:off x="676455" y="1377156"/>
            <a:ext cx="584564" cy="301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ko-KR" altLang="en-US" b="0">
                <a:latin typeface="+mn-ea"/>
                <a:ea typeface="+mn-ea"/>
              </a:rPr>
              <a:t>월</a:t>
            </a:r>
          </a:p>
        </p:txBody>
      </p:sp>
      <p:sp>
        <p:nvSpPr>
          <p:cNvPr id="744" name="Rectangle 38"/>
          <p:cNvSpPr>
            <a:spLocks noChangeArrowheads="1"/>
          </p:cNvSpPr>
          <p:nvPr/>
        </p:nvSpPr>
        <p:spPr bwMode="gray">
          <a:xfrm>
            <a:off x="685986" y="1740376"/>
            <a:ext cx="584564" cy="301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ko-KR" altLang="en-US" b="0">
                <a:latin typeface="+mn-ea"/>
                <a:ea typeface="+mn-ea"/>
              </a:rPr>
              <a:t>주차</a:t>
            </a:r>
          </a:p>
        </p:txBody>
      </p:sp>
      <p:sp>
        <p:nvSpPr>
          <p:cNvPr id="762" name="Rectangle 56"/>
          <p:cNvSpPr>
            <a:spLocks noChangeArrowheads="1"/>
          </p:cNvSpPr>
          <p:nvPr/>
        </p:nvSpPr>
        <p:spPr bwMode="gray">
          <a:xfrm>
            <a:off x="1541249" y="2279140"/>
            <a:ext cx="962623" cy="468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l">
              <a:lnSpc>
                <a:spcPct val="100000"/>
              </a:lnSpc>
              <a:buClrTx/>
              <a:buSzTx/>
            </a:pPr>
            <a:r>
              <a:rPr lang="ko-KR" altLang="en-US" sz="900" b="0" dirty="0" smtClean="0">
                <a:latin typeface="+mn-ea"/>
                <a:ea typeface="+mn-ea"/>
              </a:rPr>
              <a:t>각 사업부별 </a:t>
            </a:r>
            <a:endParaRPr lang="en-US" altLang="ko-KR" sz="900" b="0" dirty="0" smtClean="0">
              <a:latin typeface="+mn-ea"/>
              <a:ea typeface="+mn-ea"/>
            </a:endParaRPr>
          </a:p>
          <a:p>
            <a:pPr algn="l">
              <a:lnSpc>
                <a:spcPct val="100000"/>
              </a:lnSpc>
              <a:buClrTx/>
              <a:buSzTx/>
            </a:pPr>
            <a:r>
              <a:rPr lang="ko-KR" altLang="en-US" sz="900" b="0" dirty="0" smtClean="0">
                <a:latin typeface="+mn-ea"/>
                <a:ea typeface="+mn-ea"/>
              </a:rPr>
              <a:t>월간 </a:t>
            </a:r>
            <a:r>
              <a:rPr lang="ko-KR" altLang="en-US" sz="900" b="0" dirty="0">
                <a:latin typeface="+mn-ea"/>
                <a:ea typeface="+mn-ea"/>
              </a:rPr>
              <a:t>수요예측 마감</a:t>
            </a:r>
          </a:p>
        </p:txBody>
      </p:sp>
      <p:cxnSp>
        <p:nvCxnSpPr>
          <p:cNvPr id="764" name="AutoShape 58"/>
          <p:cNvCxnSpPr>
            <a:cxnSpLocks noChangeShapeType="1"/>
            <a:stCxn id="762" idx="3"/>
            <a:endCxn id="731" idx="1"/>
          </p:cNvCxnSpPr>
          <p:nvPr/>
        </p:nvCxnSpPr>
        <p:spPr bwMode="gray">
          <a:xfrm flipV="1">
            <a:off x="2503872" y="2417286"/>
            <a:ext cx="317040" cy="9609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87" name="Rectangle 85"/>
          <p:cNvSpPr>
            <a:spLocks noChangeArrowheads="1"/>
          </p:cNvSpPr>
          <p:nvPr/>
        </p:nvSpPr>
        <p:spPr bwMode="gray">
          <a:xfrm>
            <a:off x="3227566" y="2708274"/>
            <a:ext cx="336759" cy="350838"/>
          </a:xfrm>
          <a:prstGeom prst="rect">
            <a:avLst/>
          </a:prstGeom>
          <a:solidFill>
            <a:srgbClr val="DDDDDD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>
                <a:latin typeface="+mn-ea"/>
                <a:ea typeface="+mn-ea"/>
              </a:rPr>
              <a:t>5</a:t>
            </a:r>
          </a:p>
        </p:txBody>
      </p:sp>
      <p:sp>
        <p:nvSpPr>
          <p:cNvPr id="788" name="Rectangle 86"/>
          <p:cNvSpPr>
            <a:spLocks noChangeArrowheads="1"/>
          </p:cNvSpPr>
          <p:nvPr/>
        </p:nvSpPr>
        <p:spPr bwMode="gray">
          <a:xfrm>
            <a:off x="3691405" y="2708274"/>
            <a:ext cx="333582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b="0">
                <a:latin typeface="+mn-ea"/>
                <a:ea typeface="+mn-ea"/>
              </a:rPr>
              <a:t>6</a:t>
            </a:r>
          </a:p>
        </p:txBody>
      </p:sp>
      <p:sp>
        <p:nvSpPr>
          <p:cNvPr id="789" name="Rectangle 87"/>
          <p:cNvSpPr>
            <a:spLocks noChangeArrowheads="1"/>
          </p:cNvSpPr>
          <p:nvPr/>
        </p:nvSpPr>
        <p:spPr bwMode="gray">
          <a:xfrm>
            <a:off x="4082172" y="2708274"/>
            <a:ext cx="336759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b="0">
                <a:latin typeface="+mn-ea"/>
                <a:ea typeface="+mn-ea"/>
              </a:rPr>
              <a:t>7</a:t>
            </a:r>
          </a:p>
        </p:txBody>
      </p:sp>
      <p:sp>
        <p:nvSpPr>
          <p:cNvPr id="790" name="Rectangle 88"/>
          <p:cNvSpPr>
            <a:spLocks noChangeArrowheads="1"/>
          </p:cNvSpPr>
          <p:nvPr/>
        </p:nvSpPr>
        <p:spPr bwMode="gray">
          <a:xfrm>
            <a:off x="4476118" y="2708274"/>
            <a:ext cx="333582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b="0">
                <a:latin typeface="+mn-ea"/>
                <a:ea typeface="+mn-ea"/>
              </a:rPr>
              <a:t>8</a:t>
            </a:r>
          </a:p>
        </p:txBody>
      </p:sp>
      <p:sp>
        <p:nvSpPr>
          <p:cNvPr id="791" name="Rectangle 89"/>
          <p:cNvSpPr>
            <a:spLocks noChangeArrowheads="1"/>
          </p:cNvSpPr>
          <p:nvPr/>
        </p:nvSpPr>
        <p:spPr bwMode="gray">
          <a:xfrm>
            <a:off x="4866885" y="2708274"/>
            <a:ext cx="333582" cy="350838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900" b="0">
                <a:latin typeface="+mn-ea"/>
                <a:ea typeface="+mn-ea"/>
              </a:rPr>
              <a:t>9</a:t>
            </a:r>
          </a:p>
        </p:txBody>
      </p:sp>
      <p:sp>
        <p:nvSpPr>
          <p:cNvPr id="792" name="Rectangle 90"/>
          <p:cNvSpPr>
            <a:spLocks noChangeArrowheads="1"/>
          </p:cNvSpPr>
          <p:nvPr/>
        </p:nvSpPr>
        <p:spPr bwMode="gray">
          <a:xfrm>
            <a:off x="5326517" y="2708274"/>
            <a:ext cx="1518595" cy="35083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tx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b="0">
                <a:latin typeface="+mn-ea"/>
                <a:ea typeface="+mn-ea"/>
              </a:rPr>
              <a:t>M+2</a:t>
            </a:r>
          </a:p>
        </p:txBody>
      </p:sp>
      <p:sp>
        <p:nvSpPr>
          <p:cNvPr id="793" name="Rectangle 91"/>
          <p:cNvSpPr>
            <a:spLocks noChangeArrowheads="1"/>
          </p:cNvSpPr>
          <p:nvPr/>
        </p:nvSpPr>
        <p:spPr bwMode="gray">
          <a:xfrm>
            <a:off x="7029783" y="2708274"/>
            <a:ext cx="1867655" cy="35083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tx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atinLnBrk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b="0">
                <a:latin typeface="+mn-ea"/>
                <a:ea typeface="+mn-ea"/>
              </a:rPr>
              <a:t>M+3</a:t>
            </a:r>
          </a:p>
        </p:txBody>
      </p:sp>
      <p:cxnSp>
        <p:nvCxnSpPr>
          <p:cNvPr id="794" name="AutoShape 92"/>
          <p:cNvCxnSpPr>
            <a:cxnSpLocks noChangeShapeType="1"/>
            <a:stCxn id="800" idx="0"/>
            <a:endCxn id="787" idx="1"/>
          </p:cNvCxnSpPr>
          <p:nvPr/>
        </p:nvCxnSpPr>
        <p:spPr bwMode="gray">
          <a:xfrm rot="16200000">
            <a:off x="2741147" y="2572692"/>
            <a:ext cx="175419" cy="79742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96" name="Rectangle 94"/>
          <p:cNvSpPr>
            <a:spLocks noChangeArrowheads="1"/>
          </p:cNvSpPr>
          <p:nvPr/>
        </p:nvSpPr>
        <p:spPr bwMode="gray">
          <a:xfrm>
            <a:off x="3092545" y="3440052"/>
            <a:ext cx="2444682" cy="301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ko-KR" b="1" dirty="0">
                <a:latin typeface="+mn-ea"/>
                <a:ea typeface="+mn-ea"/>
              </a:rPr>
              <a:t>M+1: </a:t>
            </a:r>
            <a:r>
              <a:rPr lang="ko-KR" altLang="en-US" b="1" dirty="0" err="1" smtClean="0">
                <a:latin typeface="+mn-ea"/>
                <a:ea typeface="+mn-ea"/>
              </a:rPr>
              <a:t>주별</a:t>
            </a:r>
            <a:r>
              <a:rPr lang="ko-KR" altLang="en-US" b="1" dirty="0" smtClean="0">
                <a:latin typeface="+mn-ea"/>
                <a:ea typeface="+mn-ea"/>
              </a:rPr>
              <a:t> 판매 계획</a:t>
            </a:r>
            <a:endParaRPr lang="en-US" altLang="ko-KR" b="1" dirty="0" smtClean="0">
              <a:latin typeface="+mn-ea"/>
              <a:ea typeface="+mn-ea"/>
            </a:endParaRPr>
          </a:p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ko-KR" altLang="en-US" b="1" dirty="0" smtClean="0">
                <a:latin typeface="+mn-ea"/>
                <a:ea typeface="+mn-ea"/>
              </a:rPr>
              <a:t>수출 </a:t>
            </a:r>
            <a:r>
              <a:rPr lang="en-US" altLang="ko-KR" b="1" dirty="0" smtClean="0">
                <a:latin typeface="+mn-ea"/>
                <a:ea typeface="+mn-ea"/>
              </a:rPr>
              <a:t>: </a:t>
            </a:r>
            <a:r>
              <a:rPr lang="ko-KR" altLang="en-US" b="1" dirty="0" smtClean="0">
                <a:latin typeface="+mn-ea"/>
                <a:ea typeface="+mn-ea"/>
              </a:rPr>
              <a:t>대표 사양 별 </a:t>
            </a:r>
            <a:endParaRPr lang="en-US" altLang="ko-KR" b="1" dirty="0" smtClean="0">
              <a:latin typeface="+mn-ea"/>
              <a:ea typeface="+mn-ea"/>
            </a:endParaRPr>
          </a:p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ko-KR" altLang="en-US" b="1" dirty="0" smtClean="0">
                <a:latin typeface="+mn-ea"/>
                <a:ea typeface="+mn-ea"/>
              </a:rPr>
              <a:t>내수 </a:t>
            </a:r>
            <a:r>
              <a:rPr lang="en-US" altLang="ko-KR" b="1" dirty="0" smtClean="0">
                <a:latin typeface="+mn-ea"/>
                <a:ea typeface="+mn-ea"/>
              </a:rPr>
              <a:t>: </a:t>
            </a:r>
            <a:r>
              <a:rPr lang="ko-KR" altLang="en-US" b="1" dirty="0" smtClean="0">
                <a:latin typeface="+mn-ea"/>
                <a:ea typeface="+mn-ea"/>
              </a:rPr>
              <a:t>제품 코드 별  </a:t>
            </a:r>
            <a:endParaRPr lang="ko-KR" altLang="en-US" b="1" dirty="0">
              <a:latin typeface="+mn-ea"/>
              <a:ea typeface="+mn-ea"/>
            </a:endParaRPr>
          </a:p>
        </p:txBody>
      </p:sp>
      <p:sp>
        <p:nvSpPr>
          <p:cNvPr id="797" name="AutoShape 95"/>
          <p:cNvSpPr>
            <a:spLocks/>
          </p:cNvSpPr>
          <p:nvPr/>
        </p:nvSpPr>
        <p:spPr bwMode="gray">
          <a:xfrm rot="5400000">
            <a:off x="4408477" y="2462063"/>
            <a:ext cx="90805" cy="1499532"/>
          </a:xfrm>
          <a:prstGeom prst="rightBrace">
            <a:avLst>
              <a:gd name="adj1" fmla="val 89394"/>
              <a:gd name="adj2" fmla="val 50000"/>
            </a:avLst>
          </a:prstGeom>
          <a:noFill/>
          <a:ln w="3175">
            <a:solidFill>
              <a:srgbClr val="5F5F5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798" name="AutoShape 96"/>
          <p:cNvSpPr>
            <a:spLocks/>
          </p:cNvSpPr>
          <p:nvPr/>
        </p:nvSpPr>
        <p:spPr bwMode="gray">
          <a:xfrm rot="5400000">
            <a:off x="7077137" y="1449164"/>
            <a:ext cx="90805" cy="3523266"/>
          </a:xfrm>
          <a:prstGeom prst="rightBrace">
            <a:avLst>
              <a:gd name="adj1" fmla="val 210038"/>
              <a:gd name="adj2" fmla="val 50000"/>
            </a:avLst>
          </a:prstGeom>
          <a:noFill/>
          <a:ln w="3175">
            <a:solidFill>
              <a:srgbClr val="5F5F5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799" name="Rectangle 97"/>
          <p:cNvSpPr>
            <a:spLocks noChangeArrowheads="1"/>
          </p:cNvSpPr>
          <p:nvPr/>
        </p:nvSpPr>
        <p:spPr bwMode="gray">
          <a:xfrm>
            <a:off x="5778676" y="3437954"/>
            <a:ext cx="3110259" cy="301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n-US" altLang="ko-KR" b="1" dirty="0">
                <a:latin typeface="+mn-ea"/>
                <a:ea typeface="+mn-ea"/>
              </a:rPr>
              <a:t>M+2 ~ </a:t>
            </a:r>
            <a:r>
              <a:rPr lang="en-US" altLang="ko-KR" b="1" dirty="0" smtClean="0">
                <a:latin typeface="+mn-ea"/>
                <a:ea typeface="+mn-ea"/>
              </a:rPr>
              <a:t>M+3</a:t>
            </a:r>
            <a:endParaRPr lang="en-US" altLang="ko-KR" b="1" dirty="0">
              <a:latin typeface="+mn-ea"/>
              <a:ea typeface="+mn-ea"/>
            </a:endParaRPr>
          </a:p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ko-KR" altLang="en-US" b="1" dirty="0" smtClean="0">
                <a:latin typeface="+mn-ea"/>
                <a:ea typeface="+mn-ea"/>
              </a:rPr>
              <a:t>사업 계획 기반</a:t>
            </a:r>
            <a:r>
              <a:rPr lang="en-US" altLang="ko-KR" b="1" dirty="0">
                <a:latin typeface="+mn-ea"/>
                <a:ea typeface="+mn-ea"/>
              </a:rPr>
              <a:t> </a:t>
            </a:r>
            <a:r>
              <a:rPr lang="ko-KR" altLang="en-US" b="1" dirty="0" smtClean="0">
                <a:latin typeface="+mn-ea"/>
                <a:ea typeface="+mn-ea"/>
              </a:rPr>
              <a:t>판매 계획</a:t>
            </a:r>
            <a:endParaRPr lang="ko-KR" altLang="en-US" b="1" dirty="0">
              <a:latin typeface="+mn-ea"/>
              <a:ea typeface="+mn-ea"/>
            </a:endParaRPr>
          </a:p>
        </p:txBody>
      </p:sp>
      <p:sp>
        <p:nvSpPr>
          <p:cNvPr id="800" name="Rectangle 98"/>
          <p:cNvSpPr>
            <a:spLocks noChangeArrowheads="1"/>
          </p:cNvSpPr>
          <p:nvPr/>
        </p:nvSpPr>
        <p:spPr bwMode="gray">
          <a:xfrm>
            <a:off x="1588246" y="3059112"/>
            <a:ext cx="1680620" cy="468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00000"/>
              </a:lnSpc>
              <a:buClrTx/>
              <a:buSzTx/>
            </a:pPr>
            <a:r>
              <a:rPr lang="ko-KR" altLang="en-US" dirty="0">
                <a:latin typeface="+mn-ea"/>
                <a:ea typeface="+mn-ea"/>
              </a:rPr>
              <a:t>월간 계획 수립시점</a:t>
            </a:r>
          </a:p>
        </p:txBody>
      </p:sp>
      <p:sp>
        <p:nvSpPr>
          <p:cNvPr id="53" name="Text Box 111"/>
          <p:cNvSpPr txBox="1">
            <a:spLocks noChangeArrowheads="1"/>
          </p:cNvSpPr>
          <p:nvPr/>
        </p:nvSpPr>
        <p:spPr bwMode="auto">
          <a:xfrm>
            <a:off x="4181929" y="5817477"/>
            <a:ext cx="651905" cy="23555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18000" tIns="25200" rIns="18000" bIns="25200">
            <a:spAutoFit/>
          </a:bodyPr>
          <a:lstStyle/>
          <a:p>
            <a:pPr marL="90488" indent="-90488">
              <a:buFont typeface="Wingdings" pitchFamily="2" charset="2"/>
              <a:buNone/>
            </a:pPr>
            <a:r>
              <a:rPr lang="ko-KR" altLang="en-US" sz="1200" b="1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판매계획</a:t>
            </a:r>
            <a:endParaRPr lang="ko-KR" altLang="en-US" sz="1200" b="1">
              <a:solidFill>
                <a:srgbClr val="1F497D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54" name="Rectangle 112"/>
          <p:cNvSpPr>
            <a:spLocks noChangeArrowheads="1"/>
          </p:cNvSpPr>
          <p:nvPr/>
        </p:nvSpPr>
        <p:spPr bwMode="auto">
          <a:xfrm>
            <a:off x="6256791" y="5709527"/>
            <a:ext cx="615950" cy="190500"/>
          </a:xfrm>
          <a:prstGeom prst="rect">
            <a:avLst/>
          </a:prstGeom>
          <a:solidFill>
            <a:schemeClr val="accent1"/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55" name="Rectangle 113"/>
          <p:cNvSpPr>
            <a:spLocks noChangeArrowheads="1"/>
          </p:cNvSpPr>
          <p:nvPr/>
        </p:nvSpPr>
        <p:spPr bwMode="auto">
          <a:xfrm>
            <a:off x="5016954" y="5752390"/>
            <a:ext cx="619125" cy="450850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56" name="Rectangle 114" descr="넓은 상향 대각선"/>
          <p:cNvSpPr>
            <a:spLocks noChangeArrowheads="1"/>
          </p:cNvSpPr>
          <p:nvPr/>
        </p:nvSpPr>
        <p:spPr bwMode="auto">
          <a:xfrm>
            <a:off x="5636079" y="5690477"/>
            <a:ext cx="617537" cy="354013"/>
          </a:xfrm>
          <a:prstGeom prst="rect">
            <a:avLst/>
          </a:prstGeom>
          <a:pattFill prst="wdUpDiag">
            <a:fgClr>
              <a:srgbClr val="333399"/>
            </a:fgClr>
            <a:bgClr>
              <a:srgbClr val="FFFFFF"/>
            </a:bgClr>
          </a:patt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57" name="Rectangle 115"/>
          <p:cNvSpPr>
            <a:spLocks noChangeArrowheads="1"/>
          </p:cNvSpPr>
          <p:nvPr/>
        </p:nvSpPr>
        <p:spPr bwMode="auto">
          <a:xfrm>
            <a:off x="6871154" y="5709527"/>
            <a:ext cx="615950" cy="493713"/>
          </a:xfrm>
          <a:prstGeom prst="rect">
            <a:avLst/>
          </a:prstGeom>
          <a:solidFill>
            <a:schemeClr val="accent1"/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58" name="Rectangle 116"/>
          <p:cNvSpPr>
            <a:spLocks noChangeArrowheads="1"/>
          </p:cNvSpPr>
          <p:nvPr/>
        </p:nvSpPr>
        <p:spPr bwMode="auto">
          <a:xfrm>
            <a:off x="7487104" y="5738102"/>
            <a:ext cx="619125" cy="465138"/>
          </a:xfrm>
          <a:prstGeom prst="rect">
            <a:avLst/>
          </a:prstGeom>
          <a:solidFill>
            <a:schemeClr val="accent1"/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59" name="Rectangle 117"/>
          <p:cNvSpPr>
            <a:spLocks noChangeArrowheads="1"/>
          </p:cNvSpPr>
          <p:nvPr/>
        </p:nvSpPr>
        <p:spPr bwMode="auto">
          <a:xfrm>
            <a:off x="8104641" y="5722227"/>
            <a:ext cx="617538" cy="481013"/>
          </a:xfrm>
          <a:prstGeom prst="rect">
            <a:avLst/>
          </a:prstGeom>
          <a:solidFill>
            <a:schemeClr val="accent1"/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60" name="Rectangle 118"/>
          <p:cNvSpPr>
            <a:spLocks noChangeArrowheads="1"/>
          </p:cNvSpPr>
          <p:nvPr/>
        </p:nvSpPr>
        <p:spPr bwMode="auto">
          <a:xfrm>
            <a:off x="5634491" y="6041315"/>
            <a:ext cx="617538" cy="1619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61" name="Rectangle 119" descr="넓은 상향 대각선"/>
          <p:cNvSpPr>
            <a:spLocks noChangeArrowheads="1"/>
          </p:cNvSpPr>
          <p:nvPr/>
        </p:nvSpPr>
        <p:spPr bwMode="auto">
          <a:xfrm>
            <a:off x="6252029" y="5893677"/>
            <a:ext cx="619125" cy="309563"/>
          </a:xfrm>
          <a:prstGeom prst="rect">
            <a:avLst/>
          </a:prstGeom>
          <a:pattFill prst="wdUpDiag">
            <a:fgClr>
              <a:srgbClr val="333399"/>
            </a:fgClr>
            <a:bgClr>
              <a:srgbClr val="FFFFFF"/>
            </a:bgClr>
          </a:patt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62" name="Text Box 120"/>
          <p:cNvSpPr txBox="1">
            <a:spLocks noChangeArrowheads="1"/>
          </p:cNvSpPr>
          <p:nvPr/>
        </p:nvSpPr>
        <p:spPr bwMode="auto">
          <a:xfrm>
            <a:off x="4154941" y="4393490"/>
            <a:ext cx="651905" cy="23555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18000" tIns="25200" rIns="18000" bIns="25200">
            <a:spAutoFit/>
          </a:bodyPr>
          <a:lstStyle/>
          <a:p>
            <a:pPr marL="90488" indent="-90488">
              <a:buFont typeface="Wingdings" pitchFamily="2" charset="2"/>
              <a:buNone/>
            </a:pPr>
            <a:r>
              <a:rPr lang="ko-KR" altLang="en-US" sz="1200" b="1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수요예측</a:t>
            </a:r>
            <a:endParaRPr lang="ko-KR" altLang="en-US" sz="1200" b="1" dirty="0">
              <a:solidFill>
                <a:srgbClr val="1F497D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63" name="Rectangle 121"/>
          <p:cNvSpPr>
            <a:spLocks noChangeArrowheads="1"/>
          </p:cNvSpPr>
          <p:nvPr/>
        </p:nvSpPr>
        <p:spPr bwMode="auto">
          <a:xfrm>
            <a:off x="6256791" y="4204577"/>
            <a:ext cx="615950" cy="482600"/>
          </a:xfrm>
          <a:prstGeom prst="rect">
            <a:avLst/>
          </a:prstGeom>
          <a:solidFill>
            <a:schemeClr val="accent1"/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64" name="Rectangle 122"/>
          <p:cNvSpPr>
            <a:spLocks noChangeArrowheads="1"/>
          </p:cNvSpPr>
          <p:nvPr/>
        </p:nvSpPr>
        <p:spPr bwMode="auto">
          <a:xfrm>
            <a:off x="5016954" y="4236327"/>
            <a:ext cx="619125" cy="450850"/>
          </a:xfrm>
          <a:prstGeom prst="rect">
            <a:avLst/>
          </a:prstGeom>
          <a:solidFill>
            <a:schemeClr val="accent1"/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65" name="Rectangle 123"/>
          <p:cNvSpPr>
            <a:spLocks noChangeArrowheads="1"/>
          </p:cNvSpPr>
          <p:nvPr/>
        </p:nvSpPr>
        <p:spPr bwMode="auto">
          <a:xfrm>
            <a:off x="6871154" y="4193465"/>
            <a:ext cx="615950" cy="493712"/>
          </a:xfrm>
          <a:prstGeom prst="rect">
            <a:avLst/>
          </a:prstGeom>
          <a:solidFill>
            <a:schemeClr val="accent1"/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66" name="Rectangle 124"/>
          <p:cNvSpPr>
            <a:spLocks noChangeArrowheads="1"/>
          </p:cNvSpPr>
          <p:nvPr/>
        </p:nvSpPr>
        <p:spPr bwMode="auto">
          <a:xfrm>
            <a:off x="7487104" y="4228390"/>
            <a:ext cx="619125" cy="458787"/>
          </a:xfrm>
          <a:prstGeom prst="rect">
            <a:avLst/>
          </a:prstGeom>
          <a:solidFill>
            <a:schemeClr val="accent1"/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67" name="Rectangle 125"/>
          <p:cNvSpPr>
            <a:spLocks noChangeArrowheads="1"/>
          </p:cNvSpPr>
          <p:nvPr/>
        </p:nvSpPr>
        <p:spPr bwMode="auto">
          <a:xfrm>
            <a:off x="8104641" y="4198227"/>
            <a:ext cx="617538" cy="488950"/>
          </a:xfrm>
          <a:prstGeom prst="rect">
            <a:avLst/>
          </a:prstGeom>
          <a:solidFill>
            <a:schemeClr val="accent1"/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68" name="Rectangle 126"/>
          <p:cNvSpPr>
            <a:spLocks noChangeArrowheads="1"/>
          </p:cNvSpPr>
          <p:nvPr/>
        </p:nvSpPr>
        <p:spPr bwMode="auto">
          <a:xfrm>
            <a:off x="5636079" y="4161715"/>
            <a:ext cx="617537" cy="525462"/>
          </a:xfrm>
          <a:prstGeom prst="rect">
            <a:avLst/>
          </a:prstGeom>
          <a:solidFill>
            <a:schemeClr val="accent1"/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69" name="Text Box 127"/>
          <p:cNvSpPr txBox="1">
            <a:spLocks noChangeArrowheads="1"/>
          </p:cNvSpPr>
          <p:nvPr/>
        </p:nvSpPr>
        <p:spPr bwMode="auto">
          <a:xfrm>
            <a:off x="4298790" y="5026902"/>
            <a:ext cx="344128" cy="23555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18000" tIns="25200" rIns="18000" bIns="25200">
            <a:spAutoFit/>
          </a:bodyPr>
          <a:lstStyle/>
          <a:p>
            <a:pPr marL="90488" indent="-90488" algn="ctr">
              <a:buFont typeface="Wingdings" pitchFamily="2" charset="2"/>
              <a:buNone/>
            </a:pPr>
            <a:r>
              <a:rPr lang="ko-KR" altLang="en-US" sz="1200" b="1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수주</a:t>
            </a:r>
          </a:p>
        </p:txBody>
      </p:sp>
      <p:sp>
        <p:nvSpPr>
          <p:cNvPr id="70" name="Rectangle 128"/>
          <p:cNvSpPr>
            <a:spLocks noChangeArrowheads="1"/>
          </p:cNvSpPr>
          <p:nvPr/>
        </p:nvSpPr>
        <p:spPr bwMode="auto">
          <a:xfrm>
            <a:off x="5026479" y="4966577"/>
            <a:ext cx="617537" cy="406400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 dirty="0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71" name="Rectangle 129" descr="넓은 상향 대각선"/>
          <p:cNvSpPr>
            <a:spLocks noChangeArrowheads="1"/>
          </p:cNvSpPr>
          <p:nvPr/>
        </p:nvSpPr>
        <p:spPr bwMode="auto">
          <a:xfrm>
            <a:off x="5644016" y="4877677"/>
            <a:ext cx="617538" cy="315913"/>
          </a:xfrm>
          <a:prstGeom prst="rect">
            <a:avLst/>
          </a:prstGeom>
          <a:pattFill prst="wdUpDiag">
            <a:fgClr>
              <a:srgbClr val="333399"/>
            </a:fgClr>
            <a:bgClr>
              <a:srgbClr val="FFFFFF"/>
            </a:bgClr>
          </a:patt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72" name="Rectangle 130"/>
          <p:cNvSpPr>
            <a:spLocks noChangeArrowheads="1"/>
          </p:cNvSpPr>
          <p:nvPr/>
        </p:nvSpPr>
        <p:spPr bwMode="auto">
          <a:xfrm>
            <a:off x="5644016" y="5193590"/>
            <a:ext cx="617538" cy="179387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73" name="Rectangle 131" descr="넓은 상향 대각선"/>
          <p:cNvSpPr>
            <a:spLocks noChangeArrowheads="1"/>
          </p:cNvSpPr>
          <p:nvPr/>
        </p:nvSpPr>
        <p:spPr bwMode="auto">
          <a:xfrm>
            <a:off x="6261554" y="5065002"/>
            <a:ext cx="617537" cy="307975"/>
          </a:xfrm>
          <a:prstGeom prst="rect">
            <a:avLst/>
          </a:prstGeom>
          <a:pattFill prst="wdUpDiag">
            <a:fgClr>
              <a:srgbClr val="333399"/>
            </a:fgClr>
            <a:bgClr>
              <a:srgbClr val="FFFFFF"/>
            </a:bgClr>
          </a:patt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74" name="Rectangle 132"/>
          <p:cNvSpPr>
            <a:spLocks noChangeArrowheads="1"/>
          </p:cNvSpPr>
          <p:nvPr/>
        </p:nvSpPr>
        <p:spPr bwMode="auto">
          <a:xfrm>
            <a:off x="5021716" y="5747627"/>
            <a:ext cx="3700463" cy="454025"/>
          </a:xfrm>
          <a:prstGeom prst="rect">
            <a:avLst/>
          </a:prstGeom>
          <a:noFill/>
          <a:ln w="9525" algn="ctr">
            <a:solidFill>
              <a:srgbClr val="808080"/>
            </a:solidFill>
            <a:prstDash val="dash"/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75" name="Rectangle 133"/>
          <p:cNvSpPr>
            <a:spLocks noChangeArrowheads="1"/>
          </p:cNvSpPr>
          <p:nvPr/>
        </p:nvSpPr>
        <p:spPr bwMode="auto">
          <a:xfrm>
            <a:off x="5013779" y="5747627"/>
            <a:ext cx="3700462" cy="455613"/>
          </a:xfrm>
          <a:prstGeom prst="rect">
            <a:avLst/>
          </a:prstGeom>
          <a:noFill/>
          <a:ln w="9525" algn="ctr">
            <a:solidFill>
              <a:srgbClr val="808080"/>
            </a:solidFill>
            <a:prstDash val="dash"/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76" name="AutoShape 134"/>
          <p:cNvSpPr>
            <a:spLocks noChangeArrowheads="1"/>
          </p:cNvSpPr>
          <p:nvPr/>
        </p:nvSpPr>
        <p:spPr bwMode="auto">
          <a:xfrm>
            <a:off x="6452054" y="5433302"/>
            <a:ext cx="958850" cy="231775"/>
          </a:xfrm>
          <a:prstGeom prst="downArrow">
            <a:avLst>
              <a:gd name="adj1" fmla="val 49750"/>
              <a:gd name="adj2" fmla="val 38083"/>
            </a:avLst>
          </a:prstGeom>
          <a:solidFill>
            <a:schemeClr val="tx1"/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77" name="Text Box 135"/>
          <p:cNvSpPr txBox="1">
            <a:spLocks noChangeArrowheads="1"/>
          </p:cNvSpPr>
          <p:nvPr/>
        </p:nvSpPr>
        <p:spPr bwMode="auto">
          <a:xfrm>
            <a:off x="6848250" y="4785602"/>
            <a:ext cx="193446" cy="3125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18000" tIns="25200" rIns="18000" bIns="2520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altLang="ko-KR" sz="1700" b="1">
                <a:solidFill>
                  <a:srgbClr val="CC0066"/>
                </a:solidFill>
                <a:latin typeface="맑은 고딕"/>
                <a:ea typeface="맑은 고딕"/>
                <a:cs typeface="Arial" pitchFamily="34" charset="0"/>
              </a:rPr>
              <a:t>+</a:t>
            </a:r>
          </a:p>
        </p:txBody>
      </p:sp>
      <p:sp>
        <p:nvSpPr>
          <p:cNvPr id="78" name="Line 136"/>
          <p:cNvSpPr>
            <a:spLocks noChangeShapeType="1"/>
          </p:cNvSpPr>
          <p:nvPr/>
        </p:nvSpPr>
        <p:spPr bwMode="auto">
          <a:xfrm>
            <a:off x="4835979" y="4688765"/>
            <a:ext cx="40751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lIns="18000" tIns="46800" rIns="18000" bIns="468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79" name="Line 137"/>
          <p:cNvSpPr>
            <a:spLocks noChangeShapeType="1"/>
          </p:cNvSpPr>
          <p:nvPr/>
        </p:nvSpPr>
        <p:spPr bwMode="auto">
          <a:xfrm>
            <a:off x="4835979" y="5366627"/>
            <a:ext cx="40751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lIns="18000" tIns="46800" rIns="18000" bIns="468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80" name="Line 138"/>
          <p:cNvSpPr>
            <a:spLocks noChangeShapeType="1"/>
          </p:cNvSpPr>
          <p:nvPr/>
        </p:nvSpPr>
        <p:spPr bwMode="auto">
          <a:xfrm>
            <a:off x="4837566" y="6204827"/>
            <a:ext cx="40751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lIns="18000" tIns="46800" rIns="18000" bIns="468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81" name="AutoShape 139"/>
          <p:cNvSpPr>
            <a:spLocks noChangeArrowheads="1"/>
          </p:cNvSpPr>
          <p:nvPr/>
        </p:nvSpPr>
        <p:spPr bwMode="auto">
          <a:xfrm>
            <a:off x="7726816" y="4966577"/>
            <a:ext cx="2217738" cy="479139"/>
          </a:xfrm>
          <a:prstGeom prst="wedgeRoundRectCallout">
            <a:avLst>
              <a:gd name="adj1" fmla="val -70329"/>
              <a:gd name="adj2" fmla="val 157644"/>
              <a:gd name="adj3" fmla="val 16667"/>
            </a:avLst>
          </a:prstGeom>
          <a:solidFill>
            <a:srgbClr val="FFFF99"/>
          </a:solidFill>
          <a:ln w="9525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lIns="18000" tIns="46800" rIns="18000" bIns="46800">
            <a:spAutoFit/>
          </a:bodyPr>
          <a:lstStyle/>
          <a:p>
            <a:pPr algn="ctr"/>
            <a:r>
              <a:rPr lang="ko-KR" altLang="en-US" sz="1100" b="1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수요 예측과 수주를 </a:t>
            </a:r>
            <a:r>
              <a:rPr lang="en-US" altLang="ko-KR" sz="1100" b="1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Netting</a:t>
            </a:r>
            <a:r>
              <a:rPr lang="ko-KR" altLang="en-US" sz="1100" b="1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하여</a:t>
            </a:r>
            <a:r>
              <a:rPr lang="en-US" altLang="ko-KR" sz="1100" b="1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/>
            </a:r>
            <a:br>
              <a:rPr lang="en-US" altLang="ko-KR" sz="1100" b="1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</a:br>
            <a:r>
              <a:rPr lang="ko-KR" altLang="en-US" sz="1100" b="1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판매 예측을 평준화함</a:t>
            </a:r>
            <a:endParaRPr lang="ko-KR" altLang="en-US" sz="1100" b="1" dirty="0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82" name="Text Box 140"/>
          <p:cNvSpPr txBox="1">
            <a:spLocks noChangeArrowheads="1"/>
          </p:cNvSpPr>
          <p:nvPr/>
        </p:nvSpPr>
        <p:spPr bwMode="auto">
          <a:xfrm>
            <a:off x="5161416" y="4387140"/>
            <a:ext cx="304800" cy="2444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44563">
              <a:spcBef>
                <a:spcPct val="50000"/>
              </a:spcBef>
            </a:pPr>
            <a:r>
              <a:rPr lang="en-US" altLang="ko-KR" sz="100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W</a:t>
            </a:r>
          </a:p>
        </p:txBody>
      </p:sp>
      <p:sp>
        <p:nvSpPr>
          <p:cNvPr id="83" name="Text Box 141"/>
          <p:cNvSpPr txBox="1">
            <a:spLocks noChangeArrowheads="1"/>
          </p:cNvSpPr>
          <p:nvPr/>
        </p:nvSpPr>
        <p:spPr bwMode="auto">
          <a:xfrm>
            <a:off x="5747204" y="4387140"/>
            <a:ext cx="466794" cy="24622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44563">
              <a:spcBef>
                <a:spcPct val="50000"/>
              </a:spcBef>
            </a:pPr>
            <a:r>
              <a:rPr lang="en-US" altLang="ko-KR" sz="100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W+1</a:t>
            </a:r>
          </a:p>
        </p:txBody>
      </p:sp>
      <p:sp>
        <p:nvSpPr>
          <p:cNvPr id="84" name="Text Box 142"/>
          <p:cNvSpPr txBox="1">
            <a:spLocks noChangeArrowheads="1"/>
          </p:cNvSpPr>
          <p:nvPr/>
        </p:nvSpPr>
        <p:spPr bwMode="auto">
          <a:xfrm>
            <a:off x="6377441" y="4387140"/>
            <a:ext cx="466794" cy="24622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44563">
              <a:spcBef>
                <a:spcPct val="50000"/>
              </a:spcBef>
            </a:pPr>
            <a:r>
              <a:rPr lang="en-US" altLang="ko-KR" sz="100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W+2</a:t>
            </a:r>
          </a:p>
        </p:txBody>
      </p:sp>
      <p:sp>
        <p:nvSpPr>
          <p:cNvPr id="85" name="Text Box 143"/>
          <p:cNvSpPr txBox="1">
            <a:spLocks noChangeArrowheads="1"/>
          </p:cNvSpPr>
          <p:nvPr/>
        </p:nvSpPr>
        <p:spPr bwMode="auto">
          <a:xfrm>
            <a:off x="6963229" y="4387140"/>
            <a:ext cx="466794" cy="24622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44563">
              <a:spcBef>
                <a:spcPct val="50000"/>
              </a:spcBef>
            </a:pPr>
            <a:r>
              <a:rPr lang="en-US" altLang="ko-KR" sz="100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W+3</a:t>
            </a:r>
          </a:p>
        </p:txBody>
      </p:sp>
      <p:sp>
        <p:nvSpPr>
          <p:cNvPr id="86" name="Text Box 144"/>
          <p:cNvSpPr txBox="1">
            <a:spLocks noChangeArrowheads="1"/>
          </p:cNvSpPr>
          <p:nvPr/>
        </p:nvSpPr>
        <p:spPr bwMode="auto">
          <a:xfrm>
            <a:off x="7593466" y="4387140"/>
            <a:ext cx="466794" cy="24622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44563">
              <a:spcBef>
                <a:spcPct val="50000"/>
              </a:spcBef>
            </a:pPr>
            <a:r>
              <a:rPr lang="en-US" altLang="ko-KR" sz="100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W+4</a:t>
            </a:r>
          </a:p>
        </p:txBody>
      </p:sp>
      <p:sp>
        <p:nvSpPr>
          <p:cNvPr id="87" name="Text Box 145"/>
          <p:cNvSpPr txBox="1">
            <a:spLocks noChangeArrowheads="1"/>
          </p:cNvSpPr>
          <p:nvPr/>
        </p:nvSpPr>
        <p:spPr bwMode="auto">
          <a:xfrm>
            <a:off x="8177666" y="4387140"/>
            <a:ext cx="466794" cy="246221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44563">
              <a:spcBef>
                <a:spcPct val="50000"/>
              </a:spcBef>
            </a:pPr>
            <a:r>
              <a:rPr lang="en-US" altLang="ko-KR" sz="100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W+5</a:t>
            </a:r>
          </a:p>
        </p:txBody>
      </p:sp>
      <p:sp>
        <p:nvSpPr>
          <p:cNvPr id="88" name="Text Box 146"/>
          <p:cNvSpPr txBox="1">
            <a:spLocks noChangeArrowheads="1"/>
          </p:cNvSpPr>
          <p:nvPr/>
        </p:nvSpPr>
        <p:spPr bwMode="auto">
          <a:xfrm>
            <a:off x="491245" y="4443972"/>
            <a:ext cx="3949925" cy="107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9213" indent="-49213" algn="l" defTabSz="944563" latinLnBrk="1">
              <a:lnSpc>
                <a:spcPct val="80000"/>
              </a:lnSpc>
              <a:spcBef>
                <a:spcPct val="30000"/>
              </a:spcBef>
            </a:pPr>
            <a:r>
              <a:rPr lang="ko-KR" altLang="en-US" sz="1200" b="1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수요예측</a:t>
            </a:r>
            <a:r>
              <a:rPr lang="en-US" altLang="ko-KR" sz="1200" b="1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+</a:t>
            </a:r>
            <a:r>
              <a:rPr lang="ko-KR" altLang="en-US" sz="1200" b="1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주문정보 </a:t>
            </a:r>
            <a:r>
              <a:rPr lang="en-US" altLang="ko-KR" sz="1200" b="1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sym typeface="Wingdings" pitchFamily="2" charset="2"/>
              </a:rPr>
              <a:t> 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sym typeface="Wingdings" pitchFamily="2" charset="2"/>
              </a:rPr>
              <a:t>주 </a:t>
            </a:r>
            <a:r>
              <a:rPr lang="ko-KR" altLang="en-US" sz="1200" b="1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sym typeface="Wingdings" pitchFamily="2" charset="2"/>
              </a:rPr>
              <a:t>단위 판매계획 </a:t>
            </a:r>
            <a:r>
              <a:rPr lang="en-US" altLang="ko-KR" sz="1200" b="1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  <a:sym typeface="Wingdings" pitchFamily="2" charset="2"/>
              </a:rPr>
              <a:t>Rolling</a:t>
            </a:r>
          </a:p>
          <a:p>
            <a:pPr marL="49213" indent="-49213" algn="l" defTabSz="944563" latinLnBrk="1">
              <a:spcBef>
                <a:spcPct val="50000"/>
              </a:spcBef>
              <a:buFontTx/>
              <a:buChar char="•"/>
            </a:pPr>
            <a:r>
              <a:rPr lang="ko-KR" altLang="en-US" sz="120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주 </a:t>
            </a:r>
            <a:r>
              <a:rPr lang="ko-KR" altLang="en-US" sz="1200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단위 수요예측물량과 고객주문물량 간 </a:t>
            </a:r>
            <a:r>
              <a:rPr lang="en-US" altLang="ko-KR" sz="1200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Netting</a:t>
            </a:r>
          </a:p>
          <a:p>
            <a:pPr marL="49213" indent="-49213" algn="l" defTabSz="944563" latinLnBrk="1">
              <a:spcBef>
                <a:spcPct val="50000"/>
              </a:spcBef>
              <a:buFontTx/>
              <a:buChar char="•"/>
            </a:pPr>
            <a:r>
              <a:rPr lang="ko-KR" altLang="en-US" sz="1200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기존 수요예측물량 </a:t>
            </a:r>
            <a:r>
              <a:rPr lang="en-US" altLang="ko-KR" sz="1200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+ </a:t>
            </a:r>
            <a:r>
              <a:rPr lang="ko-KR" altLang="en-US" sz="1200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수요변동예측물량을 반영을 </a:t>
            </a:r>
            <a:endParaRPr lang="en-US" altLang="ko-KR" sz="1200" dirty="0" smtClean="0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  <a:p>
            <a:pPr algn="l" defTabSz="944563" latinLnBrk="1">
              <a:spcBef>
                <a:spcPct val="50000"/>
              </a:spcBef>
            </a:pPr>
            <a:r>
              <a:rPr lang="en-US" altLang="ko-KR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 </a:t>
            </a:r>
            <a:r>
              <a:rPr lang="en-US" altLang="ko-KR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 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통한 </a:t>
            </a:r>
            <a:r>
              <a:rPr lang="en-US" altLang="ko-KR" sz="120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3</a:t>
            </a:r>
            <a:r>
              <a:rPr lang="ko-KR" altLang="en-US" sz="1200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개월 판매계획 수립하여 </a:t>
            </a:r>
            <a:r>
              <a:rPr lang="ko-KR" altLang="en-US" sz="1200" dirty="0" err="1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생산팀에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 </a:t>
            </a:r>
            <a:r>
              <a:rPr lang="en-US" altLang="ko-KR" sz="1200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Input</a:t>
            </a:r>
            <a:endParaRPr lang="ko-KR" altLang="en-US" sz="1200" dirty="0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90" name="Text Box 148"/>
          <p:cNvSpPr txBox="1">
            <a:spLocks noChangeArrowheads="1"/>
          </p:cNvSpPr>
          <p:nvPr/>
        </p:nvSpPr>
        <p:spPr bwMode="auto">
          <a:xfrm>
            <a:off x="8888866" y="4387140"/>
            <a:ext cx="787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44563">
              <a:spcBef>
                <a:spcPct val="50000"/>
              </a:spcBef>
            </a:pPr>
            <a:r>
              <a:rPr lang="en-US" altLang="ko-KR" b="1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… …</a:t>
            </a:r>
          </a:p>
        </p:txBody>
      </p:sp>
      <p:sp>
        <p:nvSpPr>
          <p:cNvPr id="91" name="Text Box 150"/>
          <p:cNvSpPr txBox="1">
            <a:spLocks noChangeArrowheads="1"/>
          </p:cNvSpPr>
          <p:nvPr/>
        </p:nvSpPr>
        <p:spPr bwMode="auto">
          <a:xfrm>
            <a:off x="5295528" y="6192127"/>
            <a:ext cx="140547" cy="22016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18000" tIns="25200" rIns="18000" bIns="25200">
            <a:spAutoFit/>
          </a:bodyPr>
          <a:lstStyle/>
          <a:p>
            <a:pPr marL="180975" indent="-180975">
              <a:buFont typeface="Wingdings" pitchFamily="2" charset="2"/>
              <a:buNone/>
            </a:pPr>
            <a:r>
              <a:rPr lang="en-US" altLang="ko-KR" sz="1100" dirty="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w</a:t>
            </a:r>
          </a:p>
        </p:txBody>
      </p:sp>
      <p:sp>
        <p:nvSpPr>
          <p:cNvPr id="92" name="Text Box 151"/>
          <p:cNvSpPr txBox="1">
            <a:spLocks noChangeArrowheads="1"/>
          </p:cNvSpPr>
          <p:nvPr/>
        </p:nvSpPr>
        <p:spPr bwMode="auto">
          <a:xfrm>
            <a:off x="5774191" y="6192127"/>
            <a:ext cx="316878" cy="22016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18000" tIns="25200" rIns="18000" bIns="25200">
            <a:spAutoFit/>
          </a:bodyPr>
          <a:lstStyle/>
          <a:p>
            <a:pPr marL="180975" indent="-180975">
              <a:buFont typeface="Wingdings" pitchFamily="2" charset="2"/>
              <a:buNone/>
            </a:pPr>
            <a:r>
              <a:rPr lang="en-US" altLang="ko-KR" sz="110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w+1</a:t>
            </a:r>
          </a:p>
        </p:txBody>
      </p:sp>
      <p:sp>
        <p:nvSpPr>
          <p:cNvPr id="93" name="Text Box 152"/>
          <p:cNvSpPr txBox="1">
            <a:spLocks noChangeArrowheads="1"/>
          </p:cNvSpPr>
          <p:nvPr/>
        </p:nvSpPr>
        <p:spPr bwMode="auto">
          <a:xfrm>
            <a:off x="6394904" y="6192127"/>
            <a:ext cx="316878" cy="22016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18000" tIns="25200" rIns="18000" bIns="25200">
            <a:spAutoFit/>
          </a:bodyPr>
          <a:lstStyle/>
          <a:p>
            <a:pPr marL="180975" indent="-180975">
              <a:buFont typeface="Wingdings" pitchFamily="2" charset="2"/>
              <a:buNone/>
            </a:pPr>
            <a:r>
              <a:rPr lang="en-US" altLang="ko-KR" sz="110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w+2</a:t>
            </a:r>
          </a:p>
        </p:txBody>
      </p:sp>
      <p:sp>
        <p:nvSpPr>
          <p:cNvPr id="94" name="Text Box 153"/>
          <p:cNvSpPr txBox="1">
            <a:spLocks noChangeArrowheads="1"/>
          </p:cNvSpPr>
          <p:nvPr/>
        </p:nvSpPr>
        <p:spPr bwMode="auto">
          <a:xfrm>
            <a:off x="7023554" y="6192127"/>
            <a:ext cx="316878" cy="22016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18000" tIns="25200" rIns="18000" bIns="25200">
            <a:spAutoFit/>
          </a:bodyPr>
          <a:lstStyle/>
          <a:p>
            <a:pPr marL="180975" indent="-180975">
              <a:buFont typeface="Wingdings" pitchFamily="2" charset="2"/>
              <a:buNone/>
            </a:pPr>
            <a:r>
              <a:rPr lang="en-US" altLang="ko-KR" sz="110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w+3</a:t>
            </a:r>
          </a:p>
        </p:txBody>
      </p:sp>
      <p:sp>
        <p:nvSpPr>
          <p:cNvPr id="95" name="Text Box 154"/>
          <p:cNvSpPr txBox="1">
            <a:spLocks noChangeArrowheads="1"/>
          </p:cNvSpPr>
          <p:nvPr/>
        </p:nvSpPr>
        <p:spPr bwMode="auto">
          <a:xfrm>
            <a:off x="7652204" y="6192127"/>
            <a:ext cx="316878" cy="22016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18000" tIns="25200" rIns="18000" bIns="25200">
            <a:spAutoFit/>
          </a:bodyPr>
          <a:lstStyle/>
          <a:p>
            <a:pPr marL="180975" indent="-180975">
              <a:buFont typeface="Wingdings" pitchFamily="2" charset="2"/>
              <a:buNone/>
            </a:pPr>
            <a:r>
              <a:rPr lang="en-US" altLang="ko-KR" sz="110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w+4</a:t>
            </a:r>
          </a:p>
        </p:txBody>
      </p:sp>
      <p:sp>
        <p:nvSpPr>
          <p:cNvPr id="96" name="Text Box 155"/>
          <p:cNvSpPr txBox="1">
            <a:spLocks noChangeArrowheads="1"/>
          </p:cNvSpPr>
          <p:nvPr/>
        </p:nvSpPr>
        <p:spPr bwMode="auto">
          <a:xfrm>
            <a:off x="8279266" y="6192127"/>
            <a:ext cx="316878" cy="22016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18000" tIns="25200" rIns="18000" bIns="25200">
            <a:spAutoFit/>
          </a:bodyPr>
          <a:lstStyle/>
          <a:p>
            <a:pPr marL="180975" indent="-180975">
              <a:buFont typeface="Wingdings" pitchFamily="2" charset="2"/>
              <a:buNone/>
            </a:pPr>
            <a:r>
              <a:rPr lang="en-US" altLang="ko-KR" sz="1100">
                <a:solidFill>
                  <a:prstClr val="black"/>
                </a:solidFill>
                <a:latin typeface="맑은 고딕"/>
                <a:ea typeface="맑은 고딕"/>
                <a:cs typeface="Arial" pitchFamily="34" charset="0"/>
              </a:rPr>
              <a:t>w+5</a:t>
            </a:r>
          </a:p>
        </p:txBody>
      </p:sp>
      <p:sp>
        <p:nvSpPr>
          <p:cNvPr id="98" name="Rectangle 128"/>
          <p:cNvSpPr>
            <a:spLocks noChangeArrowheads="1"/>
          </p:cNvSpPr>
          <p:nvPr/>
        </p:nvSpPr>
        <p:spPr bwMode="auto">
          <a:xfrm>
            <a:off x="523361" y="5773877"/>
            <a:ext cx="180000" cy="180000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 dirty="0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99" name="Rectangle 129" descr="넓은 상향 대각선"/>
          <p:cNvSpPr>
            <a:spLocks noChangeArrowheads="1"/>
          </p:cNvSpPr>
          <p:nvPr/>
        </p:nvSpPr>
        <p:spPr bwMode="auto">
          <a:xfrm>
            <a:off x="523360" y="6016213"/>
            <a:ext cx="180000" cy="180000"/>
          </a:xfrm>
          <a:prstGeom prst="rect">
            <a:avLst/>
          </a:prstGeom>
          <a:pattFill prst="wdUpDiag">
            <a:fgClr>
              <a:srgbClr val="333399"/>
            </a:fgClr>
            <a:bgClr>
              <a:srgbClr val="FFFFFF"/>
            </a:bgClr>
          </a:patt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100" name="Rectangle 112"/>
          <p:cNvSpPr>
            <a:spLocks noChangeArrowheads="1"/>
          </p:cNvSpPr>
          <p:nvPr/>
        </p:nvSpPr>
        <p:spPr bwMode="auto">
          <a:xfrm>
            <a:off x="523360" y="6276105"/>
            <a:ext cx="180000" cy="180000"/>
          </a:xfrm>
          <a:prstGeom prst="rect">
            <a:avLst/>
          </a:prstGeom>
          <a:solidFill>
            <a:schemeClr val="accent1"/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18000" tIns="25200" rIns="18000" bIns="25200" anchor="ctr"/>
          <a:lstStyle/>
          <a:p>
            <a:endParaRPr lang="ko-KR" altLang="en-US">
              <a:solidFill>
                <a:prstClr val="black"/>
              </a:solidFill>
              <a:latin typeface="맑은 고딕"/>
              <a:ea typeface="맑은 고딕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18195" y="5732514"/>
            <a:ext cx="166885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000" dirty="0" smtClean="0">
                <a:latin typeface="+mn-ea"/>
                <a:ea typeface="+mn-ea"/>
              </a:rPr>
              <a:t>확정 </a:t>
            </a:r>
            <a:r>
              <a:rPr lang="en-US" altLang="ko-KR" sz="1000" dirty="0" smtClean="0">
                <a:latin typeface="+mn-ea"/>
                <a:ea typeface="+mn-ea"/>
              </a:rPr>
              <a:t>sales order </a:t>
            </a:r>
            <a:endParaRPr lang="ko-KR" altLang="en-US" sz="1000" dirty="0">
              <a:latin typeface="+mn-ea"/>
              <a:ea typeface="+mn-ea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716220" y="6003664"/>
            <a:ext cx="166885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000" dirty="0" smtClean="0">
                <a:latin typeface="+mn-ea"/>
                <a:ea typeface="+mn-ea"/>
              </a:rPr>
              <a:t>확정 예상  </a:t>
            </a:r>
            <a:r>
              <a:rPr lang="en-US" altLang="ko-KR" sz="1000" dirty="0" smtClean="0">
                <a:latin typeface="+mn-ea"/>
                <a:ea typeface="+mn-ea"/>
              </a:rPr>
              <a:t>sales order </a:t>
            </a:r>
            <a:endParaRPr lang="ko-KR" altLang="en-US" sz="1000" dirty="0">
              <a:latin typeface="+mn-ea"/>
              <a:ea typeface="+mn-ea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716220" y="6253039"/>
            <a:ext cx="166885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000" dirty="0" smtClean="0">
                <a:latin typeface="+mn-ea"/>
                <a:ea typeface="+mn-ea"/>
              </a:rPr>
              <a:t>수요</a:t>
            </a:r>
            <a:r>
              <a:rPr lang="en-US" altLang="ko-KR" sz="1000" dirty="0" smtClean="0">
                <a:latin typeface="+mn-ea"/>
                <a:ea typeface="+mn-ea"/>
              </a:rPr>
              <a:t> </a:t>
            </a:r>
            <a:r>
              <a:rPr lang="ko-KR" altLang="en-US" sz="1000" dirty="0" smtClean="0">
                <a:latin typeface="+mn-ea"/>
                <a:ea typeface="+mn-ea"/>
              </a:rPr>
              <a:t>예측 수량 </a:t>
            </a:r>
            <a:endParaRPr lang="ko-KR" altLang="en-US" sz="1000" dirty="0">
              <a:latin typeface="+mn-ea"/>
              <a:ea typeface="+mn-ea"/>
            </a:endParaRPr>
          </a:p>
        </p:txBody>
      </p:sp>
      <p:sp>
        <p:nvSpPr>
          <p:cNvPr id="104" name="직사각형 103"/>
          <p:cNvSpPr/>
          <p:nvPr/>
        </p:nvSpPr>
        <p:spPr>
          <a:xfrm>
            <a:off x="177444" y="155635"/>
            <a:ext cx="8208109" cy="6056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l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800" b="1" kern="0" dirty="0" smtClean="0">
                <a:latin typeface="맑은 고딕"/>
                <a:ea typeface="맑은 고딕"/>
              </a:rPr>
              <a:t>판매 계획 수립 </a:t>
            </a:r>
            <a:endParaRPr lang="ko-KR" altLang="en-US" sz="1800" b="1" kern="0" dirty="0">
              <a:latin typeface="맑은 고딕"/>
              <a:ea typeface="맑은 고딕"/>
            </a:endParaRPr>
          </a:p>
        </p:txBody>
      </p:sp>
      <p:grpSp>
        <p:nvGrpSpPr>
          <p:cNvPr id="109" name="그룹 108"/>
          <p:cNvGrpSpPr/>
          <p:nvPr/>
        </p:nvGrpSpPr>
        <p:grpSpPr>
          <a:xfrm>
            <a:off x="4380932" y="270216"/>
            <a:ext cx="5117910" cy="357413"/>
            <a:chOff x="240344" y="1048138"/>
            <a:chExt cx="9207785" cy="357413"/>
          </a:xfrm>
        </p:grpSpPr>
        <p:sp>
          <p:nvSpPr>
            <p:cNvPr id="103" name="AutoShape 9"/>
            <p:cNvSpPr>
              <a:spLocks noChangeArrowheads="1"/>
            </p:cNvSpPr>
            <p:nvPr/>
          </p:nvSpPr>
          <p:spPr bwMode="gray">
            <a:xfrm>
              <a:off x="240344" y="1048138"/>
              <a:ext cx="1244800" cy="357413"/>
            </a:xfrm>
            <a:prstGeom prst="homePlate">
              <a:avLst>
                <a:gd name="adj" fmla="val 5306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운영 원칙 수립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105" name="AutoShape 10"/>
            <p:cNvSpPr>
              <a:spLocks noChangeArrowheads="1"/>
            </p:cNvSpPr>
            <p:nvPr/>
          </p:nvSpPr>
          <p:spPr bwMode="gray">
            <a:xfrm>
              <a:off x="1567509" y="1048138"/>
              <a:ext cx="1244800" cy="357413"/>
            </a:xfrm>
            <a:prstGeom prst="homePlate">
              <a:avLst>
                <a:gd name="adj" fmla="val 5744"/>
              </a:avLst>
            </a:prstGeom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lang="ko-KR" altLang="en-US" sz="1000" b="1" kern="0" dirty="0" smtClean="0">
                  <a:solidFill>
                    <a:srgbClr val="FFFFFF"/>
                  </a:solidFill>
                  <a:latin typeface="+mn-ea"/>
                  <a:ea typeface="+mn-ea"/>
                  <a:cs typeface="Arial" charset="0"/>
                </a:rPr>
                <a:t>판매 계획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106" name="AutoShape 13"/>
            <p:cNvSpPr>
              <a:spLocks noChangeArrowheads="1"/>
            </p:cNvSpPr>
            <p:nvPr/>
          </p:nvSpPr>
          <p:spPr bwMode="gray">
            <a:xfrm>
              <a:off x="6876165" y="1048138"/>
              <a:ext cx="1244800" cy="357413"/>
            </a:xfrm>
            <a:prstGeom prst="homePlate">
              <a:avLst>
                <a:gd name="adj" fmla="val 5920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실행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107" name="AutoShape 16"/>
            <p:cNvSpPr>
              <a:spLocks noChangeArrowheads="1"/>
            </p:cNvSpPr>
            <p:nvPr/>
          </p:nvSpPr>
          <p:spPr bwMode="gray">
            <a:xfrm>
              <a:off x="8203329" y="1048138"/>
              <a:ext cx="1244800" cy="357413"/>
            </a:xfrm>
            <a:prstGeom prst="homePlate">
              <a:avLst>
                <a:gd name="adj" fmla="val 4085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모니터링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108" name="AutoShape 11"/>
            <p:cNvSpPr>
              <a:spLocks noChangeArrowheads="1"/>
            </p:cNvSpPr>
            <p:nvPr/>
          </p:nvSpPr>
          <p:spPr bwMode="gray">
            <a:xfrm>
              <a:off x="2921774" y="1048138"/>
              <a:ext cx="3846953" cy="357413"/>
            </a:xfrm>
            <a:prstGeom prst="homePlate">
              <a:avLst>
                <a:gd name="adj" fmla="val 10276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en-US" altLang="ko-KR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S&amp;OP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90311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직사각형 145"/>
          <p:cNvSpPr/>
          <p:nvPr/>
        </p:nvSpPr>
        <p:spPr>
          <a:xfrm>
            <a:off x="177444" y="155635"/>
            <a:ext cx="7862709" cy="6056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l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800" b="1" kern="0" dirty="0" smtClean="0">
                <a:latin typeface="맑은 고딕"/>
                <a:ea typeface="맑은 고딕"/>
              </a:rPr>
              <a:t>S&amp;OP</a:t>
            </a:r>
            <a:r>
              <a:rPr lang="ko-KR" altLang="en-US" sz="1800" b="1" kern="0" dirty="0" smtClean="0">
                <a:latin typeface="맑은 고딕"/>
                <a:ea typeface="맑은 고딕"/>
              </a:rPr>
              <a:t> 회의 </a:t>
            </a: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맑은 고딕"/>
              <a:ea typeface="맑은 고딕"/>
            </a:endParaRPr>
          </a:p>
        </p:txBody>
      </p:sp>
      <p:grpSp>
        <p:nvGrpSpPr>
          <p:cNvPr id="51" name="그룹 50"/>
          <p:cNvGrpSpPr/>
          <p:nvPr/>
        </p:nvGrpSpPr>
        <p:grpSpPr>
          <a:xfrm>
            <a:off x="157227" y="1077747"/>
            <a:ext cx="9556840" cy="5416123"/>
            <a:chOff x="112623" y="911278"/>
            <a:chExt cx="9793378" cy="5686074"/>
          </a:xfrm>
        </p:grpSpPr>
        <p:sp>
          <p:nvSpPr>
            <p:cNvPr id="52" name="직사각형 51"/>
            <p:cNvSpPr/>
            <p:nvPr/>
          </p:nvSpPr>
          <p:spPr bwMode="auto">
            <a:xfrm>
              <a:off x="112623" y="911278"/>
              <a:ext cx="9598905" cy="743230"/>
            </a:xfrm>
            <a:prstGeom prst="rect">
              <a:avLst/>
            </a:prstGeom>
            <a:noFill/>
            <a:ln w="25400" cap="flat" cmpd="sng" algn="ctr">
              <a:solidFill>
                <a:srgbClr val="C0504D"/>
              </a:solidFill>
              <a:prstDash val="dash"/>
              <a:headEnd/>
              <a:tailEnd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53" name="AutoShape 2"/>
            <p:cNvSpPr>
              <a:spLocks noChangeArrowheads="1"/>
            </p:cNvSpPr>
            <p:nvPr/>
          </p:nvSpPr>
          <p:spPr bwMode="auto">
            <a:xfrm rot="10800000">
              <a:off x="194471" y="1484782"/>
              <a:ext cx="9711530" cy="360041"/>
            </a:xfrm>
            <a:custGeom>
              <a:avLst/>
              <a:gdLst>
                <a:gd name="connsiteX0" fmla="*/ 0 w 1591808"/>
                <a:gd name="connsiteY0" fmla="*/ 1052513 h 1052513"/>
                <a:gd name="connsiteX1" fmla="*/ 795904 w 1591808"/>
                <a:gd name="connsiteY1" fmla="*/ 0 h 1052513"/>
                <a:gd name="connsiteX2" fmla="*/ 1591808 w 1591808"/>
                <a:gd name="connsiteY2" fmla="*/ 1052513 h 1052513"/>
                <a:gd name="connsiteX3" fmla="*/ 0 w 1591808"/>
                <a:gd name="connsiteY3" fmla="*/ 1052513 h 1052513"/>
                <a:gd name="connsiteX0" fmla="*/ 0 w 2350633"/>
                <a:gd name="connsiteY0" fmla="*/ 423745 h 423745"/>
                <a:gd name="connsiteX1" fmla="*/ 2350633 w 2350633"/>
                <a:gd name="connsiteY1" fmla="*/ 0 h 423745"/>
                <a:gd name="connsiteX2" fmla="*/ 1591808 w 2350633"/>
                <a:gd name="connsiteY2" fmla="*/ 423745 h 423745"/>
                <a:gd name="connsiteX3" fmla="*/ 0 w 2350633"/>
                <a:gd name="connsiteY3" fmla="*/ 423745 h 423745"/>
                <a:gd name="connsiteX0" fmla="*/ 0 w 2350633"/>
                <a:gd name="connsiteY0" fmla="*/ 423745 h 441586"/>
                <a:gd name="connsiteX1" fmla="*/ 2350633 w 2350633"/>
                <a:gd name="connsiteY1" fmla="*/ 0 h 441586"/>
                <a:gd name="connsiteX2" fmla="*/ 1384299 w 2350633"/>
                <a:gd name="connsiteY2" fmla="*/ 441586 h 441586"/>
                <a:gd name="connsiteX3" fmla="*/ 0 w 2350633"/>
                <a:gd name="connsiteY3" fmla="*/ 423745 h 441586"/>
                <a:gd name="connsiteX0" fmla="*/ 4123193 w 6473826"/>
                <a:gd name="connsiteY0" fmla="*/ 423746 h 441587"/>
                <a:gd name="connsiteX1" fmla="*/ 0 w 6473826"/>
                <a:gd name="connsiteY1" fmla="*/ 0 h 441587"/>
                <a:gd name="connsiteX2" fmla="*/ 6473826 w 6473826"/>
                <a:gd name="connsiteY2" fmla="*/ 1 h 441587"/>
                <a:gd name="connsiteX3" fmla="*/ 5507492 w 6473826"/>
                <a:gd name="connsiteY3" fmla="*/ 441587 h 441587"/>
                <a:gd name="connsiteX4" fmla="*/ 4123193 w 6473826"/>
                <a:gd name="connsiteY4" fmla="*/ 423746 h 441587"/>
                <a:gd name="connsiteX0" fmla="*/ 2039683 w 6473826"/>
                <a:gd name="connsiteY0" fmla="*/ 441587 h 441587"/>
                <a:gd name="connsiteX1" fmla="*/ 0 w 6473826"/>
                <a:gd name="connsiteY1" fmla="*/ 0 h 441587"/>
                <a:gd name="connsiteX2" fmla="*/ 6473826 w 6473826"/>
                <a:gd name="connsiteY2" fmla="*/ 1 h 441587"/>
                <a:gd name="connsiteX3" fmla="*/ 5507492 w 6473826"/>
                <a:gd name="connsiteY3" fmla="*/ 441587 h 441587"/>
                <a:gd name="connsiteX4" fmla="*/ 2039683 w 6473826"/>
                <a:gd name="connsiteY4" fmla="*/ 441587 h 441587"/>
                <a:gd name="connsiteX0" fmla="*/ 2039683 w 5507492"/>
                <a:gd name="connsiteY0" fmla="*/ 493459 h 493459"/>
                <a:gd name="connsiteX1" fmla="*/ 0 w 5507492"/>
                <a:gd name="connsiteY1" fmla="*/ 51872 h 493459"/>
                <a:gd name="connsiteX2" fmla="*/ 5448365 w 5507492"/>
                <a:gd name="connsiteY2" fmla="*/ 0 h 493459"/>
                <a:gd name="connsiteX3" fmla="*/ 5507492 w 5507492"/>
                <a:gd name="connsiteY3" fmla="*/ 493459 h 493459"/>
                <a:gd name="connsiteX4" fmla="*/ 2039683 w 5507492"/>
                <a:gd name="connsiteY4" fmla="*/ 493459 h 493459"/>
                <a:gd name="connsiteX0" fmla="*/ 5989316 w 9457125"/>
                <a:gd name="connsiteY0" fmla="*/ 493459 h 493459"/>
                <a:gd name="connsiteX1" fmla="*/ 0 w 9457125"/>
                <a:gd name="connsiteY1" fmla="*/ 0 h 493459"/>
                <a:gd name="connsiteX2" fmla="*/ 9397998 w 9457125"/>
                <a:gd name="connsiteY2" fmla="*/ 0 h 493459"/>
                <a:gd name="connsiteX3" fmla="*/ 9457125 w 9457125"/>
                <a:gd name="connsiteY3" fmla="*/ 493459 h 493459"/>
                <a:gd name="connsiteX4" fmla="*/ 5989316 w 9457125"/>
                <a:gd name="connsiteY4" fmla="*/ 493459 h 493459"/>
                <a:gd name="connsiteX0" fmla="*/ 8234067 w 9457125"/>
                <a:gd name="connsiteY0" fmla="*/ 532631 h 532631"/>
                <a:gd name="connsiteX1" fmla="*/ 0 w 9457125"/>
                <a:gd name="connsiteY1" fmla="*/ 0 h 532631"/>
                <a:gd name="connsiteX2" fmla="*/ 9397998 w 9457125"/>
                <a:gd name="connsiteY2" fmla="*/ 0 h 532631"/>
                <a:gd name="connsiteX3" fmla="*/ 9457125 w 9457125"/>
                <a:gd name="connsiteY3" fmla="*/ 493459 h 532631"/>
                <a:gd name="connsiteX4" fmla="*/ 8234067 w 9457125"/>
                <a:gd name="connsiteY4" fmla="*/ 532631 h 532631"/>
                <a:gd name="connsiteX0" fmla="*/ 8234067 w 9457125"/>
                <a:gd name="connsiteY0" fmla="*/ 532631 h 532631"/>
                <a:gd name="connsiteX1" fmla="*/ 0 w 9457125"/>
                <a:gd name="connsiteY1" fmla="*/ 0 h 532631"/>
                <a:gd name="connsiteX2" fmla="*/ 9404197 w 9457125"/>
                <a:gd name="connsiteY2" fmla="*/ 258132 h 532631"/>
                <a:gd name="connsiteX3" fmla="*/ 9457125 w 9457125"/>
                <a:gd name="connsiteY3" fmla="*/ 493459 h 532631"/>
                <a:gd name="connsiteX4" fmla="*/ 8234067 w 9457125"/>
                <a:gd name="connsiteY4" fmla="*/ 532631 h 532631"/>
                <a:gd name="connsiteX0" fmla="*/ 8541399 w 9764457"/>
                <a:gd name="connsiteY0" fmla="*/ 343123 h 343123"/>
                <a:gd name="connsiteX1" fmla="*/ 0 w 9764457"/>
                <a:gd name="connsiteY1" fmla="*/ 0 h 343123"/>
                <a:gd name="connsiteX2" fmla="*/ 9711529 w 9764457"/>
                <a:gd name="connsiteY2" fmla="*/ 68624 h 343123"/>
                <a:gd name="connsiteX3" fmla="*/ 9764457 w 9764457"/>
                <a:gd name="connsiteY3" fmla="*/ 303951 h 343123"/>
                <a:gd name="connsiteX4" fmla="*/ 8541399 w 9764457"/>
                <a:gd name="connsiteY4" fmla="*/ 343123 h 343123"/>
                <a:gd name="connsiteX0" fmla="*/ 8541399 w 9906000"/>
                <a:gd name="connsiteY0" fmla="*/ 343123 h 343123"/>
                <a:gd name="connsiteX1" fmla="*/ 0 w 9906000"/>
                <a:gd name="connsiteY1" fmla="*/ 0 h 343123"/>
                <a:gd name="connsiteX2" fmla="*/ 9906000 w 9906000"/>
                <a:gd name="connsiteY2" fmla="*/ 0 h 343123"/>
                <a:gd name="connsiteX3" fmla="*/ 9764457 w 9906000"/>
                <a:gd name="connsiteY3" fmla="*/ 303951 h 343123"/>
                <a:gd name="connsiteX4" fmla="*/ 8541399 w 9906000"/>
                <a:gd name="connsiteY4" fmla="*/ 343123 h 343123"/>
                <a:gd name="connsiteX0" fmla="*/ 8541399 w 9764457"/>
                <a:gd name="connsiteY0" fmla="*/ 343123 h 343123"/>
                <a:gd name="connsiteX1" fmla="*/ 0 w 9764457"/>
                <a:gd name="connsiteY1" fmla="*/ 0 h 343123"/>
                <a:gd name="connsiteX2" fmla="*/ 9711529 w 9764457"/>
                <a:gd name="connsiteY2" fmla="*/ 0 h 343123"/>
                <a:gd name="connsiteX3" fmla="*/ 9764457 w 9764457"/>
                <a:gd name="connsiteY3" fmla="*/ 303951 h 343123"/>
                <a:gd name="connsiteX4" fmla="*/ 8541399 w 9764457"/>
                <a:gd name="connsiteY4" fmla="*/ 343123 h 343123"/>
                <a:gd name="connsiteX0" fmla="*/ 8463390 w 9764457"/>
                <a:gd name="connsiteY0" fmla="*/ 274498 h 303951"/>
                <a:gd name="connsiteX1" fmla="*/ 0 w 9764457"/>
                <a:gd name="connsiteY1" fmla="*/ 0 h 303951"/>
                <a:gd name="connsiteX2" fmla="*/ 9711529 w 9764457"/>
                <a:gd name="connsiteY2" fmla="*/ 0 h 303951"/>
                <a:gd name="connsiteX3" fmla="*/ 9764457 w 9764457"/>
                <a:gd name="connsiteY3" fmla="*/ 303951 h 303951"/>
                <a:gd name="connsiteX4" fmla="*/ 8463390 w 9764457"/>
                <a:gd name="connsiteY4" fmla="*/ 274498 h 303951"/>
                <a:gd name="connsiteX0" fmla="*/ 8463390 w 9711529"/>
                <a:gd name="connsiteY0" fmla="*/ 274498 h 274498"/>
                <a:gd name="connsiteX1" fmla="*/ 0 w 9711529"/>
                <a:gd name="connsiteY1" fmla="*/ 0 h 274498"/>
                <a:gd name="connsiteX2" fmla="*/ 9711529 w 9711529"/>
                <a:gd name="connsiteY2" fmla="*/ 0 h 274498"/>
                <a:gd name="connsiteX3" fmla="*/ 9633520 w 9711529"/>
                <a:gd name="connsiteY3" fmla="*/ 274498 h 274498"/>
                <a:gd name="connsiteX4" fmla="*/ 8463390 w 9711529"/>
                <a:gd name="connsiteY4" fmla="*/ 274498 h 274498"/>
                <a:gd name="connsiteX0" fmla="*/ 8463390 w 9711530"/>
                <a:gd name="connsiteY0" fmla="*/ 343122 h 343122"/>
                <a:gd name="connsiteX1" fmla="*/ 0 w 9711530"/>
                <a:gd name="connsiteY1" fmla="*/ 68624 h 343122"/>
                <a:gd name="connsiteX2" fmla="*/ 9711530 w 9711530"/>
                <a:gd name="connsiteY2" fmla="*/ 0 h 343122"/>
                <a:gd name="connsiteX3" fmla="*/ 9633520 w 9711530"/>
                <a:gd name="connsiteY3" fmla="*/ 343122 h 343122"/>
                <a:gd name="connsiteX4" fmla="*/ 8463390 w 9711530"/>
                <a:gd name="connsiteY4" fmla="*/ 343122 h 343122"/>
                <a:gd name="connsiteX0" fmla="*/ 8463390 w 9711530"/>
                <a:gd name="connsiteY0" fmla="*/ 343122 h 343122"/>
                <a:gd name="connsiteX1" fmla="*/ 0 w 9711530"/>
                <a:gd name="connsiteY1" fmla="*/ 68624 h 343122"/>
                <a:gd name="connsiteX2" fmla="*/ 9711530 w 9711530"/>
                <a:gd name="connsiteY2" fmla="*/ 0 h 343122"/>
                <a:gd name="connsiteX3" fmla="*/ 8385382 w 9711530"/>
                <a:gd name="connsiteY3" fmla="*/ 343121 h 343122"/>
                <a:gd name="connsiteX4" fmla="*/ 8463390 w 9711530"/>
                <a:gd name="connsiteY4" fmla="*/ 343122 h 343122"/>
                <a:gd name="connsiteX0" fmla="*/ 8463390 w 9711530"/>
                <a:gd name="connsiteY0" fmla="*/ 343122 h 411745"/>
                <a:gd name="connsiteX1" fmla="*/ 0 w 9711530"/>
                <a:gd name="connsiteY1" fmla="*/ 68624 h 411745"/>
                <a:gd name="connsiteX2" fmla="*/ 9711530 w 9711530"/>
                <a:gd name="connsiteY2" fmla="*/ 0 h 411745"/>
                <a:gd name="connsiteX3" fmla="*/ 8775425 w 9711530"/>
                <a:gd name="connsiteY3" fmla="*/ 411745 h 411745"/>
                <a:gd name="connsiteX4" fmla="*/ 8463390 w 9711530"/>
                <a:gd name="connsiteY4" fmla="*/ 343122 h 411745"/>
                <a:gd name="connsiteX0" fmla="*/ 7215252 w 9711530"/>
                <a:gd name="connsiteY0" fmla="*/ 343121 h 411745"/>
                <a:gd name="connsiteX1" fmla="*/ 0 w 9711530"/>
                <a:gd name="connsiteY1" fmla="*/ 68624 h 411745"/>
                <a:gd name="connsiteX2" fmla="*/ 9711530 w 9711530"/>
                <a:gd name="connsiteY2" fmla="*/ 0 h 411745"/>
                <a:gd name="connsiteX3" fmla="*/ 8775425 w 9711530"/>
                <a:gd name="connsiteY3" fmla="*/ 411745 h 411745"/>
                <a:gd name="connsiteX4" fmla="*/ 7215252 w 9711530"/>
                <a:gd name="connsiteY4" fmla="*/ 343121 h 411745"/>
                <a:gd name="connsiteX0" fmla="*/ 7215252 w 9711530"/>
                <a:gd name="connsiteY0" fmla="*/ 343121 h 343121"/>
                <a:gd name="connsiteX1" fmla="*/ 0 w 9711530"/>
                <a:gd name="connsiteY1" fmla="*/ 68624 h 343121"/>
                <a:gd name="connsiteX2" fmla="*/ 9711530 w 9711530"/>
                <a:gd name="connsiteY2" fmla="*/ 0 h 343121"/>
                <a:gd name="connsiteX3" fmla="*/ 8385382 w 9711530"/>
                <a:gd name="connsiteY3" fmla="*/ 343121 h 343121"/>
                <a:gd name="connsiteX4" fmla="*/ 7215252 w 9711530"/>
                <a:gd name="connsiteY4" fmla="*/ 343121 h 343121"/>
                <a:gd name="connsiteX0" fmla="*/ 5733087 w 9711530"/>
                <a:gd name="connsiteY0" fmla="*/ 343121 h 343121"/>
                <a:gd name="connsiteX1" fmla="*/ 0 w 9711530"/>
                <a:gd name="connsiteY1" fmla="*/ 68624 h 343121"/>
                <a:gd name="connsiteX2" fmla="*/ 9711530 w 9711530"/>
                <a:gd name="connsiteY2" fmla="*/ 0 h 343121"/>
                <a:gd name="connsiteX3" fmla="*/ 8385382 w 9711530"/>
                <a:gd name="connsiteY3" fmla="*/ 343121 h 343121"/>
                <a:gd name="connsiteX4" fmla="*/ 5733087 w 9711530"/>
                <a:gd name="connsiteY4" fmla="*/ 343121 h 343121"/>
                <a:gd name="connsiteX0" fmla="*/ 5733087 w 9711530"/>
                <a:gd name="connsiteY0" fmla="*/ 343121 h 343121"/>
                <a:gd name="connsiteX1" fmla="*/ 0 w 9711530"/>
                <a:gd name="connsiteY1" fmla="*/ 68624 h 343121"/>
                <a:gd name="connsiteX2" fmla="*/ 9711530 w 9711530"/>
                <a:gd name="connsiteY2" fmla="*/ 0 h 343121"/>
                <a:gd name="connsiteX3" fmla="*/ 6981226 w 9711530"/>
                <a:gd name="connsiteY3" fmla="*/ 343121 h 343121"/>
                <a:gd name="connsiteX4" fmla="*/ 5733087 w 9711530"/>
                <a:gd name="connsiteY4" fmla="*/ 343121 h 343121"/>
                <a:gd name="connsiteX0" fmla="*/ 3002783 w 9711530"/>
                <a:gd name="connsiteY0" fmla="*/ 343121 h 343121"/>
                <a:gd name="connsiteX1" fmla="*/ 0 w 9711530"/>
                <a:gd name="connsiteY1" fmla="*/ 68624 h 343121"/>
                <a:gd name="connsiteX2" fmla="*/ 9711530 w 9711530"/>
                <a:gd name="connsiteY2" fmla="*/ 0 h 343121"/>
                <a:gd name="connsiteX3" fmla="*/ 6981226 w 9711530"/>
                <a:gd name="connsiteY3" fmla="*/ 343121 h 343121"/>
                <a:gd name="connsiteX4" fmla="*/ 3002783 w 9711530"/>
                <a:gd name="connsiteY4" fmla="*/ 343121 h 343121"/>
                <a:gd name="connsiteX0" fmla="*/ 3002783 w 9711530"/>
                <a:gd name="connsiteY0" fmla="*/ 343121 h 343121"/>
                <a:gd name="connsiteX1" fmla="*/ 0 w 9711530"/>
                <a:gd name="connsiteY1" fmla="*/ 68624 h 343121"/>
                <a:gd name="connsiteX2" fmla="*/ 9711530 w 9711530"/>
                <a:gd name="connsiteY2" fmla="*/ 0 h 343121"/>
                <a:gd name="connsiteX3" fmla="*/ 4094905 w 9711530"/>
                <a:gd name="connsiteY3" fmla="*/ 343121 h 343121"/>
                <a:gd name="connsiteX4" fmla="*/ 3002783 w 9711530"/>
                <a:gd name="connsiteY4" fmla="*/ 343121 h 343121"/>
                <a:gd name="connsiteX0" fmla="*/ 3002783 w 9711530"/>
                <a:gd name="connsiteY0" fmla="*/ 343121 h 343122"/>
                <a:gd name="connsiteX1" fmla="*/ 0 w 9711530"/>
                <a:gd name="connsiteY1" fmla="*/ 68624 h 343122"/>
                <a:gd name="connsiteX2" fmla="*/ 9711530 w 9711530"/>
                <a:gd name="connsiteY2" fmla="*/ 0 h 343122"/>
                <a:gd name="connsiteX3" fmla="*/ 6981226 w 9711530"/>
                <a:gd name="connsiteY3" fmla="*/ 343122 h 343122"/>
                <a:gd name="connsiteX4" fmla="*/ 3002783 w 9711530"/>
                <a:gd name="connsiteY4" fmla="*/ 343121 h 343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11530" h="343122">
                  <a:moveTo>
                    <a:pt x="3002783" y="343121"/>
                  </a:moveTo>
                  <a:lnTo>
                    <a:pt x="0" y="68624"/>
                  </a:lnTo>
                  <a:lnTo>
                    <a:pt x="9711530" y="0"/>
                  </a:lnTo>
                  <a:lnTo>
                    <a:pt x="6981226" y="343122"/>
                  </a:lnTo>
                  <a:lnTo>
                    <a:pt x="3002783" y="343121"/>
                  </a:lnTo>
                  <a:close/>
                </a:path>
              </a:pathLst>
            </a:custGeom>
            <a:gradFill rotWithShape="1">
              <a:gsLst>
                <a:gs pos="0">
                  <a:srgbClr val="CDE5FF"/>
                </a:gs>
                <a:gs pos="100000">
                  <a:srgbClr val="9999FF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9525" cap="rnd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 latinLnBrk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endParaRPr kumimoji="1" lang="en-US" sz="1200" b="1" dirty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54" name="AutoShape 9"/>
            <p:cNvSpPr>
              <a:spLocks noChangeArrowheads="1"/>
            </p:cNvSpPr>
            <p:nvPr/>
          </p:nvSpPr>
          <p:spPr bwMode="gray">
            <a:xfrm>
              <a:off x="152442" y="1005667"/>
              <a:ext cx="1287000" cy="504825"/>
            </a:xfrm>
            <a:prstGeom prst="homePlate">
              <a:avLst>
                <a:gd name="adj" fmla="val 5306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운영 원칙 수립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55" name="AutoShape 10"/>
            <p:cNvSpPr>
              <a:spLocks noChangeArrowheads="1"/>
            </p:cNvSpPr>
            <p:nvPr/>
          </p:nvSpPr>
          <p:spPr bwMode="gray">
            <a:xfrm>
              <a:off x="1524599" y="1005667"/>
              <a:ext cx="1287000" cy="504825"/>
            </a:xfrm>
            <a:prstGeom prst="homePlate">
              <a:avLst>
                <a:gd name="adj" fmla="val 5744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판매계획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56" name="AutoShape 13"/>
            <p:cNvSpPr>
              <a:spLocks noChangeArrowheads="1"/>
            </p:cNvSpPr>
            <p:nvPr/>
          </p:nvSpPr>
          <p:spPr bwMode="gray">
            <a:xfrm>
              <a:off x="7013225" y="1005667"/>
              <a:ext cx="1287000" cy="504825"/>
            </a:xfrm>
            <a:prstGeom prst="homePlate">
              <a:avLst>
                <a:gd name="adj" fmla="val 5920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실행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57" name="AutoShape 16"/>
            <p:cNvSpPr>
              <a:spLocks noChangeArrowheads="1"/>
            </p:cNvSpPr>
            <p:nvPr/>
          </p:nvSpPr>
          <p:spPr bwMode="gray">
            <a:xfrm>
              <a:off x="8385381" y="1005667"/>
              <a:ext cx="1287000" cy="504825"/>
            </a:xfrm>
            <a:prstGeom prst="homePlate">
              <a:avLst>
                <a:gd name="adj" fmla="val 4085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모니터링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cxnSp>
          <p:nvCxnSpPr>
            <p:cNvPr id="58" name="AutoShape 17"/>
            <p:cNvCxnSpPr>
              <a:cxnSpLocks noChangeShapeType="1"/>
              <a:stCxn id="57" idx="0"/>
              <a:endCxn id="55" idx="0"/>
            </p:cNvCxnSpPr>
            <p:nvPr/>
          </p:nvCxnSpPr>
          <p:spPr bwMode="gray">
            <a:xfrm rot="16200000" flipV="1">
              <a:off x="5585118" y="-2426994"/>
              <a:ext cx="1588" cy="6865320"/>
            </a:xfrm>
            <a:prstGeom prst="bentConnector3">
              <a:avLst>
                <a:gd name="adj1" fmla="val 20226518"/>
              </a:avLst>
            </a:prstGeom>
            <a:noFill/>
            <a:ln w="19050">
              <a:solidFill>
                <a:srgbClr val="CC0000"/>
              </a:solidFill>
              <a:miter lim="800000"/>
              <a:headEnd/>
              <a:tailEnd type="triangle" w="med" len="med"/>
            </a:ln>
            <a:effectLst/>
          </p:spPr>
        </p:cxnSp>
        <p:sp>
          <p:nvSpPr>
            <p:cNvPr id="59" name="AutoShape 6"/>
            <p:cNvSpPr>
              <a:spLocks noChangeArrowheads="1"/>
            </p:cNvSpPr>
            <p:nvPr/>
          </p:nvSpPr>
          <p:spPr bwMode="auto">
            <a:xfrm>
              <a:off x="238125" y="1844824"/>
              <a:ext cx="9431338" cy="4752528"/>
            </a:xfrm>
            <a:prstGeom prst="roundRect">
              <a:avLst>
                <a:gd name="adj" fmla="val 2287"/>
              </a:avLst>
            </a:prstGeom>
            <a:noFill/>
            <a:ln w="28575" algn="ctr">
              <a:pattFill prst="dkUpDiag">
                <a:fgClr>
                  <a:srgbClr val="BFDAF3"/>
                </a:fgClr>
                <a:bgClr>
                  <a:srgbClr val="3573CF"/>
                </a:bgClr>
              </a:pattFill>
              <a:round/>
              <a:headEnd/>
              <a:tailEnd/>
            </a:ln>
          </p:spPr>
          <p:txBody>
            <a:bodyPr wrap="none" anchor="ctr"/>
            <a:lstStyle/>
            <a:p>
              <a:pPr marL="219075" indent="-219075" latinLnBrk="1">
                <a:lnSpc>
                  <a:spcPct val="125000"/>
                </a:lnSpc>
                <a:spcBef>
                  <a:spcPct val="50000"/>
                </a:spcBef>
                <a:buFont typeface="Wingdings" pitchFamily="2" charset="2"/>
                <a:buChar char="q"/>
                <a:defRPr/>
              </a:pPr>
              <a:endParaRPr kumimoji="1" lang="ko-KR" altLang="en-US" sz="1200" kern="0" dirty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endParaRPr>
            </a:p>
            <a:p>
              <a:pPr marL="219075" indent="-219075" latinLnBrk="1">
                <a:lnSpc>
                  <a:spcPct val="125000"/>
                </a:lnSpc>
                <a:spcBef>
                  <a:spcPct val="50000"/>
                </a:spcBef>
                <a:buFont typeface="Wingdings" pitchFamily="2" charset="2"/>
                <a:buChar char="q"/>
                <a:defRPr/>
              </a:pPr>
              <a:endParaRPr kumimoji="1" lang="ko-KR" altLang="en-US" sz="1200" kern="0" dirty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endParaRPr>
            </a:p>
            <a:p>
              <a:pPr marL="219075" indent="-219075" latinLnBrk="1">
                <a:lnSpc>
                  <a:spcPct val="125000"/>
                </a:lnSpc>
                <a:spcBef>
                  <a:spcPct val="50000"/>
                </a:spcBef>
                <a:buFont typeface="Wingdings" pitchFamily="2" charset="2"/>
                <a:buChar char="q"/>
                <a:defRPr/>
              </a:pPr>
              <a:endParaRPr kumimoji="1" lang="ko-KR" altLang="en-US" sz="1200" kern="0" dirty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60" name="AutoShape 26"/>
            <p:cNvSpPr>
              <a:spLocks noChangeArrowheads="1"/>
            </p:cNvSpPr>
            <p:nvPr/>
          </p:nvSpPr>
          <p:spPr bwMode="gray">
            <a:xfrm>
              <a:off x="2403793" y="1916832"/>
              <a:ext cx="1170000" cy="576000"/>
            </a:xfrm>
            <a:prstGeom prst="rect">
              <a:avLst/>
            </a:prstGeom>
            <a:solidFill>
              <a:srgbClr val="1F497D">
                <a:lumMod val="20000"/>
                <a:lumOff val="80000"/>
              </a:srgbClr>
            </a:solidFill>
            <a:ln w="9525" algn="ctr">
              <a:solidFill>
                <a:sysClr val="windowText" lastClr="000000"/>
              </a:solidFill>
              <a:prstDash val="solid"/>
              <a:miter lim="800000"/>
              <a:headEnd/>
              <a:tailEnd/>
            </a:ln>
            <a:effectLst/>
          </p:spPr>
          <p:txBody>
            <a:bodyPr lIns="92075" tIns="46038" rIns="92075" bIns="46038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판매 </a:t>
              </a:r>
              <a:r>
                <a:rPr kumimoji="0" lang="en-US" altLang="ko-KR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– </a:t>
              </a:r>
              <a:r>
                <a:rPr kumimoji="0" lang="ko-KR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생산 현안협의 조정 </a:t>
              </a:r>
            </a:p>
          </p:txBody>
        </p:sp>
        <p:sp>
          <p:nvSpPr>
            <p:cNvPr id="61" name="AutoShape 27"/>
            <p:cNvSpPr>
              <a:spLocks noChangeArrowheads="1"/>
            </p:cNvSpPr>
            <p:nvPr/>
          </p:nvSpPr>
          <p:spPr bwMode="gray">
            <a:xfrm>
              <a:off x="4854493" y="1916832"/>
              <a:ext cx="1170000" cy="576000"/>
            </a:xfrm>
            <a:prstGeom prst="rect">
              <a:avLst/>
            </a:prstGeom>
            <a:solidFill>
              <a:srgbClr val="1F497D">
                <a:lumMod val="20000"/>
                <a:lumOff val="80000"/>
              </a:srgbClr>
            </a:solidFill>
            <a:ln w="9525" algn="ctr">
              <a:solidFill>
                <a:sysClr val="windowText" lastClr="000000"/>
              </a:solidFill>
              <a:prstDash val="solid"/>
              <a:miter lim="800000"/>
              <a:headEnd/>
              <a:tailEnd/>
            </a:ln>
            <a:effectLst/>
          </p:spPr>
          <p:txBody>
            <a:bodyPr lIns="92075" tIns="46038" rIns="92075" bIns="46038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대안확정</a:t>
              </a:r>
            </a:p>
          </p:txBody>
        </p:sp>
        <p:sp>
          <p:nvSpPr>
            <p:cNvPr id="62" name="AutoShape 28"/>
            <p:cNvSpPr>
              <a:spLocks noChangeArrowheads="1"/>
            </p:cNvSpPr>
            <p:nvPr/>
          </p:nvSpPr>
          <p:spPr bwMode="gray">
            <a:xfrm>
              <a:off x="7305192" y="1916832"/>
              <a:ext cx="1170000" cy="576000"/>
            </a:xfrm>
            <a:prstGeom prst="rect">
              <a:avLst/>
            </a:prstGeom>
            <a:solidFill>
              <a:srgbClr val="1F497D">
                <a:lumMod val="20000"/>
                <a:lumOff val="80000"/>
              </a:srgbClr>
            </a:solidFill>
            <a:ln w="9525" algn="ctr">
              <a:solidFill>
                <a:sysClr val="windowText" lastClr="000000"/>
              </a:solidFill>
              <a:prstDash val="solid"/>
              <a:miter lim="800000"/>
              <a:headEnd/>
              <a:tailEnd/>
            </a:ln>
            <a:effectLst/>
          </p:spPr>
          <p:txBody>
            <a:bodyPr lIns="92075" tIns="46038" rIns="92075" bIns="46038" anchor="ctr"/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확정계획 공유</a:t>
              </a:r>
            </a:p>
          </p:txBody>
        </p:sp>
        <p:sp>
          <p:nvSpPr>
            <p:cNvPr id="63" name="Rectangle 61"/>
            <p:cNvSpPr>
              <a:spLocks noChangeArrowheads="1"/>
            </p:cNvSpPr>
            <p:nvPr/>
          </p:nvSpPr>
          <p:spPr bwMode="gray">
            <a:xfrm>
              <a:off x="5552724" y="1993603"/>
              <a:ext cx="326760" cy="24840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18000" tIns="46800" rIns="18000" bIns="46800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cxnSp>
          <p:nvCxnSpPr>
            <p:cNvPr id="64" name="직선 화살표 연결선 63"/>
            <p:cNvCxnSpPr>
              <a:stCxn id="60" idx="3"/>
              <a:endCxn id="61" idx="1"/>
            </p:cNvCxnSpPr>
            <p:nvPr/>
          </p:nvCxnSpPr>
          <p:spPr>
            <a:xfrm>
              <a:off x="3573793" y="2204832"/>
              <a:ext cx="1280699" cy="1588"/>
            </a:xfrm>
            <a:prstGeom prst="straightConnector1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  <a:tailEnd type="triangle"/>
            </a:ln>
            <a:effectLst/>
          </p:spPr>
        </p:cxnSp>
        <p:cxnSp>
          <p:nvCxnSpPr>
            <p:cNvPr id="65" name="직선 화살표 연결선 64"/>
            <p:cNvCxnSpPr>
              <a:stCxn id="61" idx="3"/>
              <a:endCxn id="62" idx="1"/>
            </p:cNvCxnSpPr>
            <p:nvPr/>
          </p:nvCxnSpPr>
          <p:spPr>
            <a:xfrm>
              <a:off x="6024493" y="2204832"/>
              <a:ext cx="1280699" cy="1588"/>
            </a:xfrm>
            <a:prstGeom prst="straightConnector1">
              <a:avLst/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  <a:tailEnd type="triangle"/>
            </a:ln>
            <a:effectLst/>
          </p:spPr>
        </p:cxnSp>
        <p:sp>
          <p:nvSpPr>
            <p:cNvPr id="66" name="AcnBodyText_ID_3614754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727062" y="2003715"/>
              <a:ext cx="1115379" cy="350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Wingdings" pitchFamily="2" charset="2"/>
                <a:buNone/>
              </a:pPr>
              <a:r>
                <a:rPr lang="ko-KR" altLang="en-US" sz="1000" b="1" dirty="0" smtClean="0">
                  <a:solidFill>
                    <a:srgbClr val="000000"/>
                  </a:solidFill>
                  <a:latin typeface="+mn-ea"/>
                  <a:ea typeface="+mn-ea"/>
                  <a:cs typeface="Arial" pitchFamily="34" charset="0"/>
                </a:rPr>
                <a:t>영업 팀장 </a:t>
              </a:r>
              <a:r>
                <a:rPr lang="en-US" altLang="ko-KR" sz="1000" b="1" dirty="0" smtClean="0">
                  <a:solidFill>
                    <a:srgbClr val="000000"/>
                  </a:solidFill>
                  <a:latin typeface="+mn-ea"/>
                  <a:ea typeface="+mn-ea"/>
                  <a:cs typeface="Arial" pitchFamily="34" charset="0"/>
                </a:rPr>
                <a:t>/ </a:t>
              </a:r>
              <a:r>
                <a:rPr lang="ko-KR" altLang="en-US" sz="1000" b="1" dirty="0" smtClean="0">
                  <a:solidFill>
                    <a:srgbClr val="000000"/>
                  </a:solidFill>
                  <a:latin typeface="+mn-ea"/>
                  <a:ea typeface="+mn-ea"/>
                  <a:cs typeface="Arial" pitchFamily="34" charset="0"/>
                </a:rPr>
                <a:t>담당자</a:t>
              </a:r>
              <a:endParaRPr lang="en-US" altLang="ko-KR" sz="1000" b="1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endParaRPr>
            </a:p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Wingdings" pitchFamily="2" charset="2"/>
                <a:buNone/>
              </a:pPr>
              <a:r>
                <a:rPr lang="ko-KR" altLang="en-US" sz="1000" b="1" dirty="0" smtClean="0">
                  <a:solidFill>
                    <a:srgbClr val="000000"/>
                  </a:solidFill>
                  <a:latin typeface="+mn-ea"/>
                  <a:ea typeface="+mn-ea"/>
                  <a:cs typeface="Arial" pitchFamily="34" charset="0"/>
                </a:rPr>
                <a:t>생산 팀장 </a:t>
              </a:r>
              <a:r>
                <a:rPr lang="en-US" altLang="ko-KR" sz="1000" b="1" dirty="0" smtClean="0">
                  <a:solidFill>
                    <a:srgbClr val="000000"/>
                  </a:solidFill>
                  <a:latin typeface="+mn-ea"/>
                  <a:ea typeface="+mn-ea"/>
                  <a:cs typeface="Arial" pitchFamily="34" charset="0"/>
                </a:rPr>
                <a:t>/ </a:t>
              </a:r>
              <a:r>
                <a:rPr lang="ko-KR" altLang="en-US" sz="1000" b="1" dirty="0" smtClean="0">
                  <a:solidFill>
                    <a:srgbClr val="000000"/>
                  </a:solidFill>
                  <a:latin typeface="+mn-ea"/>
                  <a:ea typeface="+mn-ea"/>
                  <a:cs typeface="Arial" pitchFamily="34" charset="0"/>
                </a:rPr>
                <a:t>담당자</a:t>
              </a:r>
              <a:endParaRPr lang="ko-KR" altLang="en-US" sz="1000" b="1" dirty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67" name="Line 44"/>
            <p:cNvSpPr>
              <a:spLocks noChangeShapeType="1"/>
            </p:cNvSpPr>
            <p:nvPr/>
          </p:nvSpPr>
          <p:spPr bwMode="auto">
            <a:xfrm>
              <a:off x="1910662" y="2636912"/>
              <a:ext cx="7410823" cy="0"/>
            </a:xfrm>
            <a:prstGeom prst="line">
              <a:avLst/>
            </a:prstGeom>
            <a:noFill/>
            <a:ln w="9525">
              <a:solidFill>
                <a:srgbClr val="969696"/>
              </a:solidFill>
              <a:prstDash val="dash"/>
              <a:round/>
              <a:headEnd/>
              <a:tailEnd/>
            </a:ln>
            <a:effectLst/>
          </p:spPr>
          <p:txBody>
            <a:bodyPr lIns="92075" tIns="46038" rIns="92075" bIns="46038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000" b="1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68" name="직사각형 67"/>
            <p:cNvSpPr/>
            <p:nvPr/>
          </p:nvSpPr>
          <p:spPr bwMode="auto">
            <a:xfrm>
              <a:off x="1460660" y="2878343"/>
              <a:ext cx="1732498" cy="350429"/>
            </a:xfrm>
            <a:prstGeom prst="rect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solidFill>
                <a:sysClr val="windowText" lastClr="000000"/>
              </a:solidFill>
              <a:prstDash val="solid"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영업 합의 판매 계획</a:t>
              </a:r>
              <a:endPara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69" name="직사각형 68"/>
            <p:cNvSpPr/>
            <p:nvPr/>
          </p:nvSpPr>
          <p:spPr bwMode="auto">
            <a:xfrm>
              <a:off x="1460660" y="3284984"/>
              <a:ext cx="1732498" cy="350429"/>
            </a:xfrm>
            <a:prstGeom prst="rect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solidFill>
                <a:sysClr val="windowText" lastClr="000000"/>
              </a:solidFill>
              <a:prstDash val="solid"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공급계획 수립 </a:t>
              </a:r>
            </a:p>
          </p:txBody>
        </p:sp>
        <p:sp>
          <p:nvSpPr>
            <p:cNvPr id="70" name="직사각형 69"/>
            <p:cNvSpPr/>
            <p:nvPr/>
          </p:nvSpPr>
          <p:spPr bwMode="auto">
            <a:xfrm>
              <a:off x="3368824" y="5188369"/>
              <a:ext cx="1732498" cy="468000"/>
            </a:xfrm>
            <a:prstGeom prst="rect">
              <a:avLst/>
            </a:prstGeom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생산</a:t>
              </a:r>
              <a:r>
                <a:rPr kumimoji="0" lang="en-US" altLang="ko-KR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,</a:t>
              </a: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조달계획 확정</a:t>
              </a:r>
              <a:endParaRPr kumimoji="0" lang="ko-KR" altLang="en-US" sz="1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71" name="직사각형 70"/>
            <p:cNvSpPr/>
            <p:nvPr/>
          </p:nvSpPr>
          <p:spPr bwMode="auto">
            <a:xfrm>
              <a:off x="5452750" y="6045385"/>
              <a:ext cx="1732498" cy="468000"/>
            </a:xfrm>
            <a:prstGeom prst="rect">
              <a:avLst/>
            </a:prstGeom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자재소요계획확정</a:t>
              </a:r>
            </a:p>
          </p:txBody>
        </p:sp>
        <p:cxnSp>
          <p:nvCxnSpPr>
            <p:cNvPr id="72" name="꺾인 연결선 71"/>
            <p:cNvCxnSpPr>
              <a:stCxn id="80" idx="2"/>
              <a:endCxn id="70" idx="0"/>
            </p:cNvCxnSpPr>
            <p:nvPr/>
          </p:nvCxnSpPr>
          <p:spPr bwMode="auto">
            <a:xfrm rot="16200000" flipH="1">
              <a:off x="3084222" y="4037518"/>
              <a:ext cx="393538" cy="1908164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  <a:headEnd type="none" w="med" len="med"/>
              <a:tailEnd type="triangle" w="med" len="lg"/>
            </a:ln>
            <a:effectLst/>
          </p:spPr>
        </p:cxnSp>
        <p:cxnSp>
          <p:nvCxnSpPr>
            <p:cNvPr id="73" name="꺾인 연결선 72"/>
            <p:cNvCxnSpPr>
              <a:stCxn id="70" idx="2"/>
              <a:endCxn id="71" idx="0"/>
            </p:cNvCxnSpPr>
            <p:nvPr/>
          </p:nvCxnSpPr>
          <p:spPr bwMode="auto">
            <a:xfrm rot="16200000" flipH="1">
              <a:off x="5082528" y="4808914"/>
              <a:ext cx="389016" cy="2083926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  <a:headEnd type="none" w="med" len="med"/>
              <a:tailEnd type="triangle" w="med" len="lg"/>
            </a:ln>
            <a:effectLst/>
          </p:spPr>
        </p:cxnSp>
        <p:sp>
          <p:nvSpPr>
            <p:cNvPr id="74" name="직사각형 73"/>
            <p:cNvSpPr/>
            <p:nvPr/>
          </p:nvSpPr>
          <p:spPr bwMode="auto">
            <a:xfrm>
              <a:off x="3778003" y="3284984"/>
              <a:ext cx="1893635" cy="426994"/>
            </a:xfrm>
            <a:prstGeom prst="rect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solidFill>
                <a:sysClr val="windowText" lastClr="000000"/>
              </a:solidFill>
              <a:prstDash val="solid"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-85725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제품생산계획수량</a:t>
              </a:r>
              <a:endPara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75" name="직사각형 74"/>
            <p:cNvSpPr/>
            <p:nvPr/>
          </p:nvSpPr>
          <p:spPr>
            <a:xfrm>
              <a:off x="424906" y="2885668"/>
              <a:ext cx="959705" cy="400110"/>
            </a:xfrm>
            <a:prstGeom prst="rect">
              <a:avLst/>
            </a:prstGeom>
            <a:ln>
              <a:noFill/>
              <a:prstDash val="solid"/>
            </a:ln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ko-KR" sz="1000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Demand</a:t>
              </a:r>
            </a:p>
            <a:p>
              <a:pPr algn="ctr">
                <a:defRPr/>
              </a:pPr>
              <a:r>
                <a:rPr lang="ko-KR" altLang="en-US" sz="1000" dirty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수량</a:t>
              </a:r>
            </a:p>
          </p:txBody>
        </p:sp>
        <p:sp>
          <p:nvSpPr>
            <p:cNvPr id="76" name="직사각형 75"/>
            <p:cNvSpPr/>
            <p:nvPr/>
          </p:nvSpPr>
          <p:spPr bwMode="auto">
            <a:xfrm>
              <a:off x="3778003" y="3794094"/>
              <a:ext cx="1893635" cy="426994"/>
            </a:xfrm>
            <a:prstGeom prst="rect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solidFill>
                <a:sysClr val="windowText" lastClr="000000"/>
              </a:solidFill>
              <a:prstDash val="solid"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-85725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원 부자재 소요량 계산</a:t>
              </a:r>
              <a:endPara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cxnSp>
          <p:nvCxnSpPr>
            <p:cNvPr id="77" name="꺾인 연결선 45"/>
            <p:cNvCxnSpPr>
              <a:stCxn id="74" idx="2"/>
              <a:endCxn id="76" idx="0"/>
            </p:cNvCxnSpPr>
            <p:nvPr/>
          </p:nvCxnSpPr>
          <p:spPr bwMode="auto">
            <a:xfrm rot="5400000">
              <a:off x="4683763" y="3753036"/>
              <a:ext cx="82116" cy="1588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  <a:headEnd type="none" w="med" len="med"/>
              <a:tailEnd type="triangle" w="med" len="lg"/>
            </a:ln>
            <a:effectLst/>
          </p:spPr>
        </p:cxnSp>
        <p:sp>
          <p:nvSpPr>
            <p:cNvPr id="78" name="직사각형 77"/>
            <p:cNvSpPr/>
            <p:nvPr/>
          </p:nvSpPr>
          <p:spPr bwMode="auto">
            <a:xfrm>
              <a:off x="3778003" y="4286575"/>
              <a:ext cx="1893635" cy="426994"/>
            </a:xfrm>
            <a:prstGeom prst="rect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solidFill>
                <a:sysClr val="windowText" lastClr="000000"/>
              </a:solidFill>
              <a:prstDash val="solid"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-85725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Capa</a:t>
              </a:r>
              <a:r>
                <a:rPr kumimoji="0" lang="en-US" altLang="ko-KR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</a:t>
              </a:r>
              <a:r>
                <a:rPr kumimoji="0" lang="ko-KR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점검</a:t>
              </a:r>
              <a:endPara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  <a:p>
              <a:pPr marL="0" marR="0" lvl="0" indent="-85725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(</a:t>
              </a:r>
              <a:r>
                <a:rPr kumimoji="0" lang="ko-KR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생산라인</a:t>
              </a:r>
              <a:r>
                <a:rPr kumimoji="0" lang="en-US" altLang="ko-KR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, </a:t>
              </a:r>
              <a:r>
                <a:rPr kumimoji="0" lang="ko-KR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외주 </a:t>
              </a:r>
              <a:r>
                <a:rPr kumimoji="0" lang="ko-KR" altLang="en-US" sz="10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임가공업체</a:t>
              </a:r>
              <a:r>
                <a:rPr kumimoji="0" lang="en-US" altLang="ko-KR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)</a:t>
              </a:r>
            </a:p>
          </p:txBody>
        </p:sp>
        <p:cxnSp>
          <p:nvCxnSpPr>
            <p:cNvPr id="79" name="꺾인 연결선 45"/>
            <p:cNvCxnSpPr>
              <a:stCxn id="76" idx="2"/>
              <a:endCxn id="78" idx="0"/>
            </p:cNvCxnSpPr>
            <p:nvPr/>
          </p:nvCxnSpPr>
          <p:spPr bwMode="auto">
            <a:xfrm rot="5400000">
              <a:off x="4692078" y="4253831"/>
              <a:ext cx="65487" cy="1588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  <a:headEnd type="none" w="med" len="med"/>
              <a:tailEnd type="triangle" w="med" len="lg"/>
            </a:ln>
            <a:effectLst/>
          </p:spPr>
        </p:cxnSp>
        <p:sp>
          <p:nvSpPr>
            <p:cNvPr id="80" name="직사각형 79"/>
            <p:cNvSpPr/>
            <p:nvPr/>
          </p:nvSpPr>
          <p:spPr bwMode="auto">
            <a:xfrm>
              <a:off x="1460660" y="4326831"/>
              <a:ext cx="1732498" cy="468000"/>
            </a:xfrm>
            <a:prstGeom prst="rect">
              <a:avLst/>
            </a:prstGeom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en-US" altLang="ko-KR" sz="1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S&amp;OP</a:t>
              </a:r>
              <a:r>
                <a:rPr kumimoji="0" lang="ko-KR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를 통한 생</a:t>
              </a:r>
              <a:r>
                <a:rPr kumimoji="0" lang="en-US" altLang="ko-KR" sz="1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/</a:t>
              </a:r>
              <a:r>
                <a:rPr kumimoji="0" lang="ko-KR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판 회의</a:t>
              </a:r>
            </a:p>
          </p:txBody>
        </p:sp>
        <p:sp>
          <p:nvSpPr>
            <p:cNvPr id="81" name="직사각형 80"/>
            <p:cNvSpPr/>
            <p:nvPr/>
          </p:nvSpPr>
          <p:spPr bwMode="auto">
            <a:xfrm>
              <a:off x="3779444" y="2792504"/>
              <a:ext cx="1893635" cy="426994"/>
            </a:xfrm>
            <a:prstGeom prst="rect">
              <a:avLst/>
            </a:prstGeom>
            <a:gradFill rotWithShape="1">
              <a:gsLst>
                <a:gs pos="0">
                  <a:sysClr val="windowText" lastClr="000000">
                    <a:tint val="50000"/>
                    <a:satMod val="300000"/>
                  </a:sysClr>
                </a:gs>
                <a:gs pos="35000">
                  <a:sysClr val="windowText" lastClr="000000">
                    <a:tint val="37000"/>
                    <a:satMod val="300000"/>
                  </a:sysClr>
                </a:gs>
                <a:gs pos="100000">
                  <a:sysClr val="windowText" lastClr="000000">
                    <a:tint val="15000"/>
                    <a:satMod val="350000"/>
                  </a:sysClr>
                </a:gs>
              </a:gsLst>
              <a:lin ang="16200000" scaled="1"/>
            </a:gradFill>
            <a:ln w="9525" cap="flat" cmpd="sng" algn="ctr">
              <a:solidFill>
                <a:sysClr val="windowText" lastClr="000000"/>
              </a:solidFill>
              <a:prstDash val="solid"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-85725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000" kern="0" dirty="0" smtClean="0">
                  <a:solidFill>
                    <a:prstClr val="black"/>
                  </a:solidFill>
                  <a:latin typeface="+mn-ea"/>
                  <a:ea typeface="+mn-ea"/>
                </a:rPr>
                <a:t>판</a:t>
              </a:r>
              <a:r>
                <a:rPr lang="ko-KR" altLang="en-US" sz="1000" kern="0" dirty="0">
                  <a:solidFill>
                    <a:prstClr val="black"/>
                  </a:solidFill>
                  <a:latin typeface="+mn-ea"/>
                  <a:ea typeface="+mn-ea"/>
                </a:rPr>
                <a:t>매</a:t>
              </a:r>
              <a:r>
                <a:rPr kumimoji="0" lang="ko-KR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계획 결과</a:t>
              </a:r>
              <a:endPara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cxnSp>
          <p:nvCxnSpPr>
            <p:cNvPr id="82" name="꺾인 연결선 37"/>
            <p:cNvCxnSpPr>
              <a:stCxn id="81" idx="2"/>
              <a:endCxn id="74" idx="0"/>
            </p:cNvCxnSpPr>
            <p:nvPr/>
          </p:nvCxnSpPr>
          <p:spPr bwMode="auto">
            <a:xfrm rot="5400000">
              <a:off x="4692799" y="3251521"/>
              <a:ext cx="65486" cy="1441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  <a:headEnd type="none" w="med" len="med"/>
              <a:tailEnd type="triangle" w="med" len="lg"/>
            </a:ln>
            <a:effectLst/>
          </p:spPr>
        </p:cxnSp>
        <p:sp>
          <p:nvSpPr>
            <p:cNvPr id="83" name="왼쪽 중괄호 82"/>
            <p:cNvSpPr/>
            <p:nvPr/>
          </p:nvSpPr>
          <p:spPr>
            <a:xfrm>
              <a:off x="1026087" y="4454156"/>
              <a:ext cx="283185" cy="1094304"/>
            </a:xfrm>
            <a:prstGeom prst="leftBrace">
              <a:avLst>
                <a:gd name="adj1" fmla="val 38360"/>
                <a:gd name="adj2" fmla="val 50592"/>
              </a:avLst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84" name="직사각형 83"/>
            <p:cNvSpPr/>
            <p:nvPr/>
          </p:nvSpPr>
          <p:spPr>
            <a:xfrm>
              <a:off x="214748" y="4880453"/>
              <a:ext cx="891591" cy="246221"/>
            </a:xfrm>
            <a:prstGeom prst="rect">
              <a:avLst/>
            </a:prstGeom>
            <a:ln>
              <a:noFill/>
              <a:prstDash val="solid"/>
            </a:ln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영업 </a:t>
              </a:r>
              <a:r>
                <a:rPr lang="en-US" altLang="ko-KR" sz="1000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&amp; </a:t>
              </a:r>
              <a:r>
                <a:rPr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생산</a:t>
              </a:r>
              <a:endParaRPr lang="ko-KR" altLang="en-US" sz="1000" dirty="0">
                <a:solidFill>
                  <a:prstClr val="black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85" name="왼쪽 중괄호 84"/>
            <p:cNvSpPr/>
            <p:nvPr/>
          </p:nvSpPr>
          <p:spPr>
            <a:xfrm>
              <a:off x="1156217" y="5851754"/>
              <a:ext cx="228394" cy="385472"/>
            </a:xfrm>
            <a:prstGeom prst="leftBrace">
              <a:avLst>
                <a:gd name="adj1" fmla="val 38360"/>
                <a:gd name="adj2" fmla="val 50592"/>
              </a:avLst>
            </a:prstGeom>
            <a:noFill/>
            <a:ln w="95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86" name="직사각형 85"/>
            <p:cNvSpPr/>
            <p:nvPr/>
          </p:nvSpPr>
          <p:spPr>
            <a:xfrm>
              <a:off x="598810" y="5958864"/>
              <a:ext cx="441146" cy="246221"/>
            </a:xfrm>
            <a:prstGeom prst="rect">
              <a:avLst/>
            </a:prstGeom>
            <a:ln>
              <a:noFill/>
              <a:prstDash val="solid"/>
            </a:ln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000" dirty="0" smtClean="0">
                  <a:solidFill>
                    <a:prstClr val="black"/>
                  </a:solidFill>
                  <a:latin typeface="+mn-ea"/>
                  <a:ea typeface="+mn-ea"/>
                  <a:cs typeface="Arial" pitchFamily="34" charset="0"/>
                </a:rPr>
                <a:t>구매</a:t>
              </a:r>
              <a:endParaRPr lang="ko-KR" altLang="en-US" sz="1000" dirty="0">
                <a:solidFill>
                  <a:prstClr val="black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87" name="타원 86"/>
            <p:cNvSpPr/>
            <p:nvPr/>
          </p:nvSpPr>
          <p:spPr bwMode="auto">
            <a:xfrm>
              <a:off x="2378714" y="1844824"/>
              <a:ext cx="1248139" cy="720080"/>
            </a:xfrm>
            <a:prstGeom prst="ellipse">
              <a:avLst/>
            </a:prstGeom>
            <a:noFill/>
            <a:ln w="25400" cap="flat" cmpd="sng" algn="ctr">
              <a:solidFill>
                <a:srgbClr val="C0504D"/>
              </a:solidFill>
              <a:prstDash val="dash"/>
              <a:headEnd/>
              <a:tailEnd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88" name="Freeform 132"/>
            <p:cNvSpPr>
              <a:spLocks/>
            </p:cNvSpPr>
            <p:nvPr/>
          </p:nvSpPr>
          <p:spPr bwMode="auto">
            <a:xfrm rot="4855772" flipH="1">
              <a:off x="1952065" y="2236010"/>
              <a:ext cx="404181" cy="721052"/>
            </a:xfrm>
            <a:custGeom>
              <a:avLst/>
              <a:gdLst/>
              <a:ahLst/>
              <a:cxnLst>
                <a:cxn ang="0">
                  <a:pos x="78" y="438"/>
                </a:cxn>
                <a:cxn ang="0">
                  <a:pos x="150" y="620"/>
                </a:cxn>
                <a:cxn ang="0">
                  <a:pos x="157" y="586"/>
                </a:cxn>
                <a:cxn ang="0">
                  <a:pos x="199" y="578"/>
                </a:cxn>
                <a:cxn ang="0">
                  <a:pos x="236" y="565"/>
                </a:cxn>
                <a:cxn ang="0">
                  <a:pos x="278" y="545"/>
                </a:cxn>
                <a:cxn ang="0">
                  <a:pos x="310" y="525"/>
                </a:cxn>
                <a:cxn ang="0">
                  <a:pos x="341" y="505"/>
                </a:cxn>
                <a:cxn ang="0">
                  <a:pos x="367" y="477"/>
                </a:cxn>
                <a:cxn ang="0">
                  <a:pos x="392" y="442"/>
                </a:cxn>
                <a:cxn ang="0">
                  <a:pos x="419" y="392"/>
                </a:cxn>
                <a:cxn ang="0">
                  <a:pos x="440" y="347"/>
                </a:cxn>
                <a:cxn ang="0">
                  <a:pos x="450" y="304"/>
                </a:cxn>
                <a:cxn ang="0">
                  <a:pos x="458" y="257"/>
                </a:cxn>
                <a:cxn ang="0">
                  <a:pos x="462" y="195"/>
                </a:cxn>
                <a:cxn ang="0">
                  <a:pos x="458" y="137"/>
                </a:cxn>
                <a:cxn ang="0">
                  <a:pos x="453" y="92"/>
                </a:cxn>
                <a:cxn ang="0">
                  <a:pos x="434" y="0"/>
                </a:cxn>
                <a:cxn ang="0">
                  <a:pos x="443" y="101"/>
                </a:cxn>
                <a:cxn ang="0">
                  <a:pos x="441" y="153"/>
                </a:cxn>
                <a:cxn ang="0">
                  <a:pos x="433" y="199"/>
                </a:cxn>
                <a:cxn ang="0">
                  <a:pos x="422" y="241"/>
                </a:cxn>
                <a:cxn ang="0">
                  <a:pos x="407" y="279"/>
                </a:cxn>
                <a:cxn ang="0">
                  <a:pos x="387" y="309"/>
                </a:cxn>
                <a:cxn ang="0">
                  <a:pos x="362" y="343"/>
                </a:cxn>
                <a:cxn ang="0">
                  <a:pos x="337" y="367"/>
                </a:cxn>
                <a:cxn ang="0">
                  <a:pos x="299" y="399"/>
                </a:cxn>
                <a:cxn ang="0">
                  <a:pos x="264" y="424"/>
                </a:cxn>
                <a:cxn ang="0">
                  <a:pos x="226" y="442"/>
                </a:cxn>
                <a:cxn ang="0">
                  <a:pos x="186" y="455"/>
                </a:cxn>
                <a:cxn ang="0">
                  <a:pos x="141" y="466"/>
                </a:cxn>
                <a:cxn ang="0">
                  <a:pos x="90" y="470"/>
                </a:cxn>
              </a:cxnLst>
              <a:rect l="0" t="0" r="r" b="b"/>
              <a:pathLst>
                <a:path w="463" h="621">
                  <a:moveTo>
                    <a:pt x="90" y="470"/>
                  </a:moveTo>
                  <a:lnTo>
                    <a:pt x="78" y="438"/>
                  </a:lnTo>
                  <a:lnTo>
                    <a:pt x="0" y="537"/>
                  </a:lnTo>
                  <a:lnTo>
                    <a:pt x="150" y="620"/>
                  </a:lnTo>
                  <a:lnTo>
                    <a:pt x="135" y="589"/>
                  </a:lnTo>
                  <a:lnTo>
                    <a:pt x="157" y="586"/>
                  </a:lnTo>
                  <a:lnTo>
                    <a:pt x="182" y="582"/>
                  </a:lnTo>
                  <a:lnTo>
                    <a:pt x="199" y="578"/>
                  </a:lnTo>
                  <a:lnTo>
                    <a:pt x="218" y="574"/>
                  </a:lnTo>
                  <a:lnTo>
                    <a:pt x="236" y="565"/>
                  </a:lnTo>
                  <a:lnTo>
                    <a:pt x="257" y="557"/>
                  </a:lnTo>
                  <a:lnTo>
                    <a:pt x="278" y="545"/>
                  </a:lnTo>
                  <a:lnTo>
                    <a:pt x="292" y="538"/>
                  </a:lnTo>
                  <a:lnTo>
                    <a:pt x="310" y="525"/>
                  </a:lnTo>
                  <a:lnTo>
                    <a:pt x="330" y="514"/>
                  </a:lnTo>
                  <a:lnTo>
                    <a:pt x="341" y="505"/>
                  </a:lnTo>
                  <a:lnTo>
                    <a:pt x="356" y="492"/>
                  </a:lnTo>
                  <a:lnTo>
                    <a:pt x="367" y="477"/>
                  </a:lnTo>
                  <a:lnTo>
                    <a:pt x="382" y="462"/>
                  </a:lnTo>
                  <a:lnTo>
                    <a:pt x="392" y="442"/>
                  </a:lnTo>
                  <a:lnTo>
                    <a:pt x="405" y="417"/>
                  </a:lnTo>
                  <a:lnTo>
                    <a:pt x="419" y="392"/>
                  </a:lnTo>
                  <a:lnTo>
                    <a:pt x="428" y="369"/>
                  </a:lnTo>
                  <a:lnTo>
                    <a:pt x="440" y="347"/>
                  </a:lnTo>
                  <a:lnTo>
                    <a:pt x="445" y="325"/>
                  </a:lnTo>
                  <a:lnTo>
                    <a:pt x="450" y="304"/>
                  </a:lnTo>
                  <a:lnTo>
                    <a:pt x="456" y="278"/>
                  </a:lnTo>
                  <a:lnTo>
                    <a:pt x="458" y="257"/>
                  </a:lnTo>
                  <a:lnTo>
                    <a:pt x="461" y="226"/>
                  </a:lnTo>
                  <a:lnTo>
                    <a:pt x="462" y="195"/>
                  </a:lnTo>
                  <a:lnTo>
                    <a:pt x="460" y="169"/>
                  </a:lnTo>
                  <a:lnTo>
                    <a:pt x="458" y="137"/>
                  </a:lnTo>
                  <a:lnTo>
                    <a:pt x="459" y="114"/>
                  </a:lnTo>
                  <a:lnTo>
                    <a:pt x="453" y="92"/>
                  </a:lnTo>
                  <a:lnTo>
                    <a:pt x="449" y="60"/>
                  </a:lnTo>
                  <a:lnTo>
                    <a:pt x="434" y="0"/>
                  </a:lnTo>
                  <a:lnTo>
                    <a:pt x="442" y="70"/>
                  </a:lnTo>
                  <a:lnTo>
                    <a:pt x="443" y="101"/>
                  </a:lnTo>
                  <a:lnTo>
                    <a:pt x="443" y="128"/>
                  </a:lnTo>
                  <a:lnTo>
                    <a:pt x="441" y="153"/>
                  </a:lnTo>
                  <a:lnTo>
                    <a:pt x="437" y="176"/>
                  </a:lnTo>
                  <a:lnTo>
                    <a:pt x="433" y="199"/>
                  </a:lnTo>
                  <a:lnTo>
                    <a:pt x="428" y="222"/>
                  </a:lnTo>
                  <a:lnTo>
                    <a:pt x="422" y="241"/>
                  </a:lnTo>
                  <a:lnTo>
                    <a:pt x="415" y="261"/>
                  </a:lnTo>
                  <a:lnTo>
                    <a:pt x="407" y="279"/>
                  </a:lnTo>
                  <a:lnTo>
                    <a:pt x="396" y="296"/>
                  </a:lnTo>
                  <a:lnTo>
                    <a:pt x="387" y="309"/>
                  </a:lnTo>
                  <a:lnTo>
                    <a:pt x="375" y="325"/>
                  </a:lnTo>
                  <a:lnTo>
                    <a:pt x="362" y="343"/>
                  </a:lnTo>
                  <a:lnTo>
                    <a:pt x="350" y="355"/>
                  </a:lnTo>
                  <a:lnTo>
                    <a:pt x="337" y="367"/>
                  </a:lnTo>
                  <a:lnTo>
                    <a:pt x="319" y="385"/>
                  </a:lnTo>
                  <a:lnTo>
                    <a:pt x="299" y="399"/>
                  </a:lnTo>
                  <a:lnTo>
                    <a:pt x="278" y="412"/>
                  </a:lnTo>
                  <a:lnTo>
                    <a:pt x="264" y="424"/>
                  </a:lnTo>
                  <a:lnTo>
                    <a:pt x="243" y="432"/>
                  </a:lnTo>
                  <a:lnTo>
                    <a:pt x="226" y="442"/>
                  </a:lnTo>
                  <a:lnTo>
                    <a:pt x="206" y="448"/>
                  </a:lnTo>
                  <a:lnTo>
                    <a:pt x="186" y="455"/>
                  </a:lnTo>
                  <a:lnTo>
                    <a:pt x="164" y="460"/>
                  </a:lnTo>
                  <a:lnTo>
                    <a:pt x="141" y="466"/>
                  </a:lnTo>
                  <a:lnTo>
                    <a:pt x="122" y="470"/>
                  </a:lnTo>
                  <a:lnTo>
                    <a:pt x="90" y="470"/>
                  </a:lnTo>
                </a:path>
              </a:pathLst>
            </a:custGeom>
            <a:gradFill rotWithShape="1">
              <a:gsLst>
                <a:gs pos="0">
                  <a:srgbClr val="0000FF">
                    <a:gamma/>
                    <a:tint val="28627"/>
                    <a:invGamma/>
                  </a:srgbClr>
                </a:gs>
                <a:gs pos="100000">
                  <a:srgbClr val="0000FF"/>
                </a:gs>
              </a:gsLst>
              <a:lin ang="540000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 latinLnBrk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endParaRPr kumimoji="1" lang="en-US" sz="1000" b="1" dirty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89" name="AutoShape 5"/>
            <p:cNvSpPr>
              <a:spLocks noChangeArrowheads="1"/>
            </p:cNvSpPr>
            <p:nvPr/>
          </p:nvSpPr>
          <p:spPr bwMode="gray">
            <a:xfrm>
              <a:off x="6252275" y="3008528"/>
              <a:ext cx="1105558" cy="360363"/>
            </a:xfrm>
            <a:prstGeom prst="roundRect">
              <a:avLst>
                <a:gd name="adj" fmla="val 8565"/>
              </a:avLst>
            </a:prstGeom>
            <a:solidFill>
              <a:srgbClr val="EAEAEA"/>
            </a:solidFill>
            <a:ln w="3175" algn="ctr">
              <a:solidFill>
                <a:sysClr val="windowText" lastClr="000000"/>
              </a:solidFill>
              <a:round/>
              <a:headEnd/>
              <a:tailEnd/>
            </a:ln>
            <a:effectLst/>
          </p:spPr>
          <p:txBody>
            <a:bodyPr lIns="18000" tIns="10800" rIns="18000" bIns="108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rPr>
                <a:t>확정 판매계획</a:t>
              </a:r>
            </a:p>
          </p:txBody>
        </p:sp>
        <p:sp>
          <p:nvSpPr>
            <p:cNvPr id="90" name="AutoShape 10"/>
            <p:cNvSpPr>
              <a:spLocks noChangeArrowheads="1"/>
            </p:cNvSpPr>
            <p:nvPr/>
          </p:nvSpPr>
          <p:spPr bwMode="gray">
            <a:xfrm>
              <a:off x="7481354" y="2996953"/>
              <a:ext cx="2074158" cy="360363"/>
            </a:xfrm>
            <a:prstGeom prst="roundRect">
              <a:avLst>
                <a:gd name="adj" fmla="val 8565"/>
              </a:avLst>
            </a:prstGeom>
            <a:noFill/>
            <a:ln w="3175" algn="ctr">
              <a:noFill/>
              <a:round/>
              <a:headEnd/>
              <a:tailEnd/>
            </a:ln>
            <a:effectLst/>
          </p:spPr>
          <p:txBody>
            <a:bodyPr lIns="18000" tIns="10800" rIns="18000" bIns="10800" anchor="ctr"/>
            <a:lstStyle/>
            <a:p>
              <a:pPr algn="l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ko-KR" altLang="en-US" sz="1000" u="none" dirty="0">
                  <a:latin typeface="+mn-ea"/>
                  <a:ea typeface="+mn-ea"/>
                </a:rPr>
                <a:t>영업부문의 목표 수요예측 </a:t>
              </a:r>
              <a:r>
                <a:rPr kumimoji="1" lang="ko-KR" altLang="en-US" sz="1000" u="none" dirty="0" smtClean="0">
                  <a:latin typeface="+mn-ea"/>
                  <a:ea typeface="+mn-ea"/>
                </a:rPr>
                <a:t>대비 </a:t>
              </a:r>
              <a:endParaRPr kumimoji="1" lang="en-US" altLang="ko-KR" sz="1000" u="none" dirty="0" smtClean="0">
                <a:latin typeface="+mn-ea"/>
                <a:ea typeface="+mn-ea"/>
              </a:endParaRPr>
            </a:p>
            <a:p>
              <a:pPr algn="l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ko-KR" altLang="en-US" sz="1000" u="none" dirty="0" smtClean="0">
                  <a:latin typeface="+mn-ea"/>
                  <a:ea typeface="+mn-ea"/>
                </a:rPr>
                <a:t>수요조정</a:t>
              </a:r>
              <a:r>
                <a:rPr kumimoji="1" lang="en-US" altLang="ko-KR" sz="1000" u="none" dirty="0">
                  <a:latin typeface="+mn-ea"/>
                  <a:ea typeface="+mn-ea"/>
                </a:rPr>
                <a:t>(</a:t>
              </a:r>
              <a:r>
                <a:rPr kumimoji="1" lang="ko-KR" altLang="en-US" sz="1000" u="none" dirty="0">
                  <a:latin typeface="+mn-ea"/>
                  <a:ea typeface="+mn-ea"/>
                </a:rPr>
                <a:t>증감</a:t>
              </a:r>
              <a:r>
                <a:rPr kumimoji="1" lang="en-US" altLang="ko-KR" sz="1000" u="none" dirty="0">
                  <a:latin typeface="+mn-ea"/>
                  <a:ea typeface="+mn-ea"/>
                </a:rPr>
                <a:t>) </a:t>
              </a:r>
              <a:r>
                <a:rPr kumimoji="1" lang="ko-KR" altLang="en-US" sz="1000" u="none" dirty="0">
                  <a:latin typeface="+mn-ea"/>
                  <a:ea typeface="+mn-ea"/>
                </a:rPr>
                <a:t>결과</a:t>
              </a:r>
              <a:endParaRPr kumimoji="1" lang="en-US" altLang="ko-KR" sz="1000" u="none" dirty="0">
                <a:latin typeface="+mn-ea"/>
                <a:ea typeface="+mn-ea"/>
              </a:endParaRPr>
            </a:p>
          </p:txBody>
        </p:sp>
        <p:sp>
          <p:nvSpPr>
            <p:cNvPr id="91" name="AutoShape 20"/>
            <p:cNvSpPr>
              <a:spLocks noChangeArrowheads="1"/>
            </p:cNvSpPr>
            <p:nvPr/>
          </p:nvSpPr>
          <p:spPr bwMode="gray">
            <a:xfrm>
              <a:off x="6265711" y="3571724"/>
              <a:ext cx="1105558" cy="358775"/>
            </a:xfrm>
            <a:prstGeom prst="roundRect">
              <a:avLst>
                <a:gd name="adj" fmla="val 8565"/>
              </a:avLst>
            </a:prstGeom>
            <a:solidFill>
              <a:srgbClr val="EAEAEA"/>
            </a:solidFill>
            <a:ln w="3175" algn="ctr">
              <a:solidFill>
                <a:sysClr val="windowText" lastClr="000000"/>
              </a:solidFill>
              <a:round/>
              <a:headEnd/>
              <a:tailEnd/>
            </a:ln>
            <a:effectLst/>
          </p:spPr>
          <p:txBody>
            <a:bodyPr lIns="18000" tIns="10800" rIns="18000" bIns="1080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rPr>
                <a:t>확정 생산계획</a:t>
              </a:r>
            </a:p>
          </p:txBody>
        </p:sp>
        <p:sp>
          <p:nvSpPr>
            <p:cNvPr id="92" name="AutoShape 21"/>
            <p:cNvSpPr>
              <a:spLocks noChangeArrowheads="1"/>
            </p:cNvSpPr>
            <p:nvPr/>
          </p:nvSpPr>
          <p:spPr bwMode="gray">
            <a:xfrm>
              <a:off x="7453463" y="3573017"/>
              <a:ext cx="2075366" cy="360363"/>
            </a:xfrm>
            <a:prstGeom prst="roundRect">
              <a:avLst>
                <a:gd name="adj" fmla="val 8565"/>
              </a:avLst>
            </a:prstGeom>
            <a:noFill/>
            <a:ln w="3175" algn="ctr">
              <a:noFill/>
              <a:round/>
              <a:headEnd/>
              <a:tailEnd/>
            </a:ln>
            <a:effectLst/>
          </p:spPr>
          <p:txBody>
            <a:bodyPr lIns="18000" tIns="10800" rIns="18000" bIns="10800" anchor="ctr"/>
            <a:lstStyle/>
            <a:p>
              <a:pPr algn="l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ko-KR" altLang="en-US" sz="1000" u="none" dirty="0" err="1">
                  <a:latin typeface="+mn-ea"/>
                  <a:ea typeface="+mn-ea"/>
                </a:rPr>
                <a:t>공장별</a:t>
              </a:r>
              <a:r>
                <a:rPr kumimoji="1" lang="ko-KR" altLang="en-US" sz="1000" u="none" dirty="0">
                  <a:latin typeface="+mn-ea"/>
                  <a:ea typeface="+mn-ea"/>
                </a:rPr>
                <a:t> 주간</a:t>
              </a:r>
              <a:r>
                <a:rPr kumimoji="1" lang="en-US" altLang="ko-KR" sz="1000" u="none" dirty="0">
                  <a:latin typeface="+mn-ea"/>
                  <a:ea typeface="+mn-ea"/>
                </a:rPr>
                <a:t>.</a:t>
              </a:r>
              <a:r>
                <a:rPr kumimoji="1" lang="ko-KR" altLang="en-US" sz="1000" u="none" dirty="0">
                  <a:latin typeface="+mn-ea"/>
                  <a:ea typeface="+mn-ea"/>
                </a:rPr>
                <a:t>일별 생산계획 </a:t>
              </a:r>
              <a:endParaRPr kumimoji="1" lang="en-US" altLang="ko-KR" sz="1000" u="none" dirty="0" smtClean="0">
                <a:latin typeface="+mn-ea"/>
                <a:ea typeface="+mn-ea"/>
              </a:endParaRPr>
            </a:p>
            <a:p>
              <a:pPr algn="l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ko-KR" altLang="en-US" sz="1000" u="none" dirty="0" smtClean="0">
                  <a:latin typeface="+mn-ea"/>
                  <a:ea typeface="+mn-ea"/>
                </a:rPr>
                <a:t>수립 </a:t>
              </a:r>
              <a:r>
                <a:rPr kumimoji="1" lang="ko-KR" altLang="en-US" sz="1000" u="none" dirty="0">
                  <a:latin typeface="+mn-ea"/>
                  <a:ea typeface="+mn-ea"/>
                </a:rPr>
                <a:t>기준</a:t>
              </a:r>
            </a:p>
          </p:txBody>
        </p:sp>
        <p:sp>
          <p:nvSpPr>
            <p:cNvPr id="93" name="직사각형 92"/>
            <p:cNvSpPr/>
            <p:nvPr/>
          </p:nvSpPr>
          <p:spPr bwMode="auto">
            <a:xfrm>
              <a:off x="6123130" y="2924944"/>
              <a:ext cx="3354373" cy="1152128"/>
            </a:xfrm>
            <a:prstGeom prst="rect">
              <a:avLst/>
            </a:prstGeom>
            <a:noFill/>
            <a:ln w="25400" cap="flat" cmpd="sng" algn="ctr">
              <a:solidFill>
                <a:srgbClr val="C0504D"/>
              </a:solidFill>
              <a:prstDash val="dash"/>
              <a:headEnd/>
              <a:tailEnd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4" name="Freeform 132"/>
            <p:cNvSpPr>
              <a:spLocks/>
            </p:cNvSpPr>
            <p:nvPr/>
          </p:nvSpPr>
          <p:spPr bwMode="auto">
            <a:xfrm rot="4855772" flipH="1">
              <a:off x="6866612" y="2236010"/>
              <a:ext cx="404181" cy="721052"/>
            </a:xfrm>
            <a:custGeom>
              <a:avLst/>
              <a:gdLst/>
              <a:ahLst/>
              <a:cxnLst>
                <a:cxn ang="0">
                  <a:pos x="78" y="438"/>
                </a:cxn>
                <a:cxn ang="0">
                  <a:pos x="150" y="620"/>
                </a:cxn>
                <a:cxn ang="0">
                  <a:pos x="157" y="586"/>
                </a:cxn>
                <a:cxn ang="0">
                  <a:pos x="199" y="578"/>
                </a:cxn>
                <a:cxn ang="0">
                  <a:pos x="236" y="565"/>
                </a:cxn>
                <a:cxn ang="0">
                  <a:pos x="278" y="545"/>
                </a:cxn>
                <a:cxn ang="0">
                  <a:pos x="310" y="525"/>
                </a:cxn>
                <a:cxn ang="0">
                  <a:pos x="341" y="505"/>
                </a:cxn>
                <a:cxn ang="0">
                  <a:pos x="367" y="477"/>
                </a:cxn>
                <a:cxn ang="0">
                  <a:pos x="392" y="442"/>
                </a:cxn>
                <a:cxn ang="0">
                  <a:pos x="419" y="392"/>
                </a:cxn>
                <a:cxn ang="0">
                  <a:pos x="440" y="347"/>
                </a:cxn>
                <a:cxn ang="0">
                  <a:pos x="450" y="304"/>
                </a:cxn>
                <a:cxn ang="0">
                  <a:pos x="458" y="257"/>
                </a:cxn>
                <a:cxn ang="0">
                  <a:pos x="462" y="195"/>
                </a:cxn>
                <a:cxn ang="0">
                  <a:pos x="458" y="137"/>
                </a:cxn>
                <a:cxn ang="0">
                  <a:pos x="453" y="92"/>
                </a:cxn>
                <a:cxn ang="0">
                  <a:pos x="434" y="0"/>
                </a:cxn>
                <a:cxn ang="0">
                  <a:pos x="443" y="101"/>
                </a:cxn>
                <a:cxn ang="0">
                  <a:pos x="441" y="153"/>
                </a:cxn>
                <a:cxn ang="0">
                  <a:pos x="433" y="199"/>
                </a:cxn>
                <a:cxn ang="0">
                  <a:pos x="422" y="241"/>
                </a:cxn>
                <a:cxn ang="0">
                  <a:pos x="407" y="279"/>
                </a:cxn>
                <a:cxn ang="0">
                  <a:pos x="387" y="309"/>
                </a:cxn>
                <a:cxn ang="0">
                  <a:pos x="362" y="343"/>
                </a:cxn>
                <a:cxn ang="0">
                  <a:pos x="337" y="367"/>
                </a:cxn>
                <a:cxn ang="0">
                  <a:pos x="299" y="399"/>
                </a:cxn>
                <a:cxn ang="0">
                  <a:pos x="264" y="424"/>
                </a:cxn>
                <a:cxn ang="0">
                  <a:pos x="226" y="442"/>
                </a:cxn>
                <a:cxn ang="0">
                  <a:pos x="186" y="455"/>
                </a:cxn>
                <a:cxn ang="0">
                  <a:pos x="141" y="466"/>
                </a:cxn>
                <a:cxn ang="0">
                  <a:pos x="90" y="470"/>
                </a:cxn>
              </a:cxnLst>
              <a:rect l="0" t="0" r="r" b="b"/>
              <a:pathLst>
                <a:path w="463" h="621">
                  <a:moveTo>
                    <a:pt x="90" y="470"/>
                  </a:moveTo>
                  <a:lnTo>
                    <a:pt x="78" y="438"/>
                  </a:lnTo>
                  <a:lnTo>
                    <a:pt x="0" y="537"/>
                  </a:lnTo>
                  <a:lnTo>
                    <a:pt x="150" y="620"/>
                  </a:lnTo>
                  <a:lnTo>
                    <a:pt x="135" y="589"/>
                  </a:lnTo>
                  <a:lnTo>
                    <a:pt x="157" y="586"/>
                  </a:lnTo>
                  <a:lnTo>
                    <a:pt x="182" y="582"/>
                  </a:lnTo>
                  <a:lnTo>
                    <a:pt x="199" y="578"/>
                  </a:lnTo>
                  <a:lnTo>
                    <a:pt x="218" y="574"/>
                  </a:lnTo>
                  <a:lnTo>
                    <a:pt x="236" y="565"/>
                  </a:lnTo>
                  <a:lnTo>
                    <a:pt x="257" y="557"/>
                  </a:lnTo>
                  <a:lnTo>
                    <a:pt x="278" y="545"/>
                  </a:lnTo>
                  <a:lnTo>
                    <a:pt x="292" y="538"/>
                  </a:lnTo>
                  <a:lnTo>
                    <a:pt x="310" y="525"/>
                  </a:lnTo>
                  <a:lnTo>
                    <a:pt x="330" y="514"/>
                  </a:lnTo>
                  <a:lnTo>
                    <a:pt x="341" y="505"/>
                  </a:lnTo>
                  <a:lnTo>
                    <a:pt x="356" y="492"/>
                  </a:lnTo>
                  <a:lnTo>
                    <a:pt x="367" y="477"/>
                  </a:lnTo>
                  <a:lnTo>
                    <a:pt x="382" y="462"/>
                  </a:lnTo>
                  <a:lnTo>
                    <a:pt x="392" y="442"/>
                  </a:lnTo>
                  <a:lnTo>
                    <a:pt x="405" y="417"/>
                  </a:lnTo>
                  <a:lnTo>
                    <a:pt x="419" y="392"/>
                  </a:lnTo>
                  <a:lnTo>
                    <a:pt x="428" y="369"/>
                  </a:lnTo>
                  <a:lnTo>
                    <a:pt x="440" y="347"/>
                  </a:lnTo>
                  <a:lnTo>
                    <a:pt x="445" y="325"/>
                  </a:lnTo>
                  <a:lnTo>
                    <a:pt x="450" y="304"/>
                  </a:lnTo>
                  <a:lnTo>
                    <a:pt x="456" y="278"/>
                  </a:lnTo>
                  <a:lnTo>
                    <a:pt x="458" y="257"/>
                  </a:lnTo>
                  <a:lnTo>
                    <a:pt x="461" y="226"/>
                  </a:lnTo>
                  <a:lnTo>
                    <a:pt x="462" y="195"/>
                  </a:lnTo>
                  <a:lnTo>
                    <a:pt x="460" y="169"/>
                  </a:lnTo>
                  <a:lnTo>
                    <a:pt x="458" y="137"/>
                  </a:lnTo>
                  <a:lnTo>
                    <a:pt x="459" y="114"/>
                  </a:lnTo>
                  <a:lnTo>
                    <a:pt x="453" y="92"/>
                  </a:lnTo>
                  <a:lnTo>
                    <a:pt x="449" y="60"/>
                  </a:lnTo>
                  <a:lnTo>
                    <a:pt x="434" y="0"/>
                  </a:lnTo>
                  <a:lnTo>
                    <a:pt x="442" y="70"/>
                  </a:lnTo>
                  <a:lnTo>
                    <a:pt x="443" y="101"/>
                  </a:lnTo>
                  <a:lnTo>
                    <a:pt x="443" y="128"/>
                  </a:lnTo>
                  <a:lnTo>
                    <a:pt x="441" y="153"/>
                  </a:lnTo>
                  <a:lnTo>
                    <a:pt x="437" y="176"/>
                  </a:lnTo>
                  <a:lnTo>
                    <a:pt x="433" y="199"/>
                  </a:lnTo>
                  <a:lnTo>
                    <a:pt x="428" y="222"/>
                  </a:lnTo>
                  <a:lnTo>
                    <a:pt x="422" y="241"/>
                  </a:lnTo>
                  <a:lnTo>
                    <a:pt x="415" y="261"/>
                  </a:lnTo>
                  <a:lnTo>
                    <a:pt x="407" y="279"/>
                  </a:lnTo>
                  <a:lnTo>
                    <a:pt x="396" y="296"/>
                  </a:lnTo>
                  <a:lnTo>
                    <a:pt x="387" y="309"/>
                  </a:lnTo>
                  <a:lnTo>
                    <a:pt x="375" y="325"/>
                  </a:lnTo>
                  <a:lnTo>
                    <a:pt x="362" y="343"/>
                  </a:lnTo>
                  <a:lnTo>
                    <a:pt x="350" y="355"/>
                  </a:lnTo>
                  <a:lnTo>
                    <a:pt x="337" y="367"/>
                  </a:lnTo>
                  <a:lnTo>
                    <a:pt x="319" y="385"/>
                  </a:lnTo>
                  <a:lnTo>
                    <a:pt x="299" y="399"/>
                  </a:lnTo>
                  <a:lnTo>
                    <a:pt x="278" y="412"/>
                  </a:lnTo>
                  <a:lnTo>
                    <a:pt x="264" y="424"/>
                  </a:lnTo>
                  <a:lnTo>
                    <a:pt x="243" y="432"/>
                  </a:lnTo>
                  <a:lnTo>
                    <a:pt x="226" y="442"/>
                  </a:lnTo>
                  <a:lnTo>
                    <a:pt x="206" y="448"/>
                  </a:lnTo>
                  <a:lnTo>
                    <a:pt x="186" y="455"/>
                  </a:lnTo>
                  <a:lnTo>
                    <a:pt x="164" y="460"/>
                  </a:lnTo>
                  <a:lnTo>
                    <a:pt x="141" y="466"/>
                  </a:lnTo>
                  <a:lnTo>
                    <a:pt x="122" y="470"/>
                  </a:lnTo>
                  <a:lnTo>
                    <a:pt x="90" y="470"/>
                  </a:lnTo>
                </a:path>
              </a:pathLst>
            </a:custGeom>
            <a:gradFill rotWithShape="1">
              <a:gsLst>
                <a:gs pos="0">
                  <a:srgbClr val="0000FF">
                    <a:gamma/>
                    <a:tint val="28627"/>
                    <a:invGamma/>
                  </a:srgbClr>
                </a:gs>
                <a:gs pos="100000">
                  <a:srgbClr val="0000FF"/>
                </a:gs>
              </a:gsLst>
              <a:lin ang="540000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 latinLnBrk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endParaRPr kumimoji="1" lang="en-US" sz="1000" b="1" dirty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sp>
          <p:nvSpPr>
            <p:cNvPr id="95" name="Oval 76"/>
            <p:cNvSpPr>
              <a:spLocks noChangeArrowheads="1"/>
            </p:cNvSpPr>
            <p:nvPr/>
          </p:nvSpPr>
          <p:spPr bwMode="auto">
            <a:xfrm>
              <a:off x="2276334" y="2086198"/>
              <a:ext cx="242527" cy="237268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1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ea"/>
                  <a:ea typeface="+mn-ea"/>
                  <a:cs typeface="Arial" pitchFamily="34" charset="0"/>
                </a:rPr>
                <a:t>A</a:t>
              </a:r>
            </a:p>
          </p:txBody>
        </p:sp>
        <p:sp>
          <p:nvSpPr>
            <p:cNvPr id="96" name="왼쪽 중괄호 95"/>
            <p:cNvSpPr/>
            <p:nvPr/>
          </p:nvSpPr>
          <p:spPr>
            <a:xfrm>
              <a:off x="3348229" y="2885668"/>
              <a:ext cx="380635" cy="1827901"/>
            </a:xfrm>
            <a:prstGeom prst="leftBrace">
              <a:avLst>
                <a:gd name="adj1" fmla="val 8333"/>
                <a:gd name="adj2" fmla="val 19029"/>
              </a:avLst>
            </a:prstGeom>
            <a:noFill/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97" name="AutoShape 11"/>
            <p:cNvSpPr>
              <a:spLocks noChangeArrowheads="1"/>
            </p:cNvSpPr>
            <p:nvPr/>
          </p:nvSpPr>
          <p:spPr bwMode="gray">
            <a:xfrm>
              <a:off x="2924775" y="1005667"/>
              <a:ext cx="3977369" cy="504825"/>
            </a:xfrm>
            <a:prstGeom prst="homePlate">
              <a:avLst>
                <a:gd name="adj" fmla="val 10276"/>
              </a:avLst>
            </a:prstGeom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en-US" altLang="ko-KR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S&amp;OP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07363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직사각형 145"/>
          <p:cNvSpPr/>
          <p:nvPr/>
        </p:nvSpPr>
        <p:spPr>
          <a:xfrm>
            <a:off x="177444" y="155635"/>
            <a:ext cx="7862709" cy="6056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l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800" b="1" kern="0" dirty="0" smtClean="0">
                <a:latin typeface="맑은 고딕"/>
                <a:ea typeface="맑은 고딕"/>
              </a:rPr>
              <a:t>S&amp;OP</a:t>
            </a:r>
            <a:r>
              <a:rPr lang="ko-KR" altLang="en-US" sz="1800" b="1" kern="0" dirty="0" smtClean="0">
                <a:latin typeface="맑은 고딕"/>
                <a:ea typeface="맑은 고딕"/>
              </a:rPr>
              <a:t> 회의 </a:t>
            </a:r>
            <a:endParaRPr lang="ko-KR" altLang="en-US" sz="1800" b="1" kern="0" dirty="0">
              <a:latin typeface="맑은 고딕"/>
              <a:ea typeface="맑은 고딕"/>
            </a:endParaRPr>
          </a:p>
        </p:txBody>
      </p:sp>
      <p:grpSp>
        <p:nvGrpSpPr>
          <p:cNvPr id="50" name="그룹 49"/>
          <p:cNvGrpSpPr/>
          <p:nvPr/>
        </p:nvGrpSpPr>
        <p:grpSpPr>
          <a:xfrm>
            <a:off x="4558352" y="157720"/>
            <a:ext cx="5023271" cy="480858"/>
            <a:chOff x="196084" y="1167655"/>
            <a:chExt cx="9290005" cy="480858"/>
          </a:xfrm>
        </p:grpSpPr>
        <p:sp>
          <p:nvSpPr>
            <p:cNvPr id="54" name="AutoShape 9"/>
            <p:cNvSpPr>
              <a:spLocks noChangeArrowheads="1"/>
            </p:cNvSpPr>
            <p:nvPr/>
          </p:nvSpPr>
          <p:spPr bwMode="gray">
            <a:xfrm>
              <a:off x="196084" y="1167655"/>
              <a:ext cx="1255915" cy="480858"/>
            </a:xfrm>
            <a:prstGeom prst="homePlate">
              <a:avLst>
                <a:gd name="adj" fmla="val 5306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운영 원칙 수립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55" name="AutoShape 10"/>
            <p:cNvSpPr>
              <a:spLocks noChangeArrowheads="1"/>
            </p:cNvSpPr>
            <p:nvPr/>
          </p:nvSpPr>
          <p:spPr bwMode="gray">
            <a:xfrm>
              <a:off x="1535100" y="1167655"/>
              <a:ext cx="1255915" cy="480858"/>
            </a:xfrm>
            <a:prstGeom prst="homePlate">
              <a:avLst>
                <a:gd name="adj" fmla="val 5744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판매계획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56" name="AutoShape 13"/>
            <p:cNvSpPr>
              <a:spLocks noChangeArrowheads="1"/>
            </p:cNvSpPr>
            <p:nvPr/>
          </p:nvSpPr>
          <p:spPr bwMode="gray">
            <a:xfrm>
              <a:off x="6891160" y="1167655"/>
              <a:ext cx="1255915" cy="480858"/>
            </a:xfrm>
            <a:prstGeom prst="homePlate">
              <a:avLst>
                <a:gd name="adj" fmla="val 5920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실행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57" name="AutoShape 16"/>
            <p:cNvSpPr>
              <a:spLocks noChangeArrowheads="1"/>
            </p:cNvSpPr>
            <p:nvPr/>
          </p:nvSpPr>
          <p:spPr bwMode="gray">
            <a:xfrm>
              <a:off x="8230174" y="1167655"/>
              <a:ext cx="1255915" cy="480858"/>
            </a:xfrm>
            <a:prstGeom prst="homePlate">
              <a:avLst>
                <a:gd name="adj" fmla="val 4085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모니터링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97" name="AutoShape 11"/>
            <p:cNvSpPr>
              <a:spLocks noChangeArrowheads="1"/>
            </p:cNvSpPr>
            <p:nvPr/>
          </p:nvSpPr>
          <p:spPr bwMode="gray">
            <a:xfrm>
              <a:off x="2901458" y="1167655"/>
              <a:ext cx="3881304" cy="480858"/>
            </a:xfrm>
            <a:prstGeom prst="homePlate">
              <a:avLst>
                <a:gd name="adj" fmla="val 10276"/>
              </a:avLst>
            </a:prstGeom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en-US" altLang="ko-KR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S&amp;OP</a:t>
              </a:r>
            </a:p>
          </p:txBody>
        </p:sp>
      </p:grpSp>
      <p:sp>
        <p:nvSpPr>
          <p:cNvPr id="51" name="Line 1852"/>
          <p:cNvSpPr>
            <a:spLocks noChangeShapeType="1"/>
          </p:cNvSpPr>
          <p:nvPr/>
        </p:nvSpPr>
        <p:spPr bwMode="auto">
          <a:xfrm>
            <a:off x="1226944" y="2809875"/>
            <a:ext cx="7685444" cy="0"/>
          </a:xfrm>
          <a:prstGeom prst="line">
            <a:avLst/>
          </a:prstGeom>
          <a:noFill/>
          <a:ln w="28575">
            <a:solidFill>
              <a:srgbClr val="B2B2B2"/>
            </a:solidFill>
            <a:prstDash val="sysDot"/>
            <a:round/>
            <a:headEnd/>
            <a:tailEnd/>
          </a:ln>
        </p:spPr>
        <p:txBody>
          <a:bodyPr t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0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98" name="Rectangle 4"/>
          <p:cNvSpPr>
            <a:spLocks noChangeArrowheads="1"/>
          </p:cNvSpPr>
          <p:nvPr/>
        </p:nvSpPr>
        <p:spPr bwMode="auto">
          <a:xfrm>
            <a:off x="4096684" y="1520828"/>
            <a:ext cx="1895171" cy="53022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 type="none" w="med" len="sm"/>
            <a:tailEnd type="none" w="med" len="sm"/>
          </a:ln>
        </p:spPr>
        <p:txBody>
          <a:bodyPr wrap="none" lIns="72000" tIns="72000" rIns="72000" bIns="72000" anchor="ctr"/>
          <a:lstStyle/>
          <a:p>
            <a:pPr lvl="0" eaLnBrk="0" hangingPunct="0"/>
            <a:r>
              <a:rPr lang="ko-KR" altLang="en-US" sz="1000" dirty="0" err="1" smtClean="0">
                <a:solidFill>
                  <a:srgbClr val="000000"/>
                </a:solidFill>
                <a:latin typeface="+mn-ea"/>
                <a:ea typeface="+mn-ea"/>
              </a:rPr>
              <a:t>주차별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 판매계획</a:t>
            </a:r>
            <a:b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</a:br>
            <a:r>
              <a:rPr lang="en-US" altLang="ko-KR" sz="1000" dirty="0">
                <a:latin typeface="맑은 고딕"/>
                <a:ea typeface="맑은 고딕"/>
              </a:rPr>
              <a:t>(</a:t>
            </a:r>
            <a:r>
              <a:rPr lang="ko-KR" altLang="en-US" sz="1000" dirty="0">
                <a:latin typeface="맑은 고딕"/>
                <a:ea typeface="맑은 고딕"/>
              </a:rPr>
              <a:t>수출 </a:t>
            </a:r>
            <a:r>
              <a:rPr lang="en-US" altLang="ko-KR" sz="1000" dirty="0">
                <a:latin typeface="맑은 고딕"/>
                <a:ea typeface="맑은 고딕"/>
              </a:rPr>
              <a:t>: </a:t>
            </a:r>
            <a:r>
              <a:rPr lang="ko-KR" altLang="en-US" sz="1000" dirty="0">
                <a:latin typeface="맑은 고딕"/>
                <a:ea typeface="맑은 고딕"/>
              </a:rPr>
              <a:t>대표사양</a:t>
            </a:r>
            <a:r>
              <a:rPr lang="en-US" altLang="ko-KR" sz="1000" dirty="0">
                <a:latin typeface="맑은 고딕"/>
                <a:ea typeface="맑은 고딕"/>
              </a:rPr>
              <a:t>)</a:t>
            </a:r>
          </a:p>
          <a:p>
            <a:pPr lvl="0" eaLnBrk="0" hangingPunct="0"/>
            <a:r>
              <a:rPr lang="en-US" altLang="ko-KR" sz="1000" dirty="0">
                <a:latin typeface="맑은 고딕"/>
                <a:ea typeface="맑은 고딕"/>
              </a:rPr>
              <a:t> (</a:t>
            </a:r>
            <a:r>
              <a:rPr lang="ko-KR" altLang="en-US" sz="1000" dirty="0">
                <a:latin typeface="맑은 고딕"/>
                <a:ea typeface="맑은 고딕"/>
              </a:rPr>
              <a:t>내수 </a:t>
            </a:r>
            <a:r>
              <a:rPr lang="en-US" altLang="ko-KR" sz="1000" dirty="0">
                <a:latin typeface="맑은 고딕"/>
                <a:ea typeface="맑은 고딕"/>
              </a:rPr>
              <a:t>: </a:t>
            </a:r>
            <a:r>
              <a:rPr lang="ko-KR" altLang="en-US" sz="1000" dirty="0">
                <a:latin typeface="맑은 고딕"/>
                <a:ea typeface="맑은 고딕"/>
              </a:rPr>
              <a:t>제품코드</a:t>
            </a:r>
            <a:r>
              <a:rPr lang="en-US" altLang="ko-KR" sz="1000" dirty="0">
                <a:latin typeface="맑은 고딕"/>
                <a:ea typeface="맑은 고딕"/>
              </a:rPr>
              <a:t>) </a:t>
            </a:r>
          </a:p>
        </p:txBody>
      </p:sp>
      <p:sp>
        <p:nvSpPr>
          <p:cNvPr id="99" name="Rectangle 5"/>
          <p:cNvSpPr>
            <a:spLocks noChangeArrowheads="1"/>
          </p:cNvSpPr>
          <p:nvPr/>
        </p:nvSpPr>
        <p:spPr bwMode="auto">
          <a:xfrm>
            <a:off x="1644389" y="1840868"/>
            <a:ext cx="1895171" cy="53022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 type="none" w="med" len="sm"/>
            <a:tailEnd type="none" w="med" len="sm"/>
          </a:ln>
        </p:spPr>
        <p:txBody>
          <a:bodyPr wrap="none" lIns="72000" tIns="72000" rIns="72000" bIns="72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사업계획</a:t>
            </a:r>
            <a:endParaRPr lang="en-US" altLang="ko-KR" sz="10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수출 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대표사양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latin typeface="+mn-ea"/>
                <a:ea typeface="+mn-ea"/>
              </a:rPr>
              <a:t> (</a:t>
            </a:r>
            <a:r>
              <a:rPr lang="ko-KR" altLang="en-US" sz="1000" dirty="0" smtClean="0">
                <a:latin typeface="+mn-ea"/>
                <a:ea typeface="+mn-ea"/>
              </a:rPr>
              <a:t>내수 </a:t>
            </a:r>
            <a:r>
              <a:rPr lang="en-US" altLang="ko-KR" sz="1000" dirty="0" smtClean="0">
                <a:latin typeface="+mn-ea"/>
                <a:ea typeface="+mn-ea"/>
              </a:rPr>
              <a:t>: </a:t>
            </a:r>
            <a:r>
              <a:rPr lang="ko-KR" altLang="en-US" sz="1000" dirty="0" smtClean="0">
                <a:latin typeface="+mn-ea"/>
                <a:ea typeface="+mn-ea"/>
              </a:rPr>
              <a:t>제품코드</a:t>
            </a:r>
            <a:r>
              <a:rPr lang="en-US" altLang="ko-KR" sz="1000" dirty="0" smtClean="0">
                <a:latin typeface="+mn-ea"/>
                <a:ea typeface="+mn-ea"/>
              </a:rPr>
              <a:t>) </a:t>
            </a:r>
            <a:endParaRPr lang="en-US" altLang="ko-KR" sz="10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00" name="Rectangle 7"/>
          <p:cNvSpPr>
            <a:spLocks noChangeArrowheads="1"/>
          </p:cNvSpPr>
          <p:nvPr/>
        </p:nvSpPr>
        <p:spPr bwMode="auto">
          <a:xfrm>
            <a:off x="4096684" y="2184405"/>
            <a:ext cx="1895171" cy="5302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 type="none" w="med" len="sm"/>
            <a:tailEnd type="none" w="med" len="sm"/>
          </a:ln>
        </p:spPr>
        <p:txBody>
          <a:bodyPr wrap="none" lIns="72000" tIns="72000" rIns="72000" bIns="72000" anchor="ctr"/>
          <a:lstStyle/>
          <a:p>
            <a:pPr lvl="0" eaLnBrk="0" hangingPunct="0"/>
            <a:r>
              <a:rPr lang="ko-KR" altLang="en-US" sz="1000" dirty="0" err="1" smtClean="0">
                <a:solidFill>
                  <a:srgbClr val="000000"/>
                </a:solidFill>
                <a:latin typeface="+mn-ea"/>
                <a:ea typeface="+mn-ea"/>
              </a:rPr>
              <a:t>주차별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 판매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-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생산계획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/>
            </a:r>
            <a:b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</a:br>
            <a:r>
              <a:rPr lang="en-US" altLang="ko-KR" sz="1000" dirty="0">
                <a:latin typeface="맑은 고딕"/>
                <a:ea typeface="맑은 고딕"/>
              </a:rPr>
              <a:t>(</a:t>
            </a:r>
            <a:r>
              <a:rPr lang="ko-KR" altLang="en-US" sz="1000" dirty="0">
                <a:latin typeface="맑은 고딕"/>
                <a:ea typeface="맑은 고딕"/>
              </a:rPr>
              <a:t>수출 </a:t>
            </a:r>
            <a:r>
              <a:rPr lang="en-US" altLang="ko-KR" sz="1000" dirty="0">
                <a:latin typeface="맑은 고딕"/>
                <a:ea typeface="맑은 고딕"/>
              </a:rPr>
              <a:t>: </a:t>
            </a:r>
            <a:r>
              <a:rPr lang="ko-KR" altLang="en-US" sz="1000" dirty="0">
                <a:latin typeface="맑은 고딕"/>
                <a:ea typeface="맑은 고딕"/>
              </a:rPr>
              <a:t>대표사양</a:t>
            </a:r>
            <a:r>
              <a:rPr lang="en-US" altLang="ko-KR" sz="1000" dirty="0">
                <a:latin typeface="맑은 고딕"/>
                <a:ea typeface="맑은 고딕"/>
              </a:rPr>
              <a:t>)</a:t>
            </a:r>
          </a:p>
          <a:p>
            <a:pPr lvl="0" eaLnBrk="0" hangingPunct="0"/>
            <a:r>
              <a:rPr lang="en-US" altLang="ko-KR" sz="1000" dirty="0">
                <a:latin typeface="맑은 고딕"/>
                <a:ea typeface="맑은 고딕"/>
              </a:rPr>
              <a:t> (</a:t>
            </a:r>
            <a:r>
              <a:rPr lang="ko-KR" altLang="en-US" sz="1000" dirty="0">
                <a:latin typeface="맑은 고딕"/>
                <a:ea typeface="맑은 고딕"/>
              </a:rPr>
              <a:t>내수 </a:t>
            </a:r>
            <a:r>
              <a:rPr lang="en-US" altLang="ko-KR" sz="1000" dirty="0">
                <a:latin typeface="맑은 고딕"/>
                <a:ea typeface="맑은 고딕"/>
              </a:rPr>
              <a:t>: </a:t>
            </a:r>
            <a:r>
              <a:rPr lang="ko-KR" altLang="en-US" sz="1000" dirty="0">
                <a:latin typeface="맑은 고딕"/>
                <a:ea typeface="맑은 고딕"/>
              </a:rPr>
              <a:t>제품코드</a:t>
            </a:r>
            <a:r>
              <a:rPr lang="en-US" altLang="ko-KR" sz="1000" dirty="0">
                <a:latin typeface="맑은 고딕"/>
                <a:ea typeface="맑은 고딕"/>
              </a:rPr>
              <a:t>) </a:t>
            </a:r>
          </a:p>
        </p:txBody>
      </p:sp>
      <p:sp>
        <p:nvSpPr>
          <p:cNvPr id="101" name="Rectangle 8"/>
          <p:cNvSpPr>
            <a:spLocks noChangeArrowheads="1"/>
          </p:cNvSpPr>
          <p:nvPr/>
        </p:nvSpPr>
        <p:spPr bwMode="auto">
          <a:xfrm>
            <a:off x="4096684" y="2960693"/>
            <a:ext cx="1895171" cy="53022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 type="none" w="med" len="sm"/>
            <a:tailEnd type="none" w="med" len="sm"/>
          </a:ln>
        </p:spPr>
        <p:txBody>
          <a:bodyPr wrap="none" lIns="72000" tIns="72000" rIns="72000" bIns="72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000" smtClean="0">
                <a:solidFill>
                  <a:srgbClr val="000000"/>
                </a:solidFill>
                <a:latin typeface="+mn-ea"/>
                <a:ea typeface="+mn-ea"/>
              </a:rPr>
              <a:t>상세 생산 일정계획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000" smtClean="0">
                <a:solidFill>
                  <a:srgbClr val="000000"/>
                </a:solidFill>
                <a:latin typeface="+mn-ea"/>
                <a:ea typeface="+mn-ea"/>
              </a:rPr>
              <a:t>확정 </a:t>
            </a:r>
            <a:r>
              <a:rPr lang="en-US" altLang="ko-KR" sz="100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000" smtClean="0">
                <a:solidFill>
                  <a:srgbClr val="000000"/>
                </a:solidFill>
                <a:latin typeface="+mn-ea"/>
                <a:ea typeface="+mn-ea"/>
              </a:rPr>
              <a:t>예정 순서계획</a:t>
            </a:r>
            <a:endParaRPr lang="en-US" altLang="ko-KR" sz="100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02" name="Rectangle 11"/>
          <p:cNvSpPr>
            <a:spLocks noChangeArrowheads="1"/>
          </p:cNvSpPr>
          <p:nvPr/>
        </p:nvSpPr>
        <p:spPr bwMode="auto">
          <a:xfrm>
            <a:off x="669820" y="1497014"/>
            <a:ext cx="599979" cy="2033587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miter lim="800000"/>
            <a:headEnd type="none" w="med" len="sm"/>
            <a:tailEnd type="none" w="med" len="sm"/>
          </a:ln>
        </p:spPr>
        <p:txBody>
          <a:bodyPr wrap="none" lIns="72000" tIns="72000" rIns="72000" bIns="72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000" smtClean="0">
                <a:solidFill>
                  <a:srgbClr val="000000"/>
                </a:solidFill>
                <a:latin typeface="+mn-ea"/>
                <a:ea typeface="+mn-ea"/>
              </a:rPr>
              <a:t>판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ko-KR" altLang="en-US" sz="100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000" smtClean="0">
                <a:solidFill>
                  <a:srgbClr val="000000"/>
                </a:solidFill>
                <a:latin typeface="+mn-ea"/>
                <a:ea typeface="+mn-ea"/>
              </a:rPr>
              <a:t>매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ko-KR" altLang="en-US" sz="100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000" smtClean="0">
                <a:solidFill>
                  <a:srgbClr val="000000"/>
                </a:solidFill>
                <a:latin typeface="+mn-ea"/>
                <a:ea typeface="+mn-ea"/>
              </a:rPr>
              <a:t>부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ko-KR" altLang="en-US" sz="100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000" smtClean="0">
                <a:solidFill>
                  <a:srgbClr val="000000"/>
                </a:solidFill>
                <a:latin typeface="+mn-ea"/>
                <a:ea typeface="+mn-ea"/>
              </a:rPr>
              <a:t>문</a:t>
            </a:r>
          </a:p>
        </p:txBody>
      </p:sp>
      <p:sp>
        <p:nvSpPr>
          <p:cNvPr id="103" name="Rectangle 12"/>
          <p:cNvSpPr>
            <a:spLocks noChangeArrowheads="1"/>
          </p:cNvSpPr>
          <p:nvPr/>
        </p:nvSpPr>
        <p:spPr bwMode="auto">
          <a:xfrm>
            <a:off x="8531448" y="1476376"/>
            <a:ext cx="599979" cy="2060575"/>
          </a:xfrm>
          <a:prstGeom prst="rect">
            <a:avLst/>
          </a:prstGeom>
          <a:solidFill>
            <a:srgbClr val="EAEAEA"/>
          </a:solidFill>
          <a:ln w="9525" algn="ctr">
            <a:solidFill>
              <a:schemeClr val="tx1"/>
            </a:solidFill>
            <a:miter lim="800000"/>
            <a:headEnd type="none" w="med" len="sm"/>
            <a:tailEnd type="none" w="med" len="sm"/>
          </a:ln>
        </p:spPr>
        <p:txBody>
          <a:bodyPr wrap="none" lIns="72000" tIns="72000" rIns="72000" bIns="72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000" smtClean="0">
                <a:solidFill>
                  <a:srgbClr val="000000"/>
                </a:solidFill>
                <a:latin typeface="+mn-ea"/>
                <a:ea typeface="+mn-ea"/>
              </a:rPr>
              <a:t>조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ko-KR" altLang="en-US" sz="100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000" smtClean="0">
                <a:solidFill>
                  <a:srgbClr val="000000"/>
                </a:solidFill>
                <a:latin typeface="+mn-ea"/>
                <a:ea typeface="+mn-ea"/>
              </a:rPr>
              <a:t>달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ko-KR" altLang="en-US" sz="100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000" smtClean="0">
                <a:solidFill>
                  <a:srgbClr val="000000"/>
                </a:solidFill>
                <a:latin typeface="+mn-ea"/>
                <a:ea typeface="+mn-ea"/>
              </a:rPr>
              <a:t>부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ko-KR" altLang="en-US" sz="100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000" smtClean="0">
                <a:solidFill>
                  <a:srgbClr val="000000"/>
                </a:solidFill>
                <a:latin typeface="+mn-ea"/>
                <a:ea typeface="+mn-ea"/>
              </a:rPr>
              <a:t>문</a:t>
            </a:r>
          </a:p>
        </p:txBody>
      </p:sp>
      <p:cxnSp>
        <p:nvCxnSpPr>
          <p:cNvPr id="104" name="AutoShape 13"/>
          <p:cNvCxnSpPr>
            <a:cxnSpLocks noChangeShapeType="1"/>
            <a:stCxn id="98" idx="2"/>
            <a:endCxn id="100" idx="0"/>
          </p:cNvCxnSpPr>
          <p:nvPr/>
        </p:nvCxnSpPr>
        <p:spPr bwMode="auto">
          <a:xfrm rot="5400000">
            <a:off x="4977592" y="2117725"/>
            <a:ext cx="13335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none" w="med" len="sm"/>
            <a:tailEnd type="triangle" w="med" len="sm"/>
          </a:ln>
        </p:spPr>
      </p:cxnSp>
      <p:sp>
        <p:nvSpPr>
          <p:cNvPr id="105" name="Rectangle 14"/>
          <p:cNvSpPr>
            <a:spLocks noChangeArrowheads="1"/>
          </p:cNvSpPr>
          <p:nvPr/>
        </p:nvSpPr>
        <p:spPr bwMode="auto">
          <a:xfrm>
            <a:off x="6468029" y="2589218"/>
            <a:ext cx="1895171" cy="31432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 type="none" w="med" len="sm"/>
            <a:tailEnd type="none" w="med" len="sm"/>
          </a:ln>
        </p:spPr>
        <p:txBody>
          <a:bodyPr wrap="none" lIns="72000" tIns="72000" rIns="72000" bIns="72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000" smtClean="0">
                <a:solidFill>
                  <a:srgbClr val="000000"/>
                </a:solidFill>
                <a:latin typeface="+mn-ea"/>
                <a:ea typeface="+mn-ea"/>
              </a:rPr>
              <a:t>자재 조달 계획</a:t>
            </a:r>
          </a:p>
        </p:txBody>
      </p:sp>
      <p:sp>
        <p:nvSpPr>
          <p:cNvPr id="106" name="Rectangle 15"/>
          <p:cNvSpPr>
            <a:spLocks noChangeArrowheads="1"/>
          </p:cNvSpPr>
          <p:nvPr/>
        </p:nvSpPr>
        <p:spPr bwMode="auto">
          <a:xfrm>
            <a:off x="1644389" y="2960693"/>
            <a:ext cx="1895171" cy="53022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 type="none" w="med" len="sm"/>
            <a:tailEnd type="none" w="med" len="sm"/>
          </a:ln>
        </p:spPr>
        <p:txBody>
          <a:bodyPr wrap="none" lIns="72000" tIns="72000" rIns="72000" bIns="72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영업 오더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(S/O)</a:t>
            </a:r>
            <a:endParaRPr lang="ko-KR" altLang="en-US" sz="10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eaLnBrk="0" hangingPunct="0"/>
            <a:r>
              <a:rPr lang="en-US" altLang="ko-KR" sz="1000" dirty="0">
                <a:latin typeface="+mn-ea"/>
                <a:ea typeface="+mn-ea"/>
              </a:rPr>
              <a:t>(</a:t>
            </a:r>
            <a:r>
              <a:rPr lang="ko-KR" altLang="en-US" sz="1000" dirty="0">
                <a:latin typeface="+mn-ea"/>
                <a:ea typeface="+mn-ea"/>
              </a:rPr>
              <a:t>수출 </a:t>
            </a:r>
            <a:r>
              <a:rPr lang="en-US" altLang="ko-KR" sz="1000" dirty="0">
                <a:latin typeface="+mn-ea"/>
                <a:ea typeface="+mn-ea"/>
              </a:rPr>
              <a:t>: </a:t>
            </a:r>
            <a:r>
              <a:rPr lang="ko-KR" altLang="en-US" sz="1000" dirty="0">
                <a:latin typeface="+mn-ea"/>
                <a:ea typeface="+mn-ea"/>
              </a:rPr>
              <a:t>대표사양</a:t>
            </a:r>
            <a:r>
              <a:rPr lang="en-US" altLang="ko-KR" sz="1000" dirty="0">
                <a:latin typeface="+mn-ea"/>
                <a:ea typeface="+mn-ea"/>
              </a:rPr>
              <a:t>)</a:t>
            </a:r>
          </a:p>
          <a:p>
            <a:pPr eaLnBrk="0" hangingPunct="0"/>
            <a:r>
              <a:rPr lang="en-US" altLang="ko-KR" sz="1000" dirty="0">
                <a:latin typeface="+mn-ea"/>
                <a:ea typeface="+mn-ea"/>
              </a:rPr>
              <a:t> (</a:t>
            </a:r>
            <a:r>
              <a:rPr lang="ko-KR" altLang="en-US" sz="1000" dirty="0">
                <a:latin typeface="+mn-ea"/>
                <a:ea typeface="+mn-ea"/>
              </a:rPr>
              <a:t>내수 </a:t>
            </a:r>
            <a:r>
              <a:rPr lang="en-US" altLang="ko-KR" sz="1000" dirty="0">
                <a:latin typeface="+mn-ea"/>
                <a:ea typeface="+mn-ea"/>
              </a:rPr>
              <a:t>: </a:t>
            </a:r>
            <a:r>
              <a:rPr lang="ko-KR" altLang="en-US" sz="1000" dirty="0">
                <a:latin typeface="+mn-ea"/>
                <a:ea typeface="+mn-ea"/>
              </a:rPr>
              <a:t>제품코드</a:t>
            </a:r>
            <a:r>
              <a:rPr lang="en-US" altLang="ko-KR" sz="1000" dirty="0" smtClean="0">
                <a:latin typeface="+mn-ea"/>
              </a:rPr>
              <a:t>)</a:t>
            </a:r>
            <a:endParaRPr lang="en-US" altLang="ko-KR" sz="10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107" name="AutoShape 16"/>
          <p:cNvCxnSpPr>
            <a:cxnSpLocks noChangeShapeType="1"/>
            <a:stCxn id="106" idx="3"/>
            <a:endCxn id="101" idx="1"/>
          </p:cNvCxnSpPr>
          <p:nvPr/>
        </p:nvCxnSpPr>
        <p:spPr bwMode="auto">
          <a:xfrm>
            <a:off x="3539558" y="3225800"/>
            <a:ext cx="557124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08" name="AutoShape 17"/>
          <p:cNvCxnSpPr>
            <a:cxnSpLocks noChangeShapeType="1"/>
            <a:stCxn id="101" idx="3"/>
            <a:endCxn id="105" idx="1"/>
          </p:cNvCxnSpPr>
          <p:nvPr/>
        </p:nvCxnSpPr>
        <p:spPr bwMode="auto">
          <a:xfrm flipV="1">
            <a:off x="5991853" y="2746380"/>
            <a:ext cx="476174" cy="47942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09" name="Rectangle 18"/>
          <p:cNvSpPr>
            <a:spLocks noChangeArrowheads="1"/>
          </p:cNvSpPr>
          <p:nvPr/>
        </p:nvSpPr>
        <p:spPr bwMode="auto">
          <a:xfrm>
            <a:off x="6468029" y="2943225"/>
            <a:ext cx="1895171" cy="3048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 type="none" w="med" len="sm"/>
            <a:tailEnd type="none" w="med" len="sm"/>
          </a:ln>
        </p:spPr>
        <p:txBody>
          <a:bodyPr wrap="none" lIns="72000" tIns="72000" rIns="72000" bIns="72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000" smtClean="0">
                <a:solidFill>
                  <a:srgbClr val="000000"/>
                </a:solidFill>
                <a:latin typeface="+mn-ea"/>
                <a:ea typeface="+mn-ea"/>
              </a:rPr>
              <a:t>자재 납품 지시</a:t>
            </a:r>
            <a:endParaRPr lang="en-US" altLang="ko-KR" sz="100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110" name="AutoShape 19"/>
          <p:cNvCxnSpPr>
            <a:cxnSpLocks noChangeShapeType="1"/>
            <a:stCxn id="101" idx="3"/>
            <a:endCxn id="109" idx="1"/>
          </p:cNvCxnSpPr>
          <p:nvPr/>
        </p:nvCxnSpPr>
        <p:spPr bwMode="auto">
          <a:xfrm flipV="1">
            <a:off x="5991853" y="3095630"/>
            <a:ext cx="476174" cy="1301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11" name="Text Box 20"/>
          <p:cNvSpPr txBox="1">
            <a:spLocks noChangeArrowheads="1"/>
          </p:cNvSpPr>
          <p:nvPr/>
        </p:nvSpPr>
        <p:spPr bwMode="auto">
          <a:xfrm>
            <a:off x="177444" y="796926"/>
            <a:ext cx="9431741" cy="576293"/>
          </a:xfrm>
          <a:prstGeom prst="rect">
            <a:avLst/>
          </a:prstGeom>
          <a:noFill/>
          <a:ln w="9525" algn="ctr">
            <a:noFill/>
            <a:miter lim="800000"/>
            <a:headEnd type="none" w="sm" len="med"/>
            <a:tailEnd type="none" w="sm" len="med"/>
          </a:ln>
        </p:spPr>
        <p:txBody>
          <a:bodyPr wrap="square" lIns="72000" tIns="72000" rIns="72000" bIns="72000">
            <a:spAutoFit/>
          </a:bodyPr>
          <a:lstStyle/>
          <a:p>
            <a:pPr algn="l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dirty="0" smtClean="0">
                <a:solidFill>
                  <a:srgbClr val="000000"/>
                </a:solidFill>
                <a:latin typeface="+mn-ea"/>
                <a:ea typeface="+mn-ea"/>
              </a:rPr>
              <a:t>생산</a:t>
            </a:r>
            <a:r>
              <a:rPr lang="en-US" altLang="ko-KR" sz="1400" b="1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400" b="1" dirty="0" smtClean="0">
                <a:solidFill>
                  <a:srgbClr val="000000"/>
                </a:solidFill>
                <a:latin typeface="+mn-ea"/>
                <a:ea typeface="+mn-ea"/>
              </a:rPr>
              <a:t>구매계획 수립 체계는 판매계획 기반의 중장기 계획과 오더 기반의 실행 계획으로 구분되며</a:t>
            </a:r>
            <a:r>
              <a:rPr lang="en-US" altLang="ko-KR" sz="1400" b="1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</a:p>
          <a:p>
            <a:pPr algn="l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dirty="0" smtClean="0">
                <a:solidFill>
                  <a:srgbClr val="000000"/>
                </a:solidFill>
                <a:latin typeface="+mn-ea"/>
                <a:ea typeface="+mn-ea"/>
              </a:rPr>
              <a:t>중장기 계획은 </a:t>
            </a:r>
            <a:r>
              <a:rPr lang="ko-KR" altLang="en-US" sz="1400" b="1" dirty="0" err="1" smtClean="0">
                <a:solidFill>
                  <a:srgbClr val="000000"/>
                </a:solidFill>
                <a:latin typeface="+mn-ea"/>
                <a:ea typeface="+mn-ea"/>
              </a:rPr>
              <a:t>장납기</a:t>
            </a:r>
            <a:r>
              <a:rPr lang="ko-KR" altLang="en-US" sz="1400" b="1" dirty="0" smtClean="0">
                <a:solidFill>
                  <a:srgbClr val="000000"/>
                </a:solidFill>
                <a:latin typeface="+mn-ea"/>
                <a:ea typeface="+mn-ea"/>
              </a:rPr>
              <a:t> 자재 소요량 계획 및 발주 프로세스로</a:t>
            </a:r>
            <a:r>
              <a:rPr lang="en-US" altLang="ko-KR" sz="1400" b="1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400" b="1" dirty="0" smtClean="0">
                <a:solidFill>
                  <a:srgbClr val="000000"/>
                </a:solidFill>
                <a:latin typeface="+mn-ea"/>
                <a:ea typeface="+mn-ea"/>
              </a:rPr>
              <a:t>실행 계획은 </a:t>
            </a:r>
            <a:r>
              <a:rPr lang="en-US" altLang="ko-KR" sz="1400" b="1" dirty="0" smtClean="0">
                <a:solidFill>
                  <a:srgbClr val="000000"/>
                </a:solidFill>
                <a:latin typeface="+mn-ea"/>
                <a:ea typeface="+mn-ea"/>
              </a:rPr>
              <a:t>JIT </a:t>
            </a:r>
            <a:r>
              <a:rPr lang="ko-KR" altLang="en-US" sz="1400" b="1" dirty="0" smtClean="0">
                <a:solidFill>
                  <a:srgbClr val="000000"/>
                </a:solidFill>
                <a:latin typeface="+mn-ea"/>
                <a:ea typeface="+mn-ea"/>
              </a:rPr>
              <a:t>납품 및 생산실행 프로세스로 연결됨</a:t>
            </a:r>
            <a:endParaRPr lang="en-US" altLang="ko-KR" sz="1400" b="1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112" name="AutoShape 21"/>
          <p:cNvCxnSpPr>
            <a:cxnSpLocks noChangeShapeType="1"/>
            <a:stCxn id="100" idx="2"/>
            <a:endCxn id="101" idx="0"/>
          </p:cNvCxnSpPr>
          <p:nvPr/>
        </p:nvCxnSpPr>
        <p:spPr bwMode="auto">
          <a:xfrm>
            <a:off x="5044267" y="2714630"/>
            <a:ext cx="0" cy="24606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13" name="AutoShape 22"/>
          <p:cNvCxnSpPr>
            <a:cxnSpLocks noChangeShapeType="1"/>
            <a:stCxn id="106" idx="3"/>
            <a:endCxn id="100" idx="1"/>
          </p:cNvCxnSpPr>
          <p:nvPr/>
        </p:nvCxnSpPr>
        <p:spPr bwMode="auto">
          <a:xfrm flipV="1">
            <a:off x="3539558" y="2449518"/>
            <a:ext cx="557124" cy="77628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14" name="AutoShape 23"/>
          <p:cNvCxnSpPr>
            <a:cxnSpLocks noChangeShapeType="1"/>
            <a:stCxn id="100" idx="3"/>
            <a:endCxn id="105" idx="1"/>
          </p:cNvCxnSpPr>
          <p:nvPr/>
        </p:nvCxnSpPr>
        <p:spPr bwMode="auto">
          <a:xfrm>
            <a:off x="5991853" y="2449513"/>
            <a:ext cx="476174" cy="2968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15" name="Rectangle 67"/>
          <p:cNvSpPr>
            <a:spLocks noChangeArrowheads="1"/>
          </p:cNvSpPr>
          <p:nvPr/>
        </p:nvSpPr>
        <p:spPr bwMode="auto">
          <a:xfrm>
            <a:off x="6469616" y="3289300"/>
            <a:ext cx="1895171" cy="3048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 type="none" w="med" len="sm"/>
            <a:tailEnd type="none" w="med" len="sm"/>
          </a:ln>
        </p:spPr>
        <p:txBody>
          <a:bodyPr wrap="none" lIns="72000" tIns="72000" rIns="72000" bIns="7200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000" smtClean="0">
                <a:solidFill>
                  <a:srgbClr val="000000"/>
                </a:solidFill>
                <a:latin typeface="+mn-ea"/>
                <a:ea typeface="+mn-ea"/>
              </a:rPr>
              <a:t>생산 실행</a:t>
            </a:r>
            <a:endParaRPr lang="en-US" altLang="ko-KR" sz="100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116" name="AutoShape 68"/>
          <p:cNvCxnSpPr>
            <a:cxnSpLocks noChangeShapeType="1"/>
            <a:stCxn id="101" idx="3"/>
            <a:endCxn id="115" idx="1"/>
          </p:cNvCxnSpPr>
          <p:nvPr/>
        </p:nvCxnSpPr>
        <p:spPr bwMode="auto">
          <a:xfrm>
            <a:off x="5991856" y="3225800"/>
            <a:ext cx="477760" cy="2159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graphicFrame>
        <p:nvGraphicFramePr>
          <p:cNvPr id="117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7550581"/>
              </p:ext>
            </p:extLst>
          </p:nvPr>
        </p:nvGraphicFramePr>
        <p:xfrm>
          <a:off x="595218" y="3794124"/>
          <a:ext cx="8798102" cy="2743708"/>
        </p:xfrm>
        <a:graphic>
          <a:graphicData uri="http://schemas.openxmlformats.org/drawingml/2006/table">
            <a:tbl>
              <a:tblPr/>
              <a:tblGrid>
                <a:gridCol w="1542192"/>
                <a:gridCol w="2080260"/>
                <a:gridCol w="5175650"/>
              </a:tblGrid>
              <a:tr h="525907"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영역</a:t>
                      </a:r>
                    </a:p>
                  </a:txBody>
                  <a:tcPr marL="91425" marR="9142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주요 검토 분야</a:t>
                      </a:r>
                    </a:p>
                  </a:txBody>
                  <a:tcPr marL="91425" marR="914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검토 필요 내용</a:t>
                      </a:r>
                    </a:p>
                  </a:txBody>
                  <a:tcPr marL="91425" marR="914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25907"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판매계획</a:t>
                      </a:r>
                    </a:p>
                  </a:txBody>
                  <a:tcPr marL="91425" marR="9142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5738" marR="0" lvl="0" indent="-185738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Bucket,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계획 </a:t>
                      </a:r>
                    </a:p>
                  </a:txBody>
                  <a:tcPr marL="91425" marR="914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영업과 생산관리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자재관리 조직 간의 합의 필요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사업 영역별 </a:t>
                      </a:r>
                      <a:r>
                        <a:rPr lang="ko-KR" altLang="en-US" sz="1200" b="0" kern="0" dirty="0" smtClean="0">
                          <a:latin typeface="+mn-lt"/>
                          <a:ea typeface="+mn-ea"/>
                        </a:rPr>
                        <a:t>판매계획 수립 및 운영 방안 정의 </a:t>
                      </a:r>
                      <a:endParaRPr lang="en-US" altLang="ko-KR" sz="1200" b="0" kern="0" dirty="0" smtClean="0">
                        <a:latin typeface="+mn-lt"/>
                        <a:ea typeface="+mn-ea"/>
                      </a:endParaRPr>
                    </a:p>
                  </a:txBody>
                  <a:tcPr marL="91425" marR="914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907"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판매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생산계획</a:t>
                      </a:r>
                    </a:p>
                  </a:txBody>
                  <a:tcPr marL="91425" marR="9142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5738" marR="0" lvl="0" indent="-185738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rolling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Bucket, </a:t>
                      </a:r>
                    </a:p>
                    <a:p>
                      <a:pPr marL="185738" marR="0" lvl="0" indent="-185738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horizon 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1425" marR="914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자재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LT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에 따른 </a:t>
                      </a:r>
                      <a:r>
                        <a:rPr lang="ko-KR" altLang="en-US" sz="1200" dirty="0" smtClean="0"/>
                        <a:t>판매</a:t>
                      </a:r>
                      <a:r>
                        <a:rPr lang="en-US" altLang="ko-KR" sz="1200" dirty="0" smtClean="0"/>
                        <a:t>-</a:t>
                      </a:r>
                      <a:r>
                        <a:rPr lang="ko-KR" altLang="en-US" sz="1200" dirty="0" smtClean="0"/>
                        <a:t>생산 계획의 </a:t>
                      </a:r>
                      <a:r>
                        <a:rPr lang="en-US" altLang="ko-KR" sz="1200" dirty="0" smtClean="0"/>
                        <a:t>Horizon </a:t>
                      </a:r>
                      <a:r>
                        <a:rPr lang="ko-KR" altLang="en-US" sz="1200" dirty="0" smtClean="0"/>
                        <a:t>결정</a:t>
                      </a:r>
                      <a:endParaRPr lang="en-US" altLang="ko-KR" sz="1200" dirty="0" smtClean="0"/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Bucket </a:t>
                      </a: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및 </a:t>
                      </a: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Horizon</a:t>
                      </a: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따른 생</a:t>
                      </a: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판 </a:t>
                      </a: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Rolling </a:t>
                      </a: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주기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판매계획과 생산계획의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Rolling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방안 협의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(bucket, horizon,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빈도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1425" marR="914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907"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상세 생산 일정계획</a:t>
                      </a:r>
                    </a:p>
                  </a:txBody>
                  <a:tcPr marL="91425" marR="9142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계획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주문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매핑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방안</a:t>
                      </a:r>
                    </a:p>
                  </a:txBody>
                  <a:tcPr marL="91425" marR="914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사업 영역별 생산 계획 수립 방안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긴급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Order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처리 방안 </a:t>
                      </a:r>
                    </a:p>
                  </a:txBody>
                  <a:tcPr marL="91425" marR="914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907">
                <a:tc>
                  <a:txBody>
                    <a:bodyPr/>
                    <a:lstStyle/>
                    <a:p>
                      <a:pPr marL="0" marR="0" lvl="0" indent="0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자재계획 및 납품 지시</a:t>
                      </a:r>
                    </a:p>
                  </a:txBody>
                  <a:tcPr marL="91425" marR="9142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5738" marR="0" lvl="0" indent="-185738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판매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생산계획과 연계</a:t>
                      </a:r>
                    </a:p>
                  </a:txBody>
                  <a:tcPr marL="91425" marR="914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조달리드타임을 감안한 소요량 산출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발주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납입 지시의 기준 정의</a:t>
                      </a:r>
                    </a:p>
                    <a:p>
                      <a:pPr marL="93663" marR="0" lvl="0" indent="-93663" algn="l" defTabSz="936625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발주 주기와 생산 계획 수립 주기 간의 연계성 확인 </a:t>
                      </a:r>
                    </a:p>
                  </a:txBody>
                  <a:tcPr marL="91425" marR="914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118" name="꺾인 연결선 117"/>
          <p:cNvCxnSpPr>
            <a:stCxn id="99" idx="3"/>
            <a:endCxn id="98" idx="1"/>
          </p:cNvCxnSpPr>
          <p:nvPr/>
        </p:nvCxnSpPr>
        <p:spPr>
          <a:xfrm flipV="1">
            <a:off x="3539560" y="1785941"/>
            <a:ext cx="557124" cy="320040"/>
          </a:xfrm>
          <a:prstGeom prst="bentConnector3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xmlns="" val="307363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직사각형 145"/>
          <p:cNvSpPr/>
          <p:nvPr/>
        </p:nvSpPr>
        <p:spPr>
          <a:xfrm>
            <a:off x="177444" y="155635"/>
            <a:ext cx="7862709" cy="6056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l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800" b="1" kern="0" dirty="0" smtClean="0">
                <a:latin typeface="맑은 고딕"/>
                <a:ea typeface="맑은 고딕"/>
              </a:rPr>
              <a:t>S&amp;OP</a:t>
            </a:r>
            <a:r>
              <a:rPr lang="ko-KR" altLang="en-US" sz="1800" b="1" kern="0" dirty="0" smtClean="0">
                <a:latin typeface="맑은 고딕"/>
                <a:ea typeface="맑은 고딕"/>
              </a:rPr>
              <a:t> 회의 </a:t>
            </a:r>
            <a:endParaRPr lang="ko-KR" altLang="en-US" sz="1800" b="1" kern="0" dirty="0">
              <a:latin typeface="맑은 고딕"/>
              <a:ea typeface="맑은 고딕"/>
            </a:endParaRPr>
          </a:p>
        </p:txBody>
      </p:sp>
      <p:grpSp>
        <p:nvGrpSpPr>
          <p:cNvPr id="2" name="그룹 49"/>
          <p:cNvGrpSpPr/>
          <p:nvPr/>
        </p:nvGrpSpPr>
        <p:grpSpPr>
          <a:xfrm>
            <a:off x="4558352" y="157720"/>
            <a:ext cx="5023271" cy="480858"/>
            <a:chOff x="196084" y="1167655"/>
            <a:chExt cx="9290005" cy="480858"/>
          </a:xfrm>
        </p:grpSpPr>
        <p:sp>
          <p:nvSpPr>
            <p:cNvPr id="54" name="AutoShape 9"/>
            <p:cNvSpPr>
              <a:spLocks noChangeArrowheads="1"/>
            </p:cNvSpPr>
            <p:nvPr/>
          </p:nvSpPr>
          <p:spPr bwMode="gray">
            <a:xfrm>
              <a:off x="196084" y="1167655"/>
              <a:ext cx="1255915" cy="480858"/>
            </a:xfrm>
            <a:prstGeom prst="homePlate">
              <a:avLst>
                <a:gd name="adj" fmla="val 5306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운영 원칙 수립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55" name="AutoShape 10"/>
            <p:cNvSpPr>
              <a:spLocks noChangeArrowheads="1"/>
            </p:cNvSpPr>
            <p:nvPr/>
          </p:nvSpPr>
          <p:spPr bwMode="gray">
            <a:xfrm>
              <a:off x="1535100" y="1167655"/>
              <a:ext cx="1255915" cy="480858"/>
            </a:xfrm>
            <a:prstGeom prst="homePlate">
              <a:avLst>
                <a:gd name="adj" fmla="val 5744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판매계획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56" name="AutoShape 13"/>
            <p:cNvSpPr>
              <a:spLocks noChangeArrowheads="1"/>
            </p:cNvSpPr>
            <p:nvPr/>
          </p:nvSpPr>
          <p:spPr bwMode="gray">
            <a:xfrm>
              <a:off x="6891160" y="1167655"/>
              <a:ext cx="1255915" cy="480858"/>
            </a:xfrm>
            <a:prstGeom prst="homePlate">
              <a:avLst>
                <a:gd name="adj" fmla="val 5920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실행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57" name="AutoShape 16"/>
            <p:cNvSpPr>
              <a:spLocks noChangeArrowheads="1"/>
            </p:cNvSpPr>
            <p:nvPr/>
          </p:nvSpPr>
          <p:spPr bwMode="gray">
            <a:xfrm>
              <a:off x="8230174" y="1167655"/>
              <a:ext cx="1255915" cy="480858"/>
            </a:xfrm>
            <a:prstGeom prst="homePlate">
              <a:avLst>
                <a:gd name="adj" fmla="val 4085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모니터링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97" name="AutoShape 11"/>
            <p:cNvSpPr>
              <a:spLocks noChangeArrowheads="1"/>
            </p:cNvSpPr>
            <p:nvPr/>
          </p:nvSpPr>
          <p:spPr bwMode="gray">
            <a:xfrm>
              <a:off x="2901458" y="1167655"/>
              <a:ext cx="3881304" cy="480858"/>
            </a:xfrm>
            <a:prstGeom prst="homePlate">
              <a:avLst>
                <a:gd name="adj" fmla="val 10276"/>
              </a:avLst>
            </a:prstGeom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en-US" altLang="ko-KR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S&amp;OP</a:t>
              </a:r>
            </a:p>
          </p:txBody>
        </p:sp>
      </p:grpSp>
      <p:graphicFrame>
        <p:nvGraphicFramePr>
          <p:cNvPr id="9" name="Group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3515707"/>
              </p:ext>
            </p:extLst>
          </p:nvPr>
        </p:nvGraphicFramePr>
        <p:xfrm>
          <a:off x="2852910" y="1868805"/>
          <a:ext cx="3315758" cy="329981"/>
        </p:xfrm>
        <a:graphic>
          <a:graphicData uri="http://schemas.openxmlformats.org/drawingml/2006/table">
            <a:tbl>
              <a:tblPr/>
              <a:tblGrid>
                <a:gridCol w="207929"/>
                <a:gridCol w="206342"/>
                <a:gridCol w="207930"/>
                <a:gridCol w="206342"/>
                <a:gridCol w="207929"/>
                <a:gridCol w="206342"/>
                <a:gridCol w="207930"/>
                <a:gridCol w="206342"/>
                <a:gridCol w="207929"/>
                <a:gridCol w="206342"/>
                <a:gridCol w="207930"/>
                <a:gridCol w="206342"/>
                <a:gridCol w="830129"/>
              </a:tblGrid>
              <a:tr h="32998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W1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Text Box 104"/>
          <p:cNvSpPr txBox="1">
            <a:spLocks noChangeArrowheads="1"/>
          </p:cNvSpPr>
          <p:nvPr/>
        </p:nvSpPr>
        <p:spPr bwMode="auto">
          <a:xfrm>
            <a:off x="3833715" y="1636457"/>
            <a:ext cx="474810" cy="248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46800" bIns="4680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M+1</a:t>
            </a:r>
          </a:p>
        </p:txBody>
      </p:sp>
      <p:sp>
        <p:nvSpPr>
          <p:cNvPr id="11" name="Text Box 105"/>
          <p:cNvSpPr txBox="1">
            <a:spLocks noChangeArrowheads="1"/>
          </p:cNvSpPr>
          <p:nvPr/>
        </p:nvSpPr>
        <p:spPr bwMode="auto">
          <a:xfrm>
            <a:off x="4660670" y="1636457"/>
            <a:ext cx="474810" cy="248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46800" bIns="4680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M+2</a:t>
            </a:r>
          </a:p>
        </p:txBody>
      </p:sp>
      <p:sp>
        <p:nvSpPr>
          <p:cNvPr id="12" name="AutoShape 47"/>
          <p:cNvSpPr>
            <a:spLocks noChangeArrowheads="1"/>
          </p:cNvSpPr>
          <p:nvPr/>
        </p:nvSpPr>
        <p:spPr bwMode="auto">
          <a:xfrm>
            <a:off x="1496790" y="1838643"/>
            <a:ext cx="1252336" cy="4762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tIns="46800" bIns="468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W0 S&amp;OP</a:t>
            </a:r>
            <a:endParaRPr lang="ko-KR" altLang="en-US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AutoShape 48"/>
          <p:cNvSpPr>
            <a:spLocks noChangeArrowheads="1"/>
          </p:cNvSpPr>
          <p:nvPr/>
        </p:nvSpPr>
        <p:spPr bwMode="auto">
          <a:xfrm rot="10800000">
            <a:off x="3472288" y="1764031"/>
            <a:ext cx="163486" cy="201613"/>
          </a:xfrm>
          <a:prstGeom prst="triangle">
            <a:avLst>
              <a:gd name="adj" fmla="val 50000"/>
            </a:avLst>
          </a:prstGeom>
          <a:solidFill>
            <a:srgbClr val="DDDDDD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tIns="46800" bIns="468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0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 Box 49"/>
          <p:cNvSpPr txBox="1">
            <a:spLocks noChangeArrowheads="1"/>
          </p:cNvSpPr>
          <p:nvPr/>
        </p:nvSpPr>
        <p:spPr bwMode="auto">
          <a:xfrm>
            <a:off x="2565285" y="1356979"/>
            <a:ext cx="1811714" cy="279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tIns="46800" bIns="4680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계획 시점</a:t>
            </a:r>
            <a:r>
              <a:rPr lang="en-US" altLang="ko-KR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(0</a:t>
            </a:r>
            <a:r>
              <a:rPr lang="ko-KR" altLang="en-US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주차 </a:t>
            </a:r>
            <a:r>
              <a:rPr lang="en-US" altLang="ko-KR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S&amp;OP)</a:t>
            </a:r>
          </a:p>
        </p:txBody>
      </p:sp>
      <p:sp>
        <p:nvSpPr>
          <p:cNvPr id="15" name="AutoShape 50"/>
          <p:cNvSpPr>
            <a:spLocks noChangeArrowheads="1"/>
          </p:cNvSpPr>
          <p:nvPr/>
        </p:nvSpPr>
        <p:spPr bwMode="auto">
          <a:xfrm>
            <a:off x="1634879" y="3689594"/>
            <a:ext cx="977743" cy="3746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tIns="46800" bIns="468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W1 S&amp;OP</a:t>
            </a:r>
            <a:endParaRPr lang="ko-KR" altLang="en-US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AutoShape 51"/>
          <p:cNvSpPr>
            <a:spLocks noChangeArrowheads="1"/>
          </p:cNvSpPr>
          <p:nvPr/>
        </p:nvSpPr>
        <p:spPr bwMode="auto">
          <a:xfrm>
            <a:off x="1634879" y="4290038"/>
            <a:ext cx="977743" cy="3746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tIns="46800" bIns="46800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W2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S&amp;OP</a:t>
            </a:r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AutoShape 52"/>
          <p:cNvSpPr>
            <a:spLocks noChangeArrowheads="1"/>
          </p:cNvSpPr>
          <p:nvPr/>
        </p:nvSpPr>
        <p:spPr bwMode="auto">
          <a:xfrm>
            <a:off x="1634879" y="4900845"/>
            <a:ext cx="977743" cy="3746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tIns="46800" bIns="46800" anchor="ctr"/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W3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S&amp;OP</a:t>
            </a:r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8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62027194"/>
              </p:ext>
            </p:extLst>
          </p:nvPr>
        </p:nvGraphicFramePr>
        <p:xfrm>
          <a:off x="2852910" y="3726606"/>
          <a:ext cx="3315758" cy="329981"/>
        </p:xfrm>
        <a:graphic>
          <a:graphicData uri="http://schemas.openxmlformats.org/drawingml/2006/table">
            <a:tbl>
              <a:tblPr/>
              <a:tblGrid>
                <a:gridCol w="207929"/>
                <a:gridCol w="206342"/>
                <a:gridCol w="207930"/>
                <a:gridCol w="206342"/>
                <a:gridCol w="207929"/>
                <a:gridCol w="206342"/>
                <a:gridCol w="207930"/>
                <a:gridCol w="206342"/>
                <a:gridCol w="207929"/>
                <a:gridCol w="206342"/>
                <a:gridCol w="207930"/>
                <a:gridCol w="206342"/>
                <a:gridCol w="830129"/>
              </a:tblGrid>
              <a:tr h="32998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W1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W5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AutoShape 94"/>
          <p:cNvSpPr>
            <a:spLocks noChangeArrowheads="1"/>
          </p:cNvSpPr>
          <p:nvPr/>
        </p:nvSpPr>
        <p:spPr bwMode="auto">
          <a:xfrm rot="10800000">
            <a:off x="3688544" y="3621838"/>
            <a:ext cx="163486" cy="201613"/>
          </a:xfrm>
          <a:prstGeom prst="triangle">
            <a:avLst>
              <a:gd name="adj" fmla="val 50000"/>
            </a:avLst>
          </a:prstGeom>
          <a:solidFill>
            <a:srgbClr val="DDDDDD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tIns="46800" bIns="468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0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0" name="Group 9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62789646"/>
              </p:ext>
            </p:extLst>
          </p:nvPr>
        </p:nvGraphicFramePr>
        <p:xfrm>
          <a:off x="2852910" y="4346173"/>
          <a:ext cx="3315758" cy="329981"/>
        </p:xfrm>
        <a:graphic>
          <a:graphicData uri="http://schemas.openxmlformats.org/drawingml/2006/table">
            <a:tbl>
              <a:tblPr/>
              <a:tblGrid>
                <a:gridCol w="207929"/>
                <a:gridCol w="206342"/>
                <a:gridCol w="207930"/>
                <a:gridCol w="206342"/>
                <a:gridCol w="207929"/>
                <a:gridCol w="206342"/>
                <a:gridCol w="207930"/>
                <a:gridCol w="206342"/>
                <a:gridCol w="207929"/>
                <a:gridCol w="206342"/>
                <a:gridCol w="207930"/>
                <a:gridCol w="206342"/>
                <a:gridCol w="830129"/>
              </a:tblGrid>
              <a:tr h="32998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W5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" name="AutoShape 136"/>
          <p:cNvSpPr>
            <a:spLocks noChangeArrowheads="1"/>
          </p:cNvSpPr>
          <p:nvPr/>
        </p:nvSpPr>
        <p:spPr bwMode="auto">
          <a:xfrm rot="10800000">
            <a:off x="3866217" y="4241398"/>
            <a:ext cx="163486" cy="201612"/>
          </a:xfrm>
          <a:prstGeom prst="triangle">
            <a:avLst>
              <a:gd name="adj" fmla="val 50000"/>
            </a:avLst>
          </a:prstGeom>
          <a:solidFill>
            <a:srgbClr val="DDDDDD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tIns="46800" bIns="468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0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2" name="Group 1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5270434"/>
              </p:ext>
            </p:extLst>
          </p:nvPr>
        </p:nvGraphicFramePr>
        <p:xfrm>
          <a:off x="2852910" y="4945295"/>
          <a:ext cx="3315758" cy="329981"/>
        </p:xfrm>
        <a:graphic>
          <a:graphicData uri="http://schemas.openxmlformats.org/drawingml/2006/table">
            <a:tbl>
              <a:tblPr/>
              <a:tblGrid>
                <a:gridCol w="207929"/>
                <a:gridCol w="206342"/>
                <a:gridCol w="207930"/>
                <a:gridCol w="206342"/>
                <a:gridCol w="207929"/>
                <a:gridCol w="206342"/>
                <a:gridCol w="207930"/>
                <a:gridCol w="206342"/>
                <a:gridCol w="207929"/>
                <a:gridCol w="206342"/>
                <a:gridCol w="207930"/>
                <a:gridCol w="206342"/>
                <a:gridCol w="830129"/>
              </a:tblGrid>
              <a:tr h="32998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W5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3" name="AutoShape 178"/>
          <p:cNvSpPr>
            <a:spLocks noChangeArrowheads="1"/>
          </p:cNvSpPr>
          <p:nvPr/>
        </p:nvSpPr>
        <p:spPr bwMode="auto">
          <a:xfrm rot="10800000">
            <a:off x="4107486" y="4840520"/>
            <a:ext cx="163486" cy="201613"/>
          </a:xfrm>
          <a:prstGeom prst="triangle">
            <a:avLst>
              <a:gd name="adj" fmla="val 50000"/>
            </a:avLst>
          </a:prstGeom>
          <a:solidFill>
            <a:srgbClr val="DDDDDD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tIns="46800" bIns="468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0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" name="Group 1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31877966"/>
              </p:ext>
            </p:extLst>
          </p:nvPr>
        </p:nvGraphicFramePr>
        <p:xfrm>
          <a:off x="3716371" y="5918061"/>
          <a:ext cx="3315758" cy="329981"/>
        </p:xfrm>
        <a:graphic>
          <a:graphicData uri="http://schemas.openxmlformats.org/drawingml/2006/table">
            <a:tbl>
              <a:tblPr/>
              <a:tblGrid>
                <a:gridCol w="207929"/>
                <a:gridCol w="206342"/>
                <a:gridCol w="207930"/>
                <a:gridCol w="206342"/>
                <a:gridCol w="207929"/>
                <a:gridCol w="206342"/>
                <a:gridCol w="207930"/>
                <a:gridCol w="206342"/>
                <a:gridCol w="207929"/>
                <a:gridCol w="206342"/>
                <a:gridCol w="207930"/>
                <a:gridCol w="206342"/>
                <a:gridCol w="830129"/>
              </a:tblGrid>
              <a:tr h="32998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W5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5" name="Text Box 104"/>
          <p:cNvSpPr txBox="1">
            <a:spLocks noChangeArrowheads="1"/>
          </p:cNvSpPr>
          <p:nvPr/>
        </p:nvSpPr>
        <p:spPr bwMode="auto">
          <a:xfrm>
            <a:off x="3884506" y="5681814"/>
            <a:ext cx="474810" cy="248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46800" bIns="4680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b="1" u="sng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M+1</a:t>
            </a:r>
          </a:p>
        </p:txBody>
      </p:sp>
      <p:sp>
        <p:nvSpPr>
          <p:cNvPr id="26" name="Text Box 105"/>
          <p:cNvSpPr txBox="1">
            <a:spLocks noChangeArrowheads="1"/>
          </p:cNvSpPr>
          <p:nvPr/>
        </p:nvSpPr>
        <p:spPr bwMode="auto">
          <a:xfrm>
            <a:off x="4711462" y="5681814"/>
            <a:ext cx="474810" cy="248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46800" bIns="4680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M+2</a:t>
            </a:r>
          </a:p>
        </p:txBody>
      </p:sp>
      <p:sp>
        <p:nvSpPr>
          <p:cNvPr id="27" name="AutoShape 219"/>
          <p:cNvSpPr>
            <a:spLocks noChangeArrowheads="1"/>
          </p:cNvSpPr>
          <p:nvPr/>
        </p:nvSpPr>
        <p:spPr bwMode="auto">
          <a:xfrm>
            <a:off x="1496790" y="5887898"/>
            <a:ext cx="1252336" cy="4762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tIns="46800" bIns="46800" anchor="ctr"/>
          <a:lstStyle/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W4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S&amp;OP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AutoShape 220"/>
          <p:cNvSpPr>
            <a:spLocks noChangeArrowheads="1"/>
          </p:cNvSpPr>
          <p:nvPr/>
        </p:nvSpPr>
        <p:spPr bwMode="auto">
          <a:xfrm rot="10800000">
            <a:off x="4330965" y="5813286"/>
            <a:ext cx="163486" cy="201612"/>
          </a:xfrm>
          <a:prstGeom prst="triangle">
            <a:avLst>
              <a:gd name="adj" fmla="val 50000"/>
            </a:avLst>
          </a:prstGeom>
          <a:solidFill>
            <a:srgbClr val="DDDDDD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tIns="46800" bIns="468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00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Text Box 221"/>
          <p:cNvSpPr txBox="1">
            <a:spLocks noChangeArrowheads="1"/>
          </p:cNvSpPr>
          <p:nvPr/>
        </p:nvSpPr>
        <p:spPr bwMode="auto">
          <a:xfrm>
            <a:off x="3453380" y="5503328"/>
            <a:ext cx="1773242" cy="279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tIns="46800" bIns="46800">
            <a:spAutoFit/>
          </a:bodyPr>
          <a:lstStyle/>
          <a:p>
            <a:r>
              <a:rPr lang="ko-KR" altLang="en-US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계획 시점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 4</a:t>
            </a:r>
            <a:r>
              <a:rPr lang="ko-KR" altLang="en-US" dirty="0">
                <a:latin typeface="맑은 고딕" pitchFamily="50" charset="-127"/>
                <a:ea typeface="맑은 고딕" pitchFamily="50" charset="-127"/>
              </a:rPr>
              <a:t>주차 </a:t>
            </a:r>
            <a:r>
              <a:rPr lang="en-US" altLang="ko-KR" dirty="0">
                <a:latin typeface="맑은 고딕" pitchFamily="50" charset="-127"/>
                <a:ea typeface="맑은 고딕" pitchFamily="50" charset="-127"/>
              </a:rPr>
              <a:t>S&amp;OP</a:t>
            </a:r>
            <a:endParaRPr lang="ko-KR" altLang="en-US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Text Box 105"/>
          <p:cNvSpPr txBox="1">
            <a:spLocks noChangeArrowheads="1"/>
          </p:cNvSpPr>
          <p:nvPr/>
        </p:nvSpPr>
        <p:spPr bwMode="auto">
          <a:xfrm>
            <a:off x="5540004" y="5681814"/>
            <a:ext cx="474810" cy="248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46800" bIns="4680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M+3</a:t>
            </a:r>
          </a:p>
        </p:txBody>
      </p:sp>
      <p:cxnSp>
        <p:nvCxnSpPr>
          <p:cNvPr id="31" name="AutoShape 223"/>
          <p:cNvCxnSpPr>
            <a:cxnSpLocks noChangeShapeType="1"/>
            <a:stCxn id="17" idx="2"/>
            <a:endCxn id="27" idx="0"/>
          </p:cNvCxnSpPr>
          <p:nvPr/>
        </p:nvCxnSpPr>
        <p:spPr bwMode="auto">
          <a:xfrm flipH="1">
            <a:off x="2122958" y="5275495"/>
            <a:ext cx="793" cy="61240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sp>
        <p:nvSpPr>
          <p:cNvPr id="32" name="Text Box 224"/>
          <p:cNvSpPr txBox="1">
            <a:spLocks noChangeArrowheads="1"/>
          </p:cNvSpPr>
          <p:nvPr/>
        </p:nvSpPr>
        <p:spPr bwMode="auto">
          <a:xfrm>
            <a:off x="399474" y="3626331"/>
            <a:ext cx="854721" cy="83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tIns="46800" bIns="4680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주간</a:t>
            </a:r>
            <a:endParaRPr lang="ko-KR" altLang="en-US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Rolling/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주간계획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수정</a:t>
            </a:r>
          </a:p>
        </p:txBody>
      </p:sp>
      <p:cxnSp>
        <p:nvCxnSpPr>
          <p:cNvPr id="33" name="AutoShape 225"/>
          <p:cNvCxnSpPr>
            <a:cxnSpLocks noChangeShapeType="1"/>
            <a:stCxn id="12" idx="2"/>
            <a:endCxn id="15" idx="0"/>
          </p:cNvCxnSpPr>
          <p:nvPr/>
        </p:nvCxnSpPr>
        <p:spPr bwMode="auto">
          <a:xfrm>
            <a:off x="2122958" y="2314893"/>
            <a:ext cx="793" cy="1374701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34" name="AutoShape 226"/>
          <p:cNvCxnSpPr>
            <a:cxnSpLocks noChangeShapeType="1"/>
            <a:stCxn id="15" idx="2"/>
            <a:endCxn id="16" idx="0"/>
          </p:cNvCxnSpPr>
          <p:nvPr/>
        </p:nvCxnSpPr>
        <p:spPr bwMode="auto">
          <a:xfrm>
            <a:off x="2123751" y="4064244"/>
            <a:ext cx="0" cy="225794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35" name="AutoShape 227"/>
          <p:cNvCxnSpPr>
            <a:cxnSpLocks noChangeShapeType="1"/>
            <a:stCxn id="16" idx="2"/>
            <a:endCxn id="17" idx="0"/>
          </p:cNvCxnSpPr>
          <p:nvPr/>
        </p:nvCxnSpPr>
        <p:spPr bwMode="auto">
          <a:xfrm>
            <a:off x="2123751" y="4664688"/>
            <a:ext cx="0" cy="23615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sp>
        <p:nvSpPr>
          <p:cNvPr id="36" name="Text Box 2"/>
          <p:cNvSpPr txBox="1">
            <a:spLocks noChangeArrowheads="1"/>
          </p:cNvSpPr>
          <p:nvPr/>
        </p:nvSpPr>
        <p:spPr bwMode="auto">
          <a:xfrm>
            <a:off x="177444" y="746130"/>
            <a:ext cx="9336506" cy="576293"/>
          </a:xfrm>
          <a:prstGeom prst="rect">
            <a:avLst/>
          </a:prstGeom>
          <a:noFill/>
          <a:ln w="9525" algn="ctr">
            <a:noFill/>
            <a:miter lim="800000"/>
            <a:headEnd type="none" w="sm" len="med"/>
            <a:tailEnd type="none" w="sm" len="med"/>
          </a:ln>
        </p:spPr>
        <p:txBody>
          <a:bodyPr wrap="square" lIns="72000" tIns="72000" rIns="72000" bIns="72000">
            <a:spAutoFit/>
          </a:bodyPr>
          <a:lstStyle>
            <a:defPPr>
              <a:defRPr lang="en-US"/>
            </a:defPPr>
            <a:lvl1pPr algn="l" eaLnBrk="0" hangingPunct="0">
              <a:defRPr sz="1400" b="1">
                <a:latin typeface="+mn-ea"/>
                <a:ea typeface="+mn-ea"/>
              </a:defRPr>
            </a:lvl1pPr>
          </a:lstStyle>
          <a:p>
            <a:r>
              <a:rPr lang="ko-KR" altLang="en-US" dirty="0" smtClean="0"/>
              <a:t>판매 및 생산 계획은 </a:t>
            </a:r>
            <a:r>
              <a:rPr lang="ko-KR" altLang="en-US" dirty="0" err="1" smtClean="0"/>
              <a:t>대표사양별로</a:t>
            </a:r>
            <a:r>
              <a:rPr lang="ko-KR" altLang="en-US" dirty="0" smtClean="0"/>
              <a:t> 매월 </a:t>
            </a:r>
            <a:r>
              <a:rPr lang="en-US" altLang="ko-KR" dirty="0"/>
              <a:t>M+1 ~ </a:t>
            </a:r>
            <a:r>
              <a:rPr lang="en-US" altLang="ko-KR" dirty="0" smtClean="0"/>
              <a:t>M+3 </a:t>
            </a:r>
            <a:r>
              <a:rPr lang="ko-KR" altLang="en-US" dirty="0"/>
              <a:t>구간의 계획을 수립하고</a:t>
            </a:r>
            <a:r>
              <a:rPr lang="en-US" altLang="ko-KR" dirty="0"/>
              <a:t>, </a:t>
            </a:r>
            <a:r>
              <a:rPr lang="ko-KR" altLang="en-US" dirty="0" err="1" smtClean="0"/>
              <a:t>주별</a:t>
            </a:r>
            <a:r>
              <a:rPr lang="ko-KR" altLang="en-US" dirty="0" smtClean="0"/>
              <a:t> </a:t>
            </a:r>
            <a:r>
              <a:rPr lang="en-US" altLang="ko-KR" dirty="0"/>
              <a:t>Rolling </a:t>
            </a:r>
            <a:r>
              <a:rPr lang="ko-KR" altLang="en-US" dirty="0" smtClean="0"/>
              <a:t>으로 보완 </a:t>
            </a:r>
            <a:r>
              <a:rPr lang="ko-KR" altLang="en-US" dirty="0"/>
              <a:t>작업을 수행함</a:t>
            </a:r>
          </a:p>
        </p:txBody>
      </p:sp>
      <p:sp>
        <p:nvSpPr>
          <p:cNvPr id="37" name="Text Box 104"/>
          <p:cNvSpPr txBox="1">
            <a:spLocks noChangeArrowheads="1"/>
          </p:cNvSpPr>
          <p:nvPr/>
        </p:nvSpPr>
        <p:spPr bwMode="auto">
          <a:xfrm>
            <a:off x="3163213" y="1636457"/>
            <a:ext cx="308097" cy="248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46800" bIns="4680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</a:t>
            </a:r>
          </a:p>
        </p:txBody>
      </p:sp>
      <p:sp>
        <p:nvSpPr>
          <p:cNvPr id="38" name="Text Box 49"/>
          <p:cNvSpPr txBox="1">
            <a:spLocks noChangeArrowheads="1"/>
          </p:cNvSpPr>
          <p:nvPr/>
        </p:nvSpPr>
        <p:spPr bwMode="auto">
          <a:xfrm>
            <a:off x="3648826" y="2310300"/>
            <a:ext cx="5972694" cy="1064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tIns="46800" bIns="46800">
            <a:spAutoFit/>
          </a:bodyPr>
          <a:lstStyle/>
          <a:p>
            <a:pPr marL="171450" indent="-171450" algn="l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W1 </a:t>
            </a:r>
            <a:r>
              <a:rPr lang="ko-KR" altLang="en-US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생산계획 확정 </a:t>
            </a: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일별</a:t>
            </a: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차주 생산될 </a:t>
            </a: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Sales Order, MTS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계획 생산수량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차주 </a:t>
            </a:r>
            <a:r>
              <a:rPr lang="ko-KR" altLang="en-US" sz="1050" dirty="0" err="1" smtClean="0">
                <a:latin typeface="맑은 고딕" pitchFamily="50" charset="-127"/>
                <a:ea typeface="맑은 고딕" pitchFamily="50" charset="-127"/>
              </a:rPr>
              <a:t>긴급오더</a:t>
            </a:r>
            <a:r>
              <a:rPr lang="en-US" altLang="ko-KR" sz="10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반영</a:t>
            </a: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71450" indent="-171450" algn="l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W2~W4 </a:t>
            </a:r>
            <a:r>
              <a:rPr lang="ko-KR" altLang="en-US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판매계획 수립 </a:t>
            </a: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5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미확정</a:t>
            </a:r>
            <a:r>
              <a:rPr lang="ko-KR" altLang="en-US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생산 가용 </a:t>
            </a:r>
            <a:r>
              <a:rPr lang="en-US" altLang="ko-KR" sz="105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Capa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를 고려한 주간 판매계획 수립</a:t>
            </a:r>
            <a:endParaRPr lang="en-US" altLang="ko-KR" sz="1050" dirty="0">
              <a:latin typeface="맑은 고딕" pitchFamily="50" charset="-127"/>
              <a:ea typeface="맑은 고딕" pitchFamily="50" charset="-127"/>
            </a:endParaRPr>
          </a:p>
          <a:p>
            <a:pPr algn="l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                        (</a:t>
            </a:r>
            <a:r>
              <a:rPr lang="ko-KR" altLang="en-US" sz="105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미확정</a:t>
            </a:r>
            <a:r>
              <a:rPr lang="ko-KR" altLang="en-US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생산 가용 </a:t>
            </a:r>
            <a:r>
              <a:rPr lang="en-US" altLang="ko-KR" sz="105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capa</a:t>
            </a: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= </a:t>
            </a:r>
            <a:r>
              <a:rPr lang="ko-KR" altLang="en-US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 가능 </a:t>
            </a:r>
            <a:r>
              <a:rPr lang="en-US" altLang="ko-KR" sz="105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Capa</a:t>
            </a: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– </a:t>
            </a:r>
            <a:r>
              <a:rPr lang="ko-KR" altLang="en-US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확정 </a:t>
            </a: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Sales Order)</a:t>
            </a:r>
          </a:p>
          <a:p>
            <a:pPr marL="171450" indent="-171450" algn="l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M+2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판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생 계획 수립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: M+2 </a:t>
            </a:r>
            <a:r>
              <a:rPr lang="ko-KR" altLang="en-US" sz="1050" dirty="0" err="1" smtClean="0">
                <a:latin typeface="맑은 고딕" pitchFamily="50" charset="-127"/>
                <a:ea typeface="맑은 고딕" pitchFamily="50" charset="-127"/>
              </a:rPr>
              <a:t>장납기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 자재 소요량 확정</a:t>
            </a:r>
            <a:endParaRPr lang="en-US" altLang="ko-KR" sz="1050" dirty="0" smtClean="0">
              <a:latin typeface="맑은 고딕" pitchFamily="50" charset="-127"/>
              <a:ea typeface="맑은 고딕" pitchFamily="50" charset="-127"/>
            </a:endParaRPr>
          </a:p>
          <a:p>
            <a:pPr algn="l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       	             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생산 </a:t>
            </a:r>
            <a:r>
              <a:rPr lang="en-US" altLang="ko-KR" sz="1050" dirty="0" err="1" smtClean="0">
                <a:latin typeface="맑은 고딕" pitchFamily="50" charset="-127"/>
                <a:ea typeface="맑은 고딕" pitchFamily="50" charset="-127"/>
              </a:rPr>
              <a:t>Capa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확정 목적 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유지보수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공장 행사 계획 반영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71450" indent="-171450" algn="l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M+3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판매 </a:t>
            </a:r>
            <a:r>
              <a:rPr lang="ko-KR" altLang="en-US" sz="1050" dirty="0">
                <a:latin typeface="맑은 고딕" pitchFamily="50" charset="-127"/>
                <a:ea typeface="맑은 고딕" pitchFamily="50" charset="-127"/>
              </a:rPr>
              <a:t>계획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수립 </a:t>
            </a:r>
            <a:r>
              <a:rPr lang="en-US" altLang="ko-KR" sz="105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판매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생산</a:t>
            </a:r>
            <a:r>
              <a:rPr lang="en-US" altLang="ko-KR" sz="105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구매 간 정보 공유</a:t>
            </a:r>
            <a:endParaRPr lang="en-US" altLang="ko-KR" sz="1050" dirty="0" smtClean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9" name="Elbow Connector 2"/>
          <p:cNvCxnSpPr/>
          <p:nvPr/>
        </p:nvCxnSpPr>
        <p:spPr>
          <a:xfrm rot="16200000" flipH="1">
            <a:off x="3514009" y="2256539"/>
            <a:ext cx="222253" cy="120691"/>
          </a:xfrm>
          <a:prstGeom prst="bent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 Box 105"/>
          <p:cNvSpPr txBox="1">
            <a:spLocks noChangeArrowheads="1"/>
          </p:cNvSpPr>
          <p:nvPr/>
        </p:nvSpPr>
        <p:spPr bwMode="auto">
          <a:xfrm>
            <a:off x="5509524" y="1636457"/>
            <a:ext cx="474810" cy="248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46800" bIns="4680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M+3</a:t>
            </a:r>
          </a:p>
        </p:txBody>
      </p:sp>
      <p:sp>
        <p:nvSpPr>
          <p:cNvPr id="41" name="Text Box 105"/>
          <p:cNvSpPr txBox="1">
            <a:spLocks noChangeArrowheads="1"/>
          </p:cNvSpPr>
          <p:nvPr/>
        </p:nvSpPr>
        <p:spPr bwMode="auto">
          <a:xfrm>
            <a:off x="6373124" y="5681814"/>
            <a:ext cx="474810" cy="248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46800" bIns="4680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M+4</a:t>
            </a:r>
          </a:p>
        </p:txBody>
      </p:sp>
      <p:sp>
        <p:nvSpPr>
          <p:cNvPr id="42" name="Text Box 104"/>
          <p:cNvSpPr txBox="1">
            <a:spLocks noChangeArrowheads="1"/>
          </p:cNvSpPr>
          <p:nvPr/>
        </p:nvSpPr>
        <p:spPr bwMode="auto">
          <a:xfrm>
            <a:off x="3833715" y="3471672"/>
            <a:ext cx="474810" cy="248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46800" bIns="4680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M+1</a:t>
            </a:r>
          </a:p>
        </p:txBody>
      </p:sp>
      <p:sp>
        <p:nvSpPr>
          <p:cNvPr id="43" name="Text Box 105"/>
          <p:cNvSpPr txBox="1">
            <a:spLocks noChangeArrowheads="1"/>
          </p:cNvSpPr>
          <p:nvPr/>
        </p:nvSpPr>
        <p:spPr bwMode="auto">
          <a:xfrm>
            <a:off x="4660670" y="3471672"/>
            <a:ext cx="474810" cy="248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46800" bIns="4680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M+2</a:t>
            </a:r>
          </a:p>
        </p:txBody>
      </p:sp>
      <p:sp>
        <p:nvSpPr>
          <p:cNvPr id="44" name="Text Box 105"/>
          <p:cNvSpPr txBox="1">
            <a:spLocks noChangeArrowheads="1"/>
          </p:cNvSpPr>
          <p:nvPr/>
        </p:nvSpPr>
        <p:spPr bwMode="auto">
          <a:xfrm>
            <a:off x="5509524" y="3471672"/>
            <a:ext cx="474810" cy="248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46800" bIns="4680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b="1" u="sng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M+3</a:t>
            </a:r>
          </a:p>
        </p:txBody>
      </p:sp>
      <p:sp>
        <p:nvSpPr>
          <p:cNvPr id="45" name="Text Box 49"/>
          <p:cNvSpPr txBox="1">
            <a:spLocks noChangeArrowheads="1"/>
          </p:cNvSpPr>
          <p:nvPr/>
        </p:nvSpPr>
        <p:spPr bwMode="auto">
          <a:xfrm>
            <a:off x="6302005" y="3677131"/>
            <a:ext cx="2521710" cy="417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tIns="46800" bIns="46800">
            <a:spAutoFit/>
          </a:bodyPr>
          <a:lstStyle/>
          <a:p>
            <a:pPr marL="171450" indent="-171450" algn="l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W2 </a:t>
            </a:r>
            <a:r>
              <a:rPr lang="ko-KR" altLang="en-US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생산계획 확정</a:t>
            </a:r>
            <a:endParaRPr lang="en-US" altLang="ko-KR" sz="105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1450" indent="-171450" algn="l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W3~W5 </a:t>
            </a:r>
            <a:r>
              <a:rPr lang="ko-KR" altLang="en-US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판매계획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수립 </a:t>
            </a: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Rolling</a:t>
            </a:r>
            <a:endParaRPr lang="en-US" altLang="ko-KR" sz="105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Text Box 49"/>
          <p:cNvSpPr txBox="1">
            <a:spLocks noChangeArrowheads="1"/>
          </p:cNvSpPr>
          <p:nvPr/>
        </p:nvSpPr>
        <p:spPr bwMode="auto">
          <a:xfrm>
            <a:off x="6302005" y="4290038"/>
            <a:ext cx="2521710" cy="417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tIns="46800" bIns="46800">
            <a:spAutoFit/>
          </a:bodyPr>
          <a:lstStyle/>
          <a:p>
            <a:pPr marL="171450" indent="-171450" algn="l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W3 </a:t>
            </a:r>
            <a:r>
              <a:rPr lang="ko-KR" altLang="en-US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생산계획 확정</a:t>
            </a:r>
            <a:endParaRPr lang="en-US" altLang="ko-KR" sz="105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1450" indent="-171450" algn="l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W4~W6 </a:t>
            </a:r>
            <a:r>
              <a:rPr lang="ko-KR" altLang="en-US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판매계획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수립 </a:t>
            </a: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Rolling</a:t>
            </a:r>
            <a:endParaRPr lang="en-US" altLang="ko-KR" sz="105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 Box 49"/>
          <p:cNvSpPr txBox="1">
            <a:spLocks noChangeArrowheads="1"/>
          </p:cNvSpPr>
          <p:nvPr/>
        </p:nvSpPr>
        <p:spPr bwMode="auto">
          <a:xfrm>
            <a:off x="6302005" y="4879330"/>
            <a:ext cx="2521710" cy="417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tIns="46800" bIns="46800">
            <a:spAutoFit/>
          </a:bodyPr>
          <a:lstStyle/>
          <a:p>
            <a:pPr marL="171450" indent="-171450" algn="l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W4 </a:t>
            </a:r>
            <a:r>
              <a:rPr lang="ko-KR" altLang="en-US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생산계획 확정</a:t>
            </a:r>
            <a:endParaRPr lang="en-US" altLang="ko-KR" sz="105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1450" indent="-171450" algn="l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W5~W7 </a:t>
            </a:r>
            <a:r>
              <a:rPr lang="ko-KR" altLang="en-US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판매계획 </a:t>
            </a:r>
            <a:r>
              <a:rPr lang="ko-KR" altLang="en-US" sz="1050" dirty="0" smtClean="0">
                <a:latin typeface="맑은 고딕" pitchFamily="50" charset="-127"/>
                <a:ea typeface="맑은 고딕" pitchFamily="50" charset="-127"/>
              </a:rPr>
              <a:t>수립 </a:t>
            </a:r>
            <a:r>
              <a:rPr lang="en-US" altLang="ko-KR" sz="105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Rolling</a:t>
            </a:r>
            <a:endParaRPr lang="en-US" altLang="ko-KR" sz="105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Text Box 224"/>
          <p:cNvSpPr txBox="1">
            <a:spLocks noChangeArrowheads="1"/>
          </p:cNvSpPr>
          <p:nvPr/>
        </p:nvSpPr>
        <p:spPr bwMode="auto">
          <a:xfrm>
            <a:off x="262723" y="1772421"/>
            <a:ext cx="1229824" cy="833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tIns="46800" bIns="4680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M+1 ~ M+3</a:t>
            </a:r>
            <a:endParaRPr lang="en-US" altLang="ko-KR" b="1" dirty="0"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 계획</a:t>
            </a:r>
            <a:endParaRPr lang="en-US" altLang="ko-KR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수립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대표사양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49" name="Text Box 224"/>
          <p:cNvSpPr txBox="1">
            <a:spLocks noChangeArrowheads="1"/>
          </p:cNvSpPr>
          <p:nvPr/>
        </p:nvSpPr>
        <p:spPr bwMode="auto">
          <a:xfrm>
            <a:off x="262723" y="5804163"/>
            <a:ext cx="1229824" cy="64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tIns="46800" bIns="4680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M+2 ~ M+4</a:t>
            </a:r>
            <a:endParaRPr lang="en-US" altLang="ko-KR" b="1" dirty="0"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 계획</a:t>
            </a:r>
            <a:endParaRPr lang="en-US" altLang="ko-KR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수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립</a:t>
            </a:r>
            <a:endParaRPr lang="en-US" altLang="ko-KR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363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직사각형 145"/>
          <p:cNvSpPr/>
          <p:nvPr/>
        </p:nvSpPr>
        <p:spPr>
          <a:xfrm>
            <a:off x="177444" y="155635"/>
            <a:ext cx="7862709" cy="6056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l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800" b="1" kern="0" dirty="0" smtClean="0">
                <a:latin typeface="맑은 고딕"/>
                <a:ea typeface="맑은 고딕"/>
              </a:rPr>
              <a:t>S&amp;OP</a:t>
            </a:r>
            <a:r>
              <a:rPr lang="ko-KR" altLang="en-US" sz="1800" b="1" kern="0" dirty="0" smtClean="0">
                <a:latin typeface="맑은 고딕"/>
                <a:ea typeface="맑은 고딕"/>
              </a:rPr>
              <a:t> 회의 </a:t>
            </a:r>
            <a:endParaRPr lang="ko-KR" altLang="en-US" sz="1800" b="1" kern="0" dirty="0">
              <a:latin typeface="맑은 고딕"/>
              <a:ea typeface="맑은 고딕"/>
            </a:endParaRPr>
          </a:p>
        </p:txBody>
      </p:sp>
      <p:grpSp>
        <p:nvGrpSpPr>
          <p:cNvPr id="2" name="그룹 49"/>
          <p:cNvGrpSpPr/>
          <p:nvPr/>
        </p:nvGrpSpPr>
        <p:grpSpPr>
          <a:xfrm>
            <a:off x="4558352" y="157720"/>
            <a:ext cx="5023271" cy="480858"/>
            <a:chOff x="196084" y="1167655"/>
            <a:chExt cx="9290005" cy="480858"/>
          </a:xfrm>
        </p:grpSpPr>
        <p:sp>
          <p:nvSpPr>
            <p:cNvPr id="54" name="AutoShape 9"/>
            <p:cNvSpPr>
              <a:spLocks noChangeArrowheads="1"/>
            </p:cNvSpPr>
            <p:nvPr/>
          </p:nvSpPr>
          <p:spPr bwMode="gray">
            <a:xfrm>
              <a:off x="196084" y="1167655"/>
              <a:ext cx="1255915" cy="480858"/>
            </a:xfrm>
            <a:prstGeom prst="homePlate">
              <a:avLst>
                <a:gd name="adj" fmla="val 5306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운영 원칙 수립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55" name="AutoShape 10"/>
            <p:cNvSpPr>
              <a:spLocks noChangeArrowheads="1"/>
            </p:cNvSpPr>
            <p:nvPr/>
          </p:nvSpPr>
          <p:spPr bwMode="gray">
            <a:xfrm>
              <a:off x="1535100" y="1167655"/>
              <a:ext cx="1255915" cy="480858"/>
            </a:xfrm>
            <a:prstGeom prst="homePlate">
              <a:avLst>
                <a:gd name="adj" fmla="val 5744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판매계획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56" name="AutoShape 13"/>
            <p:cNvSpPr>
              <a:spLocks noChangeArrowheads="1"/>
            </p:cNvSpPr>
            <p:nvPr/>
          </p:nvSpPr>
          <p:spPr bwMode="gray">
            <a:xfrm>
              <a:off x="6891160" y="1167655"/>
              <a:ext cx="1255915" cy="480858"/>
            </a:xfrm>
            <a:prstGeom prst="homePlate">
              <a:avLst>
                <a:gd name="adj" fmla="val 5920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실행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57" name="AutoShape 16"/>
            <p:cNvSpPr>
              <a:spLocks noChangeArrowheads="1"/>
            </p:cNvSpPr>
            <p:nvPr/>
          </p:nvSpPr>
          <p:spPr bwMode="gray">
            <a:xfrm>
              <a:off x="8230174" y="1167655"/>
              <a:ext cx="1255915" cy="480858"/>
            </a:xfrm>
            <a:prstGeom prst="homePlate">
              <a:avLst>
                <a:gd name="adj" fmla="val 4085"/>
              </a:avLst>
            </a:prstGeom>
            <a:solidFill>
              <a:sysClr val="window" lastClr="FFFFFF">
                <a:lumMod val="75000"/>
              </a:sysClr>
            </a:solidFill>
            <a:ln w="9525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모니터링</a:t>
              </a:r>
              <a:endPara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  <a:ea typeface="+mn-ea"/>
                <a:cs typeface="Arial" charset="0"/>
              </a:endParaRPr>
            </a:p>
          </p:txBody>
        </p:sp>
        <p:sp>
          <p:nvSpPr>
            <p:cNvPr id="97" name="AutoShape 11"/>
            <p:cNvSpPr>
              <a:spLocks noChangeArrowheads="1"/>
            </p:cNvSpPr>
            <p:nvPr/>
          </p:nvSpPr>
          <p:spPr bwMode="gray">
            <a:xfrm>
              <a:off x="2901458" y="1167655"/>
              <a:ext cx="3881304" cy="480858"/>
            </a:xfrm>
            <a:prstGeom prst="homePlate">
              <a:avLst>
                <a:gd name="adj" fmla="val 10276"/>
              </a:avLst>
            </a:prstGeom>
            <a:gradFill rotWithShape="1">
              <a:gsLst>
                <a:gs pos="0">
                  <a:srgbClr val="4F81BD">
                    <a:shade val="51000"/>
                    <a:satMod val="130000"/>
                  </a:srgbClr>
                </a:gs>
                <a:gs pos="80000">
                  <a:srgbClr val="4F81BD">
                    <a:shade val="93000"/>
                    <a:satMod val="130000"/>
                  </a:srgbClr>
                </a:gs>
                <a:gs pos="100000">
                  <a:srgbClr val="4F81BD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0" fontAlgn="base" latinLnBrk="1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Pct val="100000"/>
                <a:buFontTx/>
                <a:buNone/>
                <a:tabLst/>
                <a:defRPr/>
              </a:pPr>
              <a:r>
                <a:rPr kumimoji="0" lang="en-US" altLang="ko-KR" sz="1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  <a:ea typeface="+mn-ea"/>
                  <a:cs typeface="Arial" charset="0"/>
                </a:rPr>
                <a:t>S&amp;OP</a:t>
              </a:r>
            </a:p>
          </p:txBody>
        </p:sp>
      </p:grpSp>
      <p:sp>
        <p:nvSpPr>
          <p:cNvPr id="9" name="Rectangle 34"/>
          <p:cNvSpPr>
            <a:spLocks noChangeArrowheads="1"/>
          </p:cNvSpPr>
          <p:nvPr/>
        </p:nvSpPr>
        <p:spPr bwMode="auto">
          <a:xfrm flipH="1">
            <a:off x="7858453" y="1511741"/>
            <a:ext cx="1195817" cy="389506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 typeface="Wingdings" pitchFamily="2" charset="2"/>
              <a:buNone/>
            </a:pPr>
            <a:endParaRPr lang="ko-KR" altLang="en-US" sz="900" dirty="0">
              <a:latin typeface="+mj-ea"/>
              <a:ea typeface="+mj-ea"/>
              <a:cs typeface="Arial" pitchFamily="34" charset="0"/>
            </a:endParaRPr>
          </a:p>
          <a:p>
            <a:pPr algn="ctr">
              <a:buFont typeface="Wingdings" pitchFamily="2" charset="2"/>
              <a:buNone/>
            </a:pPr>
            <a:endParaRPr lang="en-US" altLang="ko-KR" sz="900" dirty="0">
              <a:latin typeface="+mj-ea"/>
              <a:ea typeface="+mj-ea"/>
              <a:cs typeface="Arial" pitchFamily="34" charset="0"/>
            </a:endParaRPr>
          </a:p>
        </p:txBody>
      </p:sp>
      <p:graphicFrame>
        <p:nvGraphicFramePr>
          <p:cNvPr id="10" name="Group 33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07964032"/>
              </p:ext>
            </p:extLst>
          </p:nvPr>
        </p:nvGraphicFramePr>
        <p:xfrm>
          <a:off x="281206" y="4069079"/>
          <a:ext cx="9297133" cy="2305440"/>
        </p:xfrm>
        <a:graphic>
          <a:graphicData uri="http://schemas.openxmlformats.org/drawingml/2006/table">
            <a:tbl>
              <a:tblPr/>
              <a:tblGrid>
                <a:gridCol w="1059831"/>
                <a:gridCol w="1956760"/>
                <a:gridCol w="1558343"/>
                <a:gridCol w="1154300"/>
                <a:gridCol w="2378599"/>
                <a:gridCol w="1189300"/>
              </a:tblGrid>
              <a:tr h="243840">
                <a:tc>
                  <a:txBody>
                    <a:bodyPr/>
                    <a:lstStyle/>
                    <a:p>
                      <a:pPr marL="0" marR="0" lvl="0" indent="0" algn="ctr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구분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 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제품군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Bucket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 Rolling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Plan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생산확정구간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243840">
                <a:tc rowSpan="2"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대리점 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광주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차량용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주별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1</a:t>
                      </a:r>
                      <a:r>
                        <a:rPr kumimoji="1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 확정</a:t>
                      </a:r>
                      <a:r>
                        <a:rPr kumimoji="1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3</a:t>
                      </a:r>
                      <a:r>
                        <a:rPr kumimoji="1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 계획 오더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 Week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창원 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차량용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트럭용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PT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주별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2</a:t>
                      </a:r>
                      <a:r>
                        <a:rPr kumimoji="1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 확정</a:t>
                      </a:r>
                      <a:r>
                        <a:rPr kumimoji="1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2</a:t>
                      </a:r>
                      <a:r>
                        <a:rPr kumimoji="1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 계획 오더</a:t>
                      </a:r>
                      <a:endParaRPr kumimoji="1" lang="en-US" altLang="ko-KR" sz="1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2 Weeks 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40">
                <a:tc rowSpan="2"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산전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광주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산업용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주별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1</a:t>
                      </a:r>
                      <a:r>
                        <a:rPr kumimoji="1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 확정</a:t>
                      </a:r>
                      <a:r>
                        <a:rPr kumimoji="1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3</a:t>
                      </a:r>
                      <a:r>
                        <a:rPr kumimoji="1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 계획 오더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 Week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창원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산업용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무누액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주별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2</a:t>
                      </a:r>
                      <a:r>
                        <a:rPr kumimoji="1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 확정</a:t>
                      </a:r>
                      <a:r>
                        <a:rPr kumimoji="1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2</a:t>
                      </a:r>
                      <a:r>
                        <a:rPr kumimoji="1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 계획 오더</a:t>
                      </a:r>
                      <a:endParaRPr kumimoji="1" lang="en-US" altLang="ko-KR" sz="1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2 Weeks 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40">
                <a:tc rowSpan="2"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직판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광주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차량용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주별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1</a:t>
                      </a:r>
                      <a:r>
                        <a:rPr kumimoji="1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 확정</a:t>
                      </a:r>
                      <a:r>
                        <a:rPr kumimoji="1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3</a:t>
                      </a:r>
                      <a:r>
                        <a:rPr kumimoji="1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 계획 오더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 Week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창원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AGM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주별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2</a:t>
                      </a:r>
                      <a:r>
                        <a:rPr kumimoji="1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 확정</a:t>
                      </a:r>
                      <a:r>
                        <a:rPr kumimoji="1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2</a:t>
                      </a:r>
                      <a:r>
                        <a:rPr kumimoji="1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 계획 오더</a:t>
                      </a:r>
                      <a:endParaRPr kumimoji="1" lang="en-US" altLang="ko-KR" sz="1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2 Weeks 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40">
                <a:tc rowSpan="2"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수출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광주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차량용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주별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1</a:t>
                      </a:r>
                      <a:r>
                        <a:rPr kumimoji="1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 확정</a:t>
                      </a:r>
                      <a:r>
                        <a:rPr kumimoji="1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3</a:t>
                      </a:r>
                      <a:r>
                        <a:rPr kumimoji="1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 계획 오더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 Week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창원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산업용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6625" rtl="0" eaLnBrk="0" fontAlgn="base" latinLnBrk="1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주별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2</a:t>
                      </a:r>
                      <a:r>
                        <a:rPr kumimoji="1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 확정</a:t>
                      </a:r>
                      <a:r>
                        <a:rPr kumimoji="1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2</a:t>
                      </a:r>
                      <a:r>
                        <a:rPr kumimoji="1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 계획 오더</a:t>
                      </a:r>
                      <a:endParaRPr kumimoji="1" lang="en-US" altLang="ko-KR" sz="1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2 Weeks </a:t>
                      </a:r>
                    </a:p>
                  </a:txBody>
                  <a:tcPr marL="89986" marR="89986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Freeform 3"/>
          <p:cNvSpPr>
            <a:spLocks/>
          </p:cNvSpPr>
          <p:nvPr/>
        </p:nvSpPr>
        <p:spPr bwMode="auto">
          <a:xfrm>
            <a:off x="2409802" y="1885791"/>
            <a:ext cx="2441709" cy="624860"/>
          </a:xfrm>
          <a:custGeom>
            <a:avLst/>
            <a:gdLst/>
            <a:ahLst/>
            <a:cxnLst>
              <a:cxn ang="0">
                <a:pos x="652" y="0"/>
              </a:cxn>
              <a:cxn ang="0">
                <a:pos x="0" y="454"/>
              </a:cxn>
              <a:cxn ang="0">
                <a:pos x="227" y="454"/>
              </a:cxn>
              <a:cxn ang="0">
                <a:pos x="1219" y="0"/>
              </a:cxn>
            </a:cxnLst>
            <a:rect l="0" t="0" r="r" b="b"/>
            <a:pathLst>
              <a:path w="1219" h="454">
                <a:moveTo>
                  <a:pt x="652" y="0"/>
                </a:moveTo>
                <a:lnTo>
                  <a:pt x="0" y="454"/>
                </a:lnTo>
                <a:lnTo>
                  <a:pt x="227" y="454"/>
                </a:lnTo>
                <a:lnTo>
                  <a:pt x="1219" y="0"/>
                </a:lnTo>
              </a:path>
            </a:pathLst>
          </a:custGeom>
          <a:solidFill>
            <a:srgbClr val="669900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12" name="Freeform 4"/>
          <p:cNvSpPr>
            <a:spLocks/>
          </p:cNvSpPr>
          <p:nvPr/>
        </p:nvSpPr>
        <p:spPr bwMode="auto">
          <a:xfrm>
            <a:off x="1670680" y="1866522"/>
            <a:ext cx="2157276" cy="623484"/>
          </a:xfrm>
          <a:custGeom>
            <a:avLst/>
            <a:gdLst/>
            <a:ahLst/>
            <a:cxnLst>
              <a:cxn ang="0">
                <a:pos x="624" y="0"/>
              </a:cxn>
              <a:cxn ang="0">
                <a:pos x="0" y="453"/>
              </a:cxn>
              <a:cxn ang="0">
                <a:pos x="397" y="453"/>
              </a:cxn>
              <a:cxn ang="0">
                <a:pos x="1077" y="0"/>
              </a:cxn>
            </a:cxnLst>
            <a:rect l="0" t="0" r="r" b="b"/>
            <a:pathLst>
              <a:path w="1077" h="453">
                <a:moveTo>
                  <a:pt x="624" y="0"/>
                </a:moveTo>
                <a:lnTo>
                  <a:pt x="0" y="453"/>
                </a:lnTo>
                <a:lnTo>
                  <a:pt x="397" y="453"/>
                </a:lnTo>
                <a:lnTo>
                  <a:pt x="1077" y="0"/>
                </a:lnTo>
              </a:path>
            </a:pathLst>
          </a:custGeom>
          <a:solidFill>
            <a:srgbClr val="33CCFF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>
            <a:off x="1103818" y="1866522"/>
            <a:ext cx="2327535" cy="623484"/>
          </a:xfrm>
          <a:custGeom>
            <a:avLst/>
            <a:gdLst/>
            <a:ahLst/>
            <a:cxnLst>
              <a:cxn ang="0">
                <a:pos x="567" y="0"/>
              </a:cxn>
              <a:cxn ang="0">
                <a:pos x="0" y="453"/>
              </a:cxn>
              <a:cxn ang="0">
                <a:pos x="283" y="453"/>
              </a:cxn>
              <a:cxn ang="0">
                <a:pos x="1162" y="0"/>
              </a:cxn>
            </a:cxnLst>
            <a:rect l="0" t="0" r="r" b="b"/>
            <a:pathLst>
              <a:path w="1162" h="453">
                <a:moveTo>
                  <a:pt x="567" y="0"/>
                </a:moveTo>
                <a:lnTo>
                  <a:pt x="0" y="453"/>
                </a:lnTo>
                <a:lnTo>
                  <a:pt x="283" y="453"/>
                </a:lnTo>
                <a:lnTo>
                  <a:pt x="1162" y="0"/>
                </a:lnTo>
              </a:path>
            </a:pathLst>
          </a:custGeom>
          <a:solidFill>
            <a:srgbClr val="FFCC00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478869" y="1866522"/>
            <a:ext cx="2213363" cy="623484"/>
          </a:xfrm>
          <a:custGeom>
            <a:avLst/>
            <a:gdLst/>
            <a:ahLst/>
            <a:cxnLst>
              <a:cxn ang="0">
                <a:pos x="595" y="0"/>
              </a:cxn>
              <a:cxn ang="0">
                <a:pos x="0" y="453"/>
              </a:cxn>
              <a:cxn ang="0">
                <a:pos x="340" y="453"/>
              </a:cxn>
              <a:cxn ang="0">
                <a:pos x="1105" y="0"/>
              </a:cxn>
            </a:cxnLst>
            <a:rect l="0" t="0" r="r" b="b"/>
            <a:pathLst>
              <a:path w="1105" h="453">
                <a:moveTo>
                  <a:pt x="595" y="0"/>
                </a:moveTo>
                <a:lnTo>
                  <a:pt x="0" y="453"/>
                </a:lnTo>
                <a:lnTo>
                  <a:pt x="340" y="453"/>
                </a:lnTo>
                <a:lnTo>
                  <a:pt x="1105" y="0"/>
                </a:lnTo>
              </a:path>
            </a:pathLst>
          </a:custGeom>
          <a:solidFill>
            <a:srgbClr val="DDDDDD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15" name="Line 7"/>
          <p:cNvSpPr>
            <a:spLocks noChangeShapeType="1"/>
          </p:cNvSpPr>
          <p:nvPr/>
        </p:nvSpPr>
        <p:spPr bwMode="auto">
          <a:xfrm>
            <a:off x="1674686" y="1362780"/>
            <a:ext cx="0" cy="2059011"/>
          </a:xfrm>
          <a:prstGeom prst="line">
            <a:avLst/>
          </a:prstGeom>
          <a:noFill/>
          <a:ln w="9525">
            <a:solidFill>
              <a:srgbClr val="003366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16" name="Line 8"/>
          <p:cNvSpPr>
            <a:spLocks noChangeShapeType="1"/>
          </p:cNvSpPr>
          <p:nvPr/>
        </p:nvSpPr>
        <p:spPr bwMode="auto">
          <a:xfrm>
            <a:off x="2920578" y="1358651"/>
            <a:ext cx="0" cy="2059011"/>
          </a:xfrm>
          <a:prstGeom prst="line">
            <a:avLst/>
          </a:prstGeom>
          <a:noFill/>
          <a:ln w="9525">
            <a:solidFill>
              <a:srgbClr val="003366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17" name="Line 9"/>
          <p:cNvSpPr>
            <a:spLocks noChangeShapeType="1"/>
          </p:cNvSpPr>
          <p:nvPr/>
        </p:nvSpPr>
        <p:spPr bwMode="auto">
          <a:xfrm>
            <a:off x="4144437" y="1354522"/>
            <a:ext cx="0" cy="2059011"/>
          </a:xfrm>
          <a:prstGeom prst="line">
            <a:avLst/>
          </a:prstGeom>
          <a:noFill/>
          <a:ln w="9525">
            <a:solidFill>
              <a:srgbClr val="003366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18" name="Line 10"/>
          <p:cNvSpPr>
            <a:spLocks noChangeShapeType="1"/>
          </p:cNvSpPr>
          <p:nvPr/>
        </p:nvSpPr>
        <p:spPr bwMode="auto">
          <a:xfrm>
            <a:off x="5362287" y="1350393"/>
            <a:ext cx="0" cy="2059011"/>
          </a:xfrm>
          <a:prstGeom prst="line">
            <a:avLst/>
          </a:prstGeom>
          <a:noFill/>
          <a:ln w="9525">
            <a:solidFill>
              <a:srgbClr val="003366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19" name="AutoShape 13"/>
          <p:cNvSpPr>
            <a:spLocks noChangeArrowheads="1"/>
          </p:cNvSpPr>
          <p:nvPr/>
        </p:nvSpPr>
        <p:spPr bwMode="auto">
          <a:xfrm>
            <a:off x="2920578" y="3051554"/>
            <a:ext cx="4845359" cy="101849"/>
          </a:xfrm>
          <a:prstGeom prst="leftRightArrow">
            <a:avLst>
              <a:gd name="adj1" fmla="val 60343"/>
              <a:gd name="adj2" fmla="val 99884"/>
            </a:avLst>
          </a:prstGeom>
          <a:solidFill>
            <a:srgbClr val="29292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20" name="AutoShape 14"/>
          <p:cNvSpPr>
            <a:spLocks noChangeArrowheads="1"/>
          </p:cNvSpPr>
          <p:nvPr/>
        </p:nvSpPr>
        <p:spPr bwMode="auto">
          <a:xfrm>
            <a:off x="478869" y="3051554"/>
            <a:ext cx="2447718" cy="101849"/>
          </a:xfrm>
          <a:prstGeom prst="leftRightArrow">
            <a:avLst>
              <a:gd name="adj1" fmla="val 60685"/>
              <a:gd name="adj2" fmla="val 136007"/>
            </a:avLst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j-ea"/>
              <a:ea typeface="+mj-ea"/>
            </a:endParaRPr>
          </a:p>
        </p:txBody>
      </p:sp>
      <p:sp>
        <p:nvSpPr>
          <p:cNvPr id="21" name="Text Box 15"/>
          <p:cNvSpPr txBox="1">
            <a:spLocks noChangeAspect="1" noChangeArrowheads="1"/>
          </p:cNvSpPr>
          <p:nvPr/>
        </p:nvSpPr>
        <p:spPr bwMode="auto">
          <a:xfrm>
            <a:off x="308611" y="3158909"/>
            <a:ext cx="1718610" cy="366108"/>
          </a:xfrm>
          <a:prstGeom prst="rect">
            <a:avLst/>
          </a:prstGeom>
          <a:noFill/>
          <a:ln w="12699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kumimoji="1" lang="ko-KR" altLang="en-US" sz="1200" b="1" dirty="0">
                <a:latin typeface="+mj-ea"/>
                <a:ea typeface="+mj-ea"/>
                <a:cs typeface="Arial" pitchFamily="34" charset="0"/>
              </a:rPr>
              <a:t>확정구간</a:t>
            </a:r>
            <a:br>
              <a:rPr kumimoji="1" lang="ko-KR" altLang="en-US" sz="1200" b="1" dirty="0">
                <a:latin typeface="+mj-ea"/>
                <a:ea typeface="+mj-ea"/>
                <a:cs typeface="Arial" pitchFamily="34" charset="0"/>
              </a:rPr>
            </a:br>
            <a:r>
              <a:rPr kumimoji="1" lang="en-US" altLang="ko-KR" sz="1200" b="1" dirty="0">
                <a:latin typeface="+mj-ea"/>
                <a:ea typeface="+mj-ea"/>
                <a:cs typeface="Arial" pitchFamily="34" charset="0"/>
              </a:rPr>
              <a:t>(1st ~2ndWeek)</a:t>
            </a:r>
            <a:endParaRPr kumimoji="1" lang="en-US" altLang="ko-KR" sz="1200" dirty="0"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22" name="Text Box 16"/>
          <p:cNvSpPr txBox="1">
            <a:spLocks noChangeAspect="1" noChangeArrowheads="1"/>
          </p:cNvSpPr>
          <p:nvPr/>
        </p:nvSpPr>
        <p:spPr bwMode="auto">
          <a:xfrm>
            <a:off x="3679731" y="3122005"/>
            <a:ext cx="2649207" cy="208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kumimoji="1" lang="ko-KR" altLang="en-US" sz="1200" b="1">
                <a:latin typeface="+mj-ea"/>
                <a:ea typeface="+mj-ea"/>
                <a:cs typeface="Arial" pitchFamily="34" charset="0"/>
              </a:rPr>
              <a:t>비확정 구간 </a:t>
            </a:r>
            <a:r>
              <a:rPr kumimoji="1" lang="en-US" altLang="ko-KR" sz="1200" b="1">
                <a:latin typeface="+mj-ea"/>
                <a:ea typeface="+mj-ea"/>
                <a:cs typeface="Arial" pitchFamily="34" charset="0"/>
              </a:rPr>
              <a:t>(3rd Week ~ )</a:t>
            </a:r>
            <a:endParaRPr kumimoji="1" lang="en-US" altLang="ko-KR" sz="1200"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4136425" y="2505146"/>
            <a:ext cx="1219854" cy="390882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endParaRPr kumimoji="1" lang="ko-KR" altLang="en-US" sz="1100" b="1">
              <a:latin typeface="+mj-ea"/>
              <a:ea typeface="+mj-ea"/>
            </a:endParaRP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4312692" y="2578092"/>
            <a:ext cx="879336" cy="26013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r>
              <a:rPr kumimoji="1" lang="en-US" altLang="ko-KR" sz="1100" b="1">
                <a:latin typeface="+mj-ea"/>
                <a:ea typeface="+mj-ea"/>
              </a:rPr>
              <a:t>W+3</a:t>
            </a:r>
          </a:p>
        </p:txBody>
      </p:sp>
      <p:sp>
        <p:nvSpPr>
          <p:cNvPr id="25" name="Rectangle 19"/>
          <p:cNvSpPr>
            <a:spLocks noChangeArrowheads="1"/>
          </p:cNvSpPr>
          <p:nvPr/>
        </p:nvSpPr>
        <p:spPr bwMode="auto">
          <a:xfrm flipH="1">
            <a:off x="5336248" y="2505146"/>
            <a:ext cx="302459" cy="389505"/>
          </a:xfrm>
          <a:prstGeom prst="rect">
            <a:avLst/>
          </a:prstGeom>
          <a:solidFill>
            <a:srgbClr val="DDDDFF"/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 typeface="Wingdings" pitchFamily="2" charset="2"/>
              <a:buNone/>
            </a:pPr>
            <a:endParaRPr lang="ko-KR" altLang="en-US" sz="900">
              <a:latin typeface="+mj-ea"/>
              <a:ea typeface="+mj-ea"/>
              <a:cs typeface="Arial" pitchFamily="34" charset="0"/>
            </a:endParaRPr>
          </a:p>
          <a:p>
            <a:pPr algn="ctr">
              <a:buFont typeface="Wingdings" pitchFamily="2" charset="2"/>
              <a:buNone/>
            </a:pPr>
            <a:r>
              <a:rPr lang="en-US" altLang="ko-KR" sz="900">
                <a:latin typeface="+mj-ea"/>
                <a:ea typeface="+mj-ea"/>
                <a:cs typeface="Arial" pitchFamily="34" charset="0"/>
              </a:rPr>
              <a:t>w</a:t>
            </a:r>
          </a:p>
        </p:txBody>
      </p:sp>
      <p:sp>
        <p:nvSpPr>
          <p:cNvPr id="26" name="Rectangle 20"/>
          <p:cNvSpPr>
            <a:spLocks noChangeArrowheads="1"/>
          </p:cNvSpPr>
          <p:nvPr/>
        </p:nvSpPr>
        <p:spPr bwMode="auto">
          <a:xfrm flipH="1">
            <a:off x="5638706" y="2505146"/>
            <a:ext cx="302460" cy="390882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 typeface="Wingdings" pitchFamily="2" charset="2"/>
              <a:buNone/>
            </a:pPr>
            <a:endParaRPr lang="ko-KR" altLang="en-US" sz="900">
              <a:latin typeface="+mj-ea"/>
              <a:ea typeface="+mj-ea"/>
              <a:cs typeface="Arial" pitchFamily="34" charset="0"/>
            </a:endParaRPr>
          </a:p>
          <a:p>
            <a:pPr algn="ctr">
              <a:buFont typeface="Wingdings" pitchFamily="2" charset="2"/>
              <a:buNone/>
            </a:pPr>
            <a:r>
              <a:rPr lang="en-US" altLang="ko-KR" sz="900">
                <a:latin typeface="+mj-ea"/>
                <a:ea typeface="+mj-ea"/>
                <a:cs typeface="Arial" pitchFamily="34" charset="0"/>
              </a:rPr>
              <a:t>w</a:t>
            </a:r>
          </a:p>
        </p:txBody>
      </p:sp>
      <p:sp>
        <p:nvSpPr>
          <p:cNvPr id="27" name="Rectangle 21"/>
          <p:cNvSpPr>
            <a:spLocks noChangeArrowheads="1"/>
          </p:cNvSpPr>
          <p:nvPr/>
        </p:nvSpPr>
        <p:spPr bwMode="auto">
          <a:xfrm flipH="1">
            <a:off x="5941166" y="2505146"/>
            <a:ext cx="298453" cy="390882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 typeface="Wingdings" pitchFamily="2" charset="2"/>
              <a:buNone/>
            </a:pPr>
            <a:endParaRPr lang="ko-KR" altLang="en-US" sz="900">
              <a:latin typeface="+mj-ea"/>
              <a:ea typeface="+mj-ea"/>
              <a:cs typeface="Arial" pitchFamily="34" charset="0"/>
            </a:endParaRPr>
          </a:p>
          <a:p>
            <a:pPr algn="ctr">
              <a:buFont typeface="Wingdings" pitchFamily="2" charset="2"/>
              <a:buNone/>
            </a:pPr>
            <a:r>
              <a:rPr lang="en-US" altLang="ko-KR" sz="900">
                <a:latin typeface="+mj-ea"/>
                <a:ea typeface="+mj-ea"/>
                <a:cs typeface="Arial" pitchFamily="34" charset="0"/>
              </a:rPr>
              <a:t>w</a:t>
            </a:r>
          </a:p>
        </p:txBody>
      </p:sp>
      <p:sp>
        <p:nvSpPr>
          <p:cNvPr id="28" name="Rectangle 22"/>
          <p:cNvSpPr>
            <a:spLocks noChangeArrowheads="1"/>
          </p:cNvSpPr>
          <p:nvPr/>
        </p:nvSpPr>
        <p:spPr bwMode="auto">
          <a:xfrm flipH="1">
            <a:off x="6239619" y="2505146"/>
            <a:ext cx="298454" cy="390882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 typeface="Wingdings" pitchFamily="2" charset="2"/>
              <a:buNone/>
            </a:pPr>
            <a:endParaRPr lang="ko-KR" altLang="en-US" sz="900">
              <a:latin typeface="+mj-ea"/>
              <a:ea typeface="+mj-ea"/>
              <a:cs typeface="Arial" pitchFamily="34" charset="0"/>
            </a:endParaRPr>
          </a:p>
          <a:p>
            <a:pPr algn="ctr">
              <a:buFont typeface="Wingdings" pitchFamily="2" charset="2"/>
              <a:buNone/>
            </a:pPr>
            <a:r>
              <a:rPr lang="en-US" altLang="ko-KR" sz="900">
                <a:latin typeface="+mj-ea"/>
                <a:ea typeface="+mj-ea"/>
                <a:cs typeface="Arial" pitchFamily="34" charset="0"/>
              </a:rPr>
              <a:t>w</a:t>
            </a:r>
          </a:p>
        </p:txBody>
      </p:sp>
      <p:sp>
        <p:nvSpPr>
          <p:cNvPr id="29" name="Rectangle 23"/>
          <p:cNvSpPr>
            <a:spLocks noChangeArrowheads="1"/>
          </p:cNvSpPr>
          <p:nvPr/>
        </p:nvSpPr>
        <p:spPr bwMode="auto">
          <a:xfrm>
            <a:off x="5352272" y="2505146"/>
            <a:ext cx="1217850" cy="390882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endParaRPr kumimoji="1" lang="ko-KR" altLang="en-US" sz="1100" b="1">
              <a:latin typeface="+mj-ea"/>
              <a:ea typeface="+mj-ea"/>
            </a:endParaRPr>
          </a:p>
        </p:txBody>
      </p:sp>
      <p:sp>
        <p:nvSpPr>
          <p:cNvPr id="30" name="Text Box 24"/>
          <p:cNvSpPr txBox="1">
            <a:spLocks noChangeArrowheads="1"/>
          </p:cNvSpPr>
          <p:nvPr/>
        </p:nvSpPr>
        <p:spPr bwMode="auto">
          <a:xfrm>
            <a:off x="5488479" y="2583242"/>
            <a:ext cx="881339" cy="25875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r>
              <a:rPr kumimoji="1" lang="en-US" altLang="ko-KR" sz="1100" b="1" dirty="0">
                <a:latin typeface="+mj-ea"/>
                <a:ea typeface="+mj-ea"/>
              </a:rPr>
              <a:t>M+2</a:t>
            </a:r>
          </a:p>
        </p:txBody>
      </p:sp>
      <p:sp>
        <p:nvSpPr>
          <p:cNvPr id="31" name="Rectangle 25"/>
          <p:cNvSpPr>
            <a:spLocks noChangeArrowheads="1"/>
          </p:cNvSpPr>
          <p:nvPr/>
        </p:nvSpPr>
        <p:spPr bwMode="auto">
          <a:xfrm>
            <a:off x="2906556" y="2505146"/>
            <a:ext cx="1217850" cy="390882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endParaRPr kumimoji="1" lang="ko-KR" altLang="en-US" sz="1100" b="1">
              <a:latin typeface="+mj-ea"/>
              <a:ea typeface="+mj-ea"/>
            </a:endParaRPr>
          </a:p>
        </p:txBody>
      </p:sp>
      <p:sp>
        <p:nvSpPr>
          <p:cNvPr id="32" name="Text Box 26"/>
          <p:cNvSpPr txBox="1">
            <a:spLocks noChangeArrowheads="1"/>
          </p:cNvSpPr>
          <p:nvPr/>
        </p:nvSpPr>
        <p:spPr bwMode="auto">
          <a:xfrm>
            <a:off x="3098849" y="2578092"/>
            <a:ext cx="881339" cy="26013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r>
              <a:rPr kumimoji="1" lang="en-US" altLang="ko-KR" sz="1100" b="1">
                <a:latin typeface="+mj-ea"/>
                <a:ea typeface="+mj-ea"/>
              </a:rPr>
              <a:t>W+2</a:t>
            </a:r>
          </a:p>
        </p:txBody>
      </p:sp>
      <p:sp>
        <p:nvSpPr>
          <p:cNvPr id="33" name="Rectangle 27"/>
          <p:cNvSpPr>
            <a:spLocks noChangeArrowheads="1"/>
          </p:cNvSpPr>
          <p:nvPr/>
        </p:nvSpPr>
        <p:spPr bwMode="auto">
          <a:xfrm>
            <a:off x="1688707" y="2505146"/>
            <a:ext cx="1219854" cy="390882"/>
          </a:xfrm>
          <a:prstGeom prst="rect">
            <a:avLst/>
          </a:prstGeom>
          <a:solidFill>
            <a:srgbClr val="FFFF99"/>
          </a:solidFill>
          <a:ln w="28575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endParaRPr kumimoji="1" lang="ko-KR" altLang="en-US" sz="1100" b="1">
              <a:latin typeface="+mj-ea"/>
              <a:ea typeface="+mj-ea"/>
            </a:endParaRPr>
          </a:p>
        </p:txBody>
      </p:sp>
      <p:sp>
        <p:nvSpPr>
          <p:cNvPr id="34" name="Text Box 28"/>
          <p:cNvSpPr txBox="1">
            <a:spLocks noChangeArrowheads="1"/>
          </p:cNvSpPr>
          <p:nvPr/>
        </p:nvSpPr>
        <p:spPr bwMode="auto">
          <a:xfrm>
            <a:off x="1862972" y="2578092"/>
            <a:ext cx="879335" cy="26013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r>
              <a:rPr kumimoji="1" lang="en-US" altLang="ko-KR" sz="1100" b="1">
                <a:latin typeface="+mj-ea"/>
                <a:ea typeface="+mj-ea"/>
              </a:rPr>
              <a:t>W+1</a:t>
            </a:r>
          </a:p>
        </p:txBody>
      </p:sp>
      <p:sp>
        <p:nvSpPr>
          <p:cNvPr id="35" name="Rectangle 29"/>
          <p:cNvSpPr>
            <a:spLocks noChangeArrowheads="1"/>
          </p:cNvSpPr>
          <p:nvPr/>
        </p:nvSpPr>
        <p:spPr bwMode="auto">
          <a:xfrm>
            <a:off x="456836" y="2505146"/>
            <a:ext cx="1217850" cy="390882"/>
          </a:xfrm>
          <a:prstGeom prst="rect">
            <a:avLst/>
          </a:prstGeom>
          <a:solidFill>
            <a:srgbClr val="FFFF99"/>
          </a:solidFill>
          <a:ln w="28575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endParaRPr kumimoji="1" lang="ko-KR" altLang="en-US" sz="1100" b="1">
              <a:latin typeface="+mj-ea"/>
              <a:ea typeface="+mj-ea"/>
            </a:endParaRPr>
          </a:p>
        </p:txBody>
      </p:sp>
      <p:sp>
        <p:nvSpPr>
          <p:cNvPr id="36" name="Text Box 30"/>
          <p:cNvSpPr txBox="1">
            <a:spLocks noChangeArrowheads="1"/>
          </p:cNvSpPr>
          <p:nvPr/>
        </p:nvSpPr>
        <p:spPr bwMode="auto">
          <a:xfrm>
            <a:off x="631100" y="2578092"/>
            <a:ext cx="881339" cy="26013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r>
              <a:rPr kumimoji="1" lang="en-US" altLang="ko-KR" sz="1100" b="1">
                <a:latin typeface="+mj-ea"/>
                <a:ea typeface="+mj-ea"/>
              </a:rPr>
              <a:t>W</a:t>
            </a:r>
          </a:p>
        </p:txBody>
      </p:sp>
      <p:sp>
        <p:nvSpPr>
          <p:cNvPr id="37" name="Rectangle 31"/>
          <p:cNvSpPr>
            <a:spLocks noChangeArrowheads="1"/>
          </p:cNvSpPr>
          <p:nvPr/>
        </p:nvSpPr>
        <p:spPr bwMode="auto">
          <a:xfrm>
            <a:off x="5368296" y="1493533"/>
            <a:ext cx="1217850" cy="390882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endParaRPr kumimoji="1" lang="ko-KR" altLang="en-US" sz="1100" b="1">
              <a:latin typeface="+mj-ea"/>
              <a:ea typeface="+mj-ea"/>
            </a:endParaRPr>
          </a:p>
        </p:txBody>
      </p:sp>
      <p:sp>
        <p:nvSpPr>
          <p:cNvPr id="38" name="Text Box 32"/>
          <p:cNvSpPr txBox="1">
            <a:spLocks noChangeArrowheads="1"/>
          </p:cNvSpPr>
          <p:nvPr/>
        </p:nvSpPr>
        <p:spPr bwMode="auto">
          <a:xfrm>
            <a:off x="5544564" y="1567855"/>
            <a:ext cx="879335" cy="25875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r>
              <a:rPr kumimoji="1" lang="en-US" altLang="ko-KR" sz="1100" b="1">
                <a:latin typeface="+mj-ea"/>
                <a:ea typeface="+mj-ea"/>
              </a:rPr>
              <a:t>W+3</a:t>
            </a:r>
          </a:p>
        </p:txBody>
      </p:sp>
      <p:sp>
        <p:nvSpPr>
          <p:cNvPr id="39" name="Rectangle 34"/>
          <p:cNvSpPr>
            <a:spLocks noChangeArrowheads="1"/>
          </p:cNvSpPr>
          <p:nvPr/>
        </p:nvSpPr>
        <p:spPr bwMode="auto">
          <a:xfrm flipH="1">
            <a:off x="6564111" y="1493532"/>
            <a:ext cx="1195817" cy="389506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 typeface="Wingdings" pitchFamily="2" charset="2"/>
              <a:buNone/>
            </a:pPr>
            <a:endParaRPr lang="ko-KR" altLang="en-US" sz="900" dirty="0">
              <a:latin typeface="+mj-ea"/>
              <a:ea typeface="+mj-ea"/>
              <a:cs typeface="Arial" pitchFamily="34" charset="0"/>
            </a:endParaRPr>
          </a:p>
          <a:p>
            <a:pPr algn="ctr">
              <a:buFont typeface="Wingdings" pitchFamily="2" charset="2"/>
              <a:buNone/>
            </a:pPr>
            <a:endParaRPr lang="en-US" altLang="ko-KR" sz="900" dirty="0"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40" name="Rectangle 38"/>
          <p:cNvSpPr>
            <a:spLocks noChangeArrowheads="1"/>
          </p:cNvSpPr>
          <p:nvPr/>
        </p:nvSpPr>
        <p:spPr bwMode="auto">
          <a:xfrm>
            <a:off x="6566116" y="1493532"/>
            <a:ext cx="1219853" cy="390882"/>
          </a:xfrm>
          <a:prstGeom prst="rect">
            <a:avLst/>
          </a:prstGeom>
          <a:noFill/>
          <a:ln w="28575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endParaRPr kumimoji="1" lang="ko-KR" altLang="en-US" sz="1100" b="1">
              <a:latin typeface="+mj-ea"/>
              <a:ea typeface="+mj-ea"/>
            </a:endParaRPr>
          </a:p>
        </p:txBody>
      </p:sp>
      <p:sp>
        <p:nvSpPr>
          <p:cNvPr id="41" name="Text Box 39"/>
          <p:cNvSpPr txBox="1">
            <a:spLocks noChangeArrowheads="1"/>
          </p:cNvSpPr>
          <p:nvPr/>
        </p:nvSpPr>
        <p:spPr bwMode="auto">
          <a:xfrm>
            <a:off x="6720349" y="1571628"/>
            <a:ext cx="879336" cy="26013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r>
              <a:rPr kumimoji="1" lang="en-US" altLang="ko-KR" sz="1100" b="1" dirty="0">
                <a:latin typeface="+mj-ea"/>
                <a:ea typeface="+mj-ea"/>
              </a:rPr>
              <a:t>M+2</a:t>
            </a:r>
          </a:p>
        </p:txBody>
      </p:sp>
      <p:sp>
        <p:nvSpPr>
          <p:cNvPr id="42" name="Rectangle 40"/>
          <p:cNvSpPr>
            <a:spLocks noChangeArrowheads="1"/>
          </p:cNvSpPr>
          <p:nvPr/>
        </p:nvSpPr>
        <p:spPr bwMode="auto">
          <a:xfrm>
            <a:off x="4134422" y="1493533"/>
            <a:ext cx="1219852" cy="390882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endParaRPr kumimoji="1" lang="ko-KR" altLang="en-US" sz="1100" b="1">
              <a:latin typeface="+mj-ea"/>
              <a:ea typeface="+mj-ea"/>
            </a:endParaRPr>
          </a:p>
        </p:txBody>
      </p:sp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918575" y="1493533"/>
            <a:ext cx="1217850" cy="390882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endParaRPr kumimoji="1" lang="ko-KR" altLang="en-US" sz="1100" b="1">
              <a:latin typeface="+mj-ea"/>
              <a:ea typeface="+mj-ea"/>
            </a:endParaRPr>
          </a:p>
        </p:txBody>
      </p:sp>
      <p:sp>
        <p:nvSpPr>
          <p:cNvPr id="44" name="Text Box 42"/>
          <p:cNvSpPr txBox="1">
            <a:spLocks noChangeArrowheads="1"/>
          </p:cNvSpPr>
          <p:nvPr/>
        </p:nvSpPr>
        <p:spPr bwMode="auto">
          <a:xfrm>
            <a:off x="3094842" y="1567855"/>
            <a:ext cx="879336" cy="25875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r>
              <a:rPr kumimoji="1" lang="en-US" altLang="ko-KR" sz="1100" b="1">
                <a:latin typeface="+mj-ea"/>
                <a:ea typeface="+mj-ea"/>
              </a:rPr>
              <a:t>W+1</a:t>
            </a: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1684701" y="1493533"/>
            <a:ext cx="1221856" cy="390882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endParaRPr kumimoji="1" lang="ko-KR" altLang="en-US" sz="1100" b="1">
              <a:latin typeface="+mj-ea"/>
              <a:ea typeface="+mj-ea"/>
            </a:endParaRPr>
          </a:p>
        </p:txBody>
      </p:sp>
      <p:sp>
        <p:nvSpPr>
          <p:cNvPr id="46" name="Text Box 44"/>
          <p:cNvSpPr txBox="1">
            <a:spLocks noChangeArrowheads="1"/>
          </p:cNvSpPr>
          <p:nvPr/>
        </p:nvSpPr>
        <p:spPr bwMode="auto">
          <a:xfrm>
            <a:off x="1860968" y="1567855"/>
            <a:ext cx="879336" cy="25875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r>
              <a:rPr kumimoji="1" lang="en-US" altLang="ko-KR" sz="1100" b="1">
                <a:latin typeface="+mj-ea"/>
                <a:ea typeface="+mj-ea"/>
              </a:rPr>
              <a:t>W</a:t>
            </a:r>
          </a:p>
        </p:txBody>
      </p:sp>
      <p:sp>
        <p:nvSpPr>
          <p:cNvPr id="47" name="Text Box 45"/>
          <p:cNvSpPr txBox="1">
            <a:spLocks noChangeArrowheads="1"/>
          </p:cNvSpPr>
          <p:nvPr/>
        </p:nvSpPr>
        <p:spPr bwMode="auto">
          <a:xfrm>
            <a:off x="4328717" y="1567855"/>
            <a:ext cx="881339" cy="25875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r>
              <a:rPr kumimoji="1" lang="en-US" altLang="ko-KR" sz="1100" b="1">
                <a:latin typeface="+mj-ea"/>
                <a:ea typeface="+mj-ea"/>
              </a:rPr>
              <a:t>W+2</a:t>
            </a:r>
          </a:p>
        </p:txBody>
      </p:sp>
      <p:sp>
        <p:nvSpPr>
          <p:cNvPr id="48" name="Text Box 46"/>
          <p:cNvSpPr txBox="1">
            <a:spLocks noChangeArrowheads="1"/>
          </p:cNvSpPr>
          <p:nvPr/>
        </p:nvSpPr>
        <p:spPr bwMode="auto">
          <a:xfrm>
            <a:off x="8939720" y="1468758"/>
            <a:ext cx="592901" cy="40189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kumimoji="1" lang="ko-KR" altLang="en-US" sz="1100" b="1">
                <a:latin typeface="+mj-ea"/>
                <a:ea typeface="+mj-ea"/>
              </a:rPr>
              <a:t>판매계획</a:t>
            </a:r>
          </a:p>
        </p:txBody>
      </p:sp>
      <p:sp>
        <p:nvSpPr>
          <p:cNvPr id="49" name="Text Box 47"/>
          <p:cNvSpPr txBox="1">
            <a:spLocks noChangeArrowheads="1"/>
          </p:cNvSpPr>
          <p:nvPr/>
        </p:nvSpPr>
        <p:spPr bwMode="auto">
          <a:xfrm>
            <a:off x="7830035" y="2513404"/>
            <a:ext cx="991507" cy="24086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kumimoji="1" lang="ko-KR" altLang="en-US" sz="1100" b="1">
                <a:latin typeface="+mj-ea"/>
                <a:ea typeface="+mj-ea"/>
              </a:rPr>
              <a:t>생산계획</a:t>
            </a:r>
          </a:p>
        </p:txBody>
      </p:sp>
      <p:sp>
        <p:nvSpPr>
          <p:cNvPr id="50" name="Text Box 48"/>
          <p:cNvSpPr txBox="1">
            <a:spLocks noChangeArrowheads="1"/>
          </p:cNvSpPr>
          <p:nvPr/>
        </p:nvSpPr>
        <p:spPr bwMode="auto">
          <a:xfrm>
            <a:off x="623241" y="949877"/>
            <a:ext cx="2619675" cy="402927"/>
          </a:xfrm>
          <a:prstGeom prst="rect">
            <a:avLst/>
          </a:prstGeom>
          <a:noFill/>
          <a:ln w="12700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r>
              <a:rPr lang="ko-KR" altLang="en-US" sz="1100" b="1" dirty="0">
                <a:latin typeface="+mj-ea"/>
                <a:ea typeface="+mj-ea"/>
              </a:rPr>
              <a:t>생산계획의 확정 구간을 두어 </a:t>
            </a:r>
            <a:br>
              <a:rPr lang="ko-KR" altLang="en-US" sz="1100" b="1" dirty="0">
                <a:latin typeface="+mj-ea"/>
                <a:ea typeface="+mj-ea"/>
              </a:rPr>
            </a:br>
            <a:r>
              <a:rPr lang="ko-KR" altLang="en-US" sz="1100" b="1" dirty="0">
                <a:latin typeface="+mj-ea"/>
                <a:ea typeface="+mj-ea"/>
              </a:rPr>
              <a:t>계획을 고정함</a:t>
            </a:r>
            <a:endParaRPr kumimoji="1" lang="ko-KR" altLang="en-US" sz="1100" b="1" dirty="0">
              <a:latin typeface="+mj-ea"/>
              <a:ea typeface="+mj-ea"/>
            </a:endParaRPr>
          </a:p>
        </p:txBody>
      </p:sp>
      <p:cxnSp>
        <p:nvCxnSpPr>
          <p:cNvPr id="51" name="AutoShape 49"/>
          <p:cNvCxnSpPr>
            <a:cxnSpLocks noChangeShapeType="1"/>
            <a:stCxn id="20" idx="3"/>
            <a:endCxn id="50" idx="1"/>
          </p:cNvCxnSpPr>
          <p:nvPr/>
        </p:nvCxnSpPr>
        <p:spPr bwMode="auto">
          <a:xfrm rot="10800000" flipH="1">
            <a:off x="478868" y="1151341"/>
            <a:ext cx="144372" cy="1951139"/>
          </a:xfrm>
          <a:prstGeom prst="bentConnector3">
            <a:avLst>
              <a:gd name="adj1" fmla="val -199789"/>
            </a:avLst>
          </a:prstGeom>
          <a:noFill/>
          <a:ln w="12700">
            <a:solidFill>
              <a:schemeClr val="tx1"/>
            </a:solidFill>
            <a:miter lim="800000"/>
            <a:headEnd type="oval" w="lg" len="lg"/>
            <a:tailEnd type="triangle" w="med" len="med"/>
          </a:ln>
          <a:effectLst/>
        </p:spPr>
      </p:cxnSp>
      <p:sp>
        <p:nvSpPr>
          <p:cNvPr id="52" name="Text Box 50"/>
          <p:cNvSpPr txBox="1">
            <a:spLocks noChangeArrowheads="1"/>
          </p:cNvSpPr>
          <p:nvPr/>
        </p:nvSpPr>
        <p:spPr bwMode="auto">
          <a:xfrm>
            <a:off x="4910227" y="949877"/>
            <a:ext cx="4385409" cy="402927"/>
          </a:xfrm>
          <a:prstGeom prst="rect">
            <a:avLst/>
          </a:prstGeom>
          <a:noFill/>
          <a:ln w="12700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r>
              <a:rPr lang="ko-KR" altLang="en-US" sz="1100" b="1">
                <a:latin typeface="+mj-ea"/>
                <a:ea typeface="+mj-ea"/>
              </a:rPr>
              <a:t>수요예측 변동</a:t>
            </a:r>
            <a:r>
              <a:rPr lang="en-US" altLang="ko-KR" sz="1100" b="1">
                <a:latin typeface="+mj-ea"/>
                <a:ea typeface="+mj-ea"/>
              </a:rPr>
              <a:t>,</a:t>
            </a:r>
            <a:r>
              <a:rPr lang="ko-KR" altLang="en-US" sz="1100" b="1">
                <a:latin typeface="+mj-ea"/>
                <a:ea typeface="+mj-ea"/>
              </a:rPr>
              <a:t> 주문변경 또는 추가신규주문의 경우 </a:t>
            </a:r>
            <a:br>
              <a:rPr lang="ko-KR" altLang="en-US" sz="1100" b="1">
                <a:latin typeface="+mj-ea"/>
                <a:ea typeface="+mj-ea"/>
              </a:rPr>
            </a:br>
            <a:r>
              <a:rPr lang="ko-KR" altLang="en-US" sz="1100" b="1">
                <a:latin typeface="+mj-ea"/>
                <a:ea typeface="+mj-ea"/>
              </a:rPr>
              <a:t>계획 조정이 가능함</a:t>
            </a:r>
          </a:p>
        </p:txBody>
      </p:sp>
      <p:cxnSp>
        <p:nvCxnSpPr>
          <p:cNvPr id="53" name="AutoShape 51"/>
          <p:cNvCxnSpPr>
            <a:cxnSpLocks noChangeShapeType="1"/>
            <a:stCxn id="19" idx="7"/>
            <a:endCxn id="52" idx="3"/>
          </p:cNvCxnSpPr>
          <p:nvPr/>
        </p:nvCxnSpPr>
        <p:spPr bwMode="auto">
          <a:xfrm flipV="1">
            <a:off x="7765938" y="1151341"/>
            <a:ext cx="1529699" cy="1951139"/>
          </a:xfrm>
          <a:prstGeom prst="bentConnector3">
            <a:avLst>
              <a:gd name="adj1" fmla="val 118856"/>
            </a:avLst>
          </a:prstGeom>
          <a:noFill/>
          <a:ln w="12700">
            <a:solidFill>
              <a:schemeClr val="tx1"/>
            </a:solidFill>
            <a:miter lim="800000"/>
            <a:headEnd type="oval" w="lg" len="lg"/>
            <a:tailEnd type="triangle" w="med" len="med"/>
          </a:ln>
          <a:effectLst/>
        </p:spPr>
      </p:cxnSp>
      <p:sp>
        <p:nvSpPr>
          <p:cNvPr id="58" name="Rectangle 60"/>
          <p:cNvSpPr>
            <a:spLocks noChangeArrowheads="1"/>
          </p:cNvSpPr>
          <p:nvPr/>
        </p:nvSpPr>
        <p:spPr bwMode="auto">
          <a:xfrm flipH="1">
            <a:off x="6554097" y="2503769"/>
            <a:ext cx="1221858" cy="389506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algn="ctr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 typeface="Wingdings" pitchFamily="2" charset="2"/>
              <a:buNone/>
            </a:pPr>
            <a:endParaRPr lang="ko-KR" altLang="en-US" sz="900" dirty="0">
              <a:latin typeface="+mj-ea"/>
              <a:ea typeface="+mj-ea"/>
              <a:cs typeface="Arial" pitchFamily="34" charset="0"/>
            </a:endParaRPr>
          </a:p>
          <a:p>
            <a:pPr algn="ctr">
              <a:buFont typeface="Wingdings" pitchFamily="2" charset="2"/>
              <a:buNone/>
            </a:pPr>
            <a:endParaRPr lang="en-US" altLang="ko-KR" sz="900" dirty="0"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9" name="Rectangle 64"/>
          <p:cNvSpPr>
            <a:spLocks noChangeArrowheads="1"/>
          </p:cNvSpPr>
          <p:nvPr/>
        </p:nvSpPr>
        <p:spPr bwMode="auto">
          <a:xfrm>
            <a:off x="6556101" y="2503769"/>
            <a:ext cx="1219854" cy="390882"/>
          </a:xfrm>
          <a:prstGeom prst="rect">
            <a:avLst/>
          </a:prstGeom>
          <a:noFill/>
          <a:ln w="28575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endParaRPr kumimoji="1" lang="ko-KR" altLang="en-US" sz="1100" b="1">
              <a:latin typeface="+mj-ea"/>
              <a:ea typeface="+mj-ea"/>
            </a:endParaRPr>
          </a:p>
        </p:txBody>
      </p:sp>
      <p:sp>
        <p:nvSpPr>
          <p:cNvPr id="60" name="Text Box 65"/>
          <p:cNvSpPr txBox="1">
            <a:spLocks noChangeArrowheads="1"/>
          </p:cNvSpPr>
          <p:nvPr/>
        </p:nvSpPr>
        <p:spPr bwMode="auto">
          <a:xfrm>
            <a:off x="6710335" y="2593295"/>
            <a:ext cx="879336" cy="26013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r>
              <a:rPr kumimoji="1" lang="en-US" altLang="ko-KR" sz="1100" b="1" dirty="0">
                <a:latin typeface="+mj-ea"/>
                <a:ea typeface="+mj-ea"/>
              </a:rPr>
              <a:t>M+3</a:t>
            </a:r>
          </a:p>
        </p:txBody>
      </p:sp>
      <p:sp>
        <p:nvSpPr>
          <p:cNvPr id="61" name="Text Box 66"/>
          <p:cNvSpPr txBox="1">
            <a:spLocks noChangeArrowheads="1"/>
          </p:cNvSpPr>
          <p:nvPr/>
        </p:nvSpPr>
        <p:spPr bwMode="auto">
          <a:xfrm>
            <a:off x="3559210" y="3485103"/>
            <a:ext cx="3906610" cy="469677"/>
          </a:xfrm>
          <a:prstGeom prst="rect">
            <a:avLst/>
          </a:prstGeom>
          <a:noFill/>
          <a:ln w="12700" algn="ctr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/>
        </p:spPr>
        <p:txBody>
          <a:bodyPr wrap="none">
            <a:noAutofit/>
          </a:bodyPr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r>
              <a:rPr lang="ko-KR" altLang="en-US" sz="1000" b="1" dirty="0">
                <a:latin typeface="+mj-ea"/>
                <a:ea typeface="+mj-ea"/>
              </a:rPr>
              <a:t>주문 우선 순위가 높은 긴급 주문이 입력될 경우</a:t>
            </a:r>
            <a:br>
              <a:rPr lang="ko-KR" altLang="en-US" sz="1000" b="1" dirty="0">
                <a:latin typeface="+mj-ea"/>
                <a:ea typeface="+mj-ea"/>
              </a:rPr>
            </a:br>
            <a:r>
              <a:rPr lang="ko-KR" altLang="en-US" sz="1000" b="1" dirty="0" smtClean="0">
                <a:latin typeface="+mj-ea"/>
                <a:ea typeface="+mj-ea"/>
              </a:rPr>
              <a:t>생산계획의 조정이 </a:t>
            </a:r>
            <a:r>
              <a:rPr lang="ko-KR" altLang="en-US" sz="1000" b="1" dirty="0">
                <a:latin typeface="+mj-ea"/>
                <a:ea typeface="+mj-ea"/>
              </a:rPr>
              <a:t>가능함</a:t>
            </a:r>
          </a:p>
        </p:txBody>
      </p:sp>
      <p:sp>
        <p:nvSpPr>
          <p:cNvPr id="62" name="AutoShape 67"/>
          <p:cNvSpPr>
            <a:spLocks noChangeArrowheads="1"/>
          </p:cNvSpPr>
          <p:nvPr/>
        </p:nvSpPr>
        <p:spPr bwMode="auto">
          <a:xfrm>
            <a:off x="1670680" y="3212587"/>
            <a:ext cx="1255907" cy="96344"/>
          </a:xfrm>
          <a:prstGeom prst="leftRightArrow">
            <a:avLst>
              <a:gd name="adj1" fmla="val 60685"/>
              <a:gd name="adj2" fmla="val 73772"/>
            </a:avLst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latin typeface="+mj-ea"/>
              <a:ea typeface="+mj-ea"/>
            </a:endParaRPr>
          </a:p>
        </p:txBody>
      </p:sp>
      <p:cxnSp>
        <p:nvCxnSpPr>
          <p:cNvPr id="63" name="AutoShape 68"/>
          <p:cNvCxnSpPr>
            <a:cxnSpLocks noChangeShapeType="1"/>
            <a:stCxn id="62" idx="5"/>
            <a:endCxn id="61" idx="1"/>
          </p:cNvCxnSpPr>
          <p:nvPr/>
        </p:nvCxnSpPr>
        <p:spPr bwMode="auto">
          <a:xfrm rot="16200000" flipH="1">
            <a:off x="2713947" y="2874679"/>
            <a:ext cx="429950" cy="1260576"/>
          </a:xfrm>
          <a:prstGeom prst="bentConnector2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  <a:miter lim="800000"/>
            <a:headEnd type="oval" w="lg" len="lg"/>
            <a:tailEnd type="triangle" w="med" len="med"/>
          </a:ln>
          <a:effectLst/>
        </p:spPr>
      </p:cxnSp>
      <p:sp>
        <p:nvSpPr>
          <p:cNvPr id="64" name="Text Box 39"/>
          <p:cNvSpPr txBox="1">
            <a:spLocks noChangeArrowheads="1"/>
          </p:cNvSpPr>
          <p:nvPr/>
        </p:nvSpPr>
        <p:spPr bwMode="auto">
          <a:xfrm>
            <a:off x="8016694" y="1575286"/>
            <a:ext cx="879336" cy="26013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r>
              <a:rPr kumimoji="1" lang="en-US" altLang="ko-KR" sz="1100" b="1" dirty="0" smtClean="0">
                <a:latin typeface="+mj-ea"/>
                <a:ea typeface="+mj-ea"/>
              </a:rPr>
              <a:t>M+3</a:t>
            </a:r>
            <a:endParaRPr kumimoji="1" lang="en-US" altLang="ko-KR" sz="1100" b="1" dirty="0">
              <a:latin typeface="+mj-ea"/>
              <a:ea typeface="+mj-ea"/>
            </a:endParaRPr>
          </a:p>
        </p:txBody>
      </p:sp>
      <p:sp>
        <p:nvSpPr>
          <p:cNvPr id="65" name="Rectangle 38"/>
          <p:cNvSpPr>
            <a:spLocks noChangeArrowheads="1"/>
          </p:cNvSpPr>
          <p:nvPr/>
        </p:nvSpPr>
        <p:spPr bwMode="auto">
          <a:xfrm>
            <a:off x="7828994" y="1509910"/>
            <a:ext cx="1219853" cy="390882"/>
          </a:xfrm>
          <a:prstGeom prst="rect">
            <a:avLst/>
          </a:prstGeom>
          <a:noFill/>
          <a:ln w="28575" algn="ctr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10000"/>
              </a:lnSpc>
              <a:buFont typeface="Wingdings" pitchFamily="2" charset="2"/>
              <a:buNone/>
            </a:pPr>
            <a:endParaRPr kumimoji="1" lang="ko-KR" altLang="en-US" sz="1100" b="1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363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직사각형 180"/>
          <p:cNvSpPr/>
          <p:nvPr/>
        </p:nvSpPr>
        <p:spPr bwMode="auto">
          <a:xfrm>
            <a:off x="112623" y="911278"/>
            <a:ext cx="9598905" cy="743230"/>
          </a:xfrm>
          <a:prstGeom prst="rect">
            <a:avLst/>
          </a:prstGeom>
          <a:noFill/>
          <a:ln w="25400" cap="flat" cmpd="sng" algn="ctr">
            <a:solidFill>
              <a:srgbClr val="C0504D"/>
            </a:solidFill>
            <a:prstDash val="dash"/>
            <a:headEnd/>
            <a:tailEnd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/>
              <a:cs typeface="+mn-cs"/>
            </a:endParaRPr>
          </a:p>
        </p:txBody>
      </p:sp>
      <p:sp>
        <p:nvSpPr>
          <p:cNvPr id="182" name="AutoShape 2"/>
          <p:cNvSpPr>
            <a:spLocks noChangeArrowheads="1"/>
          </p:cNvSpPr>
          <p:nvPr/>
        </p:nvSpPr>
        <p:spPr bwMode="auto">
          <a:xfrm rot="10800000">
            <a:off x="194471" y="1484784"/>
            <a:ext cx="9711530" cy="360040"/>
          </a:xfrm>
          <a:custGeom>
            <a:avLst/>
            <a:gdLst>
              <a:gd name="connsiteX0" fmla="*/ 0 w 1591808"/>
              <a:gd name="connsiteY0" fmla="*/ 1052513 h 1052513"/>
              <a:gd name="connsiteX1" fmla="*/ 795904 w 1591808"/>
              <a:gd name="connsiteY1" fmla="*/ 0 h 1052513"/>
              <a:gd name="connsiteX2" fmla="*/ 1591808 w 1591808"/>
              <a:gd name="connsiteY2" fmla="*/ 1052513 h 1052513"/>
              <a:gd name="connsiteX3" fmla="*/ 0 w 1591808"/>
              <a:gd name="connsiteY3" fmla="*/ 1052513 h 1052513"/>
              <a:gd name="connsiteX0" fmla="*/ 0 w 2350633"/>
              <a:gd name="connsiteY0" fmla="*/ 423745 h 423745"/>
              <a:gd name="connsiteX1" fmla="*/ 2350633 w 2350633"/>
              <a:gd name="connsiteY1" fmla="*/ 0 h 423745"/>
              <a:gd name="connsiteX2" fmla="*/ 1591808 w 2350633"/>
              <a:gd name="connsiteY2" fmla="*/ 423745 h 423745"/>
              <a:gd name="connsiteX3" fmla="*/ 0 w 2350633"/>
              <a:gd name="connsiteY3" fmla="*/ 423745 h 423745"/>
              <a:gd name="connsiteX0" fmla="*/ 0 w 2350633"/>
              <a:gd name="connsiteY0" fmla="*/ 423745 h 441586"/>
              <a:gd name="connsiteX1" fmla="*/ 2350633 w 2350633"/>
              <a:gd name="connsiteY1" fmla="*/ 0 h 441586"/>
              <a:gd name="connsiteX2" fmla="*/ 1384299 w 2350633"/>
              <a:gd name="connsiteY2" fmla="*/ 441586 h 441586"/>
              <a:gd name="connsiteX3" fmla="*/ 0 w 2350633"/>
              <a:gd name="connsiteY3" fmla="*/ 423745 h 441586"/>
              <a:gd name="connsiteX0" fmla="*/ 4123193 w 6473826"/>
              <a:gd name="connsiteY0" fmla="*/ 423746 h 441587"/>
              <a:gd name="connsiteX1" fmla="*/ 0 w 6473826"/>
              <a:gd name="connsiteY1" fmla="*/ 0 h 441587"/>
              <a:gd name="connsiteX2" fmla="*/ 6473826 w 6473826"/>
              <a:gd name="connsiteY2" fmla="*/ 1 h 441587"/>
              <a:gd name="connsiteX3" fmla="*/ 5507492 w 6473826"/>
              <a:gd name="connsiteY3" fmla="*/ 441587 h 441587"/>
              <a:gd name="connsiteX4" fmla="*/ 4123193 w 6473826"/>
              <a:gd name="connsiteY4" fmla="*/ 423746 h 441587"/>
              <a:gd name="connsiteX0" fmla="*/ 2039683 w 6473826"/>
              <a:gd name="connsiteY0" fmla="*/ 441587 h 441587"/>
              <a:gd name="connsiteX1" fmla="*/ 0 w 6473826"/>
              <a:gd name="connsiteY1" fmla="*/ 0 h 441587"/>
              <a:gd name="connsiteX2" fmla="*/ 6473826 w 6473826"/>
              <a:gd name="connsiteY2" fmla="*/ 1 h 441587"/>
              <a:gd name="connsiteX3" fmla="*/ 5507492 w 6473826"/>
              <a:gd name="connsiteY3" fmla="*/ 441587 h 441587"/>
              <a:gd name="connsiteX4" fmla="*/ 2039683 w 6473826"/>
              <a:gd name="connsiteY4" fmla="*/ 441587 h 441587"/>
              <a:gd name="connsiteX0" fmla="*/ 2039683 w 5507492"/>
              <a:gd name="connsiteY0" fmla="*/ 493459 h 493459"/>
              <a:gd name="connsiteX1" fmla="*/ 0 w 5507492"/>
              <a:gd name="connsiteY1" fmla="*/ 51872 h 493459"/>
              <a:gd name="connsiteX2" fmla="*/ 5448365 w 5507492"/>
              <a:gd name="connsiteY2" fmla="*/ 0 h 493459"/>
              <a:gd name="connsiteX3" fmla="*/ 5507492 w 5507492"/>
              <a:gd name="connsiteY3" fmla="*/ 493459 h 493459"/>
              <a:gd name="connsiteX4" fmla="*/ 2039683 w 5507492"/>
              <a:gd name="connsiteY4" fmla="*/ 493459 h 493459"/>
              <a:gd name="connsiteX0" fmla="*/ 5989316 w 9457125"/>
              <a:gd name="connsiteY0" fmla="*/ 493459 h 493459"/>
              <a:gd name="connsiteX1" fmla="*/ 0 w 9457125"/>
              <a:gd name="connsiteY1" fmla="*/ 0 h 493459"/>
              <a:gd name="connsiteX2" fmla="*/ 9397998 w 9457125"/>
              <a:gd name="connsiteY2" fmla="*/ 0 h 493459"/>
              <a:gd name="connsiteX3" fmla="*/ 9457125 w 9457125"/>
              <a:gd name="connsiteY3" fmla="*/ 493459 h 493459"/>
              <a:gd name="connsiteX4" fmla="*/ 5989316 w 9457125"/>
              <a:gd name="connsiteY4" fmla="*/ 493459 h 493459"/>
              <a:gd name="connsiteX0" fmla="*/ 8234067 w 9457125"/>
              <a:gd name="connsiteY0" fmla="*/ 532631 h 532631"/>
              <a:gd name="connsiteX1" fmla="*/ 0 w 9457125"/>
              <a:gd name="connsiteY1" fmla="*/ 0 h 532631"/>
              <a:gd name="connsiteX2" fmla="*/ 9397998 w 9457125"/>
              <a:gd name="connsiteY2" fmla="*/ 0 h 532631"/>
              <a:gd name="connsiteX3" fmla="*/ 9457125 w 9457125"/>
              <a:gd name="connsiteY3" fmla="*/ 493459 h 532631"/>
              <a:gd name="connsiteX4" fmla="*/ 8234067 w 9457125"/>
              <a:gd name="connsiteY4" fmla="*/ 532631 h 532631"/>
              <a:gd name="connsiteX0" fmla="*/ 8234067 w 9457125"/>
              <a:gd name="connsiteY0" fmla="*/ 532631 h 532631"/>
              <a:gd name="connsiteX1" fmla="*/ 0 w 9457125"/>
              <a:gd name="connsiteY1" fmla="*/ 0 h 532631"/>
              <a:gd name="connsiteX2" fmla="*/ 9404197 w 9457125"/>
              <a:gd name="connsiteY2" fmla="*/ 258132 h 532631"/>
              <a:gd name="connsiteX3" fmla="*/ 9457125 w 9457125"/>
              <a:gd name="connsiteY3" fmla="*/ 493459 h 532631"/>
              <a:gd name="connsiteX4" fmla="*/ 8234067 w 9457125"/>
              <a:gd name="connsiteY4" fmla="*/ 532631 h 532631"/>
              <a:gd name="connsiteX0" fmla="*/ 8541399 w 9764457"/>
              <a:gd name="connsiteY0" fmla="*/ 343123 h 343123"/>
              <a:gd name="connsiteX1" fmla="*/ 0 w 9764457"/>
              <a:gd name="connsiteY1" fmla="*/ 0 h 343123"/>
              <a:gd name="connsiteX2" fmla="*/ 9711529 w 9764457"/>
              <a:gd name="connsiteY2" fmla="*/ 68624 h 343123"/>
              <a:gd name="connsiteX3" fmla="*/ 9764457 w 9764457"/>
              <a:gd name="connsiteY3" fmla="*/ 303951 h 343123"/>
              <a:gd name="connsiteX4" fmla="*/ 8541399 w 9764457"/>
              <a:gd name="connsiteY4" fmla="*/ 343123 h 343123"/>
              <a:gd name="connsiteX0" fmla="*/ 8541399 w 9906000"/>
              <a:gd name="connsiteY0" fmla="*/ 343123 h 343123"/>
              <a:gd name="connsiteX1" fmla="*/ 0 w 9906000"/>
              <a:gd name="connsiteY1" fmla="*/ 0 h 343123"/>
              <a:gd name="connsiteX2" fmla="*/ 9906000 w 9906000"/>
              <a:gd name="connsiteY2" fmla="*/ 0 h 343123"/>
              <a:gd name="connsiteX3" fmla="*/ 9764457 w 9906000"/>
              <a:gd name="connsiteY3" fmla="*/ 303951 h 343123"/>
              <a:gd name="connsiteX4" fmla="*/ 8541399 w 9906000"/>
              <a:gd name="connsiteY4" fmla="*/ 343123 h 343123"/>
              <a:gd name="connsiteX0" fmla="*/ 8541399 w 9764457"/>
              <a:gd name="connsiteY0" fmla="*/ 343123 h 343123"/>
              <a:gd name="connsiteX1" fmla="*/ 0 w 9764457"/>
              <a:gd name="connsiteY1" fmla="*/ 0 h 343123"/>
              <a:gd name="connsiteX2" fmla="*/ 9711529 w 9764457"/>
              <a:gd name="connsiteY2" fmla="*/ 0 h 343123"/>
              <a:gd name="connsiteX3" fmla="*/ 9764457 w 9764457"/>
              <a:gd name="connsiteY3" fmla="*/ 303951 h 343123"/>
              <a:gd name="connsiteX4" fmla="*/ 8541399 w 9764457"/>
              <a:gd name="connsiteY4" fmla="*/ 343123 h 343123"/>
              <a:gd name="connsiteX0" fmla="*/ 8463390 w 9764457"/>
              <a:gd name="connsiteY0" fmla="*/ 274498 h 303951"/>
              <a:gd name="connsiteX1" fmla="*/ 0 w 9764457"/>
              <a:gd name="connsiteY1" fmla="*/ 0 h 303951"/>
              <a:gd name="connsiteX2" fmla="*/ 9711529 w 9764457"/>
              <a:gd name="connsiteY2" fmla="*/ 0 h 303951"/>
              <a:gd name="connsiteX3" fmla="*/ 9764457 w 9764457"/>
              <a:gd name="connsiteY3" fmla="*/ 303951 h 303951"/>
              <a:gd name="connsiteX4" fmla="*/ 8463390 w 9764457"/>
              <a:gd name="connsiteY4" fmla="*/ 274498 h 303951"/>
              <a:gd name="connsiteX0" fmla="*/ 8463390 w 9711529"/>
              <a:gd name="connsiteY0" fmla="*/ 274498 h 274498"/>
              <a:gd name="connsiteX1" fmla="*/ 0 w 9711529"/>
              <a:gd name="connsiteY1" fmla="*/ 0 h 274498"/>
              <a:gd name="connsiteX2" fmla="*/ 9711529 w 9711529"/>
              <a:gd name="connsiteY2" fmla="*/ 0 h 274498"/>
              <a:gd name="connsiteX3" fmla="*/ 9633520 w 9711529"/>
              <a:gd name="connsiteY3" fmla="*/ 274498 h 274498"/>
              <a:gd name="connsiteX4" fmla="*/ 8463390 w 9711529"/>
              <a:gd name="connsiteY4" fmla="*/ 274498 h 274498"/>
              <a:gd name="connsiteX0" fmla="*/ 8463390 w 9711530"/>
              <a:gd name="connsiteY0" fmla="*/ 343122 h 343122"/>
              <a:gd name="connsiteX1" fmla="*/ 0 w 9711530"/>
              <a:gd name="connsiteY1" fmla="*/ 68624 h 343122"/>
              <a:gd name="connsiteX2" fmla="*/ 9711530 w 9711530"/>
              <a:gd name="connsiteY2" fmla="*/ 0 h 343122"/>
              <a:gd name="connsiteX3" fmla="*/ 9633520 w 9711530"/>
              <a:gd name="connsiteY3" fmla="*/ 343122 h 343122"/>
              <a:gd name="connsiteX4" fmla="*/ 8463390 w 9711530"/>
              <a:gd name="connsiteY4" fmla="*/ 343122 h 343122"/>
              <a:gd name="connsiteX0" fmla="*/ 8463390 w 9711530"/>
              <a:gd name="connsiteY0" fmla="*/ 343122 h 343122"/>
              <a:gd name="connsiteX1" fmla="*/ 0 w 9711530"/>
              <a:gd name="connsiteY1" fmla="*/ 68624 h 343122"/>
              <a:gd name="connsiteX2" fmla="*/ 9711530 w 9711530"/>
              <a:gd name="connsiteY2" fmla="*/ 0 h 343122"/>
              <a:gd name="connsiteX3" fmla="*/ 8385382 w 9711530"/>
              <a:gd name="connsiteY3" fmla="*/ 343121 h 343122"/>
              <a:gd name="connsiteX4" fmla="*/ 8463390 w 9711530"/>
              <a:gd name="connsiteY4" fmla="*/ 343122 h 343122"/>
              <a:gd name="connsiteX0" fmla="*/ 8463390 w 9711530"/>
              <a:gd name="connsiteY0" fmla="*/ 343122 h 411745"/>
              <a:gd name="connsiteX1" fmla="*/ 0 w 9711530"/>
              <a:gd name="connsiteY1" fmla="*/ 68624 h 411745"/>
              <a:gd name="connsiteX2" fmla="*/ 9711530 w 9711530"/>
              <a:gd name="connsiteY2" fmla="*/ 0 h 411745"/>
              <a:gd name="connsiteX3" fmla="*/ 8775425 w 9711530"/>
              <a:gd name="connsiteY3" fmla="*/ 411745 h 411745"/>
              <a:gd name="connsiteX4" fmla="*/ 8463390 w 9711530"/>
              <a:gd name="connsiteY4" fmla="*/ 343122 h 411745"/>
              <a:gd name="connsiteX0" fmla="*/ 7215252 w 9711530"/>
              <a:gd name="connsiteY0" fmla="*/ 343121 h 411745"/>
              <a:gd name="connsiteX1" fmla="*/ 0 w 9711530"/>
              <a:gd name="connsiteY1" fmla="*/ 68624 h 411745"/>
              <a:gd name="connsiteX2" fmla="*/ 9711530 w 9711530"/>
              <a:gd name="connsiteY2" fmla="*/ 0 h 411745"/>
              <a:gd name="connsiteX3" fmla="*/ 8775425 w 9711530"/>
              <a:gd name="connsiteY3" fmla="*/ 411745 h 411745"/>
              <a:gd name="connsiteX4" fmla="*/ 7215252 w 9711530"/>
              <a:gd name="connsiteY4" fmla="*/ 343121 h 411745"/>
              <a:gd name="connsiteX0" fmla="*/ 7215252 w 9711530"/>
              <a:gd name="connsiteY0" fmla="*/ 343121 h 343121"/>
              <a:gd name="connsiteX1" fmla="*/ 0 w 9711530"/>
              <a:gd name="connsiteY1" fmla="*/ 68624 h 343121"/>
              <a:gd name="connsiteX2" fmla="*/ 9711530 w 9711530"/>
              <a:gd name="connsiteY2" fmla="*/ 0 h 343121"/>
              <a:gd name="connsiteX3" fmla="*/ 8385382 w 9711530"/>
              <a:gd name="connsiteY3" fmla="*/ 343121 h 343121"/>
              <a:gd name="connsiteX4" fmla="*/ 7215252 w 9711530"/>
              <a:gd name="connsiteY4" fmla="*/ 343121 h 343121"/>
              <a:gd name="connsiteX0" fmla="*/ 5733087 w 9711530"/>
              <a:gd name="connsiteY0" fmla="*/ 343121 h 343121"/>
              <a:gd name="connsiteX1" fmla="*/ 0 w 9711530"/>
              <a:gd name="connsiteY1" fmla="*/ 68624 h 343121"/>
              <a:gd name="connsiteX2" fmla="*/ 9711530 w 9711530"/>
              <a:gd name="connsiteY2" fmla="*/ 0 h 343121"/>
              <a:gd name="connsiteX3" fmla="*/ 8385382 w 9711530"/>
              <a:gd name="connsiteY3" fmla="*/ 343121 h 343121"/>
              <a:gd name="connsiteX4" fmla="*/ 5733087 w 9711530"/>
              <a:gd name="connsiteY4" fmla="*/ 343121 h 343121"/>
              <a:gd name="connsiteX0" fmla="*/ 5733087 w 9711530"/>
              <a:gd name="connsiteY0" fmla="*/ 343121 h 343121"/>
              <a:gd name="connsiteX1" fmla="*/ 0 w 9711530"/>
              <a:gd name="connsiteY1" fmla="*/ 68624 h 343121"/>
              <a:gd name="connsiteX2" fmla="*/ 9711530 w 9711530"/>
              <a:gd name="connsiteY2" fmla="*/ 0 h 343121"/>
              <a:gd name="connsiteX3" fmla="*/ 6981226 w 9711530"/>
              <a:gd name="connsiteY3" fmla="*/ 343121 h 343121"/>
              <a:gd name="connsiteX4" fmla="*/ 5733087 w 9711530"/>
              <a:gd name="connsiteY4" fmla="*/ 343121 h 343121"/>
              <a:gd name="connsiteX0" fmla="*/ 3002783 w 9711530"/>
              <a:gd name="connsiteY0" fmla="*/ 343121 h 343121"/>
              <a:gd name="connsiteX1" fmla="*/ 0 w 9711530"/>
              <a:gd name="connsiteY1" fmla="*/ 68624 h 343121"/>
              <a:gd name="connsiteX2" fmla="*/ 9711530 w 9711530"/>
              <a:gd name="connsiteY2" fmla="*/ 0 h 343121"/>
              <a:gd name="connsiteX3" fmla="*/ 6981226 w 9711530"/>
              <a:gd name="connsiteY3" fmla="*/ 343121 h 343121"/>
              <a:gd name="connsiteX4" fmla="*/ 3002783 w 9711530"/>
              <a:gd name="connsiteY4" fmla="*/ 343121 h 343121"/>
              <a:gd name="connsiteX0" fmla="*/ 3002783 w 9711530"/>
              <a:gd name="connsiteY0" fmla="*/ 343121 h 343121"/>
              <a:gd name="connsiteX1" fmla="*/ 0 w 9711530"/>
              <a:gd name="connsiteY1" fmla="*/ 68624 h 343121"/>
              <a:gd name="connsiteX2" fmla="*/ 9711530 w 9711530"/>
              <a:gd name="connsiteY2" fmla="*/ 0 h 343121"/>
              <a:gd name="connsiteX3" fmla="*/ 4094905 w 9711530"/>
              <a:gd name="connsiteY3" fmla="*/ 343121 h 343121"/>
              <a:gd name="connsiteX4" fmla="*/ 3002783 w 9711530"/>
              <a:gd name="connsiteY4" fmla="*/ 343121 h 343121"/>
              <a:gd name="connsiteX0" fmla="*/ 344489 w 9711530"/>
              <a:gd name="connsiteY0" fmla="*/ 343121 h 343121"/>
              <a:gd name="connsiteX1" fmla="*/ 0 w 9711530"/>
              <a:gd name="connsiteY1" fmla="*/ 68624 h 343121"/>
              <a:gd name="connsiteX2" fmla="*/ 9711530 w 9711530"/>
              <a:gd name="connsiteY2" fmla="*/ 0 h 343121"/>
              <a:gd name="connsiteX3" fmla="*/ 4094905 w 9711530"/>
              <a:gd name="connsiteY3" fmla="*/ 343121 h 343121"/>
              <a:gd name="connsiteX4" fmla="*/ 344489 w 9711530"/>
              <a:gd name="connsiteY4" fmla="*/ 343121 h 343121"/>
              <a:gd name="connsiteX0" fmla="*/ 344489 w 9711530"/>
              <a:gd name="connsiteY0" fmla="*/ 343121 h 343121"/>
              <a:gd name="connsiteX1" fmla="*/ 0 w 9711530"/>
              <a:gd name="connsiteY1" fmla="*/ 68624 h 343121"/>
              <a:gd name="connsiteX2" fmla="*/ 9711530 w 9711530"/>
              <a:gd name="connsiteY2" fmla="*/ 0 h 343121"/>
              <a:gd name="connsiteX3" fmla="*/ 2864769 w 9711530"/>
              <a:gd name="connsiteY3" fmla="*/ 343121 h 343121"/>
              <a:gd name="connsiteX4" fmla="*/ 344489 w 9711530"/>
              <a:gd name="connsiteY4" fmla="*/ 343121 h 343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11530" h="343121">
                <a:moveTo>
                  <a:pt x="344489" y="343121"/>
                </a:moveTo>
                <a:lnTo>
                  <a:pt x="0" y="68624"/>
                </a:lnTo>
                <a:lnTo>
                  <a:pt x="9711530" y="0"/>
                </a:lnTo>
                <a:lnTo>
                  <a:pt x="2864769" y="343121"/>
                </a:lnTo>
                <a:lnTo>
                  <a:pt x="344489" y="343121"/>
                </a:lnTo>
                <a:close/>
              </a:path>
            </a:pathLst>
          </a:custGeom>
          <a:gradFill rotWithShape="1">
            <a:gsLst>
              <a:gs pos="0">
                <a:srgbClr val="CDE5FF"/>
              </a:gs>
              <a:gs pos="100000">
                <a:srgbClr val="9999FF">
                  <a:gamma/>
                  <a:tint val="0"/>
                  <a:invGamma/>
                </a:srgbClr>
              </a:gs>
            </a:gsLst>
            <a:lin ang="5400000" scaled="1"/>
          </a:gradFill>
          <a:ln w="9525" cap="rnd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 latinLnBrk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endParaRPr kumimoji="1" lang="en-US" sz="1200" b="1" dirty="0">
              <a:solidFill>
                <a:srgbClr val="000000"/>
              </a:solidFill>
              <a:latin typeface="맑은 고딕"/>
              <a:cs typeface="Arial" pitchFamily="34" charset="0"/>
            </a:endParaRPr>
          </a:p>
        </p:txBody>
      </p:sp>
      <p:sp>
        <p:nvSpPr>
          <p:cNvPr id="183" name="AutoShape 9"/>
          <p:cNvSpPr>
            <a:spLocks noChangeArrowheads="1"/>
          </p:cNvSpPr>
          <p:nvPr/>
        </p:nvSpPr>
        <p:spPr bwMode="gray">
          <a:xfrm>
            <a:off x="152442" y="1005667"/>
            <a:ext cx="1287000" cy="504825"/>
          </a:xfrm>
          <a:prstGeom prst="homePlate">
            <a:avLst>
              <a:gd name="adj" fmla="val 5306"/>
            </a:avLst>
          </a:prstGeom>
          <a:solidFill>
            <a:sysClr val="window" lastClr="FFFFFF">
              <a:lumMod val="75000"/>
            </a:sysClr>
          </a:solidFill>
          <a:ln w="952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rPr>
              <a:t>운영 원칙 수립</a:t>
            </a:r>
            <a:endParaRPr kumimoji="0" lang="en-US" altLang="ko-KR" sz="1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itchFamily="50" charset="-127"/>
              <a:ea typeface="맑은 고딕"/>
              <a:cs typeface="Arial" charset="0"/>
            </a:endParaRPr>
          </a:p>
        </p:txBody>
      </p:sp>
      <p:sp>
        <p:nvSpPr>
          <p:cNvPr id="184" name="AutoShape 10"/>
          <p:cNvSpPr>
            <a:spLocks noChangeArrowheads="1"/>
          </p:cNvSpPr>
          <p:nvPr/>
        </p:nvSpPr>
        <p:spPr bwMode="gray">
          <a:xfrm>
            <a:off x="1524599" y="1005667"/>
            <a:ext cx="1287000" cy="504825"/>
          </a:xfrm>
          <a:prstGeom prst="homePlate">
            <a:avLst>
              <a:gd name="adj" fmla="val 5744"/>
            </a:avLst>
          </a:prstGeom>
          <a:solidFill>
            <a:sysClr val="window" lastClr="FFFFFF">
              <a:lumMod val="75000"/>
            </a:sysClr>
          </a:solidFill>
          <a:ln w="952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rPr>
              <a:t>판매계획</a:t>
            </a:r>
            <a:endParaRPr kumimoji="0" lang="en-US" altLang="ko-KR" sz="1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itchFamily="50" charset="-127"/>
              <a:ea typeface="맑은 고딕"/>
              <a:cs typeface="Arial" charset="0"/>
            </a:endParaRPr>
          </a:p>
        </p:txBody>
      </p:sp>
      <p:sp>
        <p:nvSpPr>
          <p:cNvPr id="185" name="AutoShape 13"/>
          <p:cNvSpPr>
            <a:spLocks noChangeArrowheads="1"/>
          </p:cNvSpPr>
          <p:nvPr/>
        </p:nvSpPr>
        <p:spPr bwMode="gray">
          <a:xfrm>
            <a:off x="7013225" y="1005667"/>
            <a:ext cx="1287000" cy="504825"/>
          </a:xfrm>
          <a:prstGeom prst="homePlate">
            <a:avLst>
              <a:gd name="adj" fmla="val 5920"/>
            </a:avLst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rPr>
              <a:t>실행</a:t>
            </a:r>
            <a:endParaRPr kumimoji="0" lang="en-US" altLang="ko-KR" sz="1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itchFamily="50" charset="-127"/>
              <a:ea typeface="맑은 고딕"/>
              <a:cs typeface="Arial" charset="0"/>
            </a:endParaRPr>
          </a:p>
        </p:txBody>
      </p:sp>
      <p:sp>
        <p:nvSpPr>
          <p:cNvPr id="186" name="AutoShape 16"/>
          <p:cNvSpPr>
            <a:spLocks noChangeArrowheads="1"/>
          </p:cNvSpPr>
          <p:nvPr/>
        </p:nvSpPr>
        <p:spPr bwMode="gray">
          <a:xfrm>
            <a:off x="8385381" y="1005667"/>
            <a:ext cx="1287000" cy="504825"/>
          </a:xfrm>
          <a:prstGeom prst="homePlate">
            <a:avLst>
              <a:gd name="adj" fmla="val 4085"/>
            </a:avLst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rPr>
              <a:t>모니터링</a:t>
            </a:r>
            <a:endParaRPr kumimoji="0" lang="en-US" altLang="ko-KR" sz="1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itchFamily="50" charset="-127"/>
              <a:ea typeface="맑은 고딕"/>
              <a:cs typeface="Arial" charset="0"/>
            </a:endParaRPr>
          </a:p>
        </p:txBody>
      </p:sp>
      <p:cxnSp>
        <p:nvCxnSpPr>
          <p:cNvPr id="187" name="AutoShape 17"/>
          <p:cNvCxnSpPr>
            <a:cxnSpLocks noChangeShapeType="1"/>
            <a:stCxn id="186" idx="0"/>
            <a:endCxn id="184" idx="0"/>
          </p:cNvCxnSpPr>
          <p:nvPr/>
        </p:nvCxnSpPr>
        <p:spPr bwMode="gray">
          <a:xfrm rot="16200000" flipV="1">
            <a:off x="5585118" y="-2426994"/>
            <a:ext cx="1588" cy="6865320"/>
          </a:xfrm>
          <a:prstGeom prst="bentConnector3">
            <a:avLst>
              <a:gd name="adj1" fmla="val 20226518"/>
            </a:avLst>
          </a:prstGeom>
          <a:noFill/>
          <a:ln w="19050">
            <a:solidFill>
              <a:srgbClr val="CC0000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188" name="AutoShape 6"/>
          <p:cNvSpPr>
            <a:spLocks noChangeArrowheads="1"/>
          </p:cNvSpPr>
          <p:nvPr/>
        </p:nvSpPr>
        <p:spPr bwMode="auto">
          <a:xfrm>
            <a:off x="238125" y="1844824"/>
            <a:ext cx="9431338" cy="4752528"/>
          </a:xfrm>
          <a:prstGeom prst="roundRect">
            <a:avLst>
              <a:gd name="adj" fmla="val 2287"/>
            </a:avLst>
          </a:prstGeom>
          <a:noFill/>
          <a:ln w="28575" algn="ctr">
            <a:pattFill prst="dkUpDiag">
              <a:fgClr>
                <a:srgbClr val="BFDAF3"/>
              </a:fgClr>
              <a:bgClr>
                <a:srgbClr val="3573CF"/>
              </a:bgClr>
            </a:pattFill>
            <a:round/>
            <a:headEnd/>
            <a:tailEnd/>
          </a:ln>
        </p:spPr>
        <p:txBody>
          <a:bodyPr wrap="none" anchor="ctr"/>
          <a:lstStyle/>
          <a:p>
            <a:pPr marL="219075" indent="-219075" latinLnBrk="1">
              <a:lnSpc>
                <a:spcPct val="125000"/>
              </a:lnSpc>
              <a:spcBef>
                <a:spcPct val="50000"/>
              </a:spcBef>
              <a:buFont typeface="Wingdings" pitchFamily="2" charset="2"/>
              <a:buChar char="q"/>
              <a:defRPr/>
            </a:pPr>
            <a:endParaRPr kumimoji="1" lang="ko-KR" altLang="en-US" sz="1200" kern="0" dirty="0">
              <a:solidFill>
                <a:srgbClr val="000000"/>
              </a:solidFill>
              <a:latin typeface="맑은 고딕" pitchFamily="50" charset="-127"/>
              <a:cs typeface="Arial" pitchFamily="34" charset="0"/>
            </a:endParaRPr>
          </a:p>
          <a:p>
            <a:pPr marL="219075" indent="-219075" latinLnBrk="1">
              <a:lnSpc>
                <a:spcPct val="125000"/>
              </a:lnSpc>
              <a:spcBef>
                <a:spcPct val="50000"/>
              </a:spcBef>
              <a:buFont typeface="Wingdings" pitchFamily="2" charset="2"/>
              <a:buChar char="q"/>
              <a:defRPr/>
            </a:pPr>
            <a:endParaRPr kumimoji="1" lang="ko-KR" altLang="en-US" sz="1200" kern="0" dirty="0">
              <a:solidFill>
                <a:srgbClr val="000000"/>
              </a:solidFill>
              <a:latin typeface="맑은 고딕" pitchFamily="50" charset="-127"/>
              <a:cs typeface="Arial" pitchFamily="34" charset="0"/>
            </a:endParaRPr>
          </a:p>
          <a:p>
            <a:pPr marL="219075" indent="-219075" latinLnBrk="1">
              <a:lnSpc>
                <a:spcPct val="125000"/>
              </a:lnSpc>
              <a:spcBef>
                <a:spcPct val="50000"/>
              </a:spcBef>
              <a:buFont typeface="Wingdings" pitchFamily="2" charset="2"/>
              <a:buChar char="q"/>
              <a:defRPr/>
            </a:pPr>
            <a:endParaRPr kumimoji="1" lang="ko-KR" altLang="en-US" sz="1200" kern="0" dirty="0">
              <a:solidFill>
                <a:srgbClr val="000000"/>
              </a:solidFill>
              <a:latin typeface="맑은 고딕" pitchFamily="50" charset="-127"/>
              <a:cs typeface="Arial" pitchFamily="34" charset="0"/>
            </a:endParaRPr>
          </a:p>
        </p:txBody>
      </p:sp>
      <p:sp>
        <p:nvSpPr>
          <p:cNvPr id="190" name="TextBox 189"/>
          <p:cNvSpPr txBox="1"/>
          <p:nvPr/>
        </p:nvSpPr>
        <p:spPr>
          <a:xfrm>
            <a:off x="2648744" y="1927718"/>
            <a:ext cx="4413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u="sng" dirty="0" smtClean="0">
                <a:latin typeface="+mn-ea"/>
              </a:rPr>
              <a:t>S&amp;OP </a:t>
            </a:r>
            <a:r>
              <a:rPr lang="ko-KR" altLang="en-US" sz="1400" b="1" u="sng" dirty="0" smtClean="0">
                <a:latin typeface="+mn-ea"/>
              </a:rPr>
              <a:t>회의 운영 </a:t>
            </a:r>
            <a:r>
              <a:rPr lang="en-US" altLang="ko-KR" sz="1400" b="1" u="sng" dirty="0" smtClean="0">
                <a:latin typeface="+mn-ea"/>
              </a:rPr>
              <a:t>Process</a:t>
            </a:r>
          </a:p>
        </p:txBody>
      </p:sp>
      <p:sp>
        <p:nvSpPr>
          <p:cNvPr id="229" name="AutoShape 11"/>
          <p:cNvSpPr>
            <a:spLocks noChangeArrowheads="1"/>
          </p:cNvSpPr>
          <p:nvPr/>
        </p:nvSpPr>
        <p:spPr bwMode="gray">
          <a:xfrm>
            <a:off x="2924775" y="1005667"/>
            <a:ext cx="3977369" cy="504825"/>
          </a:xfrm>
          <a:prstGeom prst="homePlate">
            <a:avLst>
              <a:gd name="adj" fmla="val 10276"/>
            </a:avLst>
          </a:prstGeom>
          <a:solidFill>
            <a:sysClr val="window" lastClr="FFFFFF">
              <a:lumMod val="75000"/>
            </a:sysClr>
          </a:solidFill>
          <a:ln w="952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rPr>
              <a:t>S&amp;OP</a:t>
            </a:r>
          </a:p>
        </p:txBody>
      </p:sp>
      <p:sp>
        <p:nvSpPr>
          <p:cNvPr id="237" name="직사각형 236"/>
          <p:cNvSpPr/>
          <p:nvPr/>
        </p:nvSpPr>
        <p:spPr>
          <a:xfrm>
            <a:off x="177444" y="155635"/>
            <a:ext cx="7862709" cy="6056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l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800" b="1" kern="0" dirty="0" smtClean="0">
                <a:latin typeface="맑은 고딕"/>
                <a:ea typeface="맑은 고딕"/>
              </a:rPr>
              <a:t>실행 및 모니터링  </a:t>
            </a: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맑은 고딕"/>
              <a:ea typeface="맑은 고딕"/>
            </a:endParaRPr>
          </a:p>
        </p:txBody>
      </p:sp>
      <p:graphicFrame>
        <p:nvGraphicFramePr>
          <p:cNvPr id="60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95802262"/>
              </p:ext>
            </p:extLst>
          </p:nvPr>
        </p:nvGraphicFramePr>
        <p:xfrm>
          <a:off x="286605" y="2338537"/>
          <a:ext cx="9321421" cy="4048609"/>
        </p:xfrm>
        <a:graphic>
          <a:graphicData uri="http://schemas.openxmlformats.org/drawingml/2006/table">
            <a:tbl>
              <a:tblPr firstRow="1" bandRow="1"/>
              <a:tblGrid>
                <a:gridCol w="984078"/>
                <a:gridCol w="8337343"/>
              </a:tblGrid>
              <a:tr h="27851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dirty="0" smtClean="0"/>
                        <a:t>조직</a:t>
                      </a:r>
                      <a:endParaRPr lang="en-US" sz="12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/>
                        <a:t>Process</a:t>
                      </a:r>
                      <a:endParaRPr lang="en-US" sz="12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217973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S&amp;OP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  <a:tr h="475396"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영업사원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  <a:tr h="692243"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판매계획 담당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  <a:tr h="692243"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생산계획 담당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  <a:tr h="69224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/>
                        <a:t>구매계획 담당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61" name="그룹 60"/>
          <p:cNvGrpSpPr/>
          <p:nvPr/>
        </p:nvGrpSpPr>
        <p:grpSpPr>
          <a:xfrm>
            <a:off x="1411711" y="2729552"/>
            <a:ext cx="8100882" cy="3449138"/>
            <a:chOff x="1411711" y="1843075"/>
            <a:chExt cx="8100882" cy="4376559"/>
          </a:xfrm>
        </p:grpSpPr>
        <p:sp>
          <p:nvSpPr>
            <p:cNvPr id="62" name="Text Box 31"/>
            <p:cNvSpPr txBox="1">
              <a:spLocks noChangeArrowheads="1"/>
            </p:cNvSpPr>
            <p:nvPr/>
          </p:nvSpPr>
          <p:spPr bwMode="auto">
            <a:xfrm>
              <a:off x="1411711" y="3321355"/>
              <a:ext cx="819337" cy="4739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4D4D4D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107763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45720" rIns="45720" anchor="ctr">
              <a:noAutofit/>
            </a:bodyPr>
            <a:lstStyle>
              <a:lvl1pPr marL="190500" indent="-1905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11191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7668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24145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30622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35194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39766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44338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48910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marL="0" indent="0" eaLnBrk="1" fontAlgn="ctr" hangingPunct="1">
                <a:spcBef>
                  <a:spcPct val="20000"/>
                </a:spcBef>
                <a:buClr>
                  <a:srgbClr val="5378B3"/>
                </a:buClr>
                <a:buFont typeface="Wingdings" pitchFamily="2" charset="2"/>
                <a:buNone/>
              </a:pP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1.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판매계획 수립</a:t>
              </a:r>
              <a:endParaRPr kumimoji="1"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3" name="Text Box 31"/>
            <p:cNvSpPr txBox="1">
              <a:spLocks noChangeArrowheads="1"/>
            </p:cNvSpPr>
            <p:nvPr/>
          </p:nvSpPr>
          <p:spPr bwMode="auto">
            <a:xfrm>
              <a:off x="1411711" y="4007155"/>
              <a:ext cx="819337" cy="52352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4D4D4D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107763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45720" rIns="45720" anchor="ctr">
              <a:noAutofit/>
            </a:bodyPr>
            <a:lstStyle>
              <a:lvl1pPr marL="190500" indent="-1905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11191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7668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24145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30622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35194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39766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44338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48910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marL="0" indent="0" eaLnBrk="1" fontAlgn="ctr" hangingPunct="1">
                <a:spcBef>
                  <a:spcPct val="20000"/>
                </a:spcBef>
                <a:buClr>
                  <a:srgbClr val="5378B3"/>
                </a:buClr>
                <a:buFont typeface="Wingdings" pitchFamily="2" charset="2"/>
                <a:buNone/>
              </a:pP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2.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판매계획 취합</a:t>
              </a:r>
              <a:endParaRPr kumimoji="1"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4" name="Text Box 31"/>
            <p:cNvSpPr txBox="1">
              <a:spLocks noChangeArrowheads="1"/>
            </p:cNvSpPr>
            <p:nvPr/>
          </p:nvSpPr>
          <p:spPr bwMode="auto">
            <a:xfrm>
              <a:off x="2361036" y="4007155"/>
              <a:ext cx="819337" cy="52352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4D4D4D"/>
              </a:solidFill>
              <a:miter lim="800000"/>
              <a:headEnd/>
              <a:tailEnd/>
            </a:ln>
            <a:effectLst/>
            <a:extLst/>
          </p:spPr>
          <p:txBody>
            <a:bodyPr wrap="square" lIns="45720" rIns="45720" anchor="ctr">
              <a:noAutofit/>
            </a:bodyPr>
            <a:lstStyle>
              <a:lvl1pPr marL="190500" indent="-1905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11191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7668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24145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30622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35194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39766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44338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48910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marL="0" indent="0" eaLnBrk="1" fontAlgn="ctr" hangingPunct="1">
                <a:spcBef>
                  <a:spcPct val="20000"/>
                </a:spcBef>
                <a:buClr>
                  <a:srgbClr val="5378B3"/>
                </a:buClr>
                <a:buFont typeface="Wingdings" pitchFamily="2" charset="2"/>
                <a:buNone/>
              </a:pP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3.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판매계획 업로드</a:t>
              </a:r>
              <a:endParaRPr kumimoji="1"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5" name="Text Box 31"/>
            <p:cNvSpPr txBox="1">
              <a:spLocks noChangeArrowheads="1"/>
            </p:cNvSpPr>
            <p:nvPr/>
          </p:nvSpPr>
          <p:spPr bwMode="auto">
            <a:xfrm>
              <a:off x="2361036" y="2267395"/>
              <a:ext cx="819337" cy="52352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4D4D4D"/>
              </a:solidFill>
              <a:miter lim="800000"/>
              <a:headEnd/>
              <a:tailEnd/>
            </a:ln>
            <a:effectLst/>
            <a:extLst/>
          </p:spPr>
          <p:txBody>
            <a:bodyPr wrap="square" lIns="45720" rIns="45720" anchor="ctr">
              <a:noAutofit/>
            </a:bodyPr>
            <a:lstStyle>
              <a:lvl1pPr marL="190500" indent="-1905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11191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7668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24145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30622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35194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39766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44338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48910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marL="0" indent="0" eaLnBrk="1" fontAlgn="ctr" hangingPunct="1">
                <a:spcBef>
                  <a:spcPct val="20000"/>
                </a:spcBef>
                <a:buClr>
                  <a:srgbClr val="5378B3"/>
                </a:buClr>
                <a:buFont typeface="Wingdings" pitchFamily="2" charset="2"/>
                <a:buNone/>
              </a:pP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4.LTP 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실행</a:t>
              </a:r>
              <a:endParaRPr kumimoji="1"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66" name="Straight Arrow Connector 9"/>
            <p:cNvCxnSpPr>
              <a:stCxn id="62" idx="2"/>
              <a:endCxn id="63" idx="0"/>
            </p:cNvCxnSpPr>
            <p:nvPr/>
          </p:nvCxnSpPr>
          <p:spPr>
            <a:xfrm>
              <a:off x="1821380" y="3795275"/>
              <a:ext cx="0" cy="21188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Arrow Connector 22"/>
            <p:cNvCxnSpPr>
              <a:stCxn id="63" idx="3"/>
              <a:endCxn id="64" idx="1"/>
            </p:cNvCxnSpPr>
            <p:nvPr/>
          </p:nvCxnSpPr>
          <p:spPr>
            <a:xfrm>
              <a:off x="2231048" y="4268916"/>
              <a:ext cx="129988" cy="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Arrow Connector 24"/>
            <p:cNvCxnSpPr>
              <a:stCxn id="64" idx="0"/>
              <a:endCxn id="65" idx="2"/>
            </p:cNvCxnSpPr>
            <p:nvPr/>
          </p:nvCxnSpPr>
          <p:spPr>
            <a:xfrm flipV="1">
              <a:off x="2770705" y="2790916"/>
              <a:ext cx="0" cy="1216239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 Box 31"/>
            <p:cNvSpPr txBox="1">
              <a:spLocks noChangeArrowheads="1"/>
            </p:cNvSpPr>
            <p:nvPr/>
          </p:nvSpPr>
          <p:spPr bwMode="auto">
            <a:xfrm>
              <a:off x="3458316" y="4007154"/>
              <a:ext cx="819337" cy="52352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4D4D4D"/>
              </a:solidFill>
              <a:miter lim="800000"/>
              <a:headEnd/>
              <a:tailEnd/>
            </a:ln>
            <a:effectLst/>
            <a:extLst/>
          </p:spPr>
          <p:txBody>
            <a:bodyPr wrap="square" lIns="45720" rIns="45720" anchor="ctr">
              <a:noAutofit/>
            </a:bodyPr>
            <a:lstStyle>
              <a:lvl1pPr marL="190500" indent="-1905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11191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7668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24145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30622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35194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39766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44338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48910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marL="0" indent="0" eaLnBrk="1" fontAlgn="ctr" hangingPunct="1">
                <a:spcBef>
                  <a:spcPct val="20000"/>
                </a:spcBef>
                <a:buClr>
                  <a:srgbClr val="5378B3"/>
                </a:buClr>
                <a:buFont typeface="Wingdings" pitchFamily="2" charset="2"/>
                <a:buNone/>
              </a:pP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5.LTP 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결과 확인</a:t>
              </a:r>
              <a:endParaRPr kumimoji="1"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0" name="Text Box 31"/>
            <p:cNvSpPr txBox="1">
              <a:spLocks noChangeArrowheads="1"/>
            </p:cNvSpPr>
            <p:nvPr/>
          </p:nvSpPr>
          <p:spPr bwMode="auto">
            <a:xfrm>
              <a:off x="3458316" y="4860594"/>
              <a:ext cx="819337" cy="52352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4D4D4D"/>
              </a:solidFill>
              <a:miter lim="800000"/>
              <a:headEnd/>
              <a:tailEnd/>
            </a:ln>
            <a:effectLst/>
            <a:extLst/>
          </p:spPr>
          <p:txBody>
            <a:bodyPr wrap="square" lIns="45720" rIns="45720" anchor="ctr">
              <a:noAutofit/>
            </a:bodyPr>
            <a:lstStyle>
              <a:lvl1pPr marL="190500" indent="-1905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11191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7668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24145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30622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35194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39766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44338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48910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marL="0" indent="0" eaLnBrk="1" fontAlgn="ctr" hangingPunct="1">
                <a:spcBef>
                  <a:spcPct val="20000"/>
                </a:spcBef>
                <a:buClr>
                  <a:srgbClr val="5378B3"/>
                </a:buClr>
                <a:buFont typeface="Wingdings" pitchFamily="2" charset="2"/>
                <a:buNone/>
              </a:pP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5.LTP 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결과 확인</a:t>
              </a:r>
              <a:endParaRPr kumimoji="1"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71" name="Text Box 31"/>
            <p:cNvSpPr txBox="1">
              <a:spLocks noChangeArrowheads="1"/>
            </p:cNvSpPr>
            <p:nvPr/>
          </p:nvSpPr>
          <p:spPr bwMode="auto">
            <a:xfrm>
              <a:off x="3458316" y="5693714"/>
              <a:ext cx="819337" cy="52352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4D4D4D"/>
              </a:solidFill>
              <a:miter lim="800000"/>
              <a:headEnd/>
              <a:tailEnd/>
            </a:ln>
            <a:effectLst/>
            <a:extLst/>
          </p:spPr>
          <p:txBody>
            <a:bodyPr wrap="square" lIns="45720" rIns="45720" anchor="ctr">
              <a:noAutofit/>
            </a:bodyPr>
            <a:lstStyle>
              <a:lvl1pPr marL="190500" indent="-1905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11191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7668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24145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30622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35194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39766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44338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48910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marL="0" indent="0" eaLnBrk="1" fontAlgn="ctr" hangingPunct="1">
                <a:spcBef>
                  <a:spcPct val="20000"/>
                </a:spcBef>
                <a:buClr>
                  <a:srgbClr val="5378B3"/>
                </a:buClr>
                <a:buFont typeface="Wingdings" pitchFamily="2" charset="2"/>
                <a:buNone/>
              </a:pP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5.LTP 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결과 확인</a:t>
              </a:r>
              <a:endParaRPr kumimoji="1"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72" name="Elbow Connector 32"/>
            <p:cNvCxnSpPr>
              <a:stCxn id="65" idx="3"/>
              <a:endCxn id="69" idx="1"/>
            </p:cNvCxnSpPr>
            <p:nvPr/>
          </p:nvCxnSpPr>
          <p:spPr>
            <a:xfrm>
              <a:off x="3180373" y="2529156"/>
              <a:ext cx="277943" cy="1739759"/>
            </a:xfrm>
            <a:prstGeom prst="bentConnector3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Elbow Connector 34"/>
            <p:cNvCxnSpPr>
              <a:stCxn id="65" idx="3"/>
              <a:endCxn id="70" idx="1"/>
            </p:cNvCxnSpPr>
            <p:nvPr/>
          </p:nvCxnSpPr>
          <p:spPr>
            <a:xfrm>
              <a:off x="3180373" y="2529156"/>
              <a:ext cx="277943" cy="2593199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Elbow Connector 37"/>
            <p:cNvCxnSpPr>
              <a:stCxn id="65" idx="3"/>
              <a:endCxn id="71" idx="1"/>
            </p:cNvCxnSpPr>
            <p:nvPr/>
          </p:nvCxnSpPr>
          <p:spPr>
            <a:xfrm>
              <a:off x="3180373" y="2529156"/>
              <a:ext cx="277943" cy="3426319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Text Box 31"/>
            <p:cNvSpPr txBox="1">
              <a:spLocks noChangeArrowheads="1"/>
            </p:cNvSpPr>
            <p:nvPr/>
          </p:nvSpPr>
          <p:spPr bwMode="auto">
            <a:xfrm>
              <a:off x="4569566" y="1843075"/>
              <a:ext cx="819337" cy="52352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4D4D4D"/>
              </a:solidFill>
              <a:miter lim="800000"/>
              <a:headEnd/>
              <a:tailEnd/>
            </a:ln>
            <a:effectLst/>
            <a:extLst/>
          </p:spPr>
          <p:txBody>
            <a:bodyPr wrap="square" lIns="45720" rIns="45720" anchor="ctr">
              <a:noAutofit/>
            </a:bodyPr>
            <a:lstStyle>
              <a:lvl1pPr marL="190500" indent="-1905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11191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7668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24145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30622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35194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39766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44338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48910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marL="0" indent="0" eaLnBrk="1" fontAlgn="ctr" hangingPunct="1">
                <a:spcBef>
                  <a:spcPct val="20000"/>
                </a:spcBef>
                <a:buClr>
                  <a:srgbClr val="5378B3"/>
                </a:buClr>
                <a:buFont typeface="Wingdings" pitchFamily="2" charset="2"/>
                <a:buNone/>
              </a:pP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6.S&amp;OP 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회의</a:t>
              </a:r>
              <a:endParaRPr kumimoji="1"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76" name="Elbow Connector 45"/>
            <p:cNvCxnSpPr>
              <a:stCxn id="69" idx="3"/>
              <a:endCxn id="75" idx="1"/>
            </p:cNvCxnSpPr>
            <p:nvPr/>
          </p:nvCxnSpPr>
          <p:spPr>
            <a:xfrm flipV="1">
              <a:off x="4277653" y="2104836"/>
              <a:ext cx="291913" cy="2164079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Elbow Connector 48"/>
            <p:cNvCxnSpPr>
              <a:stCxn id="71" idx="3"/>
              <a:endCxn id="75" idx="1"/>
            </p:cNvCxnSpPr>
            <p:nvPr/>
          </p:nvCxnSpPr>
          <p:spPr>
            <a:xfrm flipV="1">
              <a:off x="4277653" y="2104836"/>
              <a:ext cx="291913" cy="3850639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Elbow Connector 49"/>
            <p:cNvCxnSpPr>
              <a:stCxn id="71" idx="3"/>
              <a:endCxn id="75" idx="1"/>
            </p:cNvCxnSpPr>
            <p:nvPr/>
          </p:nvCxnSpPr>
          <p:spPr>
            <a:xfrm flipV="1">
              <a:off x="4277653" y="2104836"/>
              <a:ext cx="291913" cy="3850639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 Box 31"/>
            <p:cNvSpPr txBox="1">
              <a:spLocks noChangeArrowheads="1"/>
            </p:cNvSpPr>
            <p:nvPr/>
          </p:nvSpPr>
          <p:spPr bwMode="auto">
            <a:xfrm>
              <a:off x="4498446" y="5696113"/>
              <a:ext cx="961578" cy="52352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4D4D4D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107763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45720" rIns="45720" anchor="ctr">
              <a:noAutofit/>
            </a:bodyPr>
            <a:lstStyle>
              <a:lvl1pPr marL="190500" indent="-1905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11191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7668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24145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30622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35194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39766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44338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48910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marL="0" indent="0" eaLnBrk="1" fontAlgn="ctr" hangingPunct="1">
                <a:spcBef>
                  <a:spcPct val="20000"/>
                </a:spcBef>
                <a:buClr>
                  <a:srgbClr val="5378B3"/>
                </a:buClr>
                <a:buFont typeface="Wingdings" pitchFamily="2" charset="2"/>
                <a:buNone/>
              </a:pP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8.</a:t>
              </a:r>
              <a:r>
                <a:rPr kumimoji="1" lang="ko-KR" altLang="en-US" sz="1100" dirty="0" err="1" smtClean="0">
                  <a:latin typeface="맑은 고딕" pitchFamily="50" charset="-127"/>
                  <a:ea typeface="맑은 고딕" pitchFamily="50" charset="-127"/>
                </a:rPr>
                <a:t>장납기자재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 구매 계획</a:t>
              </a:r>
              <a:endParaRPr kumimoji="1"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0" name="Text Box 31"/>
            <p:cNvSpPr txBox="1">
              <a:spLocks noChangeArrowheads="1"/>
            </p:cNvSpPr>
            <p:nvPr/>
          </p:nvSpPr>
          <p:spPr bwMode="auto">
            <a:xfrm>
              <a:off x="5157576" y="4865392"/>
              <a:ext cx="819337" cy="52352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4D4D4D"/>
              </a:solidFill>
              <a:miter lim="800000"/>
              <a:headEnd/>
              <a:tailEnd/>
            </a:ln>
            <a:effectLst/>
            <a:extLst/>
          </p:spPr>
          <p:txBody>
            <a:bodyPr wrap="square" lIns="45720" rIns="45720" anchor="ctr">
              <a:noAutofit/>
            </a:bodyPr>
            <a:lstStyle>
              <a:lvl1pPr marL="190500" indent="-1905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11191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7668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24145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30622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35194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39766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44338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48910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marL="0" indent="0" eaLnBrk="1" fontAlgn="ctr" hangingPunct="1">
                <a:spcBef>
                  <a:spcPct val="20000"/>
                </a:spcBef>
                <a:buClr>
                  <a:srgbClr val="5378B3"/>
                </a:buClr>
                <a:buFont typeface="Wingdings" pitchFamily="2" charset="2"/>
                <a:buNone/>
              </a:pP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9.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확정</a:t>
              </a: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1" lang="ko-KR" altLang="en-US" sz="1100" dirty="0" err="1" smtClean="0">
                  <a:latin typeface="맑은 고딕" pitchFamily="50" charset="-127"/>
                  <a:ea typeface="맑은 고딕" pitchFamily="50" charset="-127"/>
                </a:rPr>
                <a:t>계획오더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 업로드</a:t>
              </a:r>
              <a:endParaRPr kumimoji="1"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81" name="Text Box 31"/>
            <p:cNvSpPr txBox="1">
              <a:spLocks noChangeArrowheads="1"/>
            </p:cNvSpPr>
            <p:nvPr/>
          </p:nvSpPr>
          <p:spPr bwMode="auto">
            <a:xfrm>
              <a:off x="4569566" y="2600276"/>
              <a:ext cx="819337" cy="52352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4D4D4D"/>
              </a:solidFill>
              <a:miter lim="800000"/>
              <a:headEnd/>
              <a:tailEnd/>
            </a:ln>
            <a:effectLst/>
            <a:extLst/>
          </p:spPr>
          <p:txBody>
            <a:bodyPr wrap="square" lIns="45720" rIns="45720" anchor="ctr">
              <a:noAutofit/>
            </a:bodyPr>
            <a:lstStyle>
              <a:lvl1pPr marL="190500" indent="-1905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11191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7668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24145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30622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35194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39766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44338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48910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marL="0" indent="0" eaLnBrk="1" fontAlgn="ctr" hangingPunct="1">
                <a:spcBef>
                  <a:spcPct val="20000"/>
                </a:spcBef>
                <a:buClr>
                  <a:srgbClr val="5378B3"/>
                </a:buClr>
                <a:buFont typeface="Wingdings" pitchFamily="2" charset="2"/>
                <a:buNone/>
              </a:pP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7.4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주 계획 확정</a:t>
              </a:r>
              <a:endParaRPr kumimoji="1"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82" name="Straight Arrow Connector 80"/>
            <p:cNvCxnSpPr>
              <a:stCxn id="75" idx="2"/>
              <a:endCxn id="81" idx="0"/>
            </p:cNvCxnSpPr>
            <p:nvPr/>
          </p:nvCxnSpPr>
          <p:spPr>
            <a:xfrm>
              <a:off x="4979235" y="2366596"/>
              <a:ext cx="0" cy="23368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Arrow Connector 83"/>
            <p:cNvCxnSpPr>
              <a:stCxn id="81" idx="2"/>
              <a:endCxn id="79" idx="0"/>
            </p:cNvCxnSpPr>
            <p:nvPr/>
          </p:nvCxnSpPr>
          <p:spPr>
            <a:xfrm>
              <a:off x="4979235" y="3123797"/>
              <a:ext cx="0" cy="2572316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Elbow Connector 87"/>
            <p:cNvCxnSpPr>
              <a:stCxn id="81" idx="3"/>
              <a:endCxn id="80" idx="0"/>
            </p:cNvCxnSpPr>
            <p:nvPr/>
          </p:nvCxnSpPr>
          <p:spPr>
            <a:xfrm>
              <a:off x="5388903" y="2862037"/>
              <a:ext cx="178342" cy="2003355"/>
            </a:xfrm>
            <a:prstGeom prst="bentConnector2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Text Box 31"/>
            <p:cNvSpPr txBox="1">
              <a:spLocks noChangeArrowheads="1"/>
            </p:cNvSpPr>
            <p:nvPr/>
          </p:nvSpPr>
          <p:spPr bwMode="auto">
            <a:xfrm>
              <a:off x="6087851" y="4865392"/>
              <a:ext cx="826352" cy="52352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4D4D4D"/>
              </a:solidFill>
              <a:miter lim="800000"/>
              <a:headEnd/>
              <a:tailEnd/>
            </a:ln>
            <a:effectLst/>
            <a:extLst/>
          </p:spPr>
          <p:txBody>
            <a:bodyPr wrap="square" lIns="45720" rIns="45720" anchor="ctr">
              <a:noAutofit/>
            </a:bodyPr>
            <a:lstStyle>
              <a:lvl1pPr marL="190500" indent="-1905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11191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7668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24145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30622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35194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39766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44338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48910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marL="0" indent="0" eaLnBrk="1" fontAlgn="ctr" hangingPunct="1">
                <a:spcBef>
                  <a:spcPct val="20000"/>
                </a:spcBef>
                <a:buClr>
                  <a:srgbClr val="5378B3"/>
                </a:buClr>
                <a:buFont typeface="Wingdings" pitchFamily="2" charset="2"/>
                <a:buNone/>
              </a:pP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10.MPS 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실행</a:t>
              </a:r>
              <a:endParaRPr kumimoji="1"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86" name="Straight Arrow Connector 92"/>
            <p:cNvCxnSpPr>
              <a:stCxn id="80" idx="3"/>
              <a:endCxn id="85" idx="1"/>
            </p:cNvCxnSpPr>
            <p:nvPr/>
          </p:nvCxnSpPr>
          <p:spPr>
            <a:xfrm>
              <a:off x="5976913" y="5127153"/>
              <a:ext cx="110938" cy="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Text Box 31"/>
            <p:cNvSpPr txBox="1">
              <a:spLocks noChangeArrowheads="1"/>
            </p:cNvSpPr>
            <p:nvPr/>
          </p:nvSpPr>
          <p:spPr bwMode="auto">
            <a:xfrm>
              <a:off x="7027016" y="4865392"/>
              <a:ext cx="900650" cy="52352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4D4D4D"/>
              </a:solidFill>
              <a:miter lim="800000"/>
              <a:headEnd/>
              <a:tailEnd/>
            </a:ln>
            <a:effectLst/>
            <a:extLst/>
          </p:spPr>
          <p:txBody>
            <a:bodyPr wrap="square" lIns="45720" rIns="45720" anchor="ctr">
              <a:noAutofit/>
            </a:bodyPr>
            <a:lstStyle>
              <a:lvl1pPr marL="190500" indent="-1905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11191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7668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24145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30622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35194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39766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44338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48910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marL="0" indent="0" eaLnBrk="1" fontAlgn="ctr" hangingPunct="1">
                <a:spcBef>
                  <a:spcPct val="20000"/>
                </a:spcBef>
                <a:buClr>
                  <a:srgbClr val="5378B3"/>
                </a:buClr>
                <a:buFont typeface="Wingdings" pitchFamily="2" charset="2"/>
                <a:buNone/>
              </a:pP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11.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상세생산 계획 확정</a:t>
              </a:r>
              <a:endParaRPr kumimoji="1"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88" name="Straight Arrow Connector 125"/>
            <p:cNvCxnSpPr>
              <a:stCxn id="85" idx="3"/>
              <a:endCxn id="87" idx="1"/>
            </p:cNvCxnSpPr>
            <p:nvPr/>
          </p:nvCxnSpPr>
          <p:spPr>
            <a:xfrm>
              <a:off x="6914203" y="5127153"/>
              <a:ext cx="112813" cy="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 Box 31"/>
            <p:cNvSpPr txBox="1">
              <a:spLocks noChangeArrowheads="1"/>
            </p:cNvSpPr>
            <p:nvPr/>
          </p:nvSpPr>
          <p:spPr bwMode="auto">
            <a:xfrm>
              <a:off x="7616837" y="5693713"/>
              <a:ext cx="819337" cy="52352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4D4D4D"/>
              </a:solidFill>
              <a:miter lim="800000"/>
              <a:headEnd/>
              <a:tailEnd/>
            </a:ln>
            <a:effectLst/>
            <a:extLst/>
          </p:spPr>
          <p:txBody>
            <a:bodyPr wrap="square" lIns="45720" rIns="45720" anchor="ctr">
              <a:noAutofit/>
            </a:bodyPr>
            <a:lstStyle>
              <a:lvl1pPr marL="190500" indent="-1905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11191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7668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24145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30622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35194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39766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44338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48910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marL="0" indent="0" eaLnBrk="1" fontAlgn="ctr" hangingPunct="1">
                <a:spcBef>
                  <a:spcPct val="20000"/>
                </a:spcBef>
                <a:buClr>
                  <a:srgbClr val="5378B3"/>
                </a:buClr>
                <a:buFont typeface="Wingdings" pitchFamily="2" charset="2"/>
                <a:buNone/>
              </a:pP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12.JIT 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구매계획</a:t>
              </a: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</a:b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광주</a:t>
              </a: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endParaRPr kumimoji="1"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0" name="Text Box 31"/>
            <p:cNvSpPr txBox="1">
              <a:spLocks noChangeArrowheads="1"/>
            </p:cNvSpPr>
            <p:nvPr/>
          </p:nvSpPr>
          <p:spPr bwMode="auto">
            <a:xfrm>
              <a:off x="8693256" y="4865392"/>
              <a:ext cx="819337" cy="52352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4D4D4D"/>
              </a:solidFill>
              <a:miter lim="800000"/>
              <a:headEnd/>
              <a:tailEnd/>
            </a:ln>
            <a:effectLst/>
            <a:extLst/>
          </p:spPr>
          <p:txBody>
            <a:bodyPr wrap="square" lIns="45720" rIns="45720" anchor="ctr">
              <a:noAutofit/>
            </a:bodyPr>
            <a:lstStyle>
              <a:lvl1pPr marL="190500" indent="-1905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11191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7668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24145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30622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35194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39766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44338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48910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marL="0" indent="0" eaLnBrk="1" fontAlgn="ctr" hangingPunct="1">
                <a:spcBef>
                  <a:spcPct val="20000"/>
                </a:spcBef>
                <a:buClr>
                  <a:srgbClr val="5378B3"/>
                </a:buClr>
                <a:buFont typeface="Wingdings" pitchFamily="2" charset="2"/>
                <a:buNone/>
              </a:pP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13.MRP 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실행</a:t>
              </a:r>
              <a:endParaRPr kumimoji="1"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1" name="Text Box 31"/>
            <p:cNvSpPr txBox="1">
              <a:spLocks noChangeArrowheads="1"/>
            </p:cNvSpPr>
            <p:nvPr/>
          </p:nvSpPr>
          <p:spPr bwMode="auto">
            <a:xfrm>
              <a:off x="8693256" y="5696113"/>
              <a:ext cx="819337" cy="52352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4D4D4D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107763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45720" rIns="45720" anchor="ctr">
              <a:noAutofit/>
            </a:bodyPr>
            <a:lstStyle>
              <a:lvl1pPr marL="190500" indent="-1905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1pPr>
              <a:lvl2pPr marL="11191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2pPr>
              <a:lvl3pPr marL="17668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3pPr>
              <a:lvl4pPr marL="24145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4pPr>
              <a:lvl5pPr marL="3062288" indent="-457200"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5pPr>
              <a:lvl6pPr marL="35194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6pPr>
              <a:lvl7pPr marL="39766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7pPr>
              <a:lvl8pPr marL="44338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8pPr>
              <a:lvl9pPr marL="4891088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itchFamily="34" charset="0"/>
                  <a:ea typeface="굴림" pitchFamily="50" charset="-127"/>
                </a:defRPr>
              </a:lvl9pPr>
            </a:lstStyle>
            <a:p>
              <a:pPr marL="0" indent="0" eaLnBrk="1" fontAlgn="ctr" hangingPunct="1">
                <a:spcBef>
                  <a:spcPct val="20000"/>
                </a:spcBef>
                <a:buClr>
                  <a:srgbClr val="5378B3"/>
                </a:buClr>
                <a:buFont typeface="Wingdings" pitchFamily="2" charset="2"/>
                <a:buNone/>
              </a:pPr>
              <a:r>
                <a:rPr kumimoji="1" lang="en-US" altLang="ko-KR" sz="1100" dirty="0" smtClean="0">
                  <a:latin typeface="맑은 고딕" pitchFamily="50" charset="-127"/>
                  <a:ea typeface="맑은 고딕" pitchFamily="50" charset="-127"/>
                </a:rPr>
                <a:t>14.</a:t>
              </a:r>
              <a:r>
                <a:rPr kumimoji="1" lang="ko-KR" altLang="en-US" sz="1100" dirty="0" smtClean="0">
                  <a:latin typeface="맑은 고딕" pitchFamily="50" charset="-127"/>
                  <a:ea typeface="맑은 고딕" pitchFamily="50" charset="-127"/>
                </a:rPr>
                <a:t>차주 자재 구매 계획</a:t>
              </a:r>
              <a:endParaRPr kumimoji="1" lang="ko-KR" altLang="en-US" sz="110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92" name="Straight Arrow Connector 47"/>
            <p:cNvCxnSpPr>
              <a:stCxn id="90" idx="2"/>
              <a:endCxn id="91" idx="0"/>
            </p:cNvCxnSpPr>
            <p:nvPr/>
          </p:nvCxnSpPr>
          <p:spPr>
            <a:xfrm>
              <a:off x="9102925" y="5388913"/>
              <a:ext cx="0" cy="307200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Elbow Connector 51"/>
            <p:cNvCxnSpPr>
              <a:stCxn id="87" idx="2"/>
              <a:endCxn id="89" idx="1"/>
            </p:cNvCxnSpPr>
            <p:nvPr/>
          </p:nvCxnSpPr>
          <p:spPr>
            <a:xfrm rot="16200000" flipH="1">
              <a:off x="7263809" y="5602445"/>
              <a:ext cx="566561" cy="139496"/>
            </a:xfrm>
            <a:prstGeom prst="bentConnector2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Elbow Connector 54"/>
            <p:cNvCxnSpPr>
              <a:stCxn id="89" idx="3"/>
              <a:endCxn id="90" idx="1"/>
            </p:cNvCxnSpPr>
            <p:nvPr/>
          </p:nvCxnSpPr>
          <p:spPr>
            <a:xfrm flipV="1">
              <a:off x="8436174" y="5127153"/>
              <a:ext cx="257082" cy="828321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43148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 bwMode="auto">
          <a:xfrm>
            <a:off x="1959428" y="2298644"/>
            <a:ext cx="7530075" cy="1152128"/>
          </a:xfrm>
          <a:prstGeom prst="rect">
            <a:avLst/>
          </a:prstGeom>
          <a:solidFill>
            <a:sysClr val="window" lastClr="FFFFFF"/>
          </a:solidFill>
          <a:ln w="12700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1" i="0" u="none" strike="noStrike" kern="0" cap="none" spc="0" normalizeH="0" baseline="0" noProof="0" dirty="0" err="1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9" name="직사각형 178"/>
          <p:cNvSpPr/>
          <p:nvPr/>
        </p:nvSpPr>
        <p:spPr bwMode="auto">
          <a:xfrm>
            <a:off x="344488" y="2298644"/>
            <a:ext cx="1614940" cy="1152128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  <a:ln w="12700" algn="ctr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kumimoji="0" lang="en-US" sz="1100" b="1" i="0" u="none" strike="noStrike" kern="0" cap="none" spc="0" normalizeH="0" baseline="0" noProof="0" dirty="0" err="1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1" name="직사각형 180"/>
          <p:cNvSpPr/>
          <p:nvPr/>
        </p:nvSpPr>
        <p:spPr bwMode="auto">
          <a:xfrm>
            <a:off x="112623" y="911278"/>
            <a:ext cx="9598905" cy="743230"/>
          </a:xfrm>
          <a:prstGeom prst="rect">
            <a:avLst/>
          </a:prstGeom>
          <a:noFill/>
          <a:ln w="25400" cap="flat" cmpd="sng" algn="ctr">
            <a:solidFill>
              <a:srgbClr val="C0504D"/>
            </a:solidFill>
            <a:prstDash val="dash"/>
            <a:headEnd/>
            <a:tailEnd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/>
              <a:cs typeface="+mn-cs"/>
            </a:endParaRPr>
          </a:p>
        </p:txBody>
      </p:sp>
      <p:sp>
        <p:nvSpPr>
          <p:cNvPr id="182" name="AutoShape 2"/>
          <p:cNvSpPr>
            <a:spLocks noChangeArrowheads="1"/>
          </p:cNvSpPr>
          <p:nvPr/>
        </p:nvSpPr>
        <p:spPr bwMode="auto">
          <a:xfrm rot="10800000">
            <a:off x="194471" y="1484784"/>
            <a:ext cx="9711530" cy="360040"/>
          </a:xfrm>
          <a:custGeom>
            <a:avLst/>
            <a:gdLst>
              <a:gd name="connsiteX0" fmla="*/ 0 w 1591808"/>
              <a:gd name="connsiteY0" fmla="*/ 1052513 h 1052513"/>
              <a:gd name="connsiteX1" fmla="*/ 795904 w 1591808"/>
              <a:gd name="connsiteY1" fmla="*/ 0 h 1052513"/>
              <a:gd name="connsiteX2" fmla="*/ 1591808 w 1591808"/>
              <a:gd name="connsiteY2" fmla="*/ 1052513 h 1052513"/>
              <a:gd name="connsiteX3" fmla="*/ 0 w 1591808"/>
              <a:gd name="connsiteY3" fmla="*/ 1052513 h 1052513"/>
              <a:gd name="connsiteX0" fmla="*/ 0 w 2350633"/>
              <a:gd name="connsiteY0" fmla="*/ 423745 h 423745"/>
              <a:gd name="connsiteX1" fmla="*/ 2350633 w 2350633"/>
              <a:gd name="connsiteY1" fmla="*/ 0 h 423745"/>
              <a:gd name="connsiteX2" fmla="*/ 1591808 w 2350633"/>
              <a:gd name="connsiteY2" fmla="*/ 423745 h 423745"/>
              <a:gd name="connsiteX3" fmla="*/ 0 w 2350633"/>
              <a:gd name="connsiteY3" fmla="*/ 423745 h 423745"/>
              <a:gd name="connsiteX0" fmla="*/ 0 w 2350633"/>
              <a:gd name="connsiteY0" fmla="*/ 423745 h 441586"/>
              <a:gd name="connsiteX1" fmla="*/ 2350633 w 2350633"/>
              <a:gd name="connsiteY1" fmla="*/ 0 h 441586"/>
              <a:gd name="connsiteX2" fmla="*/ 1384299 w 2350633"/>
              <a:gd name="connsiteY2" fmla="*/ 441586 h 441586"/>
              <a:gd name="connsiteX3" fmla="*/ 0 w 2350633"/>
              <a:gd name="connsiteY3" fmla="*/ 423745 h 441586"/>
              <a:gd name="connsiteX0" fmla="*/ 4123193 w 6473826"/>
              <a:gd name="connsiteY0" fmla="*/ 423746 h 441587"/>
              <a:gd name="connsiteX1" fmla="*/ 0 w 6473826"/>
              <a:gd name="connsiteY1" fmla="*/ 0 h 441587"/>
              <a:gd name="connsiteX2" fmla="*/ 6473826 w 6473826"/>
              <a:gd name="connsiteY2" fmla="*/ 1 h 441587"/>
              <a:gd name="connsiteX3" fmla="*/ 5507492 w 6473826"/>
              <a:gd name="connsiteY3" fmla="*/ 441587 h 441587"/>
              <a:gd name="connsiteX4" fmla="*/ 4123193 w 6473826"/>
              <a:gd name="connsiteY4" fmla="*/ 423746 h 441587"/>
              <a:gd name="connsiteX0" fmla="*/ 2039683 w 6473826"/>
              <a:gd name="connsiteY0" fmla="*/ 441587 h 441587"/>
              <a:gd name="connsiteX1" fmla="*/ 0 w 6473826"/>
              <a:gd name="connsiteY1" fmla="*/ 0 h 441587"/>
              <a:gd name="connsiteX2" fmla="*/ 6473826 w 6473826"/>
              <a:gd name="connsiteY2" fmla="*/ 1 h 441587"/>
              <a:gd name="connsiteX3" fmla="*/ 5507492 w 6473826"/>
              <a:gd name="connsiteY3" fmla="*/ 441587 h 441587"/>
              <a:gd name="connsiteX4" fmla="*/ 2039683 w 6473826"/>
              <a:gd name="connsiteY4" fmla="*/ 441587 h 441587"/>
              <a:gd name="connsiteX0" fmla="*/ 2039683 w 5507492"/>
              <a:gd name="connsiteY0" fmla="*/ 493459 h 493459"/>
              <a:gd name="connsiteX1" fmla="*/ 0 w 5507492"/>
              <a:gd name="connsiteY1" fmla="*/ 51872 h 493459"/>
              <a:gd name="connsiteX2" fmla="*/ 5448365 w 5507492"/>
              <a:gd name="connsiteY2" fmla="*/ 0 h 493459"/>
              <a:gd name="connsiteX3" fmla="*/ 5507492 w 5507492"/>
              <a:gd name="connsiteY3" fmla="*/ 493459 h 493459"/>
              <a:gd name="connsiteX4" fmla="*/ 2039683 w 5507492"/>
              <a:gd name="connsiteY4" fmla="*/ 493459 h 493459"/>
              <a:gd name="connsiteX0" fmla="*/ 5989316 w 9457125"/>
              <a:gd name="connsiteY0" fmla="*/ 493459 h 493459"/>
              <a:gd name="connsiteX1" fmla="*/ 0 w 9457125"/>
              <a:gd name="connsiteY1" fmla="*/ 0 h 493459"/>
              <a:gd name="connsiteX2" fmla="*/ 9397998 w 9457125"/>
              <a:gd name="connsiteY2" fmla="*/ 0 h 493459"/>
              <a:gd name="connsiteX3" fmla="*/ 9457125 w 9457125"/>
              <a:gd name="connsiteY3" fmla="*/ 493459 h 493459"/>
              <a:gd name="connsiteX4" fmla="*/ 5989316 w 9457125"/>
              <a:gd name="connsiteY4" fmla="*/ 493459 h 493459"/>
              <a:gd name="connsiteX0" fmla="*/ 8234067 w 9457125"/>
              <a:gd name="connsiteY0" fmla="*/ 532631 h 532631"/>
              <a:gd name="connsiteX1" fmla="*/ 0 w 9457125"/>
              <a:gd name="connsiteY1" fmla="*/ 0 h 532631"/>
              <a:gd name="connsiteX2" fmla="*/ 9397998 w 9457125"/>
              <a:gd name="connsiteY2" fmla="*/ 0 h 532631"/>
              <a:gd name="connsiteX3" fmla="*/ 9457125 w 9457125"/>
              <a:gd name="connsiteY3" fmla="*/ 493459 h 532631"/>
              <a:gd name="connsiteX4" fmla="*/ 8234067 w 9457125"/>
              <a:gd name="connsiteY4" fmla="*/ 532631 h 532631"/>
              <a:gd name="connsiteX0" fmla="*/ 8234067 w 9457125"/>
              <a:gd name="connsiteY0" fmla="*/ 532631 h 532631"/>
              <a:gd name="connsiteX1" fmla="*/ 0 w 9457125"/>
              <a:gd name="connsiteY1" fmla="*/ 0 h 532631"/>
              <a:gd name="connsiteX2" fmla="*/ 9404197 w 9457125"/>
              <a:gd name="connsiteY2" fmla="*/ 258132 h 532631"/>
              <a:gd name="connsiteX3" fmla="*/ 9457125 w 9457125"/>
              <a:gd name="connsiteY3" fmla="*/ 493459 h 532631"/>
              <a:gd name="connsiteX4" fmla="*/ 8234067 w 9457125"/>
              <a:gd name="connsiteY4" fmla="*/ 532631 h 532631"/>
              <a:gd name="connsiteX0" fmla="*/ 8541399 w 9764457"/>
              <a:gd name="connsiteY0" fmla="*/ 343123 h 343123"/>
              <a:gd name="connsiteX1" fmla="*/ 0 w 9764457"/>
              <a:gd name="connsiteY1" fmla="*/ 0 h 343123"/>
              <a:gd name="connsiteX2" fmla="*/ 9711529 w 9764457"/>
              <a:gd name="connsiteY2" fmla="*/ 68624 h 343123"/>
              <a:gd name="connsiteX3" fmla="*/ 9764457 w 9764457"/>
              <a:gd name="connsiteY3" fmla="*/ 303951 h 343123"/>
              <a:gd name="connsiteX4" fmla="*/ 8541399 w 9764457"/>
              <a:gd name="connsiteY4" fmla="*/ 343123 h 343123"/>
              <a:gd name="connsiteX0" fmla="*/ 8541399 w 9906000"/>
              <a:gd name="connsiteY0" fmla="*/ 343123 h 343123"/>
              <a:gd name="connsiteX1" fmla="*/ 0 w 9906000"/>
              <a:gd name="connsiteY1" fmla="*/ 0 h 343123"/>
              <a:gd name="connsiteX2" fmla="*/ 9906000 w 9906000"/>
              <a:gd name="connsiteY2" fmla="*/ 0 h 343123"/>
              <a:gd name="connsiteX3" fmla="*/ 9764457 w 9906000"/>
              <a:gd name="connsiteY3" fmla="*/ 303951 h 343123"/>
              <a:gd name="connsiteX4" fmla="*/ 8541399 w 9906000"/>
              <a:gd name="connsiteY4" fmla="*/ 343123 h 343123"/>
              <a:gd name="connsiteX0" fmla="*/ 8541399 w 9764457"/>
              <a:gd name="connsiteY0" fmla="*/ 343123 h 343123"/>
              <a:gd name="connsiteX1" fmla="*/ 0 w 9764457"/>
              <a:gd name="connsiteY1" fmla="*/ 0 h 343123"/>
              <a:gd name="connsiteX2" fmla="*/ 9711529 w 9764457"/>
              <a:gd name="connsiteY2" fmla="*/ 0 h 343123"/>
              <a:gd name="connsiteX3" fmla="*/ 9764457 w 9764457"/>
              <a:gd name="connsiteY3" fmla="*/ 303951 h 343123"/>
              <a:gd name="connsiteX4" fmla="*/ 8541399 w 9764457"/>
              <a:gd name="connsiteY4" fmla="*/ 343123 h 343123"/>
              <a:gd name="connsiteX0" fmla="*/ 8463390 w 9764457"/>
              <a:gd name="connsiteY0" fmla="*/ 274498 h 303951"/>
              <a:gd name="connsiteX1" fmla="*/ 0 w 9764457"/>
              <a:gd name="connsiteY1" fmla="*/ 0 h 303951"/>
              <a:gd name="connsiteX2" fmla="*/ 9711529 w 9764457"/>
              <a:gd name="connsiteY2" fmla="*/ 0 h 303951"/>
              <a:gd name="connsiteX3" fmla="*/ 9764457 w 9764457"/>
              <a:gd name="connsiteY3" fmla="*/ 303951 h 303951"/>
              <a:gd name="connsiteX4" fmla="*/ 8463390 w 9764457"/>
              <a:gd name="connsiteY4" fmla="*/ 274498 h 303951"/>
              <a:gd name="connsiteX0" fmla="*/ 8463390 w 9711529"/>
              <a:gd name="connsiteY0" fmla="*/ 274498 h 274498"/>
              <a:gd name="connsiteX1" fmla="*/ 0 w 9711529"/>
              <a:gd name="connsiteY1" fmla="*/ 0 h 274498"/>
              <a:gd name="connsiteX2" fmla="*/ 9711529 w 9711529"/>
              <a:gd name="connsiteY2" fmla="*/ 0 h 274498"/>
              <a:gd name="connsiteX3" fmla="*/ 9633520 w 9711529"/>
              <a:gd name="connsiteY3" fmla="*/ 274498 h 274498"/>
              <a:gd name="connsiteX4" fmla="*/ 8463390 w 9711529"/>
              <a:gd name="connsiteY4" fmla="*/ 274498 h 274498"/>
              <a:gd name="connsiteX0" fmla="*/ 8463390 w 9711530"/>
              <a:gd name="connsiteY0" fmla="*/ 343122 h 343122"/>
              <a:gd name="connsiteX1" fmla="*/ 0 w 9711530"/>
              <a:gd name="connsiteY1" fmla="*/ 68624 h 343122"/>
              <a:gd name="connsiteX2" fmla="*/ 9711530 w 9711530"/>
              <a:gd name="connsiteY2" fmla="*/ 0 h 343122"/>
              <a:gd name="connsiteX3" fmla="*/ 9633520 w 9711530"/>
              <a:gd name="connsiteY3" fmla="*/ 343122 h 343122"/>
              <a:gd name="connsiteX4" fmla="*/ 8463390 w 9711530"/>
              <a:gd name="connsiteY4" fmla="*/ 343122 h 343122"/>
              <a:gd name="connsiteX0" fmla="*/ 8463390 w 9711530"/>
              <a:gd name="connsiteY0" fmla="*/ 343122 h 343122"/>
              <a:gd name="connsiteX1" fmla="*/ 0 w 9711530"/>
              <a:gd name="connsiteY1" fmla="*/ 68624 h 343122"/>
              <a:gd name="connsiteX2" fmla="*/ 9711530 w 9711530"/>
              <a:gd name="connsiteY2" fmla="*/ 0 h 343122"/>
              <a:gd name="connsiteX3" fmla="*/ 8385382 w 9711530"/>
              <a:gd name="connsiteY3" fmla="*/ 343121 h 343122"/>
              <a:gd name="connsiteX4" fmla="*/ 8463390 w 9711530"/>
              <a:gd name="connsiteY4" fmla="*/ 343122 h 343122"/>
              <a:gd name="connsiteX0" fmla="*/ 8463390 w 9711530"/>
              <a:gd name="connsiteY0" fmla="*/ 343122 h 411745"/>
              <a:gd name="connsiteX1" fmla="*/ 0 w 9711530"/>
              <a:gd name="connsiteY1" fmla="*/ 68624 h 411745"/>
              <a:gd name="connsiteX2" fmla="*/ 9711530 w 9711530"/>
              <a:gd name="connsiteY2" fmla="*/ 0 h 411745"/>
              <a:gd name="connsiteX3" fmla="*/ 8775425 w 9711530"/>
              <a:gd name="connsiteY3" fmla="*/ 411745 h 411745"/>
              <a:gd name="connsiteX4" fmla="*/ 8463390 w 9711530"/>
              <a:gd name="connsiteY4" fmla="*/ 343122 h 411745"/>
              <a:gd name="connsiteX0" fmla="*/ 7215252 w 9711530"/>
              <a:gd name="connsiteY0" fmla="*/ 343121 h 411745"/>
              <a:gd name="connsiteX1" fmla="*/ 0 w 9711530"/>
              <a:gd name="connsiteY1" fmla="*/ 68624 h 411745"/>
              <a:gd name="connsiteX2" fmla="*/ 9711530 w 9711530"/>
              <a:gd name="connsiteY2" fmla="*/ 0 h 411745"/>
              <a:gd name="connsiteX3" fmla="*/ 8775425 w 9711530"/>
              <a:gd name="connsiteY3" fmla="*/ 411745 h 411745"/>
              <a:gd name="connsiteX4" fmla="*/ 7215252 w 9711530"/>
              <a:gd name="connsiteY4" fmla="*/ 343121 h 411745"/>
              <a:gd name="connsiteX0" fmla="*/ 7215252 w 9711530"/>
              <a:gd name="connsiteY0" fmla="*/ 343121 h 343121"/>
              <a:gd name="connsiteX1" fmla="*/ 0 w 9711530"/>
              <a:gd name="connsiteY1" fmla="*/ 68624 h 343121"/>
              <a:gd name="connsiteX2" fmla="*/ 9711530 w 9711530"/>
              <a:gd name="connsiteY2" fmla="*/ 0 h 343121"/>
              <a:gd name="connsiteX3" fmla="*/ 8385382 w 9711530"/>
              <a:gd name="connsiteY3" fmla="*/ 343121 h 343121"/>
              <a:gd name="connsiteX4" fmla="*/ 7215252 w 9711530"/>
              <a:gd name="connsiteY4" fmla="*/ 343121 h 343121"/>
              <a:gd name="connsiteX0" fmla="*/ 5733087 w 9711530"/>
              <a:gd name="connsiteY0" fmla="*/ 343121 h 343121"/>
              <a:gd name="connsiteX1" fmla="*/ 0 w 9711530"/>
              <a:gd name="connsiteY1" fmla="*/ 68624 h 343121"/>
              <a:gd name="connsiteX2" fmla="*/ 9711530 w 9711530"/>
              <a:gd name="connsiteY2" fmla="*/ 0 h 343121"/>
              <a:gd name="connsiteX3" fmla="*/ 8385382 w 9711530"/>
              <a:gd name="connsiteY3" fmla="*/ 343121 h 343121"/>
              <a:gd name="connsiteX4" fmla="*/ 5733087 w 9711530"/>
              <a:gd name="connsiteY4" fmla="*/ 343121 h 343121"/>
              <a:gd name="connsiteX0" fmla="*/ 5733087 w 9711530"/>
              <a:gd name="connsiteY0" fmla="*/ 343121 h 343121"/>
              <a:gd name="connsiteX1" fmla="*/ 0 w 9711530"/>
              <a:gd name="connsiteY1" fmla="*/ 68624 h 343121"/>
              <a:gd name="connsiteX2" fmla="*/ 9711530 w 9711530"/>
              <a:gd name="connsiteY2" fmla="*/ 0 h 343121"/>
              <a:gd name="connsiteX3" fmla="*/ 6981226 w 9711530"/>
              <a:gd name="connsiteY3" fmla="*/ 343121 h 343121"/>
              <a:gd name="connsiteX4" fmla="*/ 5733087 w 9711530"/>
              <a:gd name="connsiteY4" fmla="*/ 343121 h 343121"/>
              <a:gd name="connsiteX0" fmla="*/ 3002783 w 9711530"/>
              <a:gd name="connsiteY0" fmla="*/ 343121 h 343121"/>
              <a:gd name="connsiteX1" fmla="*/ 0 w 9711530"/>
              <a:gd name="connsiteY1" fmla="*/ 68624 h 343121"/>
              <a:gd name="connsiteX2" fmla="*/ 9711530 w 9711530"/>
              <a:gd name="connsiteY2" fmla="*/ 0 h 343121"/>
              <a:gd name="connsiteX3" fmla="*/ 6981226 w 9711530"/>
              <a:gd name="connsiteY3" fmla="*/ 343121 h 343121"/>
              <a:gd name="connsiteX4" fmla="*/ 3002783 w 9711530"/>
              <a:gd name="connsiteY4" fmla="*/ 343121 h 343121"/>
              <a:gd name="connsiteX0" fmla="*/ 3002783 w 9711530"/>
              <a:gd name="connsiteY0" fmla="*/ 343121 h 343121"/>
              <a:gd name="connsiteX1" fmla="*/ 0 w 9711530"/>
              <a:gd name="connsiteY1" fmla="*/ 68624 h 343121"/>
              <a:gd name="connsiteX2" fmla="*/ 9711530 w 9711530"/>
              <a:gd name="connsiteY2" fmla="*/ 0 h 343121"/>
              <a:gd name="connsiteX3" fmla="*/ 4094905 w 9711530"/>
              <a:gd name="connsiteY3" fmla="*/ 343121 h 343121"/>
              <a:gd name="connsiteX4" fmla="*/ 3002783 w 9711530"/>
              <a:gd name="connsiteY4" fmla="*/ 343121 h 343121"/>
              <a:gd name="connsiteX0" fmla="*/ 344489 w 9711530"/>
              <a:gd name="connsiteY0" fmla="*/ 343121 h 343121"/>
              <a:gd name="connsiteX1" fmla="*/ 0 w 9711530"/>
              <a:gd name="connsiteY1" fmla="*/ 68624 h 343121"/>
              <a:gd name="connsiteX2" fmla="*/ 9711530 w 9711530"/>
              <a:gd name="connsiteY2" fmla="*/ 0 h 343121"/>
              <a:gd name="connsiteX3" fmla="*/ 4094905 w 9711530"/>
              <a:gd name="connsiteY3" fmla="*/ 343121 h 343121"/>
              <a:gd name="connsiteX4" fmla="*/ 344489 w 9711530"/>
              <a:gd name="connsiteY4" fmla="*/ 343121 h 343121"/>
              <a:gd name="connsiteX0" fmla="*/ 344489 w 9711530"/>
              <a:gd name="connsiteY0" fmla="*/ 343121 h 343121"/>
              <a:gd name="connsiteX1" fmla="*/ 0 w 9711530"/>
              <a:gd name="connsiteY1" fmla="*/ 68624 h 343121"/>
              <a:gd name="connsiteX2" fmla="*/ 9711530 w 9711530"/>
              <a:gd name="connsiteY2" fmla="*/ 0 h 343121"/>
              <a:gd name="connsiteX3" fmla="*/ 2864769 w 9711530"/>
              <a:gd name="connsiteY3" fmla="*/ 343121 h 343121"/>
              <a:gd name="connsiteX4" fmla="*/ 344489 w 9711530"/>
              <a:gd name="connsiteY4" fmla="*/ 343121 h 343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11530" h="343121">
                <a:moveTo>
                  <a:pt x="344489" y="343121"/>
                </a:moveTo>
                <a:lnTo>
                  <a:pt x="0" y="68624"/>
                </a:lnTo>
                <a:lnTo>
                  <a:pt x="9711530" y="0"/>
                </a:lnTo>
                <a:lnTo>
                  <a:pt x="2864769" y="343121"/>
                </a:lnTo>
                <a:lnTo>
                  <a:pt x="344489" y="343121"/>
                </a:lnTo>
                <a:close/>
              </a:path>
            </a:pathLst>
          </a:custGeom>
          <a:gradFill rotWithShape="1">
            <a:gsLst>
              <a:gs pos="0">
                <a:srgbClr val="CDE5FF"/>
              </a:gs>
              <a:gs pos="100000">
                <a:srgbClr val="9999FF">
                  <a:gamma/>
                  <a:tint val="0"/>
                  <a:invGamma/>
                </a:srgbClr>
              </a:gs>
            </a:gsLst>
            <a:lin ang="5400000" scaled="1"/>
          </a:gradFill>
          <a:ln w="9525" cap="rnd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 latinLnBrk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endParaRPr kumimoji="1" lang="en-US" sz="1200" b="1" dirty="0">
              <a:solidFill>
                <a:srgbClr val="000000"/>
              </a:solidFill>
              <a:latin typeface="맑은 고딕"/>
              <a:cs typeface="Arial" pitchFamily="34" charset="0"/>
            </a:endParaRPr>
          </a:p>
        </p:txBody>
      </p:sp>
      <p:sp>
        <p:nvSpPr>
          <p:cNvPr id="183" name="AutoShape 9"/>
          <p:cNvSpPr>
            <a:spLocks noChangeArrowheads="1"/>
          </p:cNvSpPr>
          <p:nvPr/>
        </p:nvSpPr>
        <p:spPr bwMode="gray">
          <a:xfrm>
            <a:off x="152442" y="1005667"/>
            <a:ext cx="1287000" cy="504825"/>
          </a:xfrm>
          <a:prstGeom prst="homePlate">
            <a:avLst>
              <a:gd name="adj" fmla="val 5306"/>
            </a:avLst>
          </a:prstGeom>
          <a:solidFill>
            <a:sysClr val="window" lastClr="FFFFFF">
              <a:lumMod val="75000"/>
            </a:sysClr>
          </a:solidFill>
          <a:ln w="952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rPr>
              <a:t>운영 원칙 수립</a:t>
            </a:r>
            <a:endParaRPr kumimoji="0" lang="en-US" altLang="ko-KR" sz="1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itchFamily="50" charset="-127"/>
              <a:ea typeface="맑은 고딕"/>
              <a:cs typeface="Arial" charset="0"/>
            </a:endParaRPr>
          </a:p>
        </p:txBody>
      </p:sp>
      <p:sp>
        <p:nvSpPr>
          <p:cNvPr id="184" name="AutoShape 10"/>
          <p:cNvSpPr>
            <a:spLocks noChangeArrowheads="1"/>
          </p:cNvSpPr>
          <p:nvPr/>
        </p:nvSpPr>
        <p:spPr bwMode="gray">
          <a:xfrm>
            <a:off x="1524599" y="1005667"/>
            <a:ext cx="1287000" cy="504825"/>
          </a:xfrm>
          <a:prstGeom prst="homePlate">
            <a:avLst>
              <a:gd name="adj" fmla="val 5744"/>
            </a:avLst>
          </a:prstGeom>
          <a:solidFill>
            <a:sysClr val="window" lastClr="FFFFFF">
              <a:lumMod val="75000"/>
            </a:sysClr>
          </a:solidFill>
          <a:ln w="952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rPr>
              <a:t>판매계획</a:t>
            </a:r>
            <a:endParaRPr kumimoji="0" lang="en-US" altLang="ko-KR" sz="1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itchFamily="50" charset="-127"/>
              <a:ea typeface="맑은 고딕"/>
              <a:cs typeface="Arial" charset="0"/>
            </a:endParaRPr>
          </a:p>
        </p:txBody>
      </p:sp>
      <p:sp>
        <p:nvSpPr>
          <p:cNvPr id="185" name="AutoShape 13"/>
          <p:cNvSpPr>
            <a:spLocks noChangeArrowheads="1"/>
          </p:cNvSpPr>
          <p:nvPr/>
        </p:nvSpPr>
        <p:spPr bwMode="gray">
          <a:xfrm>
            <a:off x="7013225" y="1005667"/>
            <a:ext cx="1287000" cy="504825"/>
          </a:xfrm>
          <a:prstGeom prst="homePlate">
            <a:avLst>
              <a:gd name="adj" fmla="val 5920"/>
            </a:avLst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rPr>
              <a:t>실행</a:t>
            </a:r>
            <a:endParaRPr kumimoji="0" lang="en-US" altLang="ko-KR" sz="1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itchFamily="50" charset="-127"/>
              <a:ea typeface="맑은 고딕"/>
              <a:cs typeface="Arial" charset="0"/>
            </a:endParaRPr>
          </a:p>
        </p:txBody>
      </p:sp>
      <p:sp>
        <p:nvSpPr>
          <p:cNvPr id="186" name="AutoShape 16"/>
          <p:cNvSpPr>
            <a:spLocks noChangeArrowheads="1"/>
          </p:cNvSpPr>
          <p:nvPr/>
        </p:nvSpPr>
        <p:spPr bwMode="gray">
          <a:xfrm>
            <a:off x="8385381" y="1005667"/>
            <a:ext cx="1287000" cy="504825"/>
          </a:xfrm>
          <a:prstGeom prst="homePlate">
            <a:avLst>
              <a:gd name="adj" fmla="val 4085"/>
            </a:avLst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rPr>
              <a:t>모니터링</a:t>
            </a:r>
            <a:endParaRPr kumimoji="0" lang="en-US" altLang="ko-KR" sz="1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itchFamily="50" charset="-127"/>
              <a:ea typeface="맑은 고딕"/>
              <a:cs typeface="Arial" charset="0"/>
            </a:endParaRPr>
          </a:p>
        </p:txBody>
      </p:sp>
      <p:cxnSp>
        <p:nvCxnSpPr>
          <p:cNvPr id="187" name="AutoShape 17"/>
          <p:cNvCxnSpPr>
            <a:cxnSpLocks noChangeShapeType="1"/>
            <a:stCxn id="186" idx="0"/>
            <a:endCxn id="184" idx="0"/>
          </p:cNvCxnSpPr>
          <p:nvPr/>
        </p:nvCxnSpPr>
        <p:spPr bwMode="gray">
          <a:xfrm rot="16200000" flipV="1">
            <a:off x="5585118" y="-2426994"/>
            <a:ext cx="1588" cy="6865320"/>
          </a:xfrm>
          <a:prstGeom prst="bentConnector3">
            <a:avLst>
              <a:gd name="adj1" fmla="val 20226518"/>
            </a:avLst>
          </a:prstGeom>
          <a:noFill/>
          <a:ln w="19050">
            <a:solidFill>
              <a:srgbClr val="CC0000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188" name="AutoShape 6"/>
          <p:cNvSpPr>
            <a:spLocks noChangeArrowheads="1"/>
          </p:cNvSpPr>
          <p:nvPr/>
        </p:nvSpPr>
        <p:spPr bwMode="auto">
          <a:xfrm>
            <a:off x="238125" y="1844824"/>
            <a:ext cx="9431338" cy="4752528"/>
          </a:xfrm>
          <a:prstGeom prst="roundRect">
            <a:avLst>
              <a:gd name="adj" fmla="val 2287"/>
            </a:avLst>
          </a:prstGeom>
          <a:noFill/>
          <a:ln w="28575" algn="ctr">
            <a:pattFill prst="dkUpDiag">
              <a:fgClr>
                <a:srgbClr val="BFDAF3"/>
              </a:fgClr>
              <a:bgClr>
                <a:srgbClr val="3573CF"/>
              </a:bgClr>
            </a:pattFill>
            <a:round/>
            <a:headEnd/>
            <a:tailEnd/>
          </a:ln>
        </p:spPr>
        <p:txBody>
          <a:bodyPr wrap="none" anchor="ctr"/>
          <a:lstStyle/>
          <a:p>
            <a:pPr marL="219075" indent="-219075" latinLnBrk="1">
              <a:lnSpc>
                <a:spcPct val="125000"/>
              </a:lnSpc>
              <a:spcBef>
                <a:spcPct val="50000"/>
              </a:spcBef>
              <a:buFont typeface="Wingdings" pitchFamily="2" charset="2"/>
              <a:buChar char="q"/>
              <a:defRPr/>
            </a:pPr>
            <a:endParaRPr kumimoji="1" lang="ko-KR" altLang="en-US" sz="1200" kern="0" dirty="0">
              <a:solidFill>
                <a:srgbClr val="000000"/>
              </a:solidFill>
              <a:latin typeface="맑은 고딕" pitchFamily="50" charset="-127"/>
              <a:cs typeface="Arial" pitchFamily="34" charset="0"/>
            </a:endParaRPr>
          </a:p>
          <a:p>
            <a:pPr marL="219075" indent="-219075" latinLnBrk="1">
              <a:lnSpc>
                <a:spcPct val="125000"/>
              </a:lnSpc>
              <a:spcBef>
                <a:spcPct val="50000"/>
              </a:spcBef>
              <a:buFont typeface="Wingdings" pitchFamily="2" charset="2"/>
              <a:buChar char="q"/>
              <a:defRPr/>
            </a:pPr>
            <a:endParaRPr kumimoji="1" lang="ko-KR" altLang="en-US" sz="1200" kern="0" dirty="0">
              <a:solidFill>
                <a:srgbClr val="000000"/>
              </a:solidFill>
              <a:latin typeface="맑은 고딕" pitchFamily="50" charset="-127"/>
              <a:cs typeface="Arial" pitchFamily="34" charset="0"/>
            </a:endParaRPr>
          </a:p>
          <a:p>
            <a:pPr marL="219075" indent="-219075" latinLnBrk="1">
              <a:lnSpc>
                <a:spcPct val="125000"/>
              </a:lnSpc>
              <a:spcBef>
                <a:spcPct val="50000"/>
              </a:spcBef>
              <a:buFont typeface="Wingdings" pitchFamily="2" charset="2"/>
              <a:buChar char="q"/>
              <a:defRPr/>
            </a:pPr>
            <a:endParaRPr kumimoji="1" lang="ko-KR" altLang="en-US" sz="1200" kern="0" dirty="0">
              <a:solidFill>
                <a:srgbClr val="000000"/>
              </a:solidFill>
              <a:latin typeface="맑은 고딕" pitchFamily="50" charset="-127"/>
              <a:cs typeface="Arial" pitchFamily="34" charset="0"/>
            </a:endParaRPr>
          </a:p>
        </p:txBody>
      </p:sp>
      <p:sp>
        <p:nvSpPr>
          <p:cNvPr id="190" name="TextBox 189"/>
          <p:cNvSpPr txBox="1"/>
          <p:nvPr/>
        </p:nvSpPr>
        <p:spPr>
          <a:xfrm>
            <a:off x="2648744" y="1927718"/>
            <a:ext cx="4413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u="sng" dirty="0" smtClean="0">
                <a:latin typeface="+mn-ea"/>
              </a:rPr>
              <a:t>S&amp;OP</a:t>
            </a:r>
            <a:r>
              <a:rPr lang="ko-KR" altLang="en-US" sz="1400" b="1" u="sng" dirty="0" smtClean="0">
                <a:latin typeface="+mn-ea"/>
              </a:rPr>
              <a:t>의 주요 모니터링 지표</a:t>
            </a:r>
            <a:r>
              <a:rPr lang="en-US" altLang="ko-KR" sz="1400" b="1" u="sng" dirty="0" smtClean="0">
                <a:latin typeface="+mn-ea"/>
              </a:rPr>
              <a:t>(KPI)*</a:t>
            </a:r>
            <a:endParaRPr lang="ko-KR" altLang="en-US" sz="1400" b="1" u="sng" dirty="0">
              <a:latin typeface="+mn-ea"/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580327" y="2728181"/>
            <a:ext cx="1143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+mn-ea"/>
              </a:rPr>
              <a:t>Supply Chain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92" name="직사각형 191"/>
          <p:cNvSpPr/>
          <p:nvPr/>
        </p:nvSpPr>
        <p:spPr bwMode="auto">
          <a:xfrm>
            <a:off x="315640" y="3516086"/>
            <a:ext cx="9161862" cy="2974532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ysClr val="windowText" lastClr="000000"/>
            </a:solidFill>
            <a:prstDash val="solid"/>
            <a:headEnd/>
            <a:tailEnd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/>
              <a:cs typeface="+mn-cs"/>
            </a:endParaRPr>
          </a:p>
        </p:txBody>
      </p:sp>
      <p:sp>
        <p:nvSpPr>
          <p:cNvPr id="193" name="오각형 192"/>
          <p:cNvSpPr/>
          <p:nvPr/>
        </p:nvSpPr>
        <p:spPr>
          <a:xfrm>
            <a:off x="428498" y="3781946"/>
            <a:ext cx="1548533" cy="505936"/>
          </a:xfrm>
          <a:prstGeom prst="homePlate">
            <a:avLst/>
          </a:prstGeom>
          <a:solidFill>
            <a:srgbClr val="1F497D">
              <a:lumMod val="20000"/>
              <a:lumOff val="8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반응성</a:t>
            </a:r>
            <a:endParaRPr kumimoji="0" lang="en-US" altLang="ko-KR" sz="11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(Responsiveness)</a:t>
            </a:r>
            <a:endParaRPr kumimoji="0" lang="ko-KR" altLang="en-US" sz="11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94" name="오각형 193"/>
          <p:cNvSpPr/>
          <p:nvPr/>
        </p:nvSpPr>
        <p:spPr>
          <a:xfrm>
            <a:off x="428498" y="4792665"/>
            <a:ext cx="1548533" cy="505936"/>
          </a:xfrm>
          <a:prstGeom prst="homePlate">
            <a:avLst/>
          </a:prstGeom>
          <a:solidFill>
            <a:srgbClr val="1F497D">
              <a:lumMod val="20000"/>
              <a:lumOff val="8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신뢰성</a:t>
            </a:r>
            <a:endParaRPr kumimoji="0" lang="en-US" altLang="ko-KR" sz="11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(Reliability)</a:t>
            </a:r>
            <a:endParaRPr kumimoji="0" lang="ko-KR" altLang="en-US" sz="11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95" name="오각형 194"/>
          <p:cNvSpPr/>
          <p:nvPr/>
        </p:nvSpPr>
        <p:spPr>
          <a:xfrm>
            <a:off x="428498" y="5803384"/>
            <a:ext cx="1548533" cy="505936"/>
          </a:xfrm>
          <a:prstGeom prst="homePlate">
            <a:avLst/>
          </a:prstGeom>
          <a:solidFill>
            <a:srgbClr val="1F497D">
              <a:lumMod val="20000"/>
              <a:lumOff val="8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재고</a:t>
            </a:r>
            <a:endParaRPr kumimoji="0" lang="en-US" altLang="ko-KR" sz="11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(Inventory)</a:t>
            </a:r>
            <a:endParaRPr kumimoji="0" lang="ko-KR" altLang="en-US" sz="11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96" name="직사각형 195"/>
          <p:cNvSpPr/>
          <p:nvPr/>
        </p:nvSpPr>
        <p:spPr>
          <a:xfrm>
            <a:off x="7329448" y="3790371"/>
            <a:ext cx="1656000" cy="468000"/>
          </a:xfrm>
          <a:prstGeom prst="rect">
            <a:avLst/>
          </a:prstGeom>
          <a:gradFill rotWithShape="1">
            <a:gsLst>
              <a:gs pos="0">
                <a:sysClr val="windowText" lastClr="000000">
                  <a:tint val="50000"/>
                  <a:satMod val="300000"/>
                </a:sysClr>
              </a:gs>
              <a:gs pos="35000">
                <a:sysClr val="windowText" lastClr="000000">
                  <a:tint val="37000"/>
                  <a:satMod val="300000"/>
                </a:sysClr>
              </a:gs>
              <a:gs pos="100000">
                <a:sysClr val="windowText" lastClr="000000">
                  <a:tint val="15000"/>
                  <a:satMod val="350000"/>
                </a:sysClr>
              </a:gs>
            </a:gsLst>
            <a:lin ang="16200000" scaled="1"/>
          </a:gradFill>
          <a:ln w="9525" cap="flat" cmpd="sng" algn="ctr">
            <a:solidFill>
              <a:sysClr val="windowText" lastClr="000000"/>
            </a:solidFill>
            <a:prstDash val="solid"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-85725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수주 대비 </a:t>
            </a:r>
            <a:r>
              <a:rPr kumimoji="0" lang="ko-KR" altLang="en-US" sz="1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미납률</a:t>
            </a: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</a:t>
            </a:r>
            <a:endParaRPr kumimoji="0" lang="en-US" altLang="ko-KR" sz="10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-85725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(Back</a:t>
            </a: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Order) 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97" name="직사각형 196"/>
          <p:cNvSpPr/>
          <p:nvPr/>
        </p:nvSpPr>
        <p:spPr>
          <a:xfrm>
            <a:off x="7329448" y="4653136"/>
            <a:ext cx="1656000" cy="468000"/>
          </a:xfrm>
          <a:prstGeom prst="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-85725" algn="ctr" defTabSz="914400" eaLnBrk="0" fontAlgn="base" latinLnBrk="1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rPr>
              <a:t>납기 </a:t>
            </a:r>
            <a:r>
              <a:rPr kumimoji="0" lang="ko-KR" altLang="en-US" sz="1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rPr>
              <a:t>준수율</a:t>
            </a:r>
            <a:endParaRPr kumimoji="0" lang="en-US" altLang="ko-KR" sz="1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itchFamily="50" charset="-127"/>
              <a:ea typeface="맑은 고딕"/>
              <a:cs typeface="Arial" charset="0"/>
            </a:endParaRPr>
          </a:p>
          <a:p>
            <a:pPr marL="0" marR="0" lvl="0" indent="-85725" algn="ctr" defTabSz="914400" eaLnBrk="0" fontAlgn="base" latinLnBrk="1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rPr>
              <a:t>(On time delivery )</a:t>
            </a:r>
            <a:endParaRPr kumimoji="0" lang="ko-KR" altLang="en-US" sz="1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itchFamily="50" charset="-127"/>
              <a:ea typeface="맑은 고딕"/>
              <a:cs typeface="Arial" charset="0"/>
            </a:endParaRPr>
          </a:p>
        </p:txBody>
      </p:sp>
      <p:sp>
        <p:nvSpPr>
          <p:cNvPr id="198" name="직사각형 197"/>
          <p:cNvSpPr/>
          <p:nvPr/>
        </p:nvSpPr>
        <p:spPr>
          <a:xfrm>
            <a:off x="5565232" y="3789040"/>
            <a:ext cx="1476000" cy="468000"/>
          </a:xfrm>
          <a:prstGeom prst="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-85725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rPr>
              <a:t>판매계획 정확도</a:t>
            </a:r>
            <a:endParaRPr kumimoji="0" lang="ko-KR" altLang="en-US" sz="1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itchFamily="50" charset="-127"/>
              <a:ea typeface="맑은 고딕"/>
              <a:cs typeface="Arial" charset="0"/>
            </a:endParaRPr>
          </a:p>
        </p:txBody>
      </p:sp>
      <p:sp>
        <p:nvSpPr>
          <p:cNvPr id="199" name="직사각형 198"/>
          <p:cNvSpPr/>
          <p:nvPr/>
        </p:nvSpPr>
        <p:spPr>
          <a:xfrm>
            <a:off x="4218787" y="4811914"/>
            <a:ext cx="1476000" cy="468000"/>
          </a:xfrm>
          <a:prstGeom prst="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-85725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rPr>
              <a:t>생산계획 정확도</a:t>
            </a:r>
            <a:endParaRPr kumimoji="0" lang="ko-KR" altLang="en-US" sz="1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itchFamily="50" charset="-127"/>
              <a:ea typeface="맑은 고딕"/>
              <a:cs typeface="Arial" charset="0"/>
            </a:endParaRPr>
          </a:p>
        </p:txBody>
      </p:sp>
      <p:sp>
        <p:nvSpPr>
          <p:cNvPr id="200" name="직사각형 199"/>
          <p:cNvSpPr/>
          <p:nvPr/>
        </p:nvSpPr>
        <p:spPr>
          <a:xfrm>
            <a:off x="2288704" y="4797152"/>
            <a:ext cx="1476000" cy="468000"/>
          </a:xfrm>
          <a:prstGeom prst="rect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-85725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rPr>
              <a:t>구매계획 정확도</a:t>
            </a:r>
            <a:endParaRPr kumimoji="0" lang="ko-KR" altLang="en-US" sz="1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맑은 고딕" pitchFamily="50" charset="-127"/>
              <a:ea typeface="맑은 고딕"/>
              <a:cs typeface="Arial" charset="0"/>
            </a:endParaRPr>
          </a:p>
        </p:txBody>
      </p:sp>
      <p:sp>
        <p:nvSpPr>
          <p:cNvPr id="201" name="직사각형 200"/>
          <p:cNvSpPr/>
          <p:nvPr/>
        </p:nvSpPr>
        <p:spPr>
          <a:xfrm>
            <a:off x="2287589" y="5805264"/>
            <a:ext cx="1476000" cy="468000"/>
          </a:xfrm>
          <a:prstGeom prst="rect">
            <a:avLst/>
          </a:prstGeom>
          <a:gradFill rotWithShape="1">
            <a:gsLst>
              <a:gs pos="0">
                <a:sysClr val="windowText" lastClr="000000">
                  <a:tint val="50000"/>
                  <a:satMod val="300000"/>
                </a:sysClr>
              </a:gs>
              <a:gs pos="35000">
                <a:sysClr val="windowText" lastClr="000000">
                  <a:tint val="37000"/>
                  <a:satMod val="300000"/>
                </a:sysClr>
              </a:gs>
              <a:gs pos="100000">
                <a:sysClr val="windowText" lastClr="000000">
                  <a:tint val="15000"/>
                  <a:satMod val="350000"/>
                </a:sysClr>
              </a:gs>
            </a:gsLst>
            <a:lin ang="16200000" scaled="1"/>
          </a:gradFill>
          <a:ln w="9525" cap="flat" cmpd="sng" algn="ctr">
            <a:solidFill>
              <a:sysClr val="windowText" lastClr="000000"/>
            </a:solidFill>
            <a:prstDash val="solid"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-85725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원부자재 </a:t>
            </a:r>
            <a:r>
              <a:rPr kumimoji="0" lang="ko-KR" altLang="en-US" sz="1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회전률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</a:t>
            </a:r>
          </a:p>
        </p:txBody>
      </p:sp>
      <p:pic>
        <p:nvPicPr>
          <p:cNvPr id="202" name="Picture 4" descr="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4858" y="2334635"/>
            <a:ext cx="901700" cy="900113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3" name="Picture 3" descr="0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4688" y="2334635"/>
            <a:ext cx="900113" cy="900113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4" name="Picture 24" descr="03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65368" y="2334635"/>
            <a:ext cx="900113" cy="900112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" name="Picture 5" descr="0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06615" y="2334635"/>
            <a:ext cx="898525" cy="900113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6" name="Picture 3" descr="0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5197" y="2334635"/>
            <a:ext cx="900113" cy="900113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</p:spPr>
      </p:pic>
      <p:cxnSp>
        <p:nvCxnSpPr>
          <p:cNvPr id="207" name="직선 화살표 연결선 206"/>
          <p:cNvCxnSpPr>
            <a:stCxn id="203" idx="3"/>
            <a:endCxn id="202" idx="1"/>
          </p:cNvCxnSpPr>
          <p:nvPr/>
        </p:nvCxnSpPr>
        <p:spPr>
          <a:xfrm>
            <a:off x="3044801" y="2784692"/>
            <a:ext cx="630057" cy="1588"/>
          </a:xfrm>
          <a:prstGeom prst="straightConnector1">
            <a:avLst/>
          </a:prstGeom>
          <a:noFill/>
          <a:ln w="952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208" name="직선 화살표 연결선 207"/>
          <p:cNvCxnSpPr>
            <a:stCxn id="202" idx="3"/>
            <a:endCxn id="205" idx="1"/>
          </p:cNvCxnSpPr>
          <p:nvPr/>
        </p:nvCxnSpPr>
        <p:spPr>
          <a:xfrm>
            <a:off x="4576558" y="2784692"/>
            <a:ext cx="630057" cy="1588"/>
          </a:xfrm>
          <a:prstGeom prst="straightConnector1">
            <a:avLst/>
          </a:prstGeom>
          <a:noFill/>
          <a:ln w="952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209" name="직선 화살표 연결선 208"/>
          <p:cNvCxnSpPr>
            <a:stCxn id="205" idx="3"/>
            <a:endCxn id="206" idx="1"/>
          </p:cNvCxnSpPr>
          <p:nvPr/>
        </p:nvCxnSpPr>
        <p:spPr>
          <a:xfrm>
            <a:off x="6105140" y="2784692"/>
            <a:ext cx="630057" cy="1588"/>
          </a:xfrm>
          <a:prstGeom prst="straightConnector1">
            <a:avLst/>
          </a:prstGeom>
          <a:noFill/>
          <a:ln w="952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210" name="직선 화살표 연결선 209"/>
          <p:cNvCxnSpPr>
            <a:stCxn id="206" idx="3"/>
            <a:endCxn id="204" idx="1"/>
          </p:cNvCxnSpPr>
          <p:nvPr/>
        </p:nvCxnSpPr>
        <p:spPr>
          <a:xfrm flipV="1">
            <a:off x="7635310" y="2784691"/>
            <a:ext cx="630058" cy="1"/>
          </a:xfrm>
          <a:prstGeom prst="straightConnector1">
            <a:avLst/>
          </a:prstGeom>
          <a:noFill/>
          <a:ln w="952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  <a:headEnd type="none" w="med" len="med"/>
            <a:tailEnd type="triangle" w="med" len="med"/>
          </a:ln>
          <a:effectLst/>
        </p:spPr>
      </p:cxnSp>
      <p:sp>
        <p:nvSpPr>
          <p:cNvPr id="211" name="TextBox 210"/>
          <p:cNvSpPr txBox="1"/>
          <p:nvPr/>
        </p:nvSpPr>
        <p:spPr>
          <a:xfrm>
            <a:off x="2345833" y="3169432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dirty="0" smtClean="0">
                <a:latin typeface="+mn-ea"/>
              </a:rPr>
              <a:t>구매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12" name="TextBox 211"/>
          <p:cNvSpPr txBox="1"/>
          <p:nvPr/>
        </p:nvSpPr>
        <p:spPr>
          <a:xfrm>
            <a:off x="3800872" y="3169432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smtClean="0">
                <a:latin typeface="+mn-ea"/>
              </a:rPr>
              <a:t>재고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13" name="TextBox 212"/>
          <p:cNvSpPr txBox="1"/>
          <p:nvPr/>
        </p:nvSpPr>
        <p:spPr>
          <a:xfrm>
            <a:off x="5385048" y="3169432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smtClean="0">
                <a:latin typeface="+mn-ea"/>
              </a:rPr>
              <a:t>공장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14" name="TextBox 213"/>
          <p:cNvSpPr txBox="1"/>
          <p:nvPr/>
        </p:nvSpPr>
        <p:spPr>
          <a:xfrm>
            <a:off x="6897216" y="3169432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smtClean="0">
                <a:latin typeface="+mn-ea"/>
              </a:rPr>
              <a:t>영업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15" name="TextBox 214"/>
          <p:cNvSpPr txBox="1"/>
          <p:nvPr/>
        </p:nvSpPr>
        <p:spPr>
          <a:xfrm>
            <a:off x="8481392" y="3169432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smtClean="0">
                <a:latin typeface="+mn-ea"/>
              </a:rPr>
              <a:t>물류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16" name="Line 44"/>
          <p:cNvSpPr>
            <a:spLocks noChangeShapeType="1"/>
          </p:cNvSpPr>
          <p:nvPr/>
        </p:nvSpPr>
        <p:spPr bwMode="auto">
          <a:xfrm>
            <a:off x="488504" y="4566995"/>
            <a:ext cx="8785415" cy="0"/>
          </a:xfrm>
          <a:prstGeom prst="line">
            <a:avLst/>
          </a:prstGeom>
          <a:noFill/>
          <a:ln w="9525">
            <a:solidFill>
              <a:srgbClr val="969696"/>
            </a:solidFill>
            <a:prstDash val="dash"/>
            <a:round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+mn-ea"/>
              <a:cs typeface="Arial" pitchFamily="34" charset="0"/>
            </a:endParaRPr>
          </a:p>
        </p:txBody>
      </p:sp>
      <p:sp>
        <p:nvSpPr>
          <p:cNvPr id="217" name="Line 44"/>
          <p:cNvSpPr>
            <a:spLocks noChangeShapeType="1"/>
          </p:cNvSpPr>
          <p:nvPr/>
        </p:nvSpPr>
        <p:spPr bwMode="auto">
          <a:xfrm>
            <a:off x="488504" y="5589240"/>
            <a:ext cx="8785415" cy="0"/>
          </a:xfrm>
          <a:prstGeom prst="line">
            <a:avLst/>
          </a:prstGeom>
          <a:noFill/>
          <a:ln w="9525">
            <a:solidFill>
              <a:srgbClr val="969696"/>
            </a:solidFill>
            <a:prstDash val="dash"/>
            <a:round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>
              <a:solidFill>
                <a:srgbClr val="000000"/>
              </a:solidFill>
              <a:latin typeface="+mn-ea"/>
              <a:cs typeface="Arial" pitchFamily="34" charset="0"/>
            </a:endParaRPr>
          </a:p>
        </p:txBody>
      </p:sp>
      <p:sp>
        <p:nvSpPr>
          <p:cNvPr id="218" name="직사각형 217"/>
          <p:cNvSpPr/>
          <p:nvPr/>
        </p:nvSpPr>
        <p:spPr>
          <a:xfrm>
            <a:off x="7366510" y="5967256"/>
            <a:ext cx="1656000" cy="468000"/>
          </a:xfrm>
          <a:prstGeom prst="rect">
            <a:avLst/>
          </a:prstGeom>
          <a:gradFill rotWithShape="1">
            <a:gsLst>
              <a:gs pos="0">
                <a:sysClr val="windowText" lastClr="000000">
                  <a:tint val="50000"/>
                  <a:satMod val="300000"/>
                </a:sysClr>
              </a:gs>
              <a:gs pos="35000">
                <a:sysClr val="windowText" lastClr="000000">
                  <a:tint val="37000"/>
                  <a:satMod val="300000"/>
                </a:sysClr>
              </a:gs>
              <a:gs pos="100000">
                <a:sysClr val="windowText" lastClr="000000">
                  <a:tint val="15000"/>
                  <a:satMod val="350000"/>
                </a:sysClr>
              </a:gs>
            </a:gsLst>
            <a:lin ang="16200000" scaled="1"/>
          </a:gradFill>
          <a:ln w="9525" cap="flat" cmpd="sng" algn="ctr">
            <a:solidFill>
              <a:sysClr val="windowText" lastClr="000000"/>
            </a:solidFill>
            <a:prstDash val="solid"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-85725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장기성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</a:t>
            </a: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재고 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cxnSp>
        <p:nvCxnSpPr>
          <p:cNvPr id="219" name="Shape 75"/>
          <p:cNvCxnSpPr>
            <a:stCxn id="198" idx="1"/>
            <a:endCxn id="200" idx="0"/>
          </p:cNvCxnSpPr>
          <p:nvPr/>
        </p:nvCxnSpPr>
        <p:spPr>
          <a:xfrm rot="10800000" flipV="1">
            <a:off x="3026704" y="4023040"/>
            <a:ext cx="2538528" cy="774112"/>
          </a:xfrm>
          <a:prstGeom prst="bentConnector2">
            <a:avLst/>
          </a:prstGeom>
          <a:noFill/>
          <a:ln w="19050" cap="flat" cmpd="sng" algn="ctr">
            <a:solidFill>
              <a:sysClr val="windowText" lastClr="000000"/>
            </a:solidFill>
            <a:prstDash val="solid"/>
            <a:tailEnd type="triangle"/>
          </a:ln>
          <a:effectLst/>
        </p:spPr>
      </p:cxnSp>
      <p:cxnSp>
        <p:nvCxnSpPr>
          <p:cNvPr id="220" name="꺾인 연결선 219"/>
          <p:cNvCxnSpPr>
            <a:stCxn id="198" idx="2"/>
            <a:endCxn id="199" idx="0"/>
          </p:cNvCxnSpPr>
          <p:nvPr/>
        </p:nvCxnSpPr>
        <p:spPr>
          <a:xfrm rot="5400000">
            <a:off x="5352573" y="3861255"/>
            <a:ext cx="554874" cy="1346445"/>
          </a:xfrm>
          <a:prstGeom prst="bentConnector3">
            <a:avLst>
              <a:gd name="adj1" fmla="val 50000"/>
            </a:avLst>
          </a:prstGeom>
          <a:noFill/>
          <a:ln w="19050" cap="flat" cmpd="sng" algn="ctr">
            <a:solidFill>
              <a:sysClr val="windowText" lastClr="000000"/>
            </a:solidFill>
            <a:prstDash val="solid"/>
            <a:tailEnd type="triangle"/>
          </a:ln>
          <a:effectLst/>
        </p:spPr>
      </p:cxnSp>
      <p:cxnSp>
        <p:nvCxnSpPr>
          <p:cNvPr id="221" name="직선 화살표 연결선 220"/>
          <p:cNvCxnSpPr>
            <a:stCxn id="200" idx="2"/>
            <a:endCxn id="201" idx="0"/>
          </p:cNvCxnSpPr>
          <p:nvPr/>
        </p:nvCxnSpPr>
        <p:spPr>
          <a:xfrm rot="5400000">
            <a:off x="2756091" y="5534651"/>
            <a:ext cx="540112" cy="1115"/>
          </a:xfrm>
          <a:prstGeom prst="straightConnector1">
            <a:avLst/>
          </a:prstGeom>
          <a:noFill/>
          <a:ln w="19050" cap="flat" cmpd="sng" algn="ctr">
            <a:solidFill>
              <a:sysClr val="windowText" lastClr="000000"/>
            </a:solidFill>
            <a:prstDash val="solid"/>
            <a:tailEnd type="triangle"/>
          </a:ln>
          <a:effectLst/>
        </p:spPr>
      </p:cxnSp>
      <p:cxnSp>
        <p:nvCxnSpPr>
          <p:cNvPr id="222" name="꺾인 연결선 221"/>
          <p:cNvCxnSpPr>
            <a:stCxn id="199" idx="3"/>
            <a:endCxn id="196" idx="1"/>
          </p:cNvCxnSpPr>
          <p:nvPr/>
        </p:nvCxnSpPr>
        <p:spPr>
          <a:xfrm flipV="1">
            <a:off x="5694787" y="4024371"/>
            <a:ext cx="1634661" cy="1021543"/>
          </a:xfrm>
          <a:prstGeom prst="bentConnector3">
            <a:avLst>
              <a:gd name="adj1" fmla="val 89653"/>
            </a:avLst>
          </a:prstGeom>
          <a:noFill/>
          <a:ln w="19050" cap="flat" cmpd="sng" algn="ctr">
            <a:solidFill>
              <a:sysClr val="windowText" lastClr="000000"/>
            </a:solidFill>
            <a:prstDash val="solid"/>
            <a:tailEnd type="triangle"/>
          </a:ln>
          <a:effectLst/>
        </p:spPr>
      </p:cxnSp>
      <p:cxnSp>
        <p:nvCxnSpPr>
          <p:cNvPr id="223" name="꺾인 연결선 222"/>
          <p:cNvCxnSpPr/>
          <p:nvPr/>
        </p:nvCxnSpPr>
        <p:spPr>
          <a:xfrm flipV="1">
            <a:off x="5683212" y="4653136"/>
            <a:ext cx="2462661" cy="392778"/>
          </a:xfrm>
          <a:prstGeom prst="bentConnector4">
            <a:avLst>
              <a:gd name="adj1" fmla="val 59979"/>
              <a:gd name="adj2" fmla="val 158201"/>
            </a:avLst>
          </a:prstGeom>
          <a:noFill/>
          <a:ln w="19050" cap="flat" cmpd="sng" algn="ctr">
            <a:solidFill>
              <a:sysClr val="windowText" lastClr="000000"/>
            </a:solidFill>
            <a:prstDash val="solid"/>
            <a:tailEnd type="triangle"/>
          </a:ln>
          <a:effectLst/>
        </p:spPr>
      </p:cxnSp>
      <p:cxnSp>
        <p:nvCxnSpPr>
          <p:cNvPr id="224" name="꺾인 연결선 223"/>
          <p:cNvCxnSpPr>
            <a:stCxn id="197" idx="3"/>
            <a:endCxn id="226" idx="3"/>
          </p:cNvCxnSpPr>
          <p:nvPr/>
        </p:nvCxnSpPr>
        <p:spPr>
          <a:xfrm>
            <a:off x="8985448" y="4887136"/>
            <a:ext cx="33124" cy="684128"/>
          </a:xfrm>
          <a:prstGeom prst="bentConnector3">
            <a:avLst>
              <a:gd name="adj1" fmla="val 790134"/>
            </a:avLst>
          </a:prstGeom>
          <a:noFill/>
          <a:ln w="19050" cap="flat" cmpd="sng" algn="ctr">
            <a:solidFill>
              <a:sysClr val="windowText" lastClr="000000"/>
            </a:solidFill>
            <a:prstDash val="solid"/>
            <a:tailEnd type="triangle"/>
          </a:ln>
          <a:effectLst/>
        </p:spPr>
      </p:cxnSp>
      <p:cxnSp>
        <p:nvCxnSpPr>
          <p:cNvPr id="225" name="직선 화살표 연결선 224"/>
          <p:cNvCxnSpPr>
            <a:stCxn id="226" idx="2"/>
            <a:endCxn id="218" idx="0"/>
          </p:cNvCxnSpPr>
          <p:nvPr/>
        </p:nvCxnSpPr>
        <p:spPr>
          <a:xfrm rot="16200000" flipH="1">
            <a:off x="8111545" y="5884291"/>
            <a:ext cx="161992" cy="3938"/>
          </a:xfrm>
          <a:prstGeom prst="straightConnector1">
            <a:avLst/>
          </a:prstGeom>
          <a:noFill/>
          <a:ln w="19050" cap="flat" cmpd="sng" algn="ctr">
            <a:solidFill>
              <a:sysClr val="windowText" lastClr="000000"/>
            </a:solidFill>
            <a:prstDash val="solid"/>
            <a:tailEnd type="triangle"/>
          </a:ln>
          <a:effectLst/>
        </p:spPr>
      </p:cxnSp>
      <p:sp>
        <p:nvSpPr>
          <p:cNvPr id="226" name="직사각형 225"/>
          <p:cNvSpPr/>
          <p:nvPr/>
        </p:nvSpPr>
        <p:spPr>
          <a:xfrm>
            <a:off x="7362572" y="5337264"/>
            <a:ext cx="1656000" cy="468000"/>
          </a:xfrm>
          <a:prstGeom prst="rect">
            <a:avLst/>
          </a:prstGeom>
          <a:gradFill rotWithShape="1">
            <a:gsLst>
              <a:gs pos="0">
                <a:sysClr val="windowText" lastClr="000000">
                  <a:tint val="50000"/>
                  <a:satMod val="300000"/>
                </a:sysClr>
              </a:gs>
              <a:gs pos="35000">
                <a:sysClr val="windowText" lastClr="000000">
                  <a:tint val="37000"/>
                  <a:satMod val="300000"/>
                </a:sysClr>
              </a:gs>
              <a:gs pos="100000">
                <a:sysClr val="windowText" lastClr="000000">
                  <a:tint val="15000"/>
                  <a:satMod val="350000"/>
                </a:sysClr>
              </a:gs>
            </a:gsLst>
            <a:lin ang="16200000" scaled="1"/>
          </a:gradFill>
          <a:ln w="9525" cap="flat" cmpd="sng" algn="ctr">
            <a:solidFill>
              <a:sysClr val="windowText" lastClr="000000"/>
            </a:solidFill>
            <a:prstDash val="solid"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-85725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완제품재고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</a:t>
            </a:r>
            <a:r>
              <a:rPr kumimoji="0" lang="ko-KR" altLang="en-US" sz="1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회전률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227" name="직사각형 226"/>
          <p:cNvSpPr/>
          <p:nvPr/>
        </p:nvSpPr>
        <p:spPr>
          <a:xfrm>
            <a:off x="4232920" y="5373216"/>
            <a:ext cx="1476000" cy="468000"/>
          </a:xfrm>
          <a:prstGeom prst="rect">
            <a:avLst/>
          </a:prstGeom>
          <a:gradFill rotWithShape="1">
            <a:gsLst>
              <a:gs pos="0">
                <a:sysClr val="windowText" lastClr="000000">
                  <a:tint val="50000"/>
                  <a:satMod val="300000"/>
                </a:sysClr>
              </a:gs>
              <a:gs pos="35000">
                <a:sysClr val="windowText" lastClr="000000">
                  <a:tint val="37000"/>
                  <a:satMod val="300000"/>
                </a:sysClr>
              </a:gs>
              <a:gs pos="100000">
                <a:sysClr val="windowText" lastClr="000000">
                  <a:tint val="15000"/>
                  <a:satMod val="350000"/>
                </a:sysClr>
              </a:gs>
            </a:gsLst>
            <a:lin ang="16200000" scaled="1"/>
          </a:gradFill>
          <a:ln w="9525" cap="flat" cmpd="sng" algn="ctr">
            <a:solidFill>
              <a:sysClr val="windowText" lastClr="000000"/>
            </a:solidFill>
            <a:prstDash val="solid"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-85725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생산계획 대비 </a:t>
            </a:r>
            <a:r>
              <a:rPr kumimoji="0" lang="ko-KR" altLang="en-US" sz="10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실적률</a:t>
            </a:r>
            <a:endParaRPr kumimoji="0" lang="ko-KR" altLang="en-US" sz="10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cxnSp>
        <p:nvCxnSpPr>
          <p:cNvPr id="228" name="꺾인 연결선 227"/>
          <p:cNvCxnSpPr>
            <a:stCxn id="227" idx="1"/>
            <a:endCxn id="199" idx="1"/>
          </p:cNvCxnSpPr>
          <p:nvPr/>
        </p:nvCxnSpPr>
        <p:spPr>
          <a:xfrm rot="10800000">
            <a:off x="4218788" y="5045914"/>
            <a:ext cx="14133" cy="561302"/>
          </a:xfrm>
          <a:prstGeom prst="bentConnector3">
            <a:avLst>
              <a:gd name="adj1" fmla="val 1717491"/>
            </a:avLst>
          </a:prstGeom>
          <a:noFill/>
          <a:ln w="19050" cap="flat" cmpd="sng" algn="ctr">
            <a:solidFill>
              <a:sysClr val="windowText" lastClr="000000"/>
            </a:solidFill>
            <a:prstDash val="solid"/>
            <a:tailEnd type="triangle"/>
          </a:ln>
          <a:effectLst/>
        </p:spPr>
      </p:cxnSp>
      <p:sp>
        <p:nvSpPr>
          <p:cNvPr id="229" name="AutoShape 11"/>
          <p:cNvSpPr>
            <a:spLocks noChangeArrowheads="1"/>
          </p:cNvSpPr>
          <p:nvPr/>
        </p:nvSpPr>
        <p:spPr bwMode="gray">
          <a:xfrm>
            <a:off x="2924775" y="1005667"/>
            <a:ext cx="3977369" cy="504825"/>
          </a:xfrm>
          <a:prstGeom prst="homePlate">
            <a:avLst>
              <a:gd name="adj" fmla="val 10276"/>
            </a:avLst>
          </a:prstGeom>
          <a:solidFill>
            <a:sysClr val="window" lastClr="FFFFFF">
              <a:lumMod val="75000"/>
            </a:sysClr>
          </a:solidFill>
          <a:ln w="952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1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맑은 고딕" pitchFamily="50" charset="-127"/>
                <a:ea typeface="맑은 고딕"/>
                <a:cs typeface="Arial" charset="0"/>
              </a:rPr>
              <a:t>S&amp;OP</a:t>
            </a:r>
          </a:p>
        </p:txBody>
      </p:sp>
      <p:sp>
        <p:nvSpPr>
          <p:cNvPr id="230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6447021" y="6149528"/>
            <a:ext cx="882427" cy="319583"/>
          </a:xfrm>
          <a:prstGeom prst="rect">
            <a:avLst/>
          </a:prstGeom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Key</a:t>
            </a:r>
            <a:r>
              <a: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r>
              <a:rPr kumimoji="0" lang="en-US" altLang="ko-KR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KPI 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31" name="Freeform 38"/>
          <p:cNvSpPr>
            <a:spLocks/>
          </p:cNvSpPr>
          <p:nvPr/>
        </p:nvSpPr>
        <p:spPr bwMode="auto">
          <a:xfrm>
            <a:off x="5581280" y="3655739"/>
            <a:ext cx="227013" cy="252413"/>
          </a:xfrm>
          <a:custGeom>
            <a:avLst/>
            <a:gdLst>
              <a:gd name="T0" fmla="*/ 2147483647 w 464"/>
              <a:gd name="T1" fmla="*/ 2147483647 h 386"/>
              <a:gd name="T2" fmla="*/ 2147483647 w 464"/>
              <a:gd name="T3" fmla="*/ 2147483647 h 386"/>
              <a:gd name="T4" fmla="*/ 2147483647 w 464"/>
              <a:gd name="T5" fmla="*/ 2147483647 h 386"/>
              <a:gd name="T6" fmla="*/ 2147483647 w 464"/>
              <a:gd name="T7" fmla="*/ 2147483647 h 386"/>
              <a:gd name="T8" fmla="*/ 2147483647 w 464"/>
              <a:gd name="T9" fmla="*/ 2147483647 h 386"/>
              <a:gd name="T10" fmla="*/ 2147483647 w 464"/>
              <a:gd name="T11" fmla="*/ 2147483647 h 386"/>
              <a:gd name="T12" fmla="*/ 2147483647 w 464"/>
              <a:gd name="T13" fmla="*/ 2147483647 h 386"/>
              <a:gd name="T14" fmla="*/ 2147483647 w 464"/>
              <a:gd name="T15" fmla="*/ 2147483647 h 386"/>
              <a:gd name="T16" fmla="*/ 2147483647 w 464"/>
              <a:gd name="T17" fmla="*/ 2147483647 h 386"/>
              <a:gd name="T18" fmla="*/ 2147483647 w 464"/>
              <a:gd name="T19" fmla="*/ 2147483647 h 386"/>
              <a:gd name="T20" fmla="*/ 2147483647 w 464"/>
              <a:gd name="T21" fmla="*/ 2147483647 h 386"/>
              <a:gd name="T22" fmla="*/ 2147483647 w 464"/>
              <a:gd name="T23" fmla="*/ 2147483647 h 386"/>
              <a:gd name="T24" fmla="*/ 2147483647 w 464"/>
              <a:gd name="T25" fmla="*/ 2147483647 h 386"/>
              <a:gd name="T26" fmla="*/ 2147483647 w 464"/>
              <a:gd name="T27" fmla="*/ 2147483647 h 386"/>
              <a:gd name="T28" fmla="*/ 2147483647 w 464"/>
              <a:gd name="T29" fmla="*/ 2147483647 h 386"/>
              <a:gd name="T30" fmla="*/ 2147483647 w 464"/>
              <a:gd name="T31" fmla="*/ 2147483647 h 386"/>
              <a:gd name="T32" fmla="*/ 2147483647 w 464"/>
              <a:gd name="T33" fmla="*/ 2147483647 h 386"/>
              <a:gd name="T34" fmla="*/ 2147483647 w 464"/>
              <a:gd name="T35" fmla="*/ 2147483647 h 386"/>
              <a:gd name="T36" fmla="*/ 2147483647 w 464"/>
              <a:gd name="T37" fmla="*/ 2147483647 h 386"/>
              <a:gd name="T38" fmla="*/ 2147483647 w 464"/>
              <a:gd name="T39" fmla="*/ 2147483647 h 386"/>
              <a:gd name="T40" fmla="*/ 2147483647 w 464"/>
              <a:gd name="T41" fmla="*/ 2147483647 h 386"/>
              <a:gd name="T42" fmla="*/ 2147483647 w 464"/>
              <a:gd name="T43" fmla="*/ 2147483647 h 386"/>
              <a:gd name="T44" fmla="*/ 2147483647 w 464"/>
              <a:gd name="T45" fmla="*/ 2147483647 h 386"/>
              <a:gd name="T46" fmla="*/ 2147483647 w 464"/>
              <a:gd name="T47" fmla="*/ 2147483647 h 386"/>
              <a:gd name="T48" fmla="*/ 2147483647 w 464"/>
              <a:gd name="T49" fmla="*/ 2147483647 h 386"/>
              <a:gd name="T50" fmla="*/ 2147483647 w 464"/>
              <a:gd name="T51" fmla="*/ 2147483647 h 386"/>
              <a:gd name="T52" fmla="*/ 2147483647 w 464"/>
              <a:gd name="T53" fmla="*/ 2147483647 h 386"/>
              <a:gd name="T54" fmla="*/ 2147483647 w 464"/>
              <a:gd name="T55" fmla="*/ 2147483647 h 386"/>
              <a:gd name="T56" fmla="*/ 2147483647 w 464"/>
              <a:gd name="T57" fmla="*/ 2147483647 h 386"/>
              <a:gd name="T58" fmla="*/ 2147483647 w 464"/>
              <a:gd name="T59" fmla="*/ 2147483647 h 386"/>
              <a:gd name="T60" fmla="*/ 2147483647 w 464"/>
              <a:gd name="T61" fmla="*/ 2147483647 h 386"/>
              <a:gd name="T62" fmla="*/ 2147483647 w 464"/>
              <a:gd name="T63" fmla="*/ 2147483647 h 386"/>
              <a:gd name="T64" fmla="*/ 2147483647 w 464"/>
              <a:gd name="T65" fmla="*/ 2147483647 h 386"/>
              <a:gd name="T66" fmla="*/ 2147483647 w 464"/>
              <a:gd name="T67" fmla="*/ 2147483647 h 386"/>
              <a:gd name="T68" fmla="*/ 2147483647 w 464"/>
              <a:gd name="T69" fmla="*/ 2147483647 h 386"/>
              <a:gd name="T70" fmla="*/ 2147483647 w 464"/>
              <a:gd name="T71" fmla="*/ 2147483647 h 386"/>
              <a:gd name="T72" fmla="*/ 2147483647 w 464"/>
              <a:gd name="T73" fmla="*/ 2147483647 h 386"/>
              <a:gd name="T74" fmla="*/ 2147483647 w 464"/>
              <a:gd name="T75" fmla="*/ 2147483647 h 386"/>
              <a:gd name="T76" fmla="*/ 2147483647 w 464"/>
              <a:gd name="T77" fmla="*/ 2147483647 h 386"/>
              <a:gd name="T78" fmla="*/ 2147483647 w 464"/>
              <a:gd name="T79" fmla="*/ 2147483647 h 386"/>
              <a:gd name="T80" fmla="*/ 2147483647 w 464"/>
              <a:gd name="T81" fmla="*/ 2147483647 h 386"/>
              <a:gd name="T82" fmla="*/ 2147483647 w 464"/>
              <a:gd name="T83" fmla="*/ 2147483647 h 386"/>
              <a:gd name="T84" fmla="*/ 2147483647 w 464"/>
              <a:gd name="T85" fmla="*/ 2147483647 h 386"/>
              <a:gd name="T86" fmla="*/ 2147483647 w 464"/>
              <a:gd name="T87" fmla="*/ 2147483647 h 386"/>
              <a:gd name="T88" fmla="*/ 2147483647 w 464"/>
              <a:gd name="T89" fmla="*/ 2147483647 h 386"/>
              <a:gd name="T90" fmla="*/ 2147483647 w 464"/>
              <a:gd name="T91" fmla="*/ 2147483647 h 38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464"/>
              <a:gd name="T139" fmla="*/ 0 h 386"/>
              <a:gd name="T140" fmla="*/ 464 w 464"/>
              <a:gd name="T141" fmla="*/ 386 h 38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464" h="386">
                <a:moveTo>
                  <a:pt x="464" y="55"/>
                </a:moveTo>
                <a:lnTo>
                  <a:pt x="449" y="61"/>
                </a:lnTo>
                <a:lnTo>
                  <a:pt x="433" y="69"/>
                </a:lnTo>
                <a:lnTo>
                  <a:pt x="416" y="78"/>
                </a:lnTo>
                <a:lnTo>
                  <a:pt x="399" y="90"/>
                </a:lnTo>
                <a:lnTo>
                  <a:pt x="381" y="101"/>
                </a:lnTo>
                <a:lnTo>
                  <a:pt x="365" y="112"/>
                </a:lnTo>
                <a:lnTo>
                  <a:pt x="349" y="125"/>
                </a:lnTo>
                <a:lnTo>
                  <a:pt x="334" y="135"/>
                </a:lnTo>
                <a:lnTo>
                  <a:pt x="318" y="149"/>
                </a:lnTo>
                <a:lnTo>
                  <a:pt x="299" y="166"/>
                </a:lnTo>
                <a:lnTo>
                  <a:pt x="278" y="187"/>
                </a:lnTo>
                <a:lnTo>
                  <a:pt x="256" y="208"/>
                </a:lnTo>
                <a:lnTo>
                  <a:pt x="234" y="230"/>
                </a:lnTo>
                <a:lnTo>
                  <a:pt x="215" y="250"/>
                </a:lnTo>
                <a:lnTo>
                  <a:pt x="199" y="267"/>
                </a:lnTo>
                <a:lnTo>
                  <a:pt x="186" y="280"/>
                </a:lnTo>
                <a:lnTo>
                  <a:pt x="176" y="290"/>
                </a:lnTo>
                <a:lnTo>
                  <a:pt x="167" y="301"/>
                </a:lnTo>
                <a:lnTo>
                  <a:pt x="156" y="311"/>
                </a:lnTo>
                <a:lnTo>
                  <a:pt x="145" y="323"/>
                </a:lnTo>
                <a:lnTo>
                  <a:pt x="133" y="336"/>
                </a:lnTo>
                <a:lnTo>
                  <a:pt x="122" y="350"/>
                </a:lnTo>
                <a:lnTo>
                  <a:pt x="108" y="367"/>
                </a:lnTo>
                <a:lnTo>
                  <a:pt x="93" y="386"/>
                </a:lnTo>
                <a:lnTo>
                  <a:pt x="91" y="374"/>
                </a:lnTo>
                <a:lnTo>
                  <a:pt x="88" y="364"/>
                </a:lnTo>
                <a:lnTo>
                  <a:pt x="83" y="352"/>
                </a:lnTo>
                <a:lnTo>
                  <a:pt x="78" y="341"/>
                </a:lnTo>
                <a:lnTo>
                  <a:pt x="73" y="329"/>
                </a:lnTo>
                <a:lnTo>
                  <a:pt x="67" y="319"/>
                </a:lnTo>
                <a:lnTo>
                  <a:pt x="61" y="309"/>
                </a:lnTo>
                <a:lnTo>
                  <a:pt x="57" y="300"/>
                </a:lnTo>
                <a:lnTo>
                  <a:pt x="51" y="289"/>
                </a:lnTo>
                <a:lnTo>
                  <a:pt x="45" y="278"/>
                </a:lnTo>
                <a:lnTo>
                  <a:pt x="38" y="265"/>
                </a:lnTo>
                <a:lnTo>
                  <a:pt x="31" y="253"/>
                </a:lnTo>
                <a:lnTo>
                  <a:pt x="24" y="240"/>
                </a:lnTo>
                <a:lnTo>
                  <a:pt x="16" y="226"/>
                </a:lnTo>
                <a:lnTo>
                  <a:pt x="8" y="212"/>
                </a:lnTo>
                <a:lnTo>
                  <a:pt x="0" y="200"/>
                </a:lnTo>
                <a:lnTo>
                  <a:pt x="1" y="196"/>
                </a:lnTo>
                <a:lnTo>
                  <a:pt x="7" y="191"/>
                </a:lnTo>
                <a:lnTo>
                  <a:pt x="14" y="183"/>
                </a:lnTo>
                <a:lnTo>
                  <a:pt x="24" y="173"/>
                </a:lnTo>
                <a:lnTo>
                  <a:pt x="35" y="164"/>
                </a:lnTo>
                <a:lnTo>
                  <a:pt x="45" y="154"/>
                </a:lnTo>
                <a:lnTo>
                  <a:pt x="54" y="145"/>
                </a:lnTo>
                <a:lnTo>
                  <a:pt x="61" y="137"/>
                </a:lnTo>
                <a:lnTo>
                  <a:pt x="68" y="149"/>
                </a:lnTo>
                <a:lnTo>
                  <a:pt x="74" y="162"/>
                </a:lnTo>
                <a:lnTo>
                  <a:pt x="79" y="173"/>
                </a:lnTo>
                <a:lnTo>
                  <a:pt x="85" y="185"/>
                </a:lnTo>
                <a:lnTo>
                  <a:pt x="90" y="195"/>
                </a:lnTo>
                <a:lnTo>
                  <a:pt x="96" y="204"/>
                </a:lnTo>
                <a:lnTo>
                  <a:pt x="99" y="213"/>
                </a:lnTo>
                <a:lnTo>
                  <a:pt x="104" y="220"/>
                </a:lnTo>
                <a:lnTo>
                  <a:pt x="109" y="230"/>
                </a:lnTo>
                <a:lnTo>
                  <a:pt x="114" y="242"/>
                </a:lnTo>
                <a:lnTo>
                  <a:pt x="121" y="258"/>
                </a:lnTo>
                <a:lnTo>
                  <a:pt x="128" y="277"/>
                </a:lnTo>
                <a:lnTo>
                  <a:pt x="136" y="267"/>
                </a:lnTo>
                <a:lnTo>
                  <a:pt x="144" y="257"/>
                </a:lnTo>
                <a:lnTo>
                  <a:pt x="152" y="247"/>
                </a:lnTo>
                <a:lnTo>
                  <a:pt x="161" y="235"/>
                </a:lnTo>
                <a:lnTo>
                  <a:pt x="169" y="225"/>
                </a:lnTo>
                <a:lnTo>
                  <a:pt x="177" y="215"/>
                </a:lnTo>
                <a:lnTo>
                  <a:pt x="186" y="204"/>
                </a:lnTo>
                <a:lnTo>
                  <a:pt x="194" y="195"/>
                </a:lnTo>
                <a:lnTo>
                  <a:pt x="203" y="185"/>
                </a:lnTo>
                <a:lnTo>
                  <a:pt x="216" y="170"/>
                </a:lnTo>
                <a:lnTo>
                  <a:pt x="231" y="153"/>
                </a:lnTo>
                <a:lnTo>
                  <a:pt x="247" y="134"/>
                </a:lnTo>
                <a:lnTo>
                  <a:pt x="263" y="117"/>
                </a:lnTo>
                <a:lnTo>
                  <a:pt x="279" y="100"/>
                </a:lnTo>
                <a:lnTo>
                  <a:pt x="293" y="85"/>
                </a:lnTo>
                <a:lnTo>
                  <a:pt x="306" y="75"/>
                </a:lnTo>
                <a:lnTo>
                  <a:pt x="317" y="65"/>
                </a:lnTo>
                <a:lnTo>
                  <a:pt x="330" y="54"/>
                </a:lnTo>
                <a:lnTo>
                  <a:pt x="343" y="42"/>
                </a:lnTo>
                <a:lnTo>
                  <a:pt x="357" y="32"/>
                </a:lnTo>
                <a:lnTo>
                  <a:pt x="371" y="21"/>
                </a:lnTo>
                <a:lnTo>
                  <a:pt x="385" y="11"/>
                </a:lnTo>
                <a:lnTo>
                  <a:pt x="399" y="5"/>
                </a:lnTo>
                <a:lnTo>
                  <a:pt x="410" y="0"/>
                </a:lnTo>
                <a:lnTo>
                  <a:pt x="417" y="6"/>
                </a:lnTo>
                <a:lnTo>
                  <a:pt x="425" y="13"/>
                </a:lnTo>
                <a:lnTo>
                  <a:pt x="434" y="22"/>
                </a:lnTo>
                <a:lnTo>
                  <a:pt x="443" y="31"/>
                </a:lnTo>
                <a:lnTo>
                  <a:pt x="451" y="40"/>
                </a:lnTo>
                <a:lnTo>
                  <a:pt x="458" y="48"/>
                </a:lnTo>
                <a:lnTo>
                  <a:pt x="463" y="53"/>
                </a:lnTo>
                <a:lnTo>
                  <a:pt x="464" y="55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algn="r">
              <a:buFont typeface="Wingdings" pitchFamily="2" charset="2"/>
              <a:buNone/>
              <a:defRPr/>
            </a:pP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2" name="Freeform 38"/>
          <p:cNvSpPr>
            <a:spLocks/>
          </p:cNvSpPr>
          <p:nvPr/>
        </p:nvSpPr>
        <p:spPr bwMode="auto">
          <a:xfrm>
            <a:off x="4232921" y="4685708"/>
            <a:ext cx="227013" cy="252413"/>
          </a:xfrm>
          <a:custGeom>
            <a:avLst/>
            <a:gdLst>
              <a:gd name="T0" fmla="*/ 2147483647 w 464"/>
              <a:gd name="T1" fmla="*/ 2147483647 h 386"/>
              <a:gd name="T2" fmla="*/ 2147483647 w 464"/>
              <a:gd name="T3" fmla="*/ 2147483647 h 386"/>
              <a:gd name="T4" fmla="*/ 2147483647 w 464"/>
              <a:gd name="T5" fmla="*/ 2147483647 h 386"/>
              <a:gd name="T6" fmla="*/ 2147483647 w 464"/>
              <a:gd name="T7" fmla="*/ 2147483647 h 386"/>
              <a:gd name="T8" fmla="*/ 2147483647 w 464"/>
              <a:gd name="T9" fmla="*/ 2147483647 h 386"/>
              <a:gd name="T10" fmla="*/ 2147483647 w 464"/>
              <a:gd name="T11" fmla="*/ 2147483647 h 386"/>
              <a:gd name="T12" fmla="*/ 2147483647 w 464"/>
              <a:gd name="T13" fmla="*/ 2147483647 h 386"/>
              <a:gd name="T14" fmla="*/ 2147483647 w 464"/>
              <a:gd name="T15" fmla="*/ 2147483647 h 386"/>
              <a:gd name="T16" fmla="*/ 2147483647 w 464"/>
              <a:gd name="T17" fmla="*/ 2147483647 h 386"/>
              <a:gd name="T18" fmla="*/ 2147483647 w 464"/>
              <a:gd name="T19" fmla="*/ 2147483647 h 386"/>
              <a:gd name="T20" fmla="*/ 2147483647 w 464"/>
              <a:gd name="T21" fmla="*/ 2147483647 h 386"/>
              <a:gd name="T22" fmla="*/ 2147483647 w 464"/>
              <a:gd name="T23" fmla="*/ 2147483647 h 386"/>
              <a:gd name="T24" fmla="*/ 2147483647 w 464"/>
              <a:gd name="T25" fmla="*/ 2147483647 h 386"/>
              <a:gd name="T26" fmla="*/ 2147483647 w 464"/>
              <a:gd name="T27" fmla="*/ 2147483647 h 386"/>
              <a:gd name="T28" fmla="*/ 2147483647 w 464"/>
              <a:gd name="T29" fmla="*/ 2147483647 h 386"/>
              <a:gd name="T30" fmla="*/ 2147483647 w 464"/>
              <a:gd name="T31" fmla="*/ 2147483647 h 386"/>
              <a:gd name="T32" fmla="*/ 2147483647 w 464"/>
              <a:gd name="T33" fmla="*/ 2147483647 h 386"/>
              <a:gd name="T34" fmla="*/ 2147483647 w 464"/>
              <a:gd name="T35" fmla="*/ 2147483647 h 386"/>
              <a:gd name="T36" fmla="*/ 2147483647 w 464"/>
              <a:gd name="T37" fmla="*/ 2147483647 h 386"/>
              <a:gd name="T38" fmla="*/ 2147483647 w 464"/>
              <a:gd name="T39" fmla="*/ 2147483647 h 386"/>
              <a:gd name="T40" fmla="*/ 2147483647 w 464"/>
              <a:gd name="T41" fmla="*/ 2147483647 h 386"/>
              <a:gd name="T42" fmla="*/ 2147483647 w 464"/>
              <a:gd name="T43" fmla="*/ 2147483647 h 386"/>
              <a:gd name="T44" fmla="*/ 2147483647 w 464"/>
              <a:gd name="T45" fmla="*/ 2147483647 h 386"/>
              <a:gd name="T46" fmla="*/ 2147483647 w 464"/>
              <a:gd name="T47" fmla="*/ 2147483647 h 386"/>
              <a:gd name="T48" fmla="*/ 2147483647 w 464"/>
              <a:gd name="T49" fmla="*/ 2147483647 h 386"/>
              <a:gd name="T50" fmla="*/ 2147483647 w 464"/>
              <a:gd name="T51" fmla="*/ 2147483647 h 386"/>
              <a:gd name="T52" fmla="*/ 2147483647 w 464"/>
              <a:gd name="T53" fmla="*/ 2147483647 h 386"/>
              <a:gd name="T54" fmla="*/ 2147483647 w 464"/>
              <a:gd name="T55" fmla="*/ 2147483647 h 386"/>
              <a:gd name="T56" fmla="*/ 2147483647 w 464"/>
              <a:gd name="T57" fmla="*/ 2147483647 h 386"/>
              <a:gd name="T58" fmla="*/ 2147483647 w 464"/>
              <a:gd name="T59" fmla="*/ 2147483647 h 386"/>
              <a:gd name="T60" fmla="*/ 2147483647 w 464"/>
              <a:gd name="T61" fmla="*/ 2147483647 h 386"/>
              <a:gd name="T62" fmla="*/ 2147483647 w 464"/>
              <a:gd name="T63" fmla="*/ 2147483647 h 386"/>
              <a:gd name="T64" fmla="*/ 2147483647 w 464"/>
              <a:gd name="T65" fmla="*/ 2147483647 h 386"/>
              <a:gd name="T66" fmla="*/ 2147483647 w 464"/>
              <a:gd name="T67" fmla="*/ 2147483647 h 386"/>
              <a:gd name="T68" fmla="*/ 2147483647 w 464"/>
              <a:gd name="T69" fmla="*/ 2147483647 h 386"/>
              <a:gd name="T70" fmla="*/ 2147483647 w 464"/>
              <a:gd name="T71" fmla="*/ 2147483647 h 386"/>
              <a:gd name="T72" fmla="*/ 2147483647 w 464"/>
              <a:gd name="T73" fmla="*/ 2147483647 h 386"/>
              <a:gd name="T74" fmla="*/ 2147483647 w 464"/>
              <a:gd name="T75" fmla="*/ 2147483647 h 386"/>
              <a:gd name="T76" fmla="*/ 2147483647 w 464"/>
              <a:gd name="T77" fmla="*/ 2147483647 h 386"/>
              <a:gd name="T78" fmla="*/ 2147483647 w 464"/>
              <a:gd name="T79" fmla="*/ 2147483647 h 386"/>
              <a:gd name="T80" fmla="*/ 2147483647 w 464"/>
              <a:gd name="T81" fmla="*/ 2147483647 h 386"/>
              <a:gd name="T82" fmla="*/ 2147483647 w 464"/>
              <a:gd name="T83" fmla="*/ 2147483647 h 386"/>
              <a:gd name="T84" fmla="*/ 2147483647 w 464"/>
              <a:gd name="T85" fmla="*/ 2147483647 h 386"/>
              <a:gd name="T86" fmla="*/ 2147483647 w 464"/>
              <a:gd name="T87" fmla="*/ 2147483647 h 386"/>
              <a:gd name="T88" fmla="*/ 2147483647 w 464"/>
              <a:gd name="T89" fmla="*/ 2147483647 h 386"/>
              <a:gd name="T90" fmla="*/ 2147483647 w 464"/>
              <a:gd name="T91" fmla="*/ 2147483647 h 38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464"/>
              <a:gd name="T139" fmla="*/ 0 h 386"/>
              <a:gd name="T140" fmla="*/ 464 w 464"/>
              <a:gd name="T141" fmla="*/ 386 h 38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464" h="386">
                <a:moveTo>
                  <a:pt x="464" y="55"/>
                </a:moveTo>
                <a:lnTo>
                  <a:pt x="449" y="61"/>
                </a:lnTo>
                <a:lnTo>
                  <a:pt x="433" y="69"/>
                </a:lnTo>
                <a:lnTo>
                  <a:pt x="416" y="78"/>
                </a:lnTo>
                <a:lnTo>
                  <a:pt x="399" y="90"/>
                </a:lnTo>
                <a:lnTo>
                  <a:pt x="381" y="101"/>
                </a:lnTo>
                <a:lnTo>
                  <a:pt x="365" y="112"/>
                </a:lnTo>
                <a:lnTo>
                  <a:pt x="349" y="125"/>
                </a:lnTo>
                <a:lnTo>
                  <a:pt x="334" y="135"/>
                </a:lnTo>
                <a:lnTo>
                  <a:pt x="318" y="149"/>
                </a:lnTo>
                <a:lnTo>
                  <a:pt x="299" y="166"/>
                </a:lnTo>
                <a:lnTo>
                  <a:pt x="278" y="187"/>
                </a:lnTo>
                <a:lnTo>
                  <a:pt x="256" y="208"/>
                </a:lnTo>
                <a:lnTo>
                  <a:pt x="234" y="230"/>
                </a:lnTo>
                <a:lnTo>
                  <a:pt x="215" y="250"/>
                </a:lnTo>
                <a:lnTo>
                  <a:pt x="199" y="267"/>
                </a:lnTo>
                <a:lnTo>
                  <a:pt x="186" y="280"/>
                </a:lnTo>
                <a:lnTo>
                  <a:pt x="176" y="290"/>
                </a:lnTo>
                <a:lnTo>
                  <a:pt x="167" y="301"/>
                </a:lnTo>
                <a:lnTo>
                  <a:pt x="156" y="311"/>
                </a:lnTo>
                <a:lnTo>
                  <a:pt x="145" y="323"/>
                </a:lnTo>
                <a:lnTo>
                  <a:pt x="133" y="336"/>
                </a:lnTo>
                <a:lnTo>
                  <a:pt x="122" y="350"/>
                </a:lnTo>
                <a:lnTo>
                  <a:pt x="108" y="367"/>
                </a:lnTo>
                <a:lnTo>
                  <a:pt x="93" y="386"/>
                </a:lnTo>
                <a:lnTo>
                  <a:pt x="91" y="374"/>
                </a:lnTo>
                <a:lnTo>
                  <a:pt x="88" y="364"/>
                </a:lnTo>
                <a:lnTo>
                  <a:pt x="83" y="352"/>
                </a:lnTo>
                <a:lnTo>
                  <a:pt x="78" y="341"/>
                </a:lnTo>
                <a:lnTo>
                  <a:pt x="73" y="329"/>
                </a:lnTo>
                <a:lnTo>
                  <a:pt x="67" y="319"/>
                </a:lnTo>
                <a:lnTo>
                  <a:pt x="61" y="309"/>
                </a:lnTo>
                <a:lnTo>
                  <a:pt x="57" y="300"/>
                </a:lnTo>
                <a:lnTo>
                  <a:pt x="51" y="289"/>
                </a:lnTo>
                <a:lnTo>
                  <a:pt x="45" y="278"/>
                </a:lnTo>
                <a:lnTo>
                  <a:pt x="38" y="265"/>
                </a:lnTo>
                <a:lnTo>
                  <a:pt x="31" y="253"/>
                </a:lnTo>
                <a:lnTo>
                  <a:pt x="24" y="240"/>
                </a:lnTo>
                <a:lnTo>
                  <a:pt x="16" y="226"/>
                </a:lnTo>
                <a:lnTo>
                  <a:pt x="8" y="212"/>
                </a:lnTo>
                <a:lnTo>
                  <a:pt x="0" y="200"/>
                </a:lnTo>
                <a:lnTo>
                  <a:pt x="1" y="196"/>
                </a:lnTo>
                <a:lnTo>
                  <a:pt x="7" y="191"/>
                </a:lnTo>
                <a:lnTo>
                  <a:pt x="14" y="183"/>
                </a:lnTo>
                <a:lnTo>
                  <a:pt x="24" y="173"/>
                </a:lnTo>
                <a:lnTo>
                  <a:pt x="35" y="164"/>
                </a:lnTo>
                <a:lnTo>
                  <a:pt x="45" y="154"/>
                </a:lnTo>
                <a:lnTo>
                  <a:pt x="54" y="145"/>
                </a:lnTo>
                <a:lnTo>
                  <a:pt x="61" y="137"/>
                </a:lnTo>
                <a:lnTo>
                  <a:pt x="68" y="149"/>
                </a:lnTo>
                <a:lnTo>
                  <a:pt x="74" y="162"/>
                </a:lnTo>
                <a:lnTo>
                  <a:pt x="79" y="173"/>
                </a:lnTo>
                <a:lnTo>
                  <a:pt x="85" y="185"/>
                </a:lnTo>
                <a:lnTo>
                  <a:pt x="90" y="195"/>
                </a:lnTo>
                <a:lnTo>
                  <a:pt x="96" y="204"/>
                </a:lnTo>
                <a:lnTo>
                  <a:pt x="99" y="213"/>
                </a:lnTo>
                <a:lnTo>
                  <a:pt x="104" y="220"/>
                </a:lnTo>
                <a:lnTo>
                  <a:pt x="109" y="230"/>
                </a:lnTo>
                <a:lnTo>
                  <a:pt x="114" y="242"/>
                </a:lnTo>
                <a:lnTo>
                  <a:pt x="121" y="258"/>
                </a:lnTo>
                <a:lnTo>
                  <a:pt x="128" y="277"/>
                </a:lnTo>
                <a:lnTo>
                  <a:pt x="136" y="267"/>
                </a:lnTo>
                <a:lnTo>
                  <a:pt x="144" y="257"/>
                </a:lnTo>
                <a:lnTo>
                  <a:pt x="152" y="247"/>
                </a:lnTo>
                <a:lnTo>
                  <a:pt x="161" y="235"/>
                </a:lnTo>
                <a:lnTo>
                  <a:pt x="169" y="225"/>
                </a:lnTo>
                <a:lnTo>
                  <a:pt x="177" y="215"/>
                </a:lnTo>
                <a:lnTo>
                  <a:pt x="186" y="204"/>
                </a:lnTo>
                <a:lnTo>
                  <a:pt x="194" y="195"/>
                </a:lnTo>
                <a:lnTo>
                  <a:pt x="203" y="185"/>
                </a:lnTo>
                <a:lnTo>
                  <a:pt x="216" y="170"/>
                </a:lnTo>
                <a:lnTo>
                  <a:pt x="231" y="153"/>
                </a:lnTo>
                <a:lnTo>
                  <a:pt x="247" y="134"/>
                </a:lnTo>
                <a:lnTo>
                  <a:pt x="263" y="117"/>
                </a:lnTo>
                <a:lnTo>
                  <a:pt x="279" y="100"/>
                </a:lnTo>
                <a:lnTo>
                  <a:pt x="293" y="85"/>
                </a:lnTo>
                <a:lnTo>
                  <a:pt x="306" y="75"/>
                </a:lnTo>
                <a:lnTo>
                  <a:pt x="317" y="65"/>
                </a:lnTo>
                <a:lnTo>
                  <a:pt x="330" y="54"/>
                </a:lnTo>
                <a:lnTo>
                  <a:pt x="343" y="42"/>
                </a:lnTo>
                <a:lnTo>
                  <a:pt x="357" y="32"/>
                </a:lnTo>
                <a:lnTo>
                  <a:pt x="371" y="21"/>
                </a:lnTo>
                <a:lnTo>
                  <a:pt x="385" y="11"/>
                </a:lnTo>
                <a:lnTo>
                  <a:pt x="399" y="5"/>
                </a:lnTo>
                <a:lnTo>
                  <a:pt x="410" y="0"/>
                </a:lnTo>
                <a:lnTo>
                  <a:pt x="417" y="6"/>
                </a:lnTo>
                <a:lnTo>
                  <a:pt x="425" y="13"/>
                </a:lnTo>
                <a:lnTo>
                  <a:pt x="434" y="22"/>
                </a:lnTo>
                <a:lnTo>
                  <a:pt x="443" y="31"/>
                </a:lnTo>
                <a:lnTo>
                  <a:pt x="451" y="40"/>
                </a:lnTo>
                <a:lnTo>
                  <a:pt x="458" y="48"/>
                </a:lnTo>
                <a:lnTo>
                  <a:pt x="463" y="53"/>
                </a:lnTo>
                <a:lnTo>
                  <a:pt x="464" y="55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algn="r">
              <a:buFont typeface="Wingdings" pitchFamily="2" charset="2"/>
              <a:buNone/>
              <a:defRPr/>
            </a:pP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3" name="Freeform 38"/>
          <p:cNvSpPr>
            <a:spLocks/>
          </p:cNvSpPr>
          <p:nvPr/>
        </p:nvSpPr>
        <p:spPr bwMode="auto">
          <a:xfrm>
            <a:off x="7329448" y="4526929"/>
            <a:ext cx="227013" cy="252413"/>
          </a:xfrm>
          <a:custGeom>
            <a:avLst/>
            <a:gdLst>
              <a:gd name="T0" fmla="*/ 2147483647 w 464"/>
              <a:gd name="T1" fmla="*/ 2147483647 h 386"/>
              <a:gd name="T2" fmla="*/ 2147483647 w 464"/>
              <a:gd name="T3" fmla="*/ 2147483647 h 386"/>
              <a:gd name="T4" fmla="*/ 2147483647 w 464"/>
              <a:gd name="T5" fmla="*/ 2147483647 h 386"/>
              <a:gd name="T6" fmla="*/ 2147483647 w 464"/>
              <a:gd name="T7" fmla="*/ 2147483647 h 386"/>
              <a:gd name="T8" fmla="*/ 2147483647 w 464"/>
              <a:gd name="T9" fmla="*/ 2147483647 h 386"/>
              <a:gd name="T10" fmla="*/ 2147483647 w 464"/>
              <a:gd name="T11" fmla="*/ 2147483647 h 386"/>
              <a:gd name="T12" fmla="*/ 2147483647 w 464"/>
              <a:gd name="T13" fmla="*/ 2147483647 h 386"/>
              <a:gd name="T14" fmla="*/ 2147483647 w 464"/>
              <a:gd name="T15" fmla="*/ 2147483647 h 386"/>
              <a:gd name="T16" fmla="*/ 2147483647 w 464"/>
              <a:gd name="T17" fmla="*/ 2147483647 h 386"/>
              <a:gd name="T18" fmla="*/ 2147483647 w 464"/>
              <a:gd name="T19" fmla="*/ 2147483647 h 386"/>
              <a:gd name="T20" fmla="*/ 2147483647 w 464"/>
              <a:gd name="T21" fmla="*/ 2147483647 h 386"/>
              <a:gd name="T22" fmla="*/ 2147483647 w 464"/>
              <a:gd name="T23" fmla="*/ 2147483647 h 386"/>
              <a:gd name="T24" fmla="*/ 2147483647 w 464"/>
              <a:gd name="T25" fmla="*/ 2147483647 h 386"/>
              <a:gd name="T26" fmla="*/ 2147483647 w 464"/>
              <a:gd name="T27" fmla="*/ 2147483647 h 386"/>
              <a:gd name="T28" fmla="*/ 2147483647 w 464"/>
              <a:gd name="T29" fmla="*/ 2147483647 h 386"/>
              <a:gd name="T30" fmla="*/ 2147483647 w 464"/>
              <a:gd name="T31" fmla="*/ 2147483647 h 386"/>
              <a:gd name="T32" fmla="*/ 2147483647 w 464"/>
              <a:gd name="T33" fmla="*/ 2147483647 h 386"/>
              <a:gd name="T34" fmla="*/ 2147483647 w 464"/>
              <a:gd name="T35" fmla="*/ 2147483647 h 386"/>
              <a:gd name="T36" fmla="*/ 2147483647 w 464"/>
              <a:gd name="T37" fmla="*/ 2147483647 h 386"/>
              <a:gd name="T38" fmla="*/ 2147483647 w 464"/>
              <a:gd name="T39" fmla="*/ 2147483647 h 386"/>
              <a:gd name="T40" fmla="*/ 2147483647 w 464"/>
              <a:gd name="T41" fmla="*/ 2147483647 h 386"/>
              <a:gd name="T42" fmla="*/ 2147483647 w 464"/>
              <a:gd name="T43" fmla="*/ 2147483647 h 386"/>
              <a:gd name="T44" fmla="*/ 2147483647 w 464"/>
              <a:gd name="T45" fmla="*/ 2147483647 h 386"/>
              <a:gd name="T46" fmla="*/ 2147483647 w 464"/>
              <a:gd name="T47" fmla="*/ 2147483647 h 386"/>
              <a:gd name="T48" fmla="*/ 2147483647 w 464"/>
              <a:gd name="T49" fmla="*/ 2147483647 h 386"/>
              <a:gd name="T50" fmla="*/ 2147483647 w 464"/>
              <a:gd name="T51" fmla="*/ 2147483647 h 386"/>
              <a:gd name="T52" fmla="*/ 2147483647 w 464"/>
              <a:gd name="T53" fmla="*/ 2147483647 h 386"/>
              <a:gd name="T54" fmla="*/ 2147483647 w 464"/>
              <a:gd name="T55" fmla="*/ 2147483647 h 386"/>
              <a:gd name="T56" fmla="*/ 2147483647 w 464"/>
              <a:gd name="T57" fmla="*/ 2147483647 h 386"/>
              <a:gd name="T58" fmla="*/ 2147483647 w 464"/>
              <a:gd name="T59" fmla="*/ 2147483647 h 386"/>
              <a:gd name="T60" fmla="*/ 2147483647 w 464"/>
              <a:gd name="T61" fmla="*/ 2147483647 h 386"/>
              <a:gd name="T62" fmla="*/ 2147483647 w 464"/>
              <a:gd name="T63" fmla="*/ 2147483647 h 386"/>
              <a:gd name="T64" fmla="*/ 2147483647 w 464"/>
              <a:gd name="T65" fmla="*/ 2147483647 h 386"/>
              <a:gd name="T66" fmla="*/ 2147483647 w 464"/>
              <a:gd name="T67" fmla="*/ 2147483647 h 386"/>
              <a:gd name="T68" fmla="*/ 2147483647 w 464"/>
              <a:gd name="T69" fmla="*/ 2147483647 h 386"/>
              <a:gd name="T70" fmla="*/ 2147483647 w 464"/>
              <a:gd name="T71" fmla="*/ 2147483647 h 386"/>
              <a:gd name="T72" fmla="*/ 2147483647 w 464"/>
              <a:gd name="T73" fmla="*/ 2147483647 h 386"/>
              <a:gd name="T74" fmla="*/ 2147483647 w 464"/>
              <a:gd name="T75" fmla="*/ 2147483647 h 386"/>
              <a:gd name="T76" fmla="*/ 2147483647 w 464"/>
              <a:gd name="T77" fmla="*/ 2147483647 h 386"/>
              <a:gd name="T78" fmla="*/ 2147483647 w 464"/>
              <a:gd name="T79" fmla="*/ 2147483647 h 386"/>
              <a:gd name="T80" fmla="*/ 2147483647 w 464"/>
              <a:gd name="T81" fmla="*/ 2147483647 h 386"/>
              <a:gd name="T82" fmla="*/ 2147483647 w 464"/>
              <a:gd name="T83" fmla="*/ 2147483647 h 386"/>
              <a:gd name="T84" fmla="*/ 2147483647 w 464"/>
              <a:gd name="T85" fmla="*/ 2147483647 h 386"/>
              <a:gd name="T86" fmla="*/ 2147483647 w 464"/>
              <a:gd name="T87" fmla="*/ 2147483647 h 386"/>
              <a:gd name="T88" fmla="*/ 2147483647 w 464"/>
              <a:gd name="T89" fmla="*/ 2147483647 h 386"/>
              <a:gd name="T90" fmla="*/ 2147483647 w 464"/>
              <a:gd name="T91" fmla="*/ 2147483647 h 38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464"/>
              <a:gd name="T139" fmla="*/ 0 h 386"/>
              <a:gd name="T140" fmla="*/ 464 w 464"/>
              <a:gd name="T141" fmla="*/ 386 h 38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464" h="386">
                <a:moveTo>
                  <a:pt x="464" y="55"/>
                </a:moveTo>
                <a:lnTo>
                  <a:pt x="449" y="61"/>
                </a:lnTo>
                <a:lnTo>
                  <a:pt x="433" y="69"/>
                </a:lnTo>
                <a:lnTo>
                  <a:pt x="416" y="78"/>
                </a:lnTo>
                <a:lnTo>
                  <a:pt x="399" y="90"/>
                </a:lnTo>
                <a:lnTo>
                  <a:pt x="381" y="101"/>
                </a:lnTo>
                <a:lnTo>
                  <a:pt x="365" y="112"/>
                </a:lnTo>
                <a:lnTo>
                  <a:pt x="349" y="125"/>
                </a:lnTo>
                <a:lnTo>
                  <a:pt x="334" y="135"/>
                </a:lnTo>
                <a:lnTo>
                  <a:pt x="318" y="149"/>
                </a:lnTo>
                <a:lnTo>
                  <a:pt x="299" y="166"/>
                </a:lnTo>
                <a:lnTo>
                  <a:pt x="278" y="187"/>
                </a:lnTo>
                <a:lnTo>
                  <a:pt x="256" y="208"/>
                </a:lnTo>
                <a:lnTo>
                  <a:pt x="234" y="230"/>
                </a:lnTo>
                <a:lnTo>
                  <a:pt x="215" y="250"/>
                </a:lnTo>
                <a:lnTo>
                  <a:pt x="199" y="267"/>
                </a:lnTo>
                <a:lnTo>
                  <a:pt x="186" y="280"/>
                </a:lnTo>
                <a:lnTo>
                  <a:pt x="176" y="290"/>
                </a:lnTo>
                <a:lnTo>
                  <a:pt x="167" y="301"/>
                </a:lnTo>
                <a:lnTo>
                  <a:pt x="156" y="311"/>
                </a:lnTo>
                <a:lnTo>
                  <a:pt x="145" y="323"/>
                </a:lnTo>
                <a:lnTo>
                  <a:pt x="133" y="336"/>
                </a:lnTo>
                <a:lnTo>
                  <a:pt x="122" y="350"/>
                </a:lnTo>
                <a:lnTo>
                  <a:pt x="108" y="367"/>
                </a:lnTo>
                <a:lnTo>
                  <a:pt x="93" y="386"/>
                </a:lnTo>
                <a:lnTo>
                  <a:pt x="91" y="374"/>
                </a:lnTo>
                <a:lnTo>
                  <a:pt x="88" y="364"/>
                </a:lnTo>
                <a:lnTo>
                  <a:pt x="83" y="352"/>
                </a:lnTo>
                <a:lnTo>
                  <a:pt x="78" y="341"/>
                </a:lnTo>
                <a:lnTo>
                  <a:pt x="73" y="329"/>
                </a:lnTo>
                <a:lnTo>
                  <a:pt x="67" y="319"/>
                </a:lnTo>
                <a:lnTo>
                  <a:pt x="61" y="309"/>
                </a:lnTo>
                <a:lnTo>
                  <a:pt x="57" y="300"/>
                </a:lnTo>
                <a:lnTo>
                  <a:pt x="51" y="289"/>
                </a:lnTo>
                <a:lnTo>
                  <a:pt x="45" y="278"/>
                </a:lnTo>
                <a:lnTo>
                  <a:pt x="38" y="265"/>
                </a:lnTo>
                <a:lnTo>
                  <a:pt x="31" y="253"/>
                </a:lnTo>
                <a:lnTo>
                  <a:pt x="24" y="240"/>
                </a:lnTo>
                <a:lnTo>
                  <a:pt x="16" y="226"/>
                </a:lnTo>
                <a:lnTo>
                  <a:pt x="8" y="212"/>
                </a:lnTo>
                <a:lnTo>
                  <a:pt x="0" y="200"/>
                </a:lnTo>
                <a:lnTo>
                  <a:pt x="1" y="196"/>
                </a:lnTo>
                <a:lnTo>
                  <a:pt x="7" y="191"/>
                </a:lnTo>
                <a:lnTo>
                  <a:pt x="14" y="183"/>
                </a:lnTo>
                <a:lnTo>
                  <a:pt x="24" y="173"/>
                </a:lnTo>
                <a:lnTo>
                  <a:pt x="35" y="164"/>
                </a:lnTo>
                <a:lnTo>
                  <a:pt x="45" y="154"/>
                </a:lnTo>
                <a:lnTo>
                  <a:pt x="54" y="145"/>
                </a:lnTo>
                <a:lnTo>
                  <a:pt x="61" y="137"/>
                </a:lnTo>
                <a:lnTo>
                  <a:pt x="68" y="149"/>
                </a:lnTo>
                <a:lnTo>
                  <a:pt x="74" y="162"/>
                </a:lnTo>
                <a:lnTo>
                  <a:pt x="79" y="173"/>
                </a:lnTo>
                <a:lnTo>
                  <a:pt x="85" y="185"/>
                </a:lnTo>
                <a:lnTo>
                  <a:pt x="90" y="195"/>
                </a:lnTo>
                <a:lnTo>
                  <a:pt x="96" y="204"/>
                </a:lnTo>
                <a:lnTo>
                  <a:pt x="99" y="213"/>
                </a:lnTo>
                <a:lnTo>
                  <a:pt x="104" y="220"/>
                </a:lnTo>
                <a:lnTo>
                  <a:pt x="109" y="230"/>
                </a:lnTo>
                <a:lnTo>
                  <a:pt x="114" y="242"/>
                </a:lnTo>
                <a:lnTo>
                  <a:pt x="121" y="258"/>
                </a:lnTo>
                <a:lnTo>
                  <a:pt x="128" y="277"/>
                </a:lnTo>
                <a:lnTo>
                  <a:pt x="136" y="267"/>
                </a:lnTo>
                <a:lnTo>
                  <a:pt x="144" y="257"/>
                </a:lnTo>
                <a:lnTo>
                  <a:pt x="152" y="247"/>
                </a:lnTo>
                <a:lnTo>
                  <a:pt x="161" y="235"/>
                </a:lnTo>
                <a:lnTo>
                  <a:pt x="169" y="225"/>
                </a:lnTo>
                <a:lnTo>
                  <a:pt x="177" y="215"/>
                </a:lnTo>
                <a:lnTo>
                  <a:pt x="186" y="204"/>
                </a:lnTo>
                <a:lnTo>
                  <a:pt x="194" y="195"/>
                </a:lnTo>
                <a:lnTo>
                  <a:pt x="203" y="185"/>
                </a:lnTo>
                <a:lnTo>
                  <a:pt x="216" y="170"/>
                </a:lnTo>
                <a:lnTo>
                  <a:pt x="231" y="153"/>
                </a:lnTo>
                <a:lnTo>
                  <a:pt x="247" y="134"/>
                </a:lnTo>
                <a:lnTo>
                  <a:pt x="263" y="117"/>
                </a:lnTo>
                <a:lnTo>
                  <a:pt x="279" y="100"/>
                </a:lnTo>
                <a:lnTo>
                  <a:pt x="293" y="85"/>
                </a:lnTo>
                <a:lnTo>
                  <a:pt x="306" y="75"/>
                </a:lnTo>
                <a:lnTo>
                  <a:pt x="317" y="65"/>
                </a:lnTo>
                <a:lnTo>
                  <a:pt x="330" y="54"/>
                </a:lnTo>
                <a:lnTo>
                  <a:pt x="343" y="42"/>
                </a:lnTo>
                <a:lnTo>
                  <a:pt x="357" y="32"/>
                </a:lnTo>
                <a:lnTo>
                  <a:pt x="371" y="21"/>
                </a:lnTo>
                <a:lnTo>
                  <a:pt x="385" y="11"/>
                </a:lnTo>
                <a:lnTo>
                  <a:pt x="399" y="5"/>
                </a:lnTo>
                <a:lnTo>
                  <a:pt x="410" y="0"/>
                </a:lnTo>
                <a:lnTo>
                  <a:pt x="417" y="6"/>
                </a:lnTo>
                <a:lnTo>
                  <a:pt x="425" y="13"/>
                </a:lnTo>
                <a:lnTo>
                  <a:pt x="434" y="22"/>
                </a:lnTo>
                <a:lnTo>
                  <a:pt x="443" y="31"/>
                </a:lnTo>
                <a:lnTo>
                  <a:pt x="451" y="40"/>
                </a:lnTo>
                <a:lnTo>
                  <a:pt x="458" y="48"/>
                </a:lnTo>
                <a:lnTo>
                  <a:pt x="463" y="53"/>
                </a:lnTo>
                <a:lnTo>
                  <a:pt x="464" y="55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algn="r">
              <a:buFont typeface="Wingdings" pitchFamily="2" charset="2"/>
              <a:buNone/>
              <a:defRPr/>
            </a:pP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4" name="Freeform 38"/>
          <p:cNvSpPr>
            <a:spLocks/>
          </p:cNvSpPr>
          <p:nvPr/>
        </p:nvSpPr>
        <p:spPr bwMode="auto">
          <a:xfrm>
            <a:off x="6220008" y="6147057"/>
            <a:ext cx="227013" cy="252413"/>
          </a:xfrm>
          <a:custGeom>
            <a:avLst/>
            <a:gdLst>
              <a:gd name="T0" fmla="*/ 2147483647 w 464"/>
              <a:gd name="T1" fmla="*/ 2147483647 h 386"/>
              <a:gd name="T2" fmla="*/ 2147483647 w 464"/>
              <a:gd name="T3" fmla="*/ 2147483647 h 386"/>
              <a:gd name="T4" fmla="*/ 2147483647 w 464"/>
              <a:gd name="T5" fmla="*/ 2147483647 h 386"/>
              <a:gd name="T6" fmla="*/ 2147483647 w 464"/>
              <a:gd name="T7" fmla="*/ 2147483647 h 386"/>
              <a:gd name="T8" fmla="*/ 2147483647 w 464"/>
              <a:gd name="T9" fmla="*/ 2147483647 h 386"/>
              <a:gd name="T10" fmla="*/ 2147483647 w 464"/>
              <a:gd name="T11" fmla="*/ 2147483647 h 386"/>
              <a:gd name="T12" fmla="*/ 2147483647 w 464"/>
              <a:gd name="T13" fmla="*/ 2147483647 h 386"/>
              <a:gd name="T14" fmla="*/ 2147483647 w 464"/>
              <a:gd name="T15" fmla="*/ 2147483647 h 386"/>
              <a:gd name="T16" fmla="*/ 2147483647 w 464"/>
              <a:gd name="T17" fmla="*/ 2147483647 h 386"/>
              <a:gd name="T18" fmla="*/ 2147483647 w 464"/>
              <a:gd name="T19" fmla="*/ 2147483647 h 386"/>
              <a:gd name="T20" fmla="*/ 2147483647 w 464"/>
              <a:gd name="T21" fmla="*/ 2147483647 h 386"/>
              <a:gd name="T22" fmla="*/ 2147483647 w 464"/>
              <a:gd name="T23" fmla="*/ 2147483647 h 386"/>
              <a:gd name="T24" fmla="*/ 2147483647 w 464"/>
              <a:gd name="T25" fmla="*/ 2147483647 h 386"/>
              <a:gd name="T26" fmla="*/ 2147483647 w 464"/>
              <a:gd name="T27" fmla="*/ 2147483647 h 386"/>
              <a:gd name="T28" fmla="*/ 2147483647 w 464"/>
              <a:gd name="T29" fmla="*/ 2147483647 h 386"/>
              <a:gd name="T30" fmla="*/ 2147483647 w 464"/>
              <a:gd name="T31" fmla="*/ 2147483647 h 386"/>
              <a:gd name="T32" fmla="*/ 2147483647 w 464"/>
              <a:gd name="T33" fmla="*/ 2147483647 h 386"/>
              <a:gd name="T34" fmla="*/ 2147483647 w 464"/>
              <a:gd name="T35" fmla="*/ 2147483647 h 386"/>
              <a:gd name="T36" fmla="*/ 2147483647 w 464"/>
              <a:gd name="T37" fmla="*/ 2147483647 h 386"/>
              <a:gd name="T38" fmla="*/ 2147483647 w 464"/>
              <a:gd name="T39" fmla="*/ 2147483647 h 386"/>
              <a:gd name="T40" fmla="*/ 2147483647 w 464"/>
              <a:gd name="T41" fmla="*/ 2147483647 h 386"/>
              <a:gd name="T42" fmla="*/ 2147483647 w 464"/>
              <a:gd name="T43" fmla="*/ 2147483647 h 386"/>
              <a:gd name="T44" fmla="*/ 2147483647 w 464"/>
              <a:gd name="T45" fmla="*/ 2147483647 h 386"/>
              <a:gd name="T46" fmla="*/ 2147483647 w 464"/>
              <a:gd name="T47" fmla="*/ 2147483647 h 386"/>
              <a:gd name="T48" fmla="*/ 2147483647 w 464"/>
              <a:gd name="T49" fmla="*/ 2147483647 h 386"/>
              <a:gd name="T50" fmla="*/ 2147483647 w 464"/>
              <a:gd name="T51" fmla="*/ 2147483647 h 386"/>
              <a:gd name="T52" fmla="*/ 2147483647 w 464"/>
              <a:gd name="T53" fmla="*/ 2147483647 h 386"/>
              <a:gd name="T54" fmla="*/ 2147483647 w 464"/>
              <a:gd name="T55" fmla="*/ 2147483647 h 386"/>
              <a:gd name="T56" fmla="*/ 2147483647 w 464"/>
              <a:gd name="T57" fmla="*/ 2147483647 h 386"/>
              <a:gd name="T58" fmla="*/ 2147483647 w 464"/>
              <a:gd name="T59" fmla="*/ 2147483647 h 386"/>
              <a:gd name="T60" fmla="*/ 2147483647 w 464"/>
              <a:gd name="T61" fmla="*/ 2147483647 h 386"/>
              <a:gd name="T62" fmla="*/ 2147483647 w 464"/>
              <a:gd name="T63" fmla="*/ 2147483647 h 386"/>
              <a:gd name="T64" fmla="*/ 2147483647 w 464"/>
              <a:gd name="T65" fmla="*/ 2147483647 h 386"/>
              <a:gd name="T66" fmla="*/ 2147483647 w 464"/>
              <a:gd name="T67" fmla="*/ 2147483647 h 386"/>
              <a:gd name="T68" fmla="*/ 2147483647 w 464"/>
              <a:gd name="T69" fmla="*/ 2147483647 h 386"/>
              <a:gd name="T70" fmla="*/ 2147483647 w 464"/>
              <a:gd name="T71" fmla="*/ 2147483647 h 386"/>
              <a:gd name="T72" fmla="*/ 2147483647 w 464"/>
              <a:gd name="T73" fmla="*/ 2147483647 h 386"/>
              <a:gd name="T74" fmla="*/ 2147483647 w 464"/>
              <a:gd name="T75" fmla="*/ 2147483647 h 386"/>
              <a:gd name="T76" fmla="*/ 2147483647 w 464"/>
              <a:gd name="T77" fmla="*/ 2147483647 h 386"/>
              <a:gd name="T78" fmla="*/ 2147483647 w 464"/>
              <a:gd name="T79" fmla="*/ 2147483647 h 386"/>
              <a:gd name="T80" fmla="*/ 2147483647 w 464"/>
              <a:gd name="T81" fmla="*/ 2147483647 h 386"/>
              <a:gd name="T82" fmla="*/ 2147483647 w 464"/>
              <a:gd name="T83" fmla="*/ 2147483647 h 386"/>
              <a:gd name="T84" fmla="*/ 2147483647 w 464"/>
              <a:gd name="T85" fmla="*/ 2147483647 h 386"/>
              <a:gd name="T86" fmla="*/ 2147483647 w 464"/>
              <a:gd name="T87" fmla="*/ 2147483647 h 386"/>
              <a:gd name="T88" fmla="*/ 2147483647 w 464"/>
              <a:gd name="T89" fmla="*/ 2147483647 h 386"/>
              <a:gd name="T90" fmla="*/ 2147483647 w 464"/>
              <a:gd name="T91" fmla="*/ 2147483647 h 38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464"/>
              <a:gd name="T139" fmla="*/ 0 h 386"/>
              <a:gd name="T140" fmla="*/ 464 w 464"/>
              <a:gd name="T141" fmla="*/ 386 h 38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464" h="386">
                <a:moveTo>
                  <a:pt x="464" y="55"/>
                </a:moveTo>
                <a:lnTo>
                  <a:pt x="449" y="61"/>
                </a:lnTo>
                <a:lnTo>
                  <a:pt x="433" y="69"/>
                </a:lnTo>
                <a:lnTo>
                  <a:pt x="416" y="78"/>
                </a:lnTo>
                <a:lnTo>
                  <a:pt x="399" y="90"/>
                </a:lnTo>
                <a:lnTo>
                  <a:pt x="381" y="101"/>
                </a:lnTo>
                <a:lnTo>
                  <a:pt x="365" y="112"/>
                </a:lnTo>
                <a:lnTo>
                  <a:pt x="349" y="125"/>
                </a:lnTo>
                <a:lnTo>
                  <a:pt x="334" y="135"/>
                </a:lnTo>
                <a:lnTo>
                  <a:pt x="318" y="149"/>
                </a:lnTo>
                <a:lnTo>
                  <a:pt x="299" y="166"/>
                </a:lnTo>
                <a:lnTo>
                  <a:pt x="278" y="187"/>
                </a:lnTo>
                <a:lnTo>
                  <a:pt x="256" y="208"/>
                </a:lnTo>
                <a:lnTo>
                  <a:pt x="234" y="230"/>
                </a:lnTo>
                <a:lnTo>
                  <a:pt x="215" y="250"/>
                </a:lnTo>
                <a:lnTo>
                  <a:pt x="199" y="267"/>
                </a:lnTo>
                <a:lnTo>
                  <a:pt x="186" y="280"/>
                </a:lnTo>
                <a:lnTo>
                  <a:pt x="176" y="290"/>
                </a:lnTo>
                <a:lnTo>
                  <a:pt x="167" y="301"/>
                </a:lnTo>
                <a:lnTo>
                  <a:pt x="156" y="311"/>
                </a:lnTo>
                <a:lnTo>
                  <a:pt x="145" y="323"/>
                </a:lnTo>
                <a:lnTo>
                  <a:pt x="133" y="336"/>
                </a:lnTo>
                <a:lnTo>
                  <a:pt x="122" y="350"/>
                </a:lnTo>
                <a:lnTo>
                  <a:pt x="108" y="367"/>
                </a:lnTo>
                <a:lnTo>
                  <a:pt x="93" y="386"/>
                </a:lnTo>
                <a:lnTo>
                  <a:pt x="91" y="374"/>
                </a:lnTo>
                <a:lnTo>
                  <a:pt x="88" y="364"/>
                </a:lnTo>
                <a:lnTo>
                  <a:pt x="83" y="352"/>
                </a:lnTo>
                <a:lnTo>
                  <a:pt x="78" y="341"/>
                </a:lnTo>
                <a:lnTo>
                  <a:pt x="73" y="329"/>
                </a:lnTo>
                <a:lnTo>
                  <a:pt x="67" y="319"/>
                </a:lnTo>
                <a:lnTo>
                  <a:pt x="61" y="309"/>
                </a:lnTo>
                <a:lnTo>
                  <a:pt x="57" y="300"/>
                </a:lnTo>
                <a:lnTo>
                  <a:pt x="51" y="289"/>
                </a:lnTo>
                <a:lnTo>
                  <a:pt x="45" y="278"/>
                </a:lnTo>
                <a:lnTo>
                  <a:pt x="38" y="265"/>
                </a:lnTo>
                <a:lnTo>
                  <a:pt x="31" y="253"/>
                </a:lnTo>
                <a:lnTo>
                  <a:pt x="24" y="240"/>
                </a:lnTo>
                <a:lnTo>
                  <a:pt x="16" y="226"/>
                </a:lnTo>
                <a:lnTo>
                  <a:pt x="8" y="212"/>
                </a:lnTo>
                <a:lnTo>
                  <a:pt x="0" y="200"/>
                </a:lnTo>
                <a:lnTo>
                  <a:pt x="1" y="196"/>
                </a:lnTo>
                <a:lnTo>
                  <a:pt x="7" y="191"/>
                </a:lnTo>
                <a:lnTo>
                  <a:pt x="14" y="183"/>
                </a:lnTo>
                <a:lnTo>
                  <a:pt x="24" y="173"/>
                </a:lnTo>
                <a:lnTo>
                  <a:pt x="35" y="164"/>
                </a:lnTo>
                <a:lnTo>
                  <a:pt x="45" y="154"/>
                </a:lnTo>
                <a:lnTo>
                  <a:pt x="54" y="145"/>
                </a:lnTo>
                <a:lnTo>
                  <a:pt x="61" y="137"/>
                </a:lnTo>
                <a:lnTo>
                  <a:pt x="68" y="149"/>
                </a:lnTo>
                <a:lnTo>
                  <a:pt x="74" y="162"/>
                </a:lnTo>
                <a:lnTo>
                  <a:pt x="79" y="173"/>
                </a:lnTo>
                <a:lnTo>
                  <a:pt x="85" y="185"/>
                </a:lnTo>
                <a:lnTo>
                  <a:pt x="90" y="195"/>
                </a:lnTo>
                <a:lnTo>
                  <a:pt x="96" y="204"/>
                </a:lnTo>
                <a:lnTo>
                  <a:pt x="99" y="213"/>
                </a:lnTo>
                <a:lnTo>
                  <a:pt x="104" y="220"/>
                </a:lnTo>
                <a:lnTo>
                  <a:pt x="109" y="230"/>
                </a:lnTo>
                <a:lnTo>
                  <a:pt x="114" y="242"/>
                </a:lnTo>
                <a:lnTo>
                  <a:pt x="121" y="258"/>
                </a:lnTo>
                <a:lnTo>
                  <a:pt x="128" y="277"/>
                </a:lnTo>
                <a:lnTo>
                  <a:pt x="136" y="267"/>
                </a:lnTo>
                <a:lnTo>
                  <a:pt x="144" y="257"/>
                </a:lnTo>
                <a:lnTo>
                  <a:pt x="152" y="247"/>
                </a:lnTo>
                <a:lnTo>
                  <a:pt x="161" y="235"/>
                </a:lnTo>
                <a:lnTo>
                  <a:pt x="169" y="225"/>
                </a:lnTo>
                <a:lnTo>
                  <a:pt x="177" y="215"/>
                </a:lnTo>
                <a:lnTo>
                  <a:pt x="186" y="204"/>
                </a:lnTo>
                <a:lnTo>
                  <a:pt x="194" y="195"/>
                </a:lnTo>
                <a:lnTo>
                  <a:pt x="203" y="185"/>
                </a:lnTo>
                <a:lnTo>
                  <a:pt x="216" y="170"/>
                </a:lnTo>
                <a:lnTo>
                  <a:pt x="231" y="153"/>
                </a:lnTo>
                <a:lnTo>
                  <a:pt x="247" y="134"/>
                </a:lnTo>
                <a:lnTo>
                  <a:pt x="263" y="117"/>
                </a:lnTo>
                <a:lnTo>
                  <a:pt x="279" y="100"/>
                </a:lnTo>
                <a:lnTo>
                  <a:pt x="293" y="85"/>
                </a:lnTo>
                <a:lnTo>
                  <a:pt x="306" y="75"/>
                </a:lnTo>
                <a:lnTo>
                  <a:pt x="317" y="65"/>
                </a:lnTo>
                <a:lnTo>
                  <a:pt x="330" y="54"/>
                </a:lnTo>
                <a:lnTo>
                  <a:pt x="343" y="42"/>
                </a:lnTo>
                <a:lnTo>
                  <a:pt x="357" y="32"/>
                </a:lnTo>
                <a:lnTo>
                  <a:pt x="371" y="21"/>
                </a:lnTo>
                <a:lnTo>
                  <a:pt x="385" y="11"/>
                </a:lnTo>
                <a:lnTo>
                  <a:pt x="399" y="5"/>
                </a:lnTo>
                <a:lnTo>
                  <a:pt x="410" y="0"/>
                </a:lnTo>
                <a:lnTo>
                  <a:pt x="417" y="6"/>
                </a:lnTo>
                <a:lnTo>
                  <a:pt x="425" y="13"/>
                </a:lnTo>
                <a:lnTo>
                  <a:pt x="434" y="22"/>
                </a:lnTo>
                <a:lnTo>
                  <a:pt x="443" y="31"/>
                </a:lnTo>
                <a:lnTo>
                  <a:pt x="451" y="40"/>
                </a:lnTo>
                <a:lnTo>
                  <a:pt x="458" y="48"/>
                </a:lnTo>
                <a:lnTo>
                  <a:pt x="463" y="53"/>
                </a:lnTo>
                <a:lnTo>
                  <a:pt x="464" y="55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algn="r">
              <a:buFont typeface="Wingdings" pitchFamily="2" charset="2"/>
              <a:buNone/>
              <a:defRPr/>
            </a:pP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5" name="Freeform 38"/>
          <p:cNvSpPr>
            <a:spLocks/>
          </p:cNvSpPr>
          <p:nvPr/>
        </p:nvSpPr>
        <p:spPr bwMode="auto">
          <a:xfrm>
            <a:off x="2277715" y="4688755"/>
            <a:ext cx="227013" cy="252413"/>
          </a:xfrm>
          <a:custGeom>
            <a:avLst/>
            <a:gdLst>
              <a:gd name="T0" fmla="*/ 2147483647 w 464"/>
              <a:gd name="T1" fmla="*/ 2147483647 h 386"/>
              <a:gd name="T2" fmla="*/ 2147483647 w 464"/>
              <a:gd name="T3" fmla="*/ 2147483647 h 386"/>
              <a:gd name="T4" fmla="*/ 2147483647 w 464"/>
              <a:gd name="T5" fmla="*/ 2147483647 h 386"/>
              <a:gd name="T6" fmla="*/ 2147483647 w 464"/>
              <a:gd name="T7" fmla="*/ 2147483647 h 386"/>
              <a:gd name="T8" fmla="*/ 2147483647 w 464"/>
              <a:gd name="T9" fmla="*/ 2147483647 h 386"/>
              <a:gd name="T10" fmla="*/ 2147483647 w 464"/>
              <a:gd name="T11" fmla="*/ 2147483647 h 386"/>
              <a:gd name="T12" fmla="*/ 2147483647 w 464"/>
              <a:gd name="T13" fmla="*/ 2147483647 h 386"/>
              <a:gd name="T14" fmla="*/ 2147483647 w 464"/>
              <a:gd name="T15" fmla="*/ 2147483647 h 386"/>
              <a:gd name="T16" fmla="*/ 2147483647 w 464"/>
              <a:gd name="T17" fmla="*/ 2147483647 h 386"/>
              <a:gd name="T18" fmla="*/ 2147483647 w 464"/>
              <a:gd name="T19" fmla="*/ 2147483647 h 386"/>
              <a:gd name="T20" fmla="*/ 2147483647 w 464"/>
              <a:gd name="T21" fmla="*/ 2147483647 h 386"/>
              <a:gd name="T22" fmla="*/ 2147483647 w 464"/>
              <a:gd name="T23" fmla="*/ 2147483647 h 386"/>
              <a:gd name="T24" fmla="*/ 2147483647 w 464"/>
              <a:gd name="T25" fmla="*/ 2147483647 h 386"/>
              <a:gd name="T26" fmla="*/ 2147483647 w 464"/>
              <a:gd name="T27" fmla="*/ 2147483647 h 386"/>
              <a:gd name="T28" fmla="*/ 2147483647 w 464"/>
              <a:gd name="T29" fmla="*/ 2147483647 h 386"/>
              <a:gd name="T30" fmla="*/ 2147483647 w 464"/>
              <a:gd name="T31" fmla="*/ 2147483647 h 386"/>
              <a:gd name="T32" fmla="*/ 2147483647 w 464"/>
              <a:gd name="T33" fmla="*/ 2147483647 h 386"/>
              <a:gd name="T34" fmla="*/ 2147483647 w 464"/>
              <a:gd name="T35" fmla="*/ 2147483647 h 386"/>
              <a:gd name="T36" fmla="*/ 2147483647 w 464"/>
              <a:gd name="T37" fmla="*/ 2147483647 h 386"/>
              <a:gd name="T38" fmla="*/ 2147483647 w 464"/>
              <a:gd name="T39" fmla="*/ 2147483647 h 386"/>
              <a:gd name="T40" fmla="*/ 2147483647 w 464"/>
              <a:gd name="T41" fmla="*/ 2147483647 h 386"/>
              <a:gd name="T42" fmla="*/ 2147483647 w 464"/>
              <a:gd name="T43" fmla="*/ 2147483647 h 386"/>
              <a:gd name="T44" fmla="*/ 2147483647 w 464"/>
              <a:gd name="T45" fmla="*/ 2147483647 h 386"/>
              <a:gd name="T46" fmla="*/ 2147483647 w 464"/>
              <a:gd name="T47" fmla="*/ 2147483647 h 386"/>
              <a:gd name="T48" fmla="*/ 2147483647 w 464"/>
              <a:gd name="T49" fmla="*/ 2147483647 h 386"/>
              <a:gd name="T50" fmla="*/ 2147483647 w 464"/>
              <a:gd name="T51" fmla="*/ 2147483647 h 386"/>
              <a:gd name="T52" fmla="*/ 2147483647 w 464"/>
              <a:gd name="T53" fmla="*/ 2147483647 h 386"/>
              <a:gd name="T54" fmla="*/ 2147483647 w 464"/>
              <a:gd name="T55" fmla="*/ 2147483647 h 386"/>
              <a:gd name="T56" fmla="*/ 2147483647 w 464"/>
              <a:gd name="T57" fmla="*/ 2147483647 h 386"/>
              <a:gd name="T58" fmla="*/ 2147483647 w 464"/>
              <a:gd name="T59" fmla="*/ 2147483647 h 386"/>
              <a:gd name="T60" fmla="*/ 2147483647 w 464"/>
              <a:gd name="T61" fmla="*/ 2147483647 h 386"/>
              <a:gd name="T62" fmla="*/ 2147483647 w 464"/>
              <a:gd name="T63" fmla="*/ 2147483647 h 386"/>
              <a:gd name="T64" fmla="*/ 2147483647 w 464"/>
              <a:gd name="T65" fmla="*/ 2147483647 h 386"/>
              <a:gd name="T66" fmla="*/ 2147483647 w 464"/>
              <a:gd name="T67" fmla="*/ 2147483647 h 386"/>
              <a:gd name="T68" fmla="*/ 2147483647 w 464"/>
              <a:gd name="T69" fmla="*/ 2147483647 h 386"/>
              <a:gd name="T70" fmla="*/ 2147483647 w 464"/>
              <a:gd name="T71" fmla="*/ 2147483647 h 386"/>
              <a:gd name="T72" fmla="*/ 2147483647 w 464"/>
              <a:gd name="T73" fmla="*/ 2147483647 h 386"/>
              <a:gd name="T74" fmla="*/ 2147483647 w 464"/>
              <a:gd name="T75" fmla="*/ 2147483647 h 386"/>
              <a:gd name="T76" fmla="*/ 2147483647 w 464"/>
              <a:gd name="T77" fmla="*/ 2147483647 h 386"/>
              <a:gd name="T78" fmla="*/ 2147483647 w 464"/>
              <a:gd name="T79" fmla="*/ 2147483647 h 386"/>
              <a:gd name="T80" fmla="*/ 2147483647 w 464"/>
              <a:gd name="T81" fmla="*/ 2147483647 h 386"/>
              <a:gd name="T82" fmla="*/ 2147483647 w 464"/>
              <a:gd name="T83" fmla="*/ 2147483647 h 386"/>
              <a:gd name="T84" fmla="*/ 2147483647 w 464"/>
              <a:gd name="T85" fmla="*/ 2147483647 h 386"/>
              <a:gd name="T86" fmla="*/ 2147483647 w 464"/>
              <a:gd name="T87" fmla="*/ 2147483647 h 386"/>
              <a:gd name="T88" fmla="*/ 2147483647 w 464"/>
              <a:gd name="T89" fmla="*/ 2147483647 h 386"/>
              <a:gd name="T90" fmla="*/ 2147483647 w 464"/>
              <a:gd name="T91" fmla="*/ 2147483647 h 38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464"/>
              <a:gd name="T139" fmla="*/ 0 h 386"/>
              <a:gd name="T140" fmla="*/ 464 w 464"/>
              <a:gd name="T141" fmla="*/ 386 h 38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464" h="386">
                <a:moveTo>
                  <a:pt x="464" y="55"/>
                </a:moveTo>
                <a:lnTo>
                  <a:pt x="449" y="61"/>
                </a:lnTo>
                <a:lnTo>
                  <a:pt x="433" y="69"/>
                </a:lnTo>
                <a:lnTo>
                  <a:pt x="416" y="78"/>
                </a:lnTo>
                <a:lnTo>
                  <a:pt x="399" y="90"/>
                </a:lnTo>
                <a:lnTo>
                  <a:pt x="381" y="101"/>
                </a:lnTo>
                <a:lnTo>
                  <a:pt x="365" y="112"/>
                </a:lnTo>
                <a:lnTo>
                  <a:pt x="349" y="125"/>
                </a:lnTo>
                <a:lnTo>
                  <a:pt x="334" y="135"/>
                </a:lnTo>
                <a:lnTo>
                  <a:pt x="318" y="149"/>
                </a:lnTo>
                <a:lnTo>
                  <a:pt x="299" y="166"/>
                </a:lnTo>
                <a:lnTo>
                  <a:pt x="278" y="187"/>
                </a:lnTo>
                <a:lnTo>
                  <a:pt x="256" y="208"/>
                </a:lnTo>
                <a:lnTo>
                  <a:pt x="234" y="230"/>
                </a:lnTo>
                <a:lnTo>
                  <a:pt x="215" y="250"/>
                </a:lnTo>
                <a:lnTo>
                  <a:pt x="199" y="267"/>
                </a:lnTo>
                <a:lnTo>
                  <a:pt x="186" y="280"/>
                </a:lnTo>
                <a:lnTo>
                  <a:pt x="176" y="290"/>
                </a:lnTo>
                <a:lnTo>
                  <a:pt x="167" y="301"/>
                </a:lnTo>
                <a:lnTo>
                  <a:pt x="156" y="311"/>
                </a:lnTo>
                <a:lnTo>
                  <a:pt x="145" y="323"/>
                </a:lnTo>
                <a:lnTo>
                  <a:pt x="133" y="336"/>
                </a:lnTo>
                <a:lnTo>
                  <a:pt x="122" y="350"/>
                </a:lnTo>
                <a:lnTo>
                  <a:pt x="108" y="367"/>
                </a:lnTo>
                <a:lnTo>
                  <a:pt x="93" y="386"/>
                </a:lnTo>
                <a:lnTo>
                  <a:pt x="91" y="374"/>
                </a:lnTo>
                <a:lnTo>
                  <a:pt x="88" y="364"/>
                </a:lnTo>
                <a:lnTo>
                  <a:pt x="83" y="352"/>
                </a:lnTo>
                <a:lnTo>
                  <a:pt x="78" y="341"/>
                </a:lnTo>
                <a:lnTo>
                  <a:pt x="73" y="329"/>
                </a:lnTo>
                <a:lnTo>
                  <a:pt x="67" y="319"/>
                </a:lnTo>
                <a:lnTo>
                  <a:pt x="61" y="309"/>
                </a:lnTo>
                <a:lnTo>
                  <a:pt x="57" y="300"/>
                </a:lnTo>
                <a:lnTo>
                  <a:pt x="51" y="289"/>
                </a:lnTo>
                <a:lnTo>
                  <a:pt x="45" y="278"/>
                </a:lnTo>
                <a:lnTo>
                  <a:pt x="38" y="265"/>
                </a:lnTo>
                <a:lnTo>
                  <a:pt x="31" y="253"/>
                </a:lnTo>
                <a:lnTo>
                  <a:pt x="24" y="240"/>
                </a:lnTo>
                <a:lnTo>
                  <a:pt x="16" y="226"/>
                </a:lnTo>
                <a:lnTo>
                  <a:pt x="8" y="212"/>
                </a:lnTo>
                <a:lnTo>
                  <a:pt x="0" y="200"/>
                </a:lnTo>
                <a:lnTo>
                  <a:pt x="1" y="196"/>
                </a:lnTo>
                <a:lnTo>
                  <a:pt x="7" y="191"/>
                </a:lnTo>
                <a:lnTo>
                  <a:pt x="14" y="183"/>
                </a:lnTo>
                <a:lnTo>
                  <a:pt x="24" y="173"/>
                </a:lnTo>
                <a:lnTo>
                  <a:pt x="35" y="164"/>
                </a:lnTo>
                <a:lnTo>
                  <a:pt x="45" y="154"/>
                </a:lnTo>
                <a:lnTo>
                  <a:pt x="54" y="145"/>
                </a:lnTo>
                <a:lnTo>
                  <a:pt x="61" y="137"/>
                </a:lnTo>
                <a:lnTo>
                  <a:pt x="68" y="149"/>
                </a:lnTo>
                <a:lnTo>
                  <a:pt x="74" y="162"/>
                </a:lnTo>
                <a:lnTo>
                  <a:pt x="79" y="173"/>
                </a:lnTo>
                <a:lnTo>
                  <a:pt x="85" y="185"/>
                </a:lnTo>
                <a:lnTo>
                  <a:pt x="90" y="195"/>
                </a:lnTo>
                <a:lnTo>
                  <a:pt x="96" y="204"/>
                </a:lnTo>
                <a:lnTo>
                  <a:pt x="99" y="213"/>
                </a:lnTo>
                <a:lnTo>
                  <a:pt x="104" y="220"/>
                </a:lnTo>
                <a:lnTo>
                  <a:pt x="109" y="230"/>
                </a:lnTo>
                <a:lnTo>
                  <a:pt x="114" y="242"/>
                </a:lnTo>
                <a:lnTo>
                  <a:pt x="121" y="258"/>
                </a:lnTo>
                <a:lnTo>
                  <a:pt x="128" y="277"/>
                </a:lnTo>
                <a:lnTo>
                  <a:pt x="136" y="267"/>
                </a:lnTo>
                <a:lnTo>
                  <a:pt x="144" y="257"/>
                </a:lnTo>
                <a:lnTo>
                  <a:pt x="152" y="247"/>
                </a:lnTo>
                <a:lnTo>
                  <a:pt x="161" y="235"/>
                </a:lnTo>
                <a:lnTo>
                  <a:pt x="169" y="225"/>
                </a:lnTo>
                <a:lnTo>
                  <a:pt x="177" y="215"/>
                </a:lnTo>
                <a:lnTo>
                  <a:pt x="186" y="204"/>
                </a:lnTo>
                <a:lnTo>
                  <a:pt x="194" y="195"/>
                </a:lnTo>
                <a:lnTo>
                  <a:pt x="203" y="185"/>
                </a:lnTo>
                <a:lnTo>
                  <a:pt x="216" y="170"/>
                </a:lnTo>
                <a:lnTo>
                  <a:pt x="231" y="153"/>
                </a:lnTo>
                <a:lnTo>
                  <a:pt x="247" y="134"/>
                </a:lnTo>
                <a:lnTo>
                  <a:pt x="263" y="117"/>
                </a:lnTo>
                <a:lnTo>
                  <a:pt x="279" y="100"/>
                </a:lnTo>
                <a:lnTo>
                  <a:pt x="293" y="85"/>
                </a:lnTo>
                <a:lnTo>
                  <a:pt x="306" y="75"/>
                </a:lnTo>
                <a:lnTo>
                  <a:pt x="317" y="65"/>
                </a:lnTo>
                <a:lnTo>
                  <a:pt x="330" y="54"/>
                </a:lnTo>
                <a:lnTo>
                  <a:pt x="343" y="42"/>
                </a:lnTo>
                <a:lnTo>
                  <a:pt x="357" y="32"/>
                </a:lnTo>
                <a:lnTo>
                  <a:pt x="371" y="21"/>
                </a:lnTo>
                <a:lnTo>
                  <a:pt x="385" y="11"/>
                </a:lnTo>
                <a:lnTo>
                  <a:pt x="399" y="5"/>
                </a:lnTo>
                <a:lnTo>
                  <a:pt x="410" y="0"/>
                </a:lnTo>
                <a:lnTo>
                  <a:pt x="417" y="6"/>
                </a:lnTo>
                <a:lnTo>
                  <a:pt x="425" y="13"/>
                </a:lnTo>
                <a:lnTo>
                  <a:pt x="434" y="22"/>
                </a:lnTo>
                <a:lnTo>
                  <a:pt x="443" y="31"/>
                </a:lnTo>
                <a:lnTo>
                  <a:pt x="451" y="40"/>
                </a:lnTo>
                <a:lnTo>
                  <a:pt x="458" y="48"/>
                </a:lnTo>
                <a:lnTo>
                  <a:pt x="463" y="53"/>
                </a:lnTo>
                <a:lnTo>
                  <a:pt x="464" y="55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algn="r">
              <a:buFont typeface="Wingdings" pitchFamily="2" charset="2"/>
              <a:buNone/>
              <a:defRPr/>
            </a:pP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7" name="직사각형 236"/>
          <p:cNvSpPr/>
          <p:nvPr/>
        </p:nvSpPr>
        <p:spPr>
          <a:xfrm>
            <a:off x="177444" y="155635"/>
            <a:ext cx="7862709" cy="6056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l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800" b="1" kern="0" dirty="0" smtClean="0">
                <a:latin typeface="맑은 고딕"/>
                <a:ea typeface="맑은 고딕"/>
              </a:rPr>
              <a:t>실행 및 모니터링  </a:t>
            </a: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148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5" name="모서리가 둥근 직사각형 114"/>
          <p:cNvSpPr/>
          <p:nvPr/>
        </p:nvSpPr>
        <p:spPr>
          <a:xfrm>
            <a:off x="1002536" y="1729215"/>
            <a:ext cx="1446750" cy="453432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SD.02.01.01</a:t>
            </a:r>
          </a:p>
          <a:p>
            <a:pPr marL="92075" indent="-92075" algn="ctr"/>
            <a:r>
              <a:rPr lang="ko-KR" altLang="en-US" dirty="0" smtClean="0">
                <a:solidFill>
                  <a:schemeClr val="tx1"/>
                </a:solidFill>
              </a:rPr>
              <a:t>년간 사업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판매 계획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1088571" y="2253342"/>
            <a:ext cx="7075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ko-KR" altLang="en-US" dirty="0" smtClean="0">
                <a:latin typeface="+mn-ea"/>
                <a:ea typeface="+mn-ea"/>
              </a:rPr>
              <a:t>대리점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buFont typeface="Arial" pitchFamily="34" charset="0"/>
              <a:buChar char="•"/>
            </a:pPr>
            <a:r>
              <a:rPr lang="ko-KR" altLang="en-US" dirty="0" smtClean="0">
                <a:latin typeface="+mn-ea"/>
                <a:ea typeface="+mn-ea"/>
              </a:rPr>
              <a:t>직 판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buFont typeface="Arial" pitchFamily="34" charset="0"/>
              <a:buChar char="•"/>
            </a:pPr>
            <a:r>
              <a:rPr lang="ko-KR" altLang="en-US" dirty="0" smtClean="0">
                <a:latin typeface="+mn-ea"/>
                <a:ea typeface="+mn-ea"/>
              </a:rPr>
              <a:t>산전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buFont typeface="Arial" pitchFamily="34" charset="0"/>
              <a:buChar char="•"/>
            </a:pPr>
            <a:r>
              <a:rPr lang="ko-KR" altLang="en-US" dirty="0" smtClean="0">
                <a:latin typeface="+mn-ea"/>
                <a:ea typeface="+mn-ea"/>
              </a:rPr>
              <a:t>수출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17" name="직사각형 116"/>
          <p:cNvSpPr/>
          <p:nvPr/>
        </p:nvSpPr>
        <p:spPr>
          <a:xfrm>
            <a:off x="2862938" y="1683945"/>
            <a:ext cx="1654633" cy="547627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en-US" altLang="ko-KR" sz="1200" dirty="0" smtClean="0">
                <a:solidFill>
                  <a:schemeClr val="tx1"/>
                </a:solidFill>
              </a:rPr>
              <a:t>1 .4W </a:t>
            </a:r>
            <a:r>
              <a:rPr lang="ko-KR" altLang="en-US" sz="1200" dirty="0" smtClean="0">
                <a:solidFill>
                  <a:schemeClr val="tx1"/>
                </a:solidFill>
              </a:rPr>
              <a:t>판매계획 수립 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</a:rPr>
              <a:t>  </a:t>
            </a:r>
            <a:r>
              <a:rPr lang="ko-KR" altLang="en-US" sz="1200" dirty="0" smtClean="0">
                <a:solidFill>
                  <a:schemeClr val="tx1"/>
                </a:solidFill>
              </a:rPr>
              <a:t>및 </a:t>
            </a:r>
            <a:r>
              <a:rPr lang="ko-KR" altLang="en-US" dirty="0" smtClean="0">
                <a:solidFill>
                  <a:schemeClr val="tx1"/>
                </a:solidFill>
              </a:rPr>
              <a:t>판매계획 통합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118" name="직사각형 117"/>
          <p:cNvSpPr/>
          <p:nvPr/>
        </p:nvSpPr>
        <p:spPr>
          <a:xfrm>
            <a:off x="7485707" y="1692998"/>
            <a:ext cx="1970314" cy="30996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1200" dirty="0" smtClean="0">
                <a:solidFill>
                  <a:schemeClr val="tx1"/>
                </a:solidFill>
              </a:rPr>
              <a:t>최대 생산 </a:t>
            </a:r>
            <a:r>
              <a:rPr lang="en-US" altLang="ko-KR" sz="1200" dirty="0" err="1" smtClean="0">
                <a:solidFill>
                  <a:schemeClr val="tx1"/>
                </a:solidFill>
              </a:rPr>
              <a:t>Capa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9" name="순서도: 자기 디스크 118"/>
          <p:cNvSpPr/>
          <p:nvPr/>
        </p:nvSpPr>
        <p:spPr>
          <a:xfrm>
            <a:off x="5056347" y="1636631"/>
            <a:ext cx="1774373" cy="631369"/>
          </a:xfrm>
          <a:prstGeom prst="flowChartMagneticDisk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2.LTP </a:t>
            </a:r>
            <a:r>
              <a:rPr lang="ko-KR" altLang="en-US" sz="1200" dirty="0" smtClean="0">
                <a:solidFill>
                  <a:schemeClr val="tx1"/>
                </a:solidFill>
              </a:rPr>
              <a:t>실행 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dirty="0" smtClean="0">
                <a:solidFill>
                  <a:schemeClr val="tx1"/>
                </a:solidFill>
              </a:rPr>
              <a:t> (4W </a:t>
            </a:r>
            <a:r>
              <a:rPr lang="ko-KR" altLang="en-US" sz="1200" dirty="0" smtClean="0">
                <a:solidFill>
                  <a:schemeClr val="tx1"/>
                </a:solidFill>
              </a:rPr>
              <a:t>계획 </a:t>
            </a:r>
            <a:r>
              <a:rPr lang="en-US" altLang="ko-KR" dirty="0" smtClean="0">
                <a:solidFill>
                  <a:schemeClr val="tx1"/>
                </a:solidFill>
              </a:rPr>
              <a:t>Simulation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0" name="다이아몬드 119"/>
          <p:cNvSpPr/>
          <p:nvPr/>
        </p:nvSpPr>
        <p:spPr>
          <a:xfrm>
            <a:off x="3918858" y="2819393"/>
            <a:ext cx="1611086" cy="609601"/>
          </a:xfrm>
          <a:prstGeom prst="diamond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3.</a:t>
            </a:r>
            <a:r>
              <a:rPr lang="ko-KR" altLang="en-US" sz="1200" dirty="0" smtClean="0">
                <a:solidFill>
                  <a:schemeClr val="tx1"/>
                </a:solidFill>
              </a:rPr>
              <a:t>타당성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검토</a:t>
            </a:r>
          </a:p>
        </p:txBody>
      </p:sp>
      <p:sp>
        <p:nvSpPr>
          <p:cNvPr id="121" name="직사각형 120"/>
          <p:cNvSpPr/>
          <p:nvPr/>
        </p:nvSpPr>
        <p:spPr>
          <a:xfrm>
            <a:off x="5040082" y="4082145"/>
            <a:ext cx="1763487" cy="413657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en-US" altLang="ko-KR" sz="1200" dirty="0" smtClean="0">
                <a:solidFill>
                  <a:schemeClr val="tx1"/>
                </a:solidFill>
              </a:rPr>
              <a:t>4.</a:t>
            </a:r>
            <a:r>
              <a:rPr lang="ko-KR" altLang="en-US" dirty="0" err="1" smtClean="0">
                <a:solidFill>
                  <a:schemeClr val="tx1"/>
                </a:solidFill>
              </a:rPr>
              <a:t>주단위</a:t>
            </a:r>
            <a:r>
              <a:rPr lang="ko-KR" altLang="en-US" sz="1200" dirty="0" smtClean="0">
                <a:solidFill>
                  <a:schemeClr val="tx1"/>
                </a:solidFill>
              </a:rPr>
              <a:t> 생산계획확정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</a:rPr>
              <a:t>     (</a:t>
            </a:r>
            <a:r>
              <a:rPr lang="ko-KR" altLang="en-US" dirty="0" smtClean="0">
                <a:solidFill>
                  <a:schemeClr val="tx1"/>
                </a:solidFill>
              </a:rPr>
              <a:t>주문</a:t>
            </a:r>
            <a:r>
              <a:rPr lang="en-US" altLang="ko-KR" dirty="0" smtClean="0">
                <a:solidFill>
                  <a:schemeClr val="tx1"/>
                </a:solidFill>
              </a:rPr>
              <a:t>+</a:t>
            </a:r>
            <a:r>
              <a:rPr lang="ko-KR" altLang="en-US" dirty="0" smtClean="0">
                <a:solidFill>
                  <a:schemeClr val="tx1"/>
                </a:solidFill>
              </a:rPr>
              <a:t>판매 오더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5897689" y="2454769"/>
            <a:ext cx="2471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altLang="ko-KR" dirty="0" smtClean="0">
                <a:latin typeface="+mn-ea"/>
                <a:ea typeface="+mn-ea"/>
              </a:rPr>
              <a:t>4W</a:t>
            </a:r>
            <a:r>
              <a:rPr lang="ko-KR" altLang="en-US" dirty="0" smtClean="0">
                <a:latin typeface="+mn-ea"/>
                <a:ea typeface="+mn-ea"/>
              </a:rPr>
              <a:t> 계획</a:t>
            </a:r>
            <a:r>
              <a:rPr lang="en-US" altLang="ko-KR" dirty="0" smtClean="0">
                <a:latin typeface="+mn-ea"/>
                <a:ea typeface="+mn-ea"/>
              </a:rPr>
              <a:t>: </a:t>
            </a:r>
            <a:r>
              <a:rPr lang="ko-KR" altLang="en-US" dirty="0" smtClean="0">
                <a:latin typeface="+mn-ea"/>
                <a:ea typeface="+mn-ea"/>
              </a:rPr>
              <a:t>생산</a:t>
            </a:r>
            <a:r>
              <a:rPr lang="en-US" altLang="ko-KR" dirty="0" smtClean="0">
                <a:latin typeface="+mn-ea"/>
                <a:ea typeface="+mn-ea"/>
              </a:rPr>
              <a:t>/</a:t>
            </a:r>
            <a:r>
              <a:rPr lang="ko-KR" altLang="en-US" dirty="0" smtClean="0">
                <a:latin typeface="+mn-ea"/>
                <a:ea typeface="+mn-ea"/>
              </a:rPr>
              <a:t>판매 회의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매주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</a:p>
          <a:p>
            <a:pPr algn="l">
              <a:buFont typeface="Arial" pitchFamily="34" charset="0"/>
              <a:buChar char="•"/>
            </a:pP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매월 </a:t>
            </a:r>
            <a:r>
              <a:rPr lang="ko-KR" altLang="en-US" dirty="0" err="1" smtClean="0">
                <a:latin typeface="+mn-ea"/>
                <a:ea typeface="+mn-ea"/>
              </a:rPr>
              <a:t>마지막주는</a:t>
            </a:r>
            <a:r>
              <a:rPr lang="ko-KR" altLang="en-US" dirty="0" smtClean="0">
                <a:latin typeface="+mn-ea"/>
                <a:ea typeface="+mn-ea"/>
              </a:rPr>
              <a:t> 월간회의 병행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23" name="직사각형 122"/>
          <p:cNvSpPr/>
          <p:nvPr/>
        </p:nvSpPr>
        <p:spPr>
          <a:xfrm>
            <a:off x="7483874" y="2035621"/>
            <a:ext cx="1967943" cy="273013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1200" dirty="0" smtClean="0">
                <a:solidFill>
                  <a:schemeClr val="tx1"/>
                </a:solidFill>
              </a:rPr>
              <a:t>자재</a:t>
            </a:r>
            <a:r>
              <a:rPr lang="en-US" altLang="ko-KR" sz="1200" dirty="0" smtClean="0">
                <a:solidFill>
                  <a:schemeClr val="tx1"/>
                </a:solidFill>
              </a:rPr>
              <a:t>,BOM,ROUTING</a:t>
            </a:r>
            <a:r>
              <a:rPr lang="ko-KR" altLang="en-US" sz="1200" dirty="0" smtClean="0">
                <a:solidFill>
                  <a:schemeClr val="tx1"/>
                </a:solidFill>
              </a:rPr>
              <a:t>정보</a:t>
            </a:r>
          </a:p>
        </p:txBody>
      </p:sp>
      <p:cxnSp>
        <p:nvCxnSpPr>
          <p:cNvPr id="124" name="꺾인 연결선 123"/>
          <p:cNvCxnSpPr>
            <a:stCxn id="118" idx="1"/>
            <a:endCxn id="123" idx="1"/>
          </p:cNvCxnSpPr>
          <p:nvPr/>
        </p:nvCxnSpPr>
        <p:spPr>
          <a:xfrm rot="10800000" flipV="1">
            <a:off x="7483875" y="1847980"/>
            <a:ext cx="1833" cy="324147"/>
          </a:xfrm>
          <a:prstGeom prst="bentConnector3">
            <a:avLst>
              <a:gd name="adj1" fmla="val 1257135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직선 화살표 연결선 124"/>
          <p:cNvCxnSpPr>
            <a:endCxn id="119" idx="4"/>
          </p:cNvCxnSpPr>
          <p:nvPr/>
        </p:nvCxnSpPr>
        <p:spPr>
          <a:xfrm flipH="1">
            <a:off x="6830720" y="1952316"/>
            <a:ext cx="43544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hape 125"/>
          <p:cNvCxnSpPr>
            <a:stCxn id="119" idx="3"/>
            <a:endCxn id="120" idx="3"/>
          </p:cNvCxnSpPr>
          <p:nvPr/>
        </p:nvCxnSpPr>
        <p:spPr>
          <a:xfrm rot="5400000">
            <a:off x="5308642" y="2489302"/>
            <a:ext cx="856194" cy="413590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직선 화살표 연결선 126"/>
          <p:cNvCxnSpPr>
            <a:stCxn id="115" idx="3"/>
            <a:endCxn id="117" idx="1"/>
          </p:cNvCxnSpPr>
          <p:nvPr/>
        </p:nvCxnSpPr>
        <p:spPr>
          <a:xfrm>
            <a:off x="2449286" y="1955931"/>
            <a:ext cx="413652" cy="182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직선 화살표 연결선 127"/>
          <p:cNvCxnSpPr>
            <a:stCxn id="117" idx="3"/>
            <a:endCxn id="119" idx="2"/>
          </p:cNvCxnSpPr>
          <p:nvPr/>
        </p:nvCxnSpPr>
        <p:spPr>
          <a:xfrm flipV="1">
            <a:off x="4517571" y="1952316"/>
            <a:ext cx="538776" cy="544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hape 128"/>
          <p:cNvCxnSpPr>
            <a:stCxn id="120" idx="1"/>
            <a:endCxn id="117" idx="2"/>
          </p:cNvCxnSpPr>
          <p:nvPr/>
        </p:nvCxnSpPr>
        <p:spPr>
          <a:xfrm rot="10800000">
            <a:off x="3690256" y="2231572"/>
            <a:ext cx="228603" cy="892622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TextBox 129"/>
          <p:cNvSpPr txBox="1"/>
          <p:nvPr/>
        </p:nvSpPr>
        <p:spPr>
          <a:xfrm>
            <a:off x="4016834" y="4114802"/>
            <a:ext cx="10450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+mn-ea"/>
                <a:ea typeface="+mn-ea"/>
              </a:rPr>
              <a:t>YES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3718199" y="2750146"/>
            <a:ext cx="4245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+mn-ea"/>
                <a:ea typeface="+mn-ea"/>
              </a:rPr>
              <a:t>NO</a:t>
            </a:r>
            <a:endParaRPr lang="ko-KR" altLang="en-US" dirty="0">
              <a:latin typeface="+mn-ea"/>
              <a:ea typeface="+mn-ea"/>
            </a:endParaRPr>
          </a:p>
        </p:txBody>
      </p:sp>
      <p:cxnSp>
        <p:nvCxnSpPr>
          <p:cNvPr id="132" name="Shape 131"/>
          <p:cNvCxnSpPr>
            <a:stCxn id="120" idx="2"/>
            <a:endCxn id="121" idx="1"/>
          </p:cNvCxnSpPr>
          <p:nvPr/>
        </p:nvCxnSpPr>
        <p:spPr>
          <a:xfrm rot="16200000" flipH="1">
            <a:off x="4452251" y="3701143"/>
            <a:ext cx="859980" cy="315681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모서리가 둥근 직사각형 132"/>
          <p:cNvSpPr/>
          <p:nvPr/>
        </p:nvSpPr>
        <p:spPr>
          <a:xfrm>
            <a:off x="5040080" y="5333996"/>
            <a:ext cx="1763487" cy="413657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dirty="0" smtClean="0">
                <a:solidFill>
                  <a:schemeClr val="tx1"/>
                </a:solidFill>
              </a:rPr>
              <a:t>PP.01.02.03</a:t>
            </a:r>
            <a:r>
              <a:rPr lang="ko-KR" altLang="en-US" dirty="0" smtClean="0">
                <a:solidFill>
                  <a:schemeClr val="tx1"/>
                </a:solidFill>
              </a:rPr>
              <a:t> 세부공정계획 수립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2026463" y="4902664"/>
            <a:ext cx="21381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ko-KR" altLang="en-US" dirty="0" smtClean="0">
                <a:latin typeface="+mn-ea"/>
                <a:ea typeface="+mn-ea"/>
              </a:rPr>
              <a:t>긴급 변경 오더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5954486" y="4751664"/>
            <a:ext cx="19594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altLang="ko-KR" dirty="0" smtClean="0">
                <a:latin typeface="+mn-ea"/>
                <a:ea typeface="+mn-ea"/>
              </a:rPr>
              <a:t>4W </a:t>
            </a:r>
            <a:r>
              <a:rPr lang="ko-KR" altLang="en-US" dirty="0" smtClean="0">
                <a:latin typeface="+mn-ea"/>
                <a:ea typeface="+mn-ea"/>
              </a:rPr>
              <a:t>계획</a:t>
            </a:r>
            <a:r>
              <a:rPr lang="en-US" altLang="ko-KR" dirty="0" smtClean="0">
                <a:latin typeface="+mn-ea"/>
                <a:ea typeface="+mn-ea"/>
              </a:rPr>
              <a:t>:Data Up-load</a:t>
            </a:r>
            <a:endParaRPr lang="ko-KR" altLang="en-US" dirty="0">
              <a:latin typeface="+mn-ea"/>
              <a:ea typeface="+mn-ea"/>
            </a:endParaRPr>
          </a:p>
        </p:txBody>
      </p:sp>
      <p:cxnSp>
        <p:nvCxnSpPr>
          <p:cNvPr id="136" name="직선 화살표 연결선 135"/>
          <p:cNvCxnSpPr>
            <a:stCxn id="121" idx="2"/>
          </p:cNvCxnSpPr>
          <p:nvPr/>
        </p:nvCxnSpPr>
        <p:spPr>
          <a:xfrm flipH="1">
            <a:off x="5921824" y="4495802"/>
            <a:ext cx="2" cy="83819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TextBox 136"/>
          <p:cNvSpPr txBox="1"/>
          <p:nvPr/>
        </p:nvSpPr>
        <p:spPr>
          <a:xfrm>
            <a:off x="4729784" y="3452013"/>
            <a:ext cx="24710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ko-KR" altLang="en-US" dirty="0" smtClean="0">
                <a:latin typeface="+mn-ea"/>
                <a:ea typeface="+mn-ea"/>
              </a:rPr>
              <a:t>인원</a:t>
            </a:r>
            <a:r>
              <a:rPr lang="en-US" altLang="ko-KR" dirty="0" smtClean="0">
                <a:latin typeface="+mn-ea"/>
                <a:ea typeface="+mn-ea"/>
              </a:rPr>
              <a:t>, Capacity</a:t>
            </a:r>
            <a:r>
              <a:rPr lang="ko-KR" altLang="en-US" dirty="0" smtClean="0">
                <a:latin typeface="+mn-ea"/>
                <a:ea typeface="+mn-ea"/>
              </a:rPr>
              <a:t>등 감안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38" name="모서리가 둥근 직사각형 137"/>
          <p:cNvSpPr/>
          <p:nvPr/>
        </p:nvSpPr>
        <p:spPr>
          <a:xfrm>
            <a:off x="7446793" y="5323433"/>
            <a:ext cx="1763487" cy="413657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</a:rPr>
              <a:t>    MM.01.03.02</a:t>
            </a:r>
          </a:p>
          <a:p>
            <a:pPr marL="92075" indent="-92075" algn="l"/>
            <a:r>
              <a:rPr lang="ko-KR" altLang="en-US" dirty="0" smtClean="0">
                <a:solidFill>
                  <a:schemeClr val="tx1"/>
                </a:solidFill>
              </a:rPr>
              <a:t>월간자재수급계획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39" name="직선 화살표 연결선 138"/>
          <p:cNvCxnSpPr>
            <a:stCxn id="133" idx="3"/>
            <a:endCxn id="138" idx="1"/>
          </p:cNvCxnSpPr>
          <p:nvPr/>
        </p:nvCxnSpPr>
        <p:spPr>
          <a:xfrm flipV="1">
            <a:off x="6803567" y="5530262"/>
            <a:ext cx="643226" cy="1056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hape 139"/>
          <p:cNvCxnSpPr>
            <a:stCxn id="115" idx="2"/>
          </p:cNvCxnSpPr>
          <p:nvPr/>
        </p:nvCxnSpPr>
        <p:spPr>
          <a:xfrm rot="16200000" flipH="1">
            <a:off x="2440054" y="1468503"/>
            <a:ext cx="2755113" cy="4183399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88950" y="1557338"/>
          <a:ext cx="8856663" cy="4538664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63806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10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520924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년간 판매계획 접수 및 통합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조직 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직판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산전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대리점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수출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제품 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아이템 별 판매 계획을 접수하고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통합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MD61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924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년간 생산 계획 검토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년간 판매계획을 기준으로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작업일수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Capacity,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부하율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등을 감안 하여 년간 생산 계획 검토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MS04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APO-DP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924"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3. Simulation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(LTP)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BOM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및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ROUTING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정보를 확정하고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다양한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Version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으로 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Simulation(LTP)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을 실행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MS01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APO-DP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924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4.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타당성 검토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Simulation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결과에 따라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년간 판매계획 타당성 검토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MS04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MFS0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924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년간 생산계획 확정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기획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공장간 협의를 통하여 판매 계획을 확정 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APO-DP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924">
                <a:tc>
                  <a:txBody>
                    <a:bodyPr/>
                    <a:lstStyle/>
                    <a:p>
                      <a:pPr marL="92075" indent="-92075" algn="l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설비 및 인력 운용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계획 수립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판매 계획 대비 년간 인원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설비 운용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부하율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및 공정 운용 계획 수립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매뉴얼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8292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7.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년간 계획 보고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각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본부별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판매계획을 종합하여 최종 보고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매뉴얼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60400" y="1298577"/>
          <a:ext cx="8528050" cy="4883151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874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단원명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관련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T-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009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년간 생산 계획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Up-Data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 계획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Up-load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ZPPC0060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계획 독립 소요량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계획 독립 소요량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초기 화면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MD62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DM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의 유지 보수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DM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의 유지 보수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MD62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DM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의 변경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변경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MD62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계획 시나리오 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계획 시나리오 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MS31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재고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소요량 리스트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장기 계획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 소요량 리스트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초기 화면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MS04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LTP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실행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장기 계획 실행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MS01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재고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소요량 리스트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장기 계획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재고 소요량 리스트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초기 화면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MS04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계획 시나리오 변경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삭제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계획 시나리오 변경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MS32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8" cy="5264037"/>
        </p:xfrm>
        <a:graphic>
          <a:graphicData uri="http://schemas.openxmlformats.org/drawingml/2006/table">
            <a:tbl>
              <a:tblPr/>
              <a:tblGrid>
                <a:gridCol w="4607719"/>
                <a:gridCol w="4607719"/>
              </a:tblGrid>
              <a:tr h="39333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◆관련 용어 정리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S&amp;OP(Sales and Operation Planning)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장기간의 판매를 예측하여 생산에 반영되어질 정보들을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하는 것이다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DM(Demand Management)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수요 관리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S&amp;OP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수립된 계회을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MRP(LTP)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반영하고자 할때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그 값을 전송하여야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물론 영업의 판매 계획도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등록한다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이러한 여러 가지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Source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데이터를 관리하기 위하여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DM Version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관리가 중요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LTP(Long Term Planning)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계획을 수립함에 있었어 직접 생산에 반영하지는 않고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가상의 시뮬레이션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수행하는 기능임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LTP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시나리오를 사용한다는 것을 제외하곤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거의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유사함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LTP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시나리오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LTP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수행을 위하여 어떤 데이터를 이용할 것인지 지정해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주는 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Plant, DM Version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반영 여부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Lot Size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규칙 등을 정해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줄수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LTP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시나리오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LTP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수행을 위하여 어떤 데이터를 이용할 것인지 지정해 주는 파일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Plant, DM Version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반영 여부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Lot Size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규칙 등을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정해줄수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299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8" name="직사각형 17"/>
          <p:cNvSpPr/>
          <p:nvPr/>
        </p:nvSpPr>
        <p:spPr>
          <a:xfrm>
            <a:off x="4953000" y="2121843"/>
            <a:ext cx="4953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en-US" altLang="ko-KR" b="1" dirty="0" smtClean="0">
                <a:latin typeface="+mn-ea"/>
                <a:ea typeface="+mn-ea"/>
              </a:rPr>
              <a:t>MRP(Manufacturing Resource Planning) </a:t>
            </a: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생산 계획을 수립함에 있었어 직접 생산에 반영되는 계획을 수립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953000" y="2626668"/>
            <a:ext cx="4953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en-US" altLang="ko-KR" b="1" dirty="0" smtClean="0">
                <a:latin typeface="+mn-ea"/>
                <a:ea typeface="+mn-ea"/>
              </a:rPr>
              <a:t>Independent Requirement) : </a:t>
            </a:r>
            <a:r>
              <a:rPr lang="ko-KR" altLang="en-US" b="1" dirty="0" smtClean="0">
                <a:latin typeface="+mn-ea"/>
                <a:ea typeface="+mn-ea"/>
              </a:rPr>
              <a:t>독립 소요량</a:t>
            </a:r>
            <a:r>
              <a:rPr lang="en-US" altLang="ko-KR" b="1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판매 계획량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판매 오더 수량 등과 같이 </a:t>
            </a:r>
            <a:r>
              <a:rPr lang="en-US" altLang="ko-KR" dirty="0" smtClean="0">
                <a:latin typeface="+mn-ea"/>
                <a:ea typeface="+mn-ea"/>
              </a:rPr>
              <a:t>Down stream</a:t>
            </a:r>
            <a:r>
              <a:rPr lang="ko-KR" altLang="en-US" dirty="0" smtClean="0">
                <a:latin typeface="+mn-ea"/>
                <a:ea typeface="+mn-ea"/>
              </a:rPr>
              <a:t>의 소요량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(Dependent Requirement)</a:t>
            </a:r>
            <a:r>
              <a:rPr lang="ko-KR" altLang="en-US" dirty="0" smtClean="0">
                <a:latin typeface="+mn-ea"/>
                <a:ea typeface="+mn-ea"/>
              </a:rPr>
              <a:t>과 상관 없이 생성된 생산 필요량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953000" y="3321993"/>
            <a:ext cx="4953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en-US" altLang="ko-KR" b="1" dirty="0" smtClean="0">
                <a:latin typeface="+mn-ea"/>
                <a:ea typeface="+mn-ea"/>
              </a:rPr>
              <a:t>Dependent Requirement) : </a:t>
            </a:r>
            <a:r>
              <a:rPr lang="ko-KR" altLang="en-US" b="1" dirty="0" smtClean="0">
                <a:latin typeface="+mn-ea"/>
                <a:ea typeface="+mn-ea"/>
              </a:rPr>
              <a:t>종속 소요량</a:t>
            </a:r>
            <a:r>
              <a:rPr lang="en-US" altLang="ko-KR" b="1" dirty="0" smtClean="0">
                <a:latin typeface="+mn-ea"/>
                <a:ea typeface="+mn-ea"/>
              </a:rPr>
              <a:t> </a:t>
            </a: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반제품 등에 주로 나타나며</a:t>
            </a:r>
            <a:r>
              <a:rPr lang="en-US" altLang="ko-KR" dirty="0" smtClean="0">
                <a:latin typeface="+mn-ea"/>
                <a:ea typeface="+mn-ea"/>
              </a:rPr>
              <a:t>, Down Stream</a:t>
            </a:r>
            <a:r>
              <a:rPr lang="ko-KR" altLang="en-US" dirty="0" smtClean="0">
                <a:latin typeface="+mn-ea"/>
                <a:ea typeface="+mn-ea"/>
              </a:rPr>
              <a:t>의 소요 계획에 따라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생성된 생산 필요량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962525" y="4017318"/>
            <a:ext cx="4953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en-US" altLang="ko-KR" b="1" dirty="0" smtClean="0">
                <a:latin typeface="+mn-ea"/>
                <a:ea typeface="+mn-ea"/>
              </a:rPr>
              <a:t>Planned Order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Requirement</a:t>
            </a:r>
            <a:r>
              <a:rPr lang="ko-KR" altLang="en-US" dirty="0" smtClean="0">
                <a:latin typeface="+mn-ea"/>
                <a:ea typeface="+mn-ea"/>
              </a:rPr>
              <a:t>를 충족 시키기 위해 생성된 생산 필요량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반복 생산 에서는 생산 계획량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953000" y="4722168"/>
            <a:ext cx="4953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en-US" altLang="ko-KR" b="1" dirty="0" smtClean="0">
                <a:latin typeface="+mn-ea"/>
                <a:ea typeface="+mn-ea"/>
              </a:rPr>
              <a:t>S/R LIST(Stock Requirement)</a:t>
            </a: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제품에 대한 모든 소요량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판매 이송 등의 재고 감소</a:t>
            </a:r>
            <a:r>
              <a:rPr lang="en-US" altLang="ko-KR" dirty="0" smtClean="0">
                <a:latin typeface="+mn-ea"/>
                <a:ea typeface="+mn-ea"/>
              </a:rPr>
              <a:t>) </a:t>
            </a:r>
            <a:r>
              <a:rPr lang="ko-KR" altLang="en-US" dirty="0" smtClean="0">
                <a:latin typeface="+mn-ea"/>
                <a:ea typeface="+mn-ea"/>
              </a:rPr>
              <a:t>필요량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생산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err="1" smtClean="0">
                <a:latin typeface="+mn-ea"/>
                <a:ea typeface="+mn-ea"/>
              </a:rPr>
              <a:t>구매량</a:t>
            </a:r>
            <a:r>
              <a:rPr lang="ko-KR" altLang="en-US" dirty="0" smtClean="0">
                <a:latin typeface="+mn-ea"/>
                <a:ea typeface="+mn-ea"/>
              </a:rPr>
              <a:t> 등의 재고 증가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ko-KR" altLang="en-US" dirty="0" smtClean="0">
                <a:latin typeface="+mn-ea"/>
                <a:ea typeface="+mn-ea"/>
              </a:rPr>
              <a:t>을 총괄적으로 한눈에 볼수 있는 </a:t>
            </a:r>
            <a:r>
              <a:rPr lang="en-US" altLang="ko-KR" dirty="0" smtClean="0">
                <a:latin typeface="+mn-ea"/>
                <a:ea typeface="+mn-ea"/>
              </a:rPr>
              <a:t>Report</a:t>
            </a: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의 한 종류로 재고 정보 및 안전 재고 등의 제한 요소를 고려하여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정보를 이용 </a:t>
            </a:r>
            <a:r>
              <a:rPr lang="ko-KR" altLang="en-US" dirty="0" err="1" smtClean="0">
                <a:latin typeface="+mn-ea"/>
                <a:ea typeface="+mn-ea"/>
              </a:rPr>
              <a:t>할수</a:t>
            </a:r>
            <a:r>
              <a:rPr lang="ko-KR" altLang="en-US" dirty="0" smtClean="0">
                <a:latin typeface="+mn-ea"/>
                <a:ea typeface="+mn-ea"/>
              </a:rPr>
              <a:t> 있다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  <a:endParaRPr lang="ko-KR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년간 생산 계획 프로세스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순서도: 연결자 5"/>
          <p:cNvSpPr/>
          <p:nvPr/>
        </p:nvSpPr>
        <p:spPr>
          <a:xfrm>
            <a:off x="5592589" y="167243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n-ea"/>
              </a:rPr>
              <a:t>1</a:t>
            </a:r>
            <a:endParaRPr lang="ko-KR" altLang="en-US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35219" y="1877690"/>
            <a:ext cx="37897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영업의 년간 판매 판매 계획을 접수하고 판매 계획을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Up-load </a:t>
            </a:r>
            <a:r>
              <a:rPr lang="en-US" altLang="ko-KR" dirty="0" err="1" smtClean="0">
                <a:latin typeface="+mn-ea"/>
                <a:ea typeface="+mn-ea"/>
              </a:rPr>
              <a:t>Templete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으로 작성한 내용</a:t>
            </a:r>
            <a:r>
              <a:rPr lang="en-US" altLang="ko-KR" dirty="0" smtClean="0">
                <a:latin typeface="+mn-ea"/>
                <a:ea typeface="+mn-ea"/>
              </a:rPr>
              <a:t>(Excel File) </a:t>
            </a:r>
            <a:r>
              <a:rPr lang="ko-KR" altLang="en-US" dirty="0" smtClean="0">
                <a:latin typeface="+mn-ea"/>
                <a:ea typeface="+mn-ea"/>
              </a:rPr>
              <a:t> 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20977" y="1332384"/>
            <a:ext cx="2880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>
                <a:latin typeface="+mj-lt"/>
              </a:rPr>
              <a:t> Up-Date </a:t>
            </a:r>
            <a:r>
              <a:rPr lang="en-US" altLang="ko-KR" sz="1200" b="1" u="sng" dirty="0" err="1" smtClean="0">
                <a:latin typeface="+mj-lt"/>
              </a:rPr>
              <a:t>Templete</a:t>
            </a:r>
            <a:endParaRPr lang="ko-KR" altLang="en-US" sz="1200" b="1" u="sng" dirty="0">
              <a:latin typeface="+mj-lt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14976" y="2362200"/>
            <a:ext cx="3914774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순서도: 연결자 12"/>
          <p:cNvSpPr/>
          <p:nvPr/>
        </p:nvSpPr>
        <p:spPr>
          <a:xfrm>
            <a:off x="1811164" y="215821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n-ea"/>
              </a:rPr>
              <a:t>1</a:t>
            </a:r>
            <a:endParaRPr lang="ko-KR" altLang="en-US" dirty="0">
              <a:latin typeface="+mn-ea"/>
            </a:endParaRPr>
          </a:p>
        </p:txBody>
      </p:sp>
      <p:sp>
        <p:nvSpPr>
          <p:cNvPr id="14" name="순서도: 연결자 13"/>
          <p:cNvSpPr/>
          <p:nvPr/>
        </p:nvSpPr>
        <p:spPr>
          <a:xfrm>
            <a:off x="1811164" y="28860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n-ea"/>
              </a:rPr>
              <a:t>2</a:t>
            </a:r>
            <a:endParaRPr lang="ko-KR" altLang="en-US" dirty="0">
              <a:latin typeface="+mn-ea"/>
            </a:endParaRPr>
          </a:p>
        </p:txBody>
      </p:sp>
      <p:sp>
        <p:nvSpPr>
          <p:cNvPr id="15" name="순서도: 연결자 14"/>
          <p:cNvSpPr/>
          <p:nvPr/>
        </p:nvSpPr>
        <p:spPr>
          <a:xfrm>
            <a:off x="4173364" y="4901412"/>
            <a:ext cx="205223" cy="192261"/>
          </a:xfrm>
          <a:prstGeom prst="flowChartConnector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5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6" name="순서도: 연결자 15"/>
          <p:cNvSpPr/>
          <p:nvPr/>
        </p:nvSpPr>
        <p:spPr>
          <a:xfrm>
            <a:off x="4135264" y="4215612"/>
            <a:ext cx="205223" cy="192261"/>
          </a:xfrm>
          <a:prstGeom prst="flowChartConnector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4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" name="순서도: 연결자 17"/>
          <p:cNvSpPr/>
          <p:nvPr/>
        </p:nvSpPr>
        <p:spPr>
          <a:xfrm>
            <a:off x="5859289" y="167640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n-ea"/>
              </a:rPr>
              <a:t>2</a:t>
            </a:r>
            <a:endParaRPr lang="ko-KR" altLang="en-US" dirty="0">
              <a:latin typeface="+mn-ea"/>
            </a:endParaRPr>
          </a:p>
        </p:txBody>
      </p:sp>
      <p:sp>
        <p:nvSpPr>
          <p:cNvPr id="20" name="순서도: 연결자 19"/>
          <p:cNvSpPr/>
          <p:nvPr/>
        </p:nvSpPr>
        <p:spPr>
          <a:xfrm>
            <a:off x="5811664" y="4482312"/>
            <a:ext cx="205223" cy="192261"/>
          </a:xfrm>
          <a:prstGeom prst="flowChartConnector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4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1" name="순서도: 연결자 20"/>
          <p:cNvSpPr/>
          <p:nvPr/>
        </p:nvSpPr>
        <p:spPr>
          <a:xfrm>
            <a:off x="6030739" y="4491837"/>
            <a:ext cx="205223" cy="192261"/>
          </a:xfrm>
          <a:prstGeom prst="flowChartConnector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5</a:t>
            </a:r>
            <a:endParaRPr lang="ko-KR" altLang="en-US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16169" y="4697090"/>
            <a:ext cx="3789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년간 판매 계획을 </a:t>
            </a:r>
            <a:r>
              <a:rPr lang="en-US" altLang="ko-KR" dirty="0" smtClean="0">
                <a:latin typeface="+mn-ea"/>
                <a:ea typeface="+mn-ea"/>
              </a:rPr>
              <a:t>DM</a:t>
            </a:r>
            <a:r>
              <a:rPr lang="ko-KR" altLang="en-US" dirty="0" smtClean="0">
                <a:latin typeface="+mn-ea"/>
                <a:ea typeface="+mn-ea"/>
              </a:rPr>
              <a:t>에 </a:t>
            </a:r>
            <a:r>
              <a:rPr lang="en-US" altLang="ko-KR" dirty="0" smtClean="0">
                <a:latin typeface="+mn-ea"/>
                <a:ea typeface="+mn-ea"/>
              </a:rPr>
              <a:t>Up-load </a:t>
            </a:r>
            <a:r>
              <a:rPr lang="ko-KR" altLang="en-US" dirty="0" smtClean="0">
                <a:latin typeface="+mn-ea"/>
                <a:ea typeface="+mn-ea"/>
              </a:rPr>
              <a:t>하여 년간 계획에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대한 </a:t>
            </a:r>
            <a:r>
              <a:rPr lang="en-US" altLang="ko-KR" dirty="0" smtClean="0">
                <a:latin typeface="+mn-ea"/>
                <a:ea typeface="+mn-ea"/>
              </a:rPr>
              <a:t>LTP</a:t>
            </a:r>
            <a:r>
              <a:rPr lang="ko-KR" altLang="en-US" dirty="0" smtClean="0">
                <a:latin typeface="+mn-ea"/>
                <a:ea typeface="+mn-ea"/>
              </a:rPr>
              <a:t>를 실행 하고 결과를 확인 하는 </a:t>
            </a:r>
            <a:r>
              <a:rPr lang="en-US" altLang="ko-KR" dirty="0" smtClean="0">
                <a:latin typeface="+mn-ea"/>
                <a:ea typeface="+mn-ea"/>
              </a:rPr>
              <a:t>Process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3" name="순서도: 연결자 22"/>
          <p:cNvSpPr/>
          <p:nvPr/>
        </p:nvSpPr>
        <p:spPr>
          <a:xfrm>
            <a:off x="5573539" y="4482312"/>
            <a:ext cx="205223" cy="192261"/>
          </a:xfrm>
          <a:prstGeom prst="flowChartConnector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3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752475" y="2009775"/>
            <a:ext cx="1009650" cy="438150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dirty="0" smtClean="0">
                <a:solidFill>
                  <a:schemeClr val="tx1"/>
                </a:solidFill>
              </a:rPr>
              <a:t>판매 계획 수립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752475" y="2733675"/>
            <a:ext cx="1009650" cy="438150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dirty="0" smtClean="0">
                <a:solidFill>
                  <a:schemeClr val="tx1"/>
                </a:solidFill>
              </a:rPr>
              <a:t>판매 계획 취합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3095625" y="4772025"/>
            <a:ext cx="1009650" cy="438150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tx1"/>
                </a:solidFill>
              </a:rPr>
              <a:t>LTP</a:t>
            </a:r>
            <a:r>
              <a:rPr lang="ko-KR" altLang="en-US" dirty="0" smtClean="0">
                <a:solidFill>
                  <a:schemeClr val="tx1"/>
                </a:solidFill>
              </a:rPr>
              <a:t>결과 확인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3076575" y="4048125"/>
            <a:ext cx="1009650" cy="438150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dirty="0" smtClean="0">
                <a:solidFill>
                  <a:schemeClr val="tx1"/>
                </a:solidFill>
              </a:rPr>
              <a:t>판매 계획 </a:t>
            </a:r>
            <a:r>
              <a:rPr lang="en-US" altLang="ko-KR" dirty="0" smtClean="0">
                <a:solidFill>
                  <a:schemeClr val="tx1"/>
                </a:solidFill>
              </a:rPr>
              <a:t>Up-load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8" name="순서도: 연결자 27"/>
          <p:cNvSpPr/>
          <p:nvPr/>
        </p:nvSpPr>
        <p:spPr>
          <a:xfrm>
            <a:off x="4135264" y="3510762"/>
            <a:ext cx="205223" cy="192261"/>
          </a:xfrm>
          <a:prstGeom prst="flowChartConnector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3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3076575" y="3343275"/>
            <a:ext cx="1009650" cy="438150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dirty="0" smtClean="0">
                <a:solidFill>
                  <a:schemeClr val="tx1"/>
                </a:solidFill>
              </a:rPr>
              <a:t>판매 계획 접수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31" name="직선 화살표 연결선 30"/>
          <p:cNvCxnSpPr>
            <a:stCxn id="19" idx="2"/>
            <a:endCxn id="24" idx="0"/>
          </p:cNvCxnSpPr>
          <p:nvPr/>
        </p:nvCxnSpPr>
        <p:spPr>
          <a:xfrm>
            <a:off x="1257300" y="2447925"/>
            <a:ext cx="0" cy="28575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hape 32"/>
          <p:cNvCxnSpPr>
            <a:stCxn id="24" idx="2"/>
            <a:endCxn id="29" idx="1"/>
          </p:cNvCxnSpPr>
          <p:nvPr/>
        </p:nvCxnSpPr>
        <p:spPr>
          <a:xfrm rot="16200000" flipH="1">
            <a:off x="1971675" y="2457449"/>
            <a:ext cx="390525" cy="1819275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/>
          <p:nvPr/>
        </p:nvCxnSpPr>
        <p:spPr>
          <a:xfrm>
            <a:off x="3543300" y="3724275"/>
            <a:ext cx="0" cy="2667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화살표 연결선 35"/>
          <p:cNvCxnSpPr/>
          <p:nvPr/>
        </p:nvCxnSpPr>
        <p:spPr>
          <a:xfrm>
            <a:off x="3552825" y="4495800"/>
            <a:ext cx="0" cy="2667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시나리오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MS31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시나리오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111885" y="1347401"/>
            <a:ext cx="22717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 smtClean="0">
                <a:latin typeface="+mn-ea"/>
                <a:ea typeface="+mn-ea"/>
              </a:rPr>
              <a:t>     2. </a:t>
            </a:r>
            <a:r>
              <a:rPr lang="ko-KR" altLang="en-US" sz="1400" b="1" dirty="0" smtClean="0">
                <a:latin typeface="+mn-ea"/>
                <a:ea typeface="+mn-ea"/>
              </a:rPr>
              <a:t>계획 시나리오 생성</a:t>
            </a:r>
            <a:endParaRPr lang="ko-KR" altLang="en-US" sz="1400" dirty="0">
              <a:latin typeface="+mn-ea"/>
              <a:ea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70351" y="13678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MS31</a:t>
            </a:r>
            <a:endParaRPr lang="ko-KR" altLang="en-US" sz="1200" b="1" u="sng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3068" y="1324613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순서도: 연결자 7"/>
          <p:cNvSpPr/>
          <p:nvPr/>
        </p:nvSpPr>
        <p:spPr>
          <a:xfrm>
            <a:off x="2785517" y="316850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9" name="순서도: 연결자 8"/>
          <p:cNvSpPr/>
          <p:nvPr/>
        </p:nvSpPr>
        <p:spPr>
          <a:xfrm>
            <a:off x="5593060" y="216038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0" name="순서도: 연결자 9"/>
          <p:cNvSpPr/>
          <p:nvPr/>
        </p:nvSpPr>
        <p:spPr>
          <a:xfrm>
            <a:off x="2785517" y="360054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728" y="1655093"/>
            <a:ext cx="5000947" cy="36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순서도: 연결자 11"/>
          <p:cNvSpPr/>
          <p:nvPr/>
        </p:nvSpPr>
        <p:spPr>
          <a:xfrm>
            <a:off x="1066850" y="234773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3" name="순서도: 연결자 12"/>
          <p:cNvSpPr/>
          <p:nvPr/>
        </p:nvSpPr>
        <p:spPr>
          <a:xfrm>
            <a:off x="1460798" y="236678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4" name="순서도: 연결자 13"/>
          <p:cNvSpPr/>
          <p:nvPr/>
        </p:nvSpPr>
        <p:spPr>
          <a:xfrm>
            <a:off x="769293" y="28095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5772928" y="211237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계획 시나리오 입력 </a:t>
            </a:r>
            <a:r>
              <a:rPr lang="en-US" altLang="ko-KR" sz="1200" dirty="0" smtClean="0">
                <a:latin typeface="+mn-ea"/>
                <a:ea typeface="+mn-ea"/>
              </a:rPr>
              <a:t>: 913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4232" y="4563669"/>
            <a:ext cx="2709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시나리오 명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(2013</a:t>
            </a:r>
            <a:r>
              <a:rPr lang="ko-KR" altLang="en-US" sz="1200" dirty="0" smtClean="0">
                <a:latin typeface="+mn-ea"/>
                <a:ea typeface="+mn-ea"/>
              </a:rPr>
              <a:t>년 년간 생산 계획 입력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20497" y="506992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장기 계획 </a:t>
            </a:r>
            <a:r>
              <a:rPr lang="en-US" altLang="ko-KR" sz="1200" dirty="0" smtClean="0">
                <a:latin typeface="+mn-ea"/>
                <a:ea typeface="+mn-ea"/>
              </a:rPr>
              <a:t>CHECK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85037" y="5014689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5901361" y="249899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〈</a:t>
            </a:r>
            <a:r>
              <a:rPr lang="ko-KR" altLang="en-US" sz="1200" dirty="0" smtClean="0">
                <a:latin typeface="+mn-ea"/>
                <a:ea typeface="+mn-ea"/>
              </a:rPr>
              <a:t>계획 시나리오</a:t>
            </a:r>
            <a:r>
              <a:rPr lang="en-US" altLang="ko-KR" sz="1200" dirty="0" smtClean="0">
                <a:latin typeface="+mn-ea"/>
                <a:ea typeface="+mn-ea"/>
              </a:rPr>
              <a:t>〉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1" name="순서도: 연결자 20"/>
          <p:cNvSpPr/>
          <p:nvPr/>
        </p:nvSpPr>
        <p:spPr>
          <a:xfrm>
            <a:off x="5621635" y="460893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2" name="순서도: 연결자 21"/>
          <p:cNvSpPr/>
          <p:nvPr/>
        </p:nvSpPr>
        <p:spPr>
          <a:xfrm>
            <a:off x="5612110" y="511856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64" y="2776538"/>
            <a:ext cx="3767136" cy="169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모서리가 둥근 사각형 설명선 24"/>
          <p:cNvSpPr/>
          <p:nvPr/>
        </p:nvSpPr>
        <p:spPr>
          <a:xfrm>
            <a:off x="1304924" y="3432602"/>
            <a:ext cx="4067175" cy="919401"/>
          </a:xfrm>
          <a:prstGeom prst="wedgeRoundRectCallout">
            <a:avLst>
              <a:gd name="adj1" fmla="val 57865"/>
              <a:gd name="adj2" fmla="val -28076"/>
              <a:gd name="adj3" fmla="val 16667"/>
            </a:avLst>
          </a:prstGeom>
          <a:solidFill>
            <a:srgbClr val="99CCFF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오른쪽에 보이는 각각의 시나리오는 이미 생성되어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있는 시나리오입니다</a:t>
            </a:r>
            <a:r>
              <a:rPr lang="en-US" altLang="ko-KR" dirty="0" smtClean="0">
                <a:latin typeface="+mn-ea"/>
                <a:ea typeface="+mn-ea"/>
              </a:rPr>
              <a:t>. </a:t>
            </a:r>
            <a:r>
              <a:rPr lang="ko-KR" altLang="en-US" dirty="0" smtClean="0">
                <a:latin typeface="+mn-ea"/>
                <a:ea typeface="+mn-ea"/>
              </a:rPr>
              <a:t>따라서 이미 존재하는 시나리오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이므로 다시 생성할 수 없습니다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여기서는 과정만 설명 드리도록 하겠습니다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728301" y="1688899"/>
            <a:ext cx="27965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LTP </a:t>
            </a:r>
            <a:r>
              <a:rPr lang="ko-KR" altLang="en-US" dirty="0" smtClean="0">
                <a:latin typeface="+mn-ea"/>
                <a:ea typeface="+mn-ea"/>
              </a:rPr>
              <a:t>수행을 위한 시나리오 생성 작업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시나리오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MS31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시나리오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485900"/>
            <a:ext cx="4962525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순서도: 연결자 5"/>
          <p:cNvSpPr/>
          <p:nvPr/>
        </p:nvSpPr>
        <p:spPr>
          <a:xfrm>
            <a:off x="5615719" y="1579364"/>
            <a:ext cx="187343" cy="170253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5801515" y="1531345"/>
            <a:ext cx="24735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독립 소요량 계획 기간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8" name="순서도: 연결자 7"/>
          <p:cNvSpPr/>
          <p:nvPr/>
        </p:nvSpPr>
        <p:spPr>
          <a:xfrm>
            <a:off x="788901" y="2311921"/>
            <a:ext cx="187343" cy="170253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9" name="순서도: 연결자 8"/>
          <p:cNvSpPr/>
          <p:nvPr/>
        </p:nvSpPr>
        <p:spPr>
          <a:xfrm>
            <a:off x="5625244" y="2804705"/>
            <a:ext cx="187343" cy="170253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849556" y="2757681"/>
            <a:ext cx="24735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계획 독립 소요량 </a:t>
            </a:r>
            <a:r>
              <a:rPr lang="en-US" altLang="ko-KR" sz="1200" dirty="0" smtClean="0">
                <a:latin typeface="+mn-ea"/>
                <a:ea typeface="+mn-ea"/>
              </a:rPr>
              <a:t>Click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581261" y="1816249"/>
            <a:ext cx="187343" cy="170253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sp>
        <p:nvSpPr>
          <p:cNvPr id="12" name="사각형 설명선 11"/>
          <p:cNvSpPr/>
          <p:nvPr/>
        </p:nvSpPr>
        <p:spPr>
          <a:xfrm>
            <a:off x="1300017" y="1809750"/>
            <a:ext cx="3881583" cy="600075"/>
          </a:xfrm>
          <a:prstGeom prst="wedgeRectCallout">
            <a:avLst>
              <a:gd name="adj1" fmla="val -57540"/>
              <a:gd name="adj2" fmla="val 125988"/>
            </a:avLst>
          </a:prstGeom>
          <a:solidFill>
            <a:srgbClr val="99CCFF"/>
          </a:solidFill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기초 재고를 어떻게 반영할 것인지 결정 하는 </a:t>
            </a:r>
            <a:r>
              <a:rPr lang="en-US" altLang="ko-KR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Field 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임 </a:t>
            </a:r>
          </a:p>
          <a:p>
            <a:pPr algn="l"/>
            <a:r>
              <a:rPr lang="en-US" altLang="ko-KR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(EX- 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년간</a:t>
            </a:r>
            <a:r>
              <a:rPr lang="en-US" altLang="ko-KR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: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기초재고반영 </a:t>
            </a:r>
            <a:r>
              <a:rPr lang="ko-KR" alt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안함</a:t>
            </a:r>
            <a:r>
              <a:rPr lang="en-US" altLang="ko-KR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,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월간</a:t>
            </a:r>
            <a:r>
              <a:rPr lang="en-US" altLang="ko-KR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: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현재재고 반영</a:t>
            </a:r>
            <a:r>
              <a:rPr lang="en-US" altLang="ko-KR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)</a:t>
            </a:r>
            <a:endParaRPr kumimoji="1" lang="ko-KR" altLang="en-US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사각형 설명선 12"/>
          <p:cNvSpPr/>
          <p:nvPr/>
        </p:nvSpPr>
        <p:spPr>
          <a:xfrm>
            <a:off x="2234980" y="2628900"/>
            <a:ext cx="2037783" cy="619125"/>
          </a:xfrm>
          <a:prstGeom prst="wedgeRectCallout">
            <a:avLst>
              <a:gd name="adj1" fmla="val -112397"/>
              <a:gd name="adj2" fmla="val 44937"/>
            </a:avLst>
          </a:prstGeom>
          <a:solidFill>
            <a:srgbClr val="99CCFF"/>
          </a:solidFill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여러 가지 값들을 적용시킬 수 있다</a:t>
            </a:r>
            <a:r>
              <a:rPr lang="en-US" altLang="ko-KR" sz="1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kumimoji="1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판매 오더 수량을 </a:t>
            </a:r>
            <a:r>
              <a:rPr kumimoji="1" lang="en-US" altLang="ko-KR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LTP </a:t>
            </a:r>
            <a:r>
              <a:rPr kumimoji="1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계획에 반영함</a:t>
            </a:r>
            <a:r>
              <a:rPr kumimoji="1" lang="en-US" altLang="ko-KR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1" lang="ko-KR" altLang="en-US" sz="110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19428" y="3036219"/>
            <a:ext cx="3619822" cy="1440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70984" y="4714900"/>
            <a:ext cx="232137" cy="228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6073875" y="4693963"/>
            <a:ext cx="1610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latin typeface="+mn-ea"/>
                <a:ea typeface="+mn-ea"/>
              </a:rPr>
              <a:t>Click </a:t>
            </a:r>
            <a:r>
              <a:rPr lang="ko-KR" altLang="en-US" sz="1200" dirty="0" smtClean="0">
                <a:latin typeface="+mn-ea"/>
                <a:ea typeface="+mn-ea"/>
              </a:rPr>
              <a:t>하여 버전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3066" y="5047781"/>
            <a:ext cx="334052" cy="254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Box 23"/>
          <p:cNvSpPr txBox="1"/>
          <p:nvPr/>
        </p:nvSpPr>
        <p:spPr>
          <a:xfrm>
            <a:off x="6077320" y="5076449"/>
            <a:ext cx="1610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Click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2" name="순서도: 연결자 21"/>
          <p:cNvSpPr/>
          <p:nvPr/>
        </p:nvSpPr>
        <p:spPr>
          <a:xfrm>
            <a:off x="5625244" y="1827014"/>
            <a:ext cx="187343" cy="170253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5" name="TextBox 24"/>
          <p:cNvSpPr txBox="1"/>
          <p:nvPr/>
        </p:nvSpPr>
        <p:spPr>
          <a:xfrm>
            <a:off x="5791990" y="1778995"/>
            <a:ext cx="24735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기초 재고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6" name="순서도: 연결자 25"/>
          <p:cNvSpPr/>
          <p:nvPr/>
        </p:nvSpPr>
        <p:spPr>
          <a:xfrm>
            <a:off x="786544" y="2693789"/>
            <a:ext cx="187343" cy="170253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7" name="순서도: 연결자 26"/>
          <p:cNvSpPr/>
          <p:nvPr/>
        </p:nvSpPr>
        <p:spPr>
          <a:xfrm>
            <a:off x="812782" y="3122414"/>
            <a:ext cx="187343" cy="170253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8" name="사각형 설명선 27"/>
          <p:cNvSpPr/>
          <p:nvPr/>
        </p:nvSpPr>
        <p:spPr>
          <a:xfrm>
            <a:off x="2095500" y="3391585"/>
            <a:ext cx="3257550" cy="646331"/>
          </a:xfrm>
          <a:prstGeom prst="wedgeRectCallout">
            <a:avLst>
              <a:gd name="adj1" fmla="val -74659"/>
              <a:gd name="adj2" fmla="val 18290"/>
            </a:avLst>
          </a:prstGeom>
          <a:solidFill>
            <a:srgbClr val="99CCFF"/>
          </a:solidFill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Material Master</a:t>
            </a:r>
            <a:r>
              <a:rPr lang="ko-KR" altLang="en-US" dirty="0" smtClean="0">
                <a:latin typeface="+mn-ea"/>
                <a:ea typeface="+mn-ea"/>
              </a:rPr>
              <a:t>에서 적용 하기로 한 </a:t>
            </a:r>
            <a:r>
              <a:rPr lang="en-US" altLang="ko-KR" dirty="0" smtClean="0">
                <a:latin typeface="+mn-ea"/>
                <a:ea typeface="+mn-ea"/>
              </a:rPr>
              <a:t>Lot Size</a:t>
            </a: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규칙을 적용하지 않고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여기서 정의한 </a:t>
            </a:r>
            <a:r>
              <a:rPr lang="en-US" altLang="ko-KR" dirty="0" smtClean="0">
                <a:latin typeface="+mn-ea"/>
                <a:ea typeface="+mn-ea"/>
              </a:rPr>
              <a:t>Lot </a:t>
            </a:r>
            <a:r>
              <a:rPr lang="ko-KR" altLang="en-US" dirty="0" smtClean="0">
                <a:latin typeface="+mn-ea"/>
                <a:ea typeface="+mn-ea"/>
              </a:rPr>
              <a:t>규칙을 정의함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9" name="사각형 설명선 28"/>
          <p:cNvSpPr/>
          <p:nvPr/>
        </p:nvSpPr>
        <p:spPr>
          <a:xfrm>
            <a:off x="1943101" y="4179243"/>
            <a:ext cx="2971799" cy="461665"/>
          </a:xfrm>
          <a:prstGeom prst="wedgeRectCallout">
            <a:avLst>
              <a:gd name="adj1" fmla="val -69722"/>
              <a:gd name="adj2" fmla="val -53038"/>
            </a:avLst>
          </a:prstGeom>
          <a:solidFill>
            <a:srgbClr val="99CCFF"/>
          </a:solidFill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LTP</a:t>
            </a:r>
            <a:r>
              <a:rPr lang="ko-KR" altLang="en-US" dirty="0" smtClean="0">
                <a:latin typeface="+mn-ea"/>
                <a:ea typeface="+mn-ea"/>
              </a:rPr>
              <a:t>에 생산 계획 및 구매 계획을 어느 것 까지 포함시킬 것인지 정의함</a:t>
            </a:r>
            <a:r>
              <a:rPr lang="en-US" altLang="ko-KR" dirty="0" smtClean="0">
                <a:latin typeface="+mn-ea"/>
                <a:ea typeface="+mn-ea"/>
              </a:rPr>
              <a:t>.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30" name="순서도: 연결자 29"/>
          <p:cNvSpPr/>
          <p:nvPr/>
        </p:nvSpPr>
        <p:spPr>
          <a:xfrm>
            <a:off x="946132" y="3712964"/>
            <a:ext cx="187343" cy="170253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1" name="순서도: 연결자 30"/>
          <p:cNvSpPr/>
          <p:nvPr/>
        </p:nvSpPr>
        <p:spPr>
          <a:xfrm>
            <a:off x="993757" y="4084439"/>
            <a:ext cx="187343" cy="170253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32" name="순서도: 연결자 31"/>
          <p:cNvSpPr/>
          <p:nvPr/>
        </p:nvSpPr>
        <p:spPr>
          <a:xfrm>
            <a:off x="5625244" y="2074664"/>
            <a:ext cx="187343" cy="170253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3" name="TextBox 32"/>
          <p:cNvSpPr txBox="1"/>
          <p:nvPr/>
        </p:nvSpPr>
        <p:spPr>
          <a:xfrm>
            <a:off x="5811040" y="2026645"/>
            <a:ext cx="24735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여러 가지 값들을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4" name="순서도: 연결자 33"/>
          <p:cNvSpPr/>
          <p:nvPr/>
        </p:nvSpPr>
        <p:spPr>
          <a:xfrm>
            <a:off x="5625244" y="2293739"/>
            <a:ext cx="187343" cy="170253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5820565" y="2245720"/>
            <a:ext cx="24735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총 소요량 계획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6" name="순서도: 연결자 35"/>
          <p:cNvSpPr/>
          <p:nvPr/>
        </p:nvSpPr>
        <p:spPr>
          <a:xfrm>
            <a:off x="5625244" y="2531864"/>
            <a:ext cx="187343" cy="170253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5811040" y="2483845"/>
            <a:ext cx="24735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입고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8" name="순서도: 처리 37"/>
          <p:cNvSpPr/>
          <p:nvPr/>
        </p:nvSpPr>
        <p:spPr>
          <a:xfrm>
            <a:off x="8715375" y="4238625"/>
            <a:ext cx="238125" cy="266700"/>
          </a:xfrm>
          <a:prstGeom prst="flowChartProcess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0" name="구부러진 연결선 39"/>
          <p:cNvCxnSpPr>
            <a:stCxn id="20" idx="3"/>
          </p:cNvCxnSpPr>
          <p:nvPr/>
        </p:nvCxnSpPr>
        <p:spPr>
          <a:xfrm flipV="1">
            <a:off x="7684503" y="4524375"/>
            <a:ext cx="973722" cy="308088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시나리오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MS31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시나리오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" y="1485900"/>
            <a:ext cx="5000625" cy="3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순서도: 연결자 14"/>
          <p:cNvSpPr/>
          <p:nvPr/>
        </p:nvSpPr>
        <p:spPr>
          <a:xfrm>
            <a:off x="5662605" y="1895475"/>
            <a:ext cx="204795" cy="204389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5820340" y="1850129"/>
            <a:ext cx="24758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플랜트 </a:t>
            </a:r>
            <a:r>
              <a:rPr lang="en-US" altLang="ko-KR" sz="1200" dirty="0" smtClean="0">
                <a:latin typeface="+mn-ea"/>
                <a:ea typeface="+mn-ea"/>
              </a:rPr>
              <a:t>Click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7" name="순서도: 연결자 16"/>
          <p:cNvSpPr/>
          <p:nvPr/>
        </p:nvSpPr>
        <p:spPr>
          <a:xfrm>
            <a:off x="839978" y="1781175"/>
            <a:ext cx="207772" cy="209550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9060" y="2639437"/>
            <a:ext cx="2566110" cy="1576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순서도: 연결자 18"/>
          <p:cNvSpPr/>
          <p:nvPr/>
        </p:nvSpPr>
        <p:spPr>
          <a:xfrm>
            <a:off x="5662605" y="2219303"/>
            <a:ext cx="204795" cy="204389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0" name="TextBox 19"/>
          <p:cNvSpPr txBox="1"/>
          <p:nvPr/>
        </p:nvSpPr>
        <p:spPr>
          <a:xfrm>
            <a:off x="6363384" y="2234453"/>
            <a:ext cx="24758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Click </a:t>
            </a:r>
            <a:r>
              <a:rPr lang="ko-KR" altLang="en-US" sz="1200" dirty="0" smtClean="0">
                <a:latin typeface="+mn-ea"/>
                <a:ea typeface="+mn-ea"/>
              </a:rPr>
              <a:t>플랜트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3494" y="2241176"/>
            <a:ext cx="374251" cy="251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순서도: 연결자 21"/>
          <p:cNvSpPr/>
          <p:nvPr/>
        </p:nvSpPr>
        <p:spPr>
          <a:xfrm>
            <a:off x="5662189" y="2548908"/>
            <a:ext cx="204795" cy="204389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80017" y="2550140"/>
            <a:ext cx="513508" cy="287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순서도: 연결자 23"/>
          <p:cNvSpPr/>
          <p:nvPr/>
        </p:nvSpPr>
        <p:spPr>
          <a:xfrm>
            <a:off x="4619444" y="3743325"/>
            <a:ext cx="247831" cy="227879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5" name="순서도: 연결자 24"/>
          <p:cNvSpPr/>
          <p:nvPr/>
        </p:nvSpPr>
        <p:spPr>
          <a:xfrm>
            <a:off x="4169487" y="3752850"/>
            <a:ext cx="231063" cy="208829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6" name="순서도: 연결자 25"/>
          <p:cNvSpPr/>
          <p:nvPr/>
        </p:nvSpPr>
        <p:spPr>
          <a:xfrm>
            <a:off x="5635306" y="4939304"/>
            <a:ext cx="204795" cy="204389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sp>
        <p:nvSpPr>
          <p:cNvPr id="27" name="순서도: 연결자 26"/>
          <p:cNvSpPr/>
          <p:nvPr/>
        </p:nvSpPr>
        <p:spPr>
          <a:xfrm>
            <a:off x="1104768" y="1781175"/>
            <a:ext cx="200157" cy="219075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sp>
        <p:nvSpPr>
          <p:cNvPr id="28" name="TextBox 27"/>
          <p:cNvSpPr txBox="1"/>
          <p:nvPr/>
        </p:nvSpPr>
        <p:spPr>
          <a:xfrm>
            <a:off x="5819812" y="4878550"/>
            <a:ext cx="24758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err="1" smtClean="0">
                <a:latin typeface="+mn-ea"/>
                <a:ea typeface="+mn-ea"/>
              </a:rPr>
              <a:t>릴리즈</a:t>
            </a:r>
            <a:r>
              <a:rPr lang="en-US" altLang="ko-KR" sz="1200" dirty="0" smtClean="0">
                <a:latin typeface="+mn-ea"/>
                <a:ea typeface="+mn-ea"/>
              </a:rPr>
              <a:t>+</a:t>
            </a:r>
            <a:r>
              <a:rPr lang="ko-KR" altLang="en-US" sz="1200" dirty="0" smtClean="0">
                <a:latin typeface="+mn-ea"/>
                <a:ea typeface="+mn-ea"/>
              </a:rPr>
              <a:t>저장  </a:t>
            </a:r>
            <a:r>
              <a:rPr lang="en-US" altLang="ko-KR" sz="1200" dirty="0" smtClean="0">
                <a:latin typeface="+mn-ea"/>
                <a:ea typeface="+mn-ea"/>
              </a:rPr>
              <a:t>Click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9" name="순서도: 연결자 28"/>
          <p:cNvSpPr/>
          <p:nvPr/>
        </p:nvSpPr>
        <p:spPr>
          <a:xfrm>
            <a:off x="1015993" y="4333875"/>
            <a:ext cx="203207" cy="200817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0" name="순서도: 연결자 29"/>
          <p:cNvSpPr/>
          <p:nvPr/>
        </p:nvSpPr>
        <p:spPr>
          <a:xfrm>
            <a:off x="1156586" y="4600575"/>
            <a:ext cx="195964" cy="219075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31" name="순서도: 연결자 30"/>
          <p:cNvSpPr/>
          <p:nvPr/>
        </p:nvSpPr>
        <p:spPr>
          <a:xfrm>
            <a:off x="5634030" y="4640239"/>
            <a:ext cx="204795" cy="204389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32" name="TextBox 31"/>
          <p:cNvSpPr txBox="1"/>
          <p:nvPr/>
        </p:nvSpPr>
        <p:spPr>
          <a:xfrm>
            <a:off x="5818536" y="4579485"/>
            <a:ext cx="24758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활성 버전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3" name="순서도: 연결자 32"/>
          <p:cNvSpPr/>
          <p:nvPr/>
        </p:nvSpPr>
        <p:spPr>
          <a:xfrm>
            <a:off x="5626725" y="4363240"/>
            <a:ext cx="204795" cy="204389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4" name="TextBox 33"/>
          <p:cNvSpPr txBox="1"/>
          <p:nvPr/>
        </p:nvSpPr>
        <p:spPr>
          <a:xfrm>
            <a:off x="5811231" y="4302486"/>
            <a:ext cx="24758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BOM </a:t>
            </a:r>
            <a:r>
              <a:rPr lang="ko-KR" altLang="en-US" sz="1200" dirty="0" smtClean="0">
                <a:latin typeface="+mn-ea"/>
                <a:ea typeface="+mn-ea"/>
              </a:rPr>
              <a:t>선택 </a:t>
            </a:r>
            <a:r>
              <a:rPr lang="en-US" altLang="ko-KR" sz="1200" dirty="0" smtClean="0">
                <a:latin typeface="+mn-ea"/>
                <a:ea typeface="+mn-ea"/>
              </a:rPr>
              <a:t>ID </a:t>
            </a:r>
            <a:r>
              <a:rPr lang="ko-KR" altLang="en-US" sz="1200" dirty="0" smtClean="0">
                <a:latin typeface="+mn-ea"/>
                <a:ea typeface="+mn-ea"/>
              </a:rPr>
              <a:t>입력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시나리오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MS31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시나리오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순서도: 연결자 4"/>
          <p:cNvSpPr/>
          <p:nvPr/>
        </p:nvSpPr>
        <p:spPr>
          <a:xfrm>
            <a:off x="6019316" y="1827014"/>
            <a:ext cx="198067" cy="19172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6304557" y="1772816"/>
            <a:ext cx="2615082" cy="27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/>
              <a:t>Click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sp>
        <p:nvSpPr>
          <p:cNvPr id="7" name="순서도: 연결자 6"/>
          <p:cNvSpPr/>
          <p:nvPr/>
        </p:nvSpPr>
        <p:spPr>
          <a:xfrm>
            <a:off x="6018900" y="4258643"/>
            <a:ext cx="198067" cy="19172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6286451" y="4205378"/>
            <a:ext cx="2615082" cy="27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/>
              <a:t>Click </a:t>
            </a:r>
            <a:endParaRPr lang="ko-KR" altLang="en-US" sz="1200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428750"/>
            <a:ext cx="49530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순서도: 연결자 9"/>
          <p:cNvSpPr/>
          <p:nvPr/>
        </p:nvSpPr>
        <p:spPr>
          <a:xfrm>
            <a:off x="1626828" y="3140968"/>
            <a:ext cx="198067" cy="19172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690" y="3733800"/>
            <a:ext cx="4966935" cy="1632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순서도: 연결자 11"/>
          <p:cNvSpPr/>
          <p:nvPr/>
        </p:nvSpPr>
        <p:spPr>
          <a:xfrm>
            <a:off x="4579156" y="4293096"/>
            <a:ext cx="198067" cy="19172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마지막으로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릴리즈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+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저장함으로써 한 개의 시나리오가</a:t>
                      </a:r>
                      <a:endParaRPr lang="en-US" altLang="ko-KR" sz="12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완성되었습니다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lang="ko-KR" altLang="en-US" sz="18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시나리오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MS31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시나리오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순서도: 연결자 4"/>
          <p:cNvSpPr/>
          <p:nvPr/>
        </p:nvSpPr>
        <p:spPr>
          <a:xfrm>
            <a:off x="5652723" y="2105025"/>
            <a:ext cx="176578" cy="17490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5833674" y="2056143"/>
            <a:ext cx="24711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err="1" smtClean="0">
                <a:latin typeface="+mn-ea"/>
                <a:ea typeface="+mn-ea"/>
              </a:rPr>
              <a:t>엔트리</a:t>
            </a:r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생성 확인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4" y="1362076"/>
            <a:ext cx="4991101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순서도: 연결자 7"/>
          <p:cNvSpPr/>
          <p:nvPr/>
        </p:nvSpPr>
        <p:spPr>
          <a:xfrm>
            <a:off x="936756" y="2419350"/>
            <a:ext cx="187194" cy="218238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5782107" y="2352336"/>
            <a:ext cx="335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/N</a:t>
            </a:r>
            <a:r>
              <a:rPr lang="ko-KR" altLang="en-US" sz="1200" dirty="0" smtClean="0">
                <a:latin typeface="+mn-ea"/>
                <a:ea typeface="+mn-ea"/>
              </a:rPr>
              <a:t>을 입력하고 초기 화면 실행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0297" y="2353506"/>
            <a:ext cx="426701" cy="32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82855"/>
                <a:gridCol w="4032582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3.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년간 생산 계획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계획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Up-load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ZPPC0060-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년간 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년간 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Up-data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r="43944" b="46591"/>
          <a:stretch>
            <a:fillRect/>
          </a:stretch>
        </p:blipFill>
        <p:spPr bwMode="auto">
          <a:xfrm>
            <a:off x="413642" y="1660193"/>
            <a:ext cx="5036788" cy="367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순서도: 연결자 5"/>
          <p:cNvSpPr/>
          <p:nvPr/>
        </p:nvSpPr>
        <p:spPr>
          <a:xfrm>
            <a:off x="5592589" y="174863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n-ea"/>
              </a:rPr>
              <a:t>1</a:t>
            </a:r>
            <a:endParaRPr lang="ko-KR" altLang="en-US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82869" y="1696715"/>
            <a:ext cx="3723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Up-Data </a:t>
            </a:r>
            <a:r>
              <a:rPr lang="en-US" altLang="ko-KR" dirty="0" err="1" smtClean="0">
                <a:latin typeface="+mn-ea"/>
                <a:ea typeface="+mn-ea"/>
              </a:rPr>
              <a:t>Templete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선택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(Possible Entry</a:t>
            </a:r>
            <a:r>
              <a:rPr lang="ko-KR" altLang="en-US" dirty="0" smtClean="0">
                <a:latin typeface="+mn-ea"/>
                <a:ea typeface="+mn-ea"/>
              </a:rPr>
              <a:t>를 선택하여 해당 파일 선택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25752" y="1370484"/>
            <a:ext cx="2880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>
                <a:latin typeface="+mj-lt"/>
              </a:rPr>
              <a:t> T-Code : ZPP0060</a:t>
            </a:r>
            <a:endParaRPr lang="ko-KR" altLang="en-US" sz="1200" b="1" u="sng" dirty="0">
              <a:latin typeface="+mj-lt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37995" y="1327051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순서도: 연결자 9"/>
          <p:cNvSpPr/>
          <p:nvPr/>
        </p:nvSpPr>
        <p:spPr>
          <a:xfrm>
            <a:off x="2649364" y="238681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+mj-lt"/>
              </a:rPr>
              <a:t>1</a:t>
            </a:r>
            <a:endParaRPr lang="ko-KR" altLang="en-US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ZPPC0060-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년간 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년간 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Up-data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962" y="1352550"/>
            <a:ext cx="5033714" cy="3981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순서도: 대체 처리 6"/>
          <p:cNvSpPr/>
          <p:nvPr/>
        </p:nvSpPr>
        <p:spPr>
          <a:xfrm>
            <a:off x="1264965" y="3861223"/>
            <a:ext cx="2448272" cy="216024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순서도: 연결자 7"/>
          <p:cNvSpPr/>
          <p:nvPr/>
        </p:nvSpPr>
        <p:spPr>
          <a:xfrm>
            <a:off x="3415186" y="3774554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9" name="순서도: 연결자 8"/>
          <p:cNvSpPr/>
          <p:nvPr/>
        </p:nvSpPr>
        <p:spPr>
          <a:xfrm>
            <a:off x="5640685" y="172405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847656" y="1667274"/>
            <a:ext cx="36963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바탕 화면에 있는 </a:t>
            </a:r>
            <a:r>
              <a:rPr lang="ko-KR" altLang="en-US" sz="1200" dirty="0" smtClean="0">
                <a:latin typeface="+mn-ea"/>
                <a:ea typeface="+mn-ea"/>
              </a:rPr>
              <a:t>년간 생산 계획 </a:t>
            </a:r>
            <a:r>
              <a:rPr lang="en-US" altLang="ko-KR" sz="1200" dirty="0" smtClean="0">
                <a:latin typeface="+mn-ea"/>
                <a:ea typeface="+mn-ea"/>
              </a:rPr>
              <a:t>File</a:t>
            </a:r>
            <a:r>
              <a:rPr lang="ko-KR" altLang="en-US" sz="1200" dirty="0" smtClean="0">
                <a:latin typeface="+mn-ea"/>
                <a:ea typeface="+mn-ea"/>
              </a:rPr>
              <a:t>을</a:t>
            </a:r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선택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1899" y="2828926"/>
            <a:ext cx="4619625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직선 화살표 연결선 12"/>
          <p:cNvCxnSpPr/>
          <p:nvPr/>
        </p:nvCxnSpPr>
        <p:spPr>
          <a:xfrm>
            <a:off x="4040785" y="4473116"/>
            <a:ext cx="2340468" cy="351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486400" y="2514600"/>
            <a:ext cx="24193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+mn-ea"/>
                <a:ea typeface="+mn-ea"/>
              </a:rPr>
              <a:t>〈</a:t>
            </a:r>
            <a:r>
              <a:rPr lang="ko-KR" altLang="en-US" dirty="0" smtClean="0">
                <a:latin typeface="+mn-ea"/>
                <a:ea typeface="+mn-ea"/>
              </a:rPr>
              <a:t>년간 생산 계획 </a:t>
            </a:r>
            <a:r>
              <a:rPr lang="en-US" altLang="ko-KR" dirty="0" err="1" smtClean="0">
                <a:latin typeface="+mn-ea"/>
                <a:ea typeface="+mn-ea"/>
              </a:rPr>
              <a:t>Templete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ZPPC0060-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년간 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년간 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Up-data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49" y="1600199"/>
            <a:ext cx="8963026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3848100" y="1285875"/>
            <a:ext cx="24193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+mn-ea"/>
                <a:ea typeface="+mn-ea"/>
              </a:rPr>
              <a:t>〈</a:t>
            </a:r>
            <a:r>
              <a:rPr lang="ko-KR" altLang="en-US" dirty="0" smtClean="0">
                <a:latin typeface="+mn-ea"/>
                <a:ea typeface="+mn-ea"/>
              </a:rPr>
              <a:t>년간 생산 계획 </a:t>
            </a:r>
            <a:r>
              <a:rPr lang="en-US" altLang="ko-KR" dirty="0" smtClean="0">
                <a:latin typeface="+mn-ea"/>
                <a:ea typeface="+mn-ea"/>
              </a:rPr>
              <a:t>&gt;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7" name="사각형 설명선 16"/>
          <p:cNvSpPr/>
          <p:nvPr/>
        </p:nvSpPr>
        <p:spPr>
          <a:xfrm>
            <a:off x="1447800" y="2400300"/>
            <a:ext cx="1085850" cy="714375"/>
          </a:xfrm>
          <a:prstGeom prst="wedgeRectCallout">
            <a:avLst>
              <a:gd name="adj1" fmla="val -96272"/>
              <a:gd name="adj2" fmla="val -17500"/>
            </a:avLst>
          </a:prstGeom>
          <a:solidFill>
            <a:srgbClr val="00B0F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/>
                </a:solidFill>
              </a:rPr>
              <a:t>대표 </a:t>
            </a:r>
            <a:r>
              <a:rPr lang="en-US" altLang="ko-KR" dirty="0" smtClean="0">
                <a:solidFill>
                  <a:schemeClr val="tx1"/>
                </a:solidFill>
              </a:rPr>
              <a:t>ITEM</a:t>
            </a:r>
          </a:p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 기준 작성</a:t>
            </a:r>
          </a:p>
        </p:txBody>
      </p:sp>
      <p:sp>
        <p:nvSpPr>
          <p:cNvPr id="18" name="사각형 설명선 17"/>
          <p:cNvSpPr/>
          <p:nvPr/>
        </p:nvSpPr>
        <p:spPr>
          <a:xfrm>
            <a:off x="5029200" y="2171700"/>
            <a:ext cx="1085850" cy="714375"/>
          </a:xfrm>
          <a:prstGeom prst="wedgeRectCallout">
            <a:avLst>
              <a:gd name="adj1" fmla="val -76097"/>
              <a:gd name="adj2" fmla="val -101500"/>
            </a:avLst>
          </a:prstGeom>
          <a:solidFill>
            <a:srgbClr val="00B0F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/>
                </a:solidFill>
              </a:rPr>
              <a:t>월별 판매 계획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ZPPC0060-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년간 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년간 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Up-data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순서도: 연결자 4"/>
          <p:cNvSpPr/>
          <p:nvPr/>
        </p:nvSpPr>
        <p:spPr>
          <a:xfrm>
            <a:off x="5596308" y="182793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75288" y="1766955"/>
            <a:ext cx="352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계획 독립 소요량 </a:t>
            </a:r>
            <a:r>
              <a:rPr lang="en-US" altLang="ko-KR" sz="1200" dirty="0" smtClean="0">
                <a:latin typeface="+mn-ea"/>
                <a:ea typeface="+mn-ea"/>
              </a:rPr>
              <a:t>: C2013Y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(C:</a:t>
            </a:r>
            <a:r>
              <a:rPr lang="ko-KR" altLang="en-US" sz="1200" dirty="0" smtClean="0">
                <a:latin typeface="+mn-ea"/>
                <a:ea typeface="+mn-ea"/>
              </a:rPr>
              <a:t>창원</a:t>
            </a:r>
            <a:r>
              <a:rPr lang="en-US" altLang="ko-KR" sz="1200" dirty="0" smtClean="0">
                <a:latin typeface="+mn-ea"/>
                <a:ea typeface="+mn-ea"/>
              </a:rPr>
              <a:t>, 2013</a:t>
            </a:r>
            <a:r>
              <a:rPr lang="ko-KR" altLang="en-US" sz="1200" dirty="0" smtClean="0"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latin typeface="+mn-ea"/>
                <a:ea typeface="+mn-ea"/>
              </a:rPr>
              <a:t>, Y:Year</a:t>
            </a:r>
            <a:r>
              <a:rPr lang="ko-KR" altLang="en-US" sz="1200" dirty="0" smtClean="0">
                <a:latin typeface="+mn-ea"/>
                <a:ea typeface="+mn-ea"/>
              </a:rPr>
              <a:t>년간</a:t>
            </a:r>
            <a:r>
              <a:rPr lang="en-US" altLang="ko-KR" sz="1200" dirty="0" smtClean="0">
                <a:latin typeface="+mn-ea"/>
                <a:ea typeface="+mn-ea"/>
              </a:rPr>
              <a:t>)…..</a:t>
            </a:r>
            <a:r>
              <a:rPr lang="ko-KR" altLang="en-US" sz="1200" dirty="0" smtClean="0">
                <a:latin typeface="+mn-ea"/>
                <a:ea typeface="+mn-ea"/>
              </a:rPr>
              <a:t>별첨 참조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7" name="순서도: 연결자 6"/>
          <p:cNvSpPr/>
          <p:nvPr/>
        </p:nvSpPr>
        <p:spPr>
          <a:xfrm>
            <a:off x="5604945" y="231388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76120" y="2259978"/>
            <a:ext cx="2709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플랜트 </a:t>
            </a:r>
            <a:r>
              <a:rPr lang="en-US" altLang="ko-KR" sz="1200" dirty="0" smtClean="0">
                <a:latin typeface="+mn-ea"/>
                <a:ea typeface="+mn-ea"/>
              </a:rPr>
              <a:t>: 1300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창원</a:t>
            </a:r>
            <a:r>
              <a:rPr lang="en-US" altLang="ko-KR" sz="1200" dirty="0" smtClean="0">
                <a:latin typeface="+mn-ea"/>
                <a:ea typeface="+mn-ea"/>
              </a:rPr>
              <a:t>: 1300, </a:t>
            </a:r>
            <a:r>
              <a:rPr lang="ko-KR" altLang="en-US" sz="1200" dirty="0" smtClean="0">
                <a:latin typeface="+mn-ea"/>
                <a:ea typeface="+mn-ea"/>
              </a:rPr>
              <a:t>광주</a:t>
            </a:r>
            <a:r>
              <a:rPr lang="en-US" altLang="ko-KR" sz="1200" dirty="0" smtClean="0">
                <a:latin typeface="+mn-ea"/>
                <a:ea typeface="+mn-ea"/>
              </a:rPr>
              <a:t>:1200)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9" name="순서도: 연결자 8"/>
          <p:cNvSpPr/>
          <p:nvPr/>
        </p:nvSpPr>
        <p:spPr>
          <a:xfrm>
            <a:off x="5604945" y="2817936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66651" y="277021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버전 </a:t>
            </a:r>
            <a:r>
              <a:rPr lang="en-US" altLang="ko-KR" sz="1200" dirty="0" smtClean="0">
                <a:latin typeface="+mn-ea"/>
                <a:ea typeface="+mn-ea"/>
              </a:rPr>
              <a:t>: 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  <a:ea typeface="+mn-ea"/>
              </a:rPr>
              <a:t>V1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년간 계획 수립용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5604945" y="3448494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4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84757" y="3391718"/>
            <a:ext cx="2709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계획 시작 일자 선택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계획 년도의 첫날 기준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3" name="순서도: 연결자 12"/>
          <p:cNvSpPr/>
          <p:nvPr/>
        </p:nvSpPr>
        <p:spPr>
          <a:xfrm>
            <a:off x="5604945" y="3976166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5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67067" y="392466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계획 기간 </a:t>
            </a:r>
            <a:r>
              <a:rPr lang="en-US" altLang="ko-KR" sz="1200" dirty="0" smtClean="0">
                <a:latin typeface="+mn-ea"/>
                <a:ea typeface="+mn-ea"/>
              </a:rPr>
              <a:t>: M(</a:t>
            </a:r>
            <a:r>
              <a:rPr lang="ko-KR" altLang="en-US" sz="1200" dirty="0" smtClean="0">
                <a:latin typeface="+mn-ea"/>
                <a:ea typeface="+mn-ea"/>
              </a:rPr>
              <a:t>월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3026"/>
            <a:ext cx="4976564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순서도: 연결자 15"/>
          <p:cNvSpPr/>
          <p:nvPr/>
        </p:nvSpPr>
        <p:spPr>
          <a:xfrm>
            <a:off x="1626146" y="248451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7" name="순서도: 연결자 16"/>
          <p:cNvSpPr/>
          <p:nvPr/>
        </p:nvSpPr>
        <p:spPr>
          <a:xfrm>
            <a:off x="1173885" y="2561853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8" name="순서도: 연결자 17"/>
          <p:cNvSpPr/>
          <p:nvPr/>
        </p:nvSpPr>
        <p:spPr>
          <a:xfrm>
            <a:off x="1005508" y="2903787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9" name="순서도: 연결자 18"/>
          <p:cNvSpPr/>
          <p:nvPr/>
        </p:nvSpPr>
        <p:spPr>
          <a:xfrm>
            <a:off x="1221532" y="3177158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20" name="순서도: 연결자 19"/>
          <p:cNvSpPr/>
          <p:nvPr/>
        </p:nvSpPr>
        <p:spPr>
          <a:xfrm>
            <a:off x="2208312" y="3209551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21" name="순서도: 연결자 20"/>
          <p:cNvSpPr/>
          <p:nvPr/>
        </p:nvSpPr>
        <p:spPr>
          <a:xfrm>
            <a:off x="5613998" y="4320080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latin typeface="+mn-ea"/>
              </a:rPr>
              <a:t>6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171540" y="4239435"/>
            <a:ext cx="1998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실행 아이콘 클릭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3" name="순서도: 연결자 22"/>
          <p:cNvSpPr/>
          <p:nvPr/>
        </p:nvSpPr>
        <p:spPr>
          <a:xfrm>
            <a:off x="424111" y="1647081"/>
            <a:ext cx="21602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92977" y="4221329"/>
            <a:ext cx="333375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67639" y="2805114"/>
            <a:ext cx="1719261" cy="257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모서리가 둥근 직사각형 25"/>
          <p:cNvSpPr/>
          <p:nvPr/>
        </p:nvSpPr>
        <p:spPr>
          <a:xfrm>
            <a:off x="7734300" y="5153025"/>
            <a:ext cx="885825" cy="95250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757126" y="300833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  <a:ea typeface="+mn-ea"/>
              </a:rPr>
              <a:t>활성은 </a:t>
            </a:r>
            <a:r>
              <a:rPr lang="ko-KR" altLang="en-US" sz="1200" b="1" dirty="0" err="1" smtClean="0">
                <a:solidFill>
                  <a:srgbClr val="FF0000"/>
                </a:solidFill>
                <a:latin typeface="+mn-ea"/>
                <a:ea typeface="+mn-ea"/>
              </a:rPr>
              <a:t>미체크</a:t>
            </a:r>
            <a:endParaRPr lang="ko-KR" altLang="en-US" sz="12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ZPPC0060-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년간 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년간 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Up-data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3491762" y="1283777"/>
            <a:ext cx="35211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&lt;</a:t>
            </a:r>
            <a:r>
              <a:rPr lang="ko-KR" altLang="en-US" sz="1200" dirty="0" smtClean="0">
                <a:latin typeface="+mn-ea"/>
                <a:ea typeface="+mn-ea"/>
              </a:rPr>
              <a:t>계획 독립 소요량 </a:t>
            </a:r>
            <a:r>
              <a:rPr lang="en-US" altLang="ko-KR" sz="1200" dirty="0" smtClean="0">
                <a:latin typeface="+mn-ea"/>
                <a:ea typeface="+mn-ea"/>
              </a:rPr>
              <a:t>Naming Rule&gt;</a:t>
            </a:r>
            <a:endParaRPr lang="ko-KR" altLang="en-US" sz="1200" dirty="0">
              <a:latin typeface="+mn-ea"/>
              <a:ea typeface="+mn-ea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578506" y="1548350"/>
          <a:ext cx="8758468" cy="2092308"/>
        </p:xfrm>
        <a:graphic>
          <a:graphicData uri="http://schemas.openxmlformats.org/drawingml/2006/table">
            <a:tbl>
              <a:tblPr/>
              <a:tblGrid>
                <a:gridCol w="763450"/>
                <a:gridCol w="763450"/>
                <a:gridCol w="763450"/>
                <a:gridCol w="763450"/>
                <a:gridCol w="763450"/>
                <a:gridCol w="763450"/>
                <a:gridCol w="763450"/>
                <a:gridCol w="763450"/>
                <a:gridCol w="763450"/>
                <a:gridCol w="996727"/>
                <a:gridCol w="890691"/>
              </a:tblGrid>
              <a:tr h="227171">
                <a:tc gridSpan="11"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계획독립소요량생성 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: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초기화면의 소요량계획 </a:t>
                      </a:r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입력값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정의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/>
                      </a:r>
                      <a:b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</a:b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1107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구분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7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8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9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7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년간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2013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7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월간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2013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01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월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7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주간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P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광주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2013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01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월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주차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제품군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제품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반제품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075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P: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제품군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1: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차량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</a:tr>
              <a:tr h="11107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2:GMH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11077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S: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제품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/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반제품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: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제품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FBFBF"/>
                    </a:solidFill>
                  </a:tcPr>
                </a:tc>
              </a:tr>
              <a:tr h="111077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2: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반제품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재공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578506" y="3693233"/>
          <a:ext cx="8758468" cy="2733864"/>
        </p:xfrm>
        <a:graphic>
          <a:graphicData uri="http://schemas.openxmlformats.org/drawingml/2006/table">
            <a:tbl>
              <a:tblPr/>
              <a:tblGrid>
                <a:gridCol w="763450"/>
                <a:gridCol w="763450"/>
                <a:gridCol w="763450"/>
                <a:gridCol w="763450"/>
                <a:gridCol w="763450"/>
                <a:gridCol w="763450"/>
                <a:gridCol w="763450"/>
                <a:gridCol w="763450"/>
                <a:gridCol w="763450"/>
                <a:gridCol w="996727"/>
                <a:gridCol w="890691"/>
              </a:tblGrid>
              <a:tr h="232925">
                <a:tc gridSpan="11"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계획독립소요량생성 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: 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초기화면의 소요량계획 </a:t>
                      </a:r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입력값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정의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/>
                      </a:r>
                      <a:b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</a:b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2479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구분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7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8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9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79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년간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79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창원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2013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79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월간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79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창원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2013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01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월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79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주간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C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P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4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창원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2013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년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01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월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주차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제품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/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반제품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제품군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79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P: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제품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1: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차량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</a:tr>
              <a:tr h="12479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2: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산업용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</a:tr>
              <a:tr h="12479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3: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무누액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</a:tr>
              <a:tr h="12479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4:VGS(CGS)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</a:tr>
              <a:tr h="12479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5:VR1278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2479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S:</a:t>
                      </a:r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반제품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1: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기판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</a:tr>
              <a:tr h="12479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2:</a:t>
                      </a:r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생극판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</a:tr>
              <a:tr h="13046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7989" marR="7989" marT="79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3:</a:t>
                      </a:r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극판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7989" marR="7989" marT="79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ZPPC0060-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년간 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년간 생산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Up-data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436" y="1343026"/>
            <a:ext cx="4986089" cy="4010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순서도: 연결자 5"/>
          <p:cNvSpPr/>
          <p:nvPr/>
        </p:nvSpPr>
        <p:spPr>
          <a:xfrm>
            <a:off x="2169071" y="3068588"/>
            <a:ext cx="19944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7" name="순서도: 연결자 6"/>
          <p:cNvSpPr/>
          <p:nvPr/>
        </p:nvSpPr>
        <p:spPr>
          <a:xfrm>
            <a:off x="686619" y="1839491"/>
            <a:ext cx="19944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4880" y="2539973"/>
            <a:ext cx="1099241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800031" y="1780827"/>
            <a:ext cx="25015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Up-Data </a:t>
            </a:r>
            <a:r>
              <a:rPr lang="ko-KR" altLang="en-US" sz="1200" dirty="0" smtClean="0">
                <a:latin typeface="+mn-ea"/>
                <a:ea typeface="+mn-ea"/>
              </a:rPr>
              <a:t>내용 확인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0" name="순서도: 연결자 9"/>
          <p:cNvSpPr/>
          <p:nvPr/>
        </p:nvSpPr>
        <p:spPr>
          <a:xfrm>
            <a:off x="5593060" y="1825676"/>
            <a:ext cx="19944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latin typeface="+mn-ea"/>
              </a:rPr>
              <a:t>1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5601697" y="2620618"/>
            <a:ext cx="19944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latin typeface="+mn-ea"/>
              </a:rPr>
              <a:t>3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0419" y="5000972"/>
            <a:ext cx="228642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순서도: 연결자 12"/>
          <p:cNvSpPr/>
          <p:nvPr/>
        </p:nvSpPr>
        <p:spPr>
          <a:xfrm>
            <a:off x="5601697" y="3072752"/>
            <a:ext cx="19944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latin typeface="+mn-ea"/>
              </a:rPr>
              <a:t>4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88660" y="3053082"/>
            <a:ext cx="228642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5862986" y="3332061"/>
            <a:ext cx="25015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메시지 생성 되면 </a:t>
            </a:r>
            <a:r>
              <a:rPr lang="en-US" altLang="ko-KR" sz="1200" dirty="0" smtClean="0">
                <a:latin typeface="+mn-ea"/>
                <a:ea typeface="+mn-ea"/>
              </a:rPr>
              <a:t>Up-load </a:t>
            </a:r>
            <a:r>
              <a:rPr lang="ko-KR" altLang="en-US" sz="1200" dirty="0" smtClean="0">
                <a:latin typeface="+mn-ea"/>
                <a:ea typeface="+mn-ea"/>
              </a:rPr>
              <a:t>완료됨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6" name="순서도: 연결자 15"/>
          <p:cNvSpPr/>
          <p:nvPr/>
        </p:nvSpPr>
        <p:spPr>
          <a:xfrm>
            <a:off x="863402" y="4823048"/>
            <a:ext cx="19944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5823054" y="4339110"/>
            <a:ext cx="30351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/N</a:t>
            </a:r>
            <a:r>
              <a:rPr lang="ko-KR" altLang="en-US" sz="1200" dirty="0" smtClean="0">
                <a:latin typeface="+mn-ea"/>
                <a:ea typeface="+mn-ea"/>
              </a:rPr>
              <a:t>을 입력 하고</a:t>
            </a:r>
            <a:r>
              <a:rPr lang="en-US" altLang="ko-KR" sz="1200" dirty="0" smtClean="0"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latin typeface="+mn-ea"/>
                <a:ea typeface="+mn-ea"/>
              </a:rPr>
              <a:t>초기 화면 실행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47118" y="4285208"/>
            <a:ext cx="43195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순서도: 연결자 18"/>
          <p:cNvSpPr/>
          <p:nvPr/>
        </p:nvSpPr>
        <p:spPr>
          <a:xfrm>
            <a:off x="5592172" y="2201518"/>
            <a:ext cx="19944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819081" y="2161827"/>
            <a:ext cx="25015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전체 항목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1" name="순서도: 연결자 20"/>
          <p:cNvSpPr/>
          <p:nvPr/>
        </p:nvSpPr>
        <p:spPr>
          <a:xfrm>
            <a:off x="343897" y="2087218"/>
            <a:ext cx="199444" cy="21602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latin typeface="+mn-ea"/>
              </a:rPr>
              <a:t>2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77063" y="2109788"/>
            <a:ext cx="2762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 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MD63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594201" y="13678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u="sng" dirty="0" smtClean="0"/>
              <a:t>T Code : MD63</a:t>
            </a:r>
            <a:endParaRPr lang="ko-KR" altLang="en-US" sz="1200" b="1" u="sng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1168" y="1305563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1714500"/>
            <a:ext cx="501015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순서도: 연결자 9"/>
          <p:cNvSpPr/>
          <p:nvPr/>
        </p:nvSpPr>
        <p:spPr>
          <a:xfrm>
            <a:off x="1460190" y="2781300"/>
            <a:ext cx="225735" cy="222720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1" name="순서도: 연결자 10"/>
          <p:cNvSpPr/>
          <p:nvPr/>
        </p:nvSpPr>
        <p:spPr>
          <a:xfrm>
            <a:off x="5620074" y="2190751"/>
            <a:ext cx="199701" cy="210492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5775926" y="2165149"/>
            <a:ext cx="2480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소요량  계획</a:t>
            </a:r>
            <a:r>
              <a:rPr lang="en-US" altLang="ko-KR" sz="1200" dirty="0" smtClean="0">
                <a:latin typeface="+mn-ea"/>
                <a:ea typeface="+mn-ea"/>
              </a:rPr>
              <a:t>: C2013Y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(C:</a:t>
            </a:r>
            <a:r>
              <a:rPr lang="ko-KR" altLang="en-US" sz="1200" dirty="0" smtClean="0">
                <a:latin typeface="+mn-ea"/>
                <a:ea typeface="+mn-ea"/>
              </a:rPr>
              <a:t>창원</a:t>
            </a:r>
            <a:r>
              <a:rPr lang="en-US" altLang="ko-KR" sz="1200" dirty="0" smtClean="0">
                <a:latin typeface="+mn-ea"/>
                <a:ea typeface="+mn-ea"/>
              </a:rPr>
              <a:t>, 2013</a:t>
            </a:r>
            <a:r>
              <a:rPr lang="ko-KR" altLang="en-US" sz="1200" dirty="0" smtClean="0"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latin typeface="+mn-ea"/>
                <a:ea typeface="+mn-ea"/>
              </a:rPr>
              <a:t>, Y:Year</a:t>
            </a:r>
            <a:r>
              <a:rPr lang="ko-KR" altLang="en-US" sz="1200" dirty="0" smtClean="0">
                <a:latin typeface="+mn-ea"/>
                <a:ea typeface="+mn-ea"/>
              </a:rPr>
              <a:t>년간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3" name="순서도: 연결자 12"/>
          <p:cNvSpPr/>
          <p:nvPr/>
        </p:nvSpPr>
        <p:spPr>
          <a:xfrm>
            <a:off x="5628711" y="2676701"/>
            <a:ext cx="199701" cy="210492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5776758" y="2658172"/>
            <a:ext cx="2480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플랜트 </a:t>
            </a:r>
            <a:r>
              <a:rPr lang="en-US" altLang="ko-KR" sz="1200" dirty="0" smtClean="0">
                <a:latin typeface="+mn-ea"/>
                <a:ea typeface="+mn-ea"/>
              </a:rPr>
              <a:t>: 1300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창원</a:t>
            </a:r>
            <a:r>
              <a:rPr lang="en-US" altLang="ko-KR" sz="1200" dirty="0" smtClean="0">
                <a:latin typeface="+mn-ea"/>
                <a:ea typeface="+mn-ea"/>
              </a:rPr>
              <a:t>: 1300, </a:t>
            </a:r>
            <a:r>
              <a:rPr lang="ko-KR" altLang="en-US" sz="1200" dirty="0" smtClean="0">
                <a:latin typeface="+mn-ea"/>
                <a:ea typeface="+mn-ea"/>
              </a:rPr>
              <a:t>광주</a:t>
            </a:r>
            <a:r>
              <a:rPr lang="en-US" altLang="ko-KR" sz="1200" dirty="0" smtClean="0">
                <a:latin typeface="+mn-ea"/>
                <a:ea typeface="+mn-ea"/>
              </a:rPr>
              <a:t>:1200)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5" name="순서도: 연결자 14"/>
          <p:cNvSpPr/>
          <p:nvPr/>
        </p:nvSpPr>
        <p:spPr>
          <a:xfrm>
            <a:off x="5628711" y="3180757"/>
            <a:ext cx="199701" cy="210492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5767289" y="3168407"/>
            <a:ext cx="2480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선택된 버전 </a:t>
            </a:r>
            <a:r>
              <a:rPr lang="en-US" altLang="ko-KR" sz="1200" dirty="0" smtClean="0">
                <a:latin typeface="+mn-ea"/>
                <a:ea typeface="+mn-ea"/>
              </a:rPr>
              <a:t>: 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  <a:ea typeface="+mn-ea"/>
              </a:rPr>
              <a:t>V1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(Possible Entry </a:t>
            </a:r>
            <a:r>
              <a:rPr lang="ko-KR" altLang="en-US" sz="1200" dirty="0" smtClean="0">
                <a:latin typeface="+mn-ea"/>
                <a:ea typeface="+mn-ea"/>
              </a:rPr>
              <a:t>선택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7" name="순서도: 연결자 16"/>
          <p:cNvSpPr/>
          <p:nvPr/>
        </p:nvSpPr>
        <p:spPr>
          <a:xfrm>
            <a:off x="5628711" y="3813597"/>
            <a:ext cx="199701" cy="210492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5785395" y="3780042"/>
            <a:ext cx="2480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계획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smtClean="0">
                <a:latin typeface="+mn-ea"/>
                <a:ea typeface="+mn-ea"/>
              </a:rPr>
              <a:t>종료 일자 입력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년간 계획은 </a:t>
            </a:r>
            <a:r>
              <a:rPr lang="en-US" altLang="ko-KR" dirty="0" smtClean="0">
                <a:latin typeface="+mn-ea"/>
                <a:ea typeface="+mn-ea"/>
              </a:rPr>
              <a:t>1</a:t>
            </a:r>
            <a:r>
              <a:rPr lang="ko-KR" altLang="en-US" dirty="0" smtClean="0">
                <a:latin typeface="+mn-ea"/>
                <a:ea typeface="+mn-ea"/>
              </a:rPr>
              <a:t>월</a:t>
            </a:r>
            <a:r>
              <a:rPr lang="en-US" altLang="ko-KR" dirty="0" smtClean="0">
                <a:latin typeface="+mn-ea"/>
                <a:ea typeface="+mn-ea"/>
              </a:rPr>
              <a:t>~12</a:t>
            </a:r>
            <a:r>
              <a:rPr lang="ko-KR" altLang="en-US" dirty="0" smtClean="0">
                <a:latin typeface="+mn-ea"/>
                <a:ea typeface="+mn-ea"/>
              </a:rPr>
              <a:t>월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9" name="순서도: 연결자 18"/>
          <p:cNvSpPr/>
          <p:nvPr/>
        </p:nvSpPr>
        <p:spPr>
          <a:xfrm>
            <a:off x="878024" y="3002037"/>
            <a:ext cx="225735" cy="222720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0" name="순서도: 연결자 19"/>
          <p:cNvSpPr/>
          <p:nvPr/>
        </p:nvSpPr>
        <p:spPr>
          <a:xfrm>
            <a:off x="859743" y="3401938"/>
            <a:ext cx="225735" cy="222720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1" name="순서도: 연결자 20"/>
          <p:cNvSpPr/>
          <p:nvPr/>
        </p:nvSpPr>
        <p:spPr>
          <a:xfrm>
            <a:off x="782402" y="3753594"/>
            <a:ext cx="225735" cy="222720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13168" y="37534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>
            <a:off x="5680676" y="1736524"/>
            <a:ext cx="27965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DM</a:t>
            </a:r>
            <a:r>
              <a:rPr lang="ko-KR" altLang="en-US" dirty="0" smtClean="0">
                <a:latin typeface="+mn-ea"/>
                <a:ea typeface="+mn-ea"/>
              </a:rPr>
              <a:t>에 </a:t>
            </a:r>
            <a:r>
              <a:rPr lang="en-US" altLang="ko-KR" dirty="0" smtClean="0">
                <a:latin typeface="+mn-ea"/>
                <a:ea typeface="+mn-ea"/>
              </a:rPr>
              <a:t>Up-load</a:t>
            </a:r>
            <a:r>
              <a:rPr lang="ko-KR" altLang="en-US" dirty="0" smtClean="0">
                <a:latin typeface="+mn-ea"/>
                <a:ea typeface="+mn-ea"/>
              </a:rPr>
              <a:t>된 결과를 확인 조회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4" name="사각형 설명선 23"/>
          <p:cNvSpPr/>
          <p:nvPr/>
        </p:nvSpPr>
        <p:spPr>
          <a:xfrm>
            <a:off x="3257550" y="4114800"/>
            <a:ext cx="1914525" cy="581025"/>
          </a:xfrm>
          <a:prstGeom prst="wedgeRectCallout">
            <a:avLst>
              <a:gd name="adj1" fmla="val 71704"/>
              <a:gd name="adj2" fmla="val -185041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tx1"/>
                </a:solidFill>
              </a:rPr>
              <a:t>Up-load</a:t>
            </a:r>
            <a:r>
              <a:rPr lang="ko-KR" altLang="en-US" dirty="0" smtClean="0">
                <a:solidFill>
                  <a:schemeClr val="tx1"/>
                </a:solidFill>
              </a:rPr>
              <a:t>시 선택한 버전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선택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54152" y="1351801"/>
            <a:ext cx="22767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b="1" dirty="0" smtClean="0">
                <a:latin typeface="+mn-ea"/>
                <a:ea typeface="+mn-ea"/>
              </a:rPr>
              <a:t> 4</a:t>
            </a:r>
            <a:r>
              <a:rPr lang="en-US" altLang="ko-KR" sz="1400" b="1" dirty="0" smtClean="0">
                <a:latin typeface="+mn-ea"/>
                <a:ea typeface="+mn-ea"/>
              </a:rPr>
              <a:t>. </a:t>
            </a:r>
            <a:r>
              <a:rPr lang="ko-KR" altLang="en-US" sz="1400" b="1" dirty="0" smtClean="0">
                <a:latin typeface="+mn-ea"/>
                <a:ea typeface="+mn-ea"/>
              </a:rPr>
              <a:t>계획 독립 소요량 조회</a:t>
            </a:r>
            <a:endParaRPr lang="ko-KR" altLang="en-US" sz="1400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 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MD63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순서도: 연결자 4"/>
          <p:cNvSpPr/>
          <p:nvPr/>
        </p:nvSpPr>
        <p:spPr>
          <a:xfrm>
            <a:off x="5593061" y="2057401"/>
            <a:ext cx="179089" cy="187504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5754766" y="2023347"/>
            <a:ext cx="32273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/>
              <a:t> </a:t>
            </a:r>
            <a:r>
              <a:rPr lang="ko-KR" altLang="en-US" sz="1200" dirty="0" smtClean="0">
                <a:latin typeface="+mn-ea"/>
                <a:ea typeface="+mn-ea"/>
              </a:rPr>
              <a:t>년간 생산 계획 </a:t>
            </a:r>
            <a:r>
              <a:rPr lang="en-US" altLang="ko-KR" sz="1200" dirty="0" smtClean="0">
                <a:latin typeface="+mn-ea"/>
                <a:ea typeface="+mn-ea"/>
              </a:rPr>
              <a:t>Up-load </a:t>
            </a:r>
            <a:r>
              <a:rPr lang="ko-KR" altLang="en-US" sz="1200" dirty="0" smtClean="0">
                <a:latin typeface="+mn-ea"/>
                <a:ea typeface="+mn-ea"/>
              </a:rPr>
              <a:t>결과 확인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71600"/>
            <a:ext cx="5033714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순서도: 연결자 7"/>
          <p:cNvSpPr/>
          <p:nvPr/>
        </p:nvSpPr>
        <p:spPr>
          <a:xfrm>
            <a:off x="2392711" y="3143251"/>
            <a:ext cx="169514" cy="174356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19424" y="3228977"/>
            <a:ext cx="4619625" cy="2009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5794976" y="1688899"/>
            <a:ext cx="27965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DM</a:t>
            </a:r>
            <a:r>
              <a:rPr lang="ko-KR" altLang="en-US" dirty="0" smtClean="0">
                <a:latin typeface="+mn-ea"/>
                <a:ea typeface="+mn-ea"/>
              </a:rPr>
              <a:t>에 </a:t>
            </a:r>
            <a:r>
              <a:rPr lang="en-US" altLang="ko-KR" dirty="0" smtClean="0">
                <a:latin typeface="+mn-ea"/>
                <a:ea typeface="+mn-ea"/>
              </a:rPr>
              <a:t>Up-load</a:t>
            </a:r>
            <a:r>
              <a:rPr lang="ko-KR" altLang="en-US" dirty="0" smtClean="0">
                <a:latin typeface="+mn-ea"/>
                <a:ea typeface="+mn-ea"/>
              </a:rPr>
              <a:t>된 결과를 확인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3" name="위쪽 화살표 12"/>
          <p:cNvSpPr/>
          <p:nvPr/>
        </p:nvSpPr>
        <p:spPr>
          <a:xfrm>
            <a:off x="4000500" y="2867025"/>
            <a:ext cx="752475" cy="628650"/>
          </a:xfrm>
          <a:prstGeom prst="upArrow">
            <a:avLst/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94201" y="13678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u="sng" dirty="0" smtClean="0"/>
              <a:t>T Code : MD63</a:t>
            </a:r>
            <a:endParaRPr lang="ko-KR" altLang="en-US" sz="1200" b="1" u="sng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51168" y="1305563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 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MD63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594201" y="13678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u="sng" dirty="0" smtClean="0"/>
              <a:t>T Code : MD63</a:t>
            </a:r>
            <a:endParaRPr lang="ko-KR" altLang="en-US" sz="1200" b="1" u="sng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1168" y="1305563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887" y="1388858"/>
            <a:ext cx="4869006" cy="3871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7732" y="2755075"/>
            <a:ext cx="4524375" cy="2479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타원 17"/>
          <p:cNvSpPr/>
          <p:nvPr/>
        </p:nvSpPr>
        <p:spPr>
          <a:xfrm>
            <a:off x="391886" y="3111337"/>
            <a:ext cx="1080654" cy="190005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20535" y="4415644"/>
            <a:ext cx="1080654" cy="190005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793667" y="4843155"/>
            <a:ext cx="2044535" cy="227609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오른쪽 화살표 20"/>
          <p:cNvSpPr/>
          <p:nvPr/>
        </p:nvSpPr>
        <p:spPr>
          <a:xfrm>
            <a:off x="4037610" y="3503221"/>
            <a:ext cx="581891" cy="653143"/>
          </a:xfrm>
          <a:prstGeom prst="rightArrow">
            <a:avLst/>
          </a:prstGeom>
          <a:solidFill>
            <a:srgbClr val="0070C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사각형 설명선 21"/>
          <p:cNvSpPr/>
          <p:nvPr/>
        </p:nvSpPr>
        <p:spPr>
          <a:xfrm>
            <a:off x="1579419" y="2054431"/>
            <a:ext cx="2101932" cy="617517"/>
          </a:xfrm>
          <a:prstGeom prst="wedgeRectCallout">
            <a:avLst>
              <a:gd name="adj1" fmla="val -60381"/>
              <a:gd name="adj2" fmla="val 112500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/>
                </a:solidFill>
              </a:rPr>
              <a:t>소요량 계획에 </a:t>
            </a:r>
            <a:r>
              <a:rPr lang="en-US" altLang="ko-KR" sz="1200" dirty="0" smtClean="0">
                <a:solidFill>
                  <a:schemeClr val="tx1"/>
                </a:solidFill>
              </a:rPr>
              <a:t>“</a:t>
            </a:r>
            <a:r>
              <a:rPr lang="ko-KR" altLang="en-US" sz="1200" dirty="0" smtClean="0">
                <a:solidFill>
                  <a:schemeClr val="tx1"/>
                </a:solidFill>
              </a:rPr>
              <a:t>라디오 마크</a:t>
            </a:r>
            <a:r>
              <a:rPr lang="en-US" altLang="ko-KR" sz="1200" dirty="0" smtClean="0">
                <a:solidFill>
                  <a:schemeClr val="tx1"/>
                </a:solidFill>
              </a:rPr>
              <a:t>”</a:t>
            </a:r>
            <a:r>
              <a:rPr lang="ko-KR" altLang="en-US" sz="1200" dirty="0" smtClean="0">
                <a:solidFill>
                  <a:schemeClr val="tx1"/>
                </a:solidFill>
              </a:rPr>
              <a:t>를 </a:t>
            </a:r>
            <a:r>
              <a:rPr lang="en-US" altLang="ko-KR" sz="1200" dirty="0" smtClean="0">
                <a:solidFill>
                  <a:schemeClr val="tx1"/>
                </a:solidFill>
              </a:rPr>
              <a:t>Check</a:t>
            </a:r>
            <a:r>
              <a:rPr lang="ko-KR" altLang="en-US" sz="1200" dirty="0" smtClean="0">
                <a:solidFill>
                  <a:schemeClr val="tx1"/>
                </a:solidFill>
              </a:rPr>
              <a:t>하고</a:t>
            </a:r>
          </a:p>
        </p:txBody>
      </p:sp>
      <p:sp>
        <p:nvSpPr>
          <p:cNvPr id="23" name="사각형 설명선 22"/>
          <p:cNvSpPr/>
          <p:nvPr/>
        </p:nvSpPr>
        <p:spPr>
          <a:xfrm>
            <a:off x="2503714" y="5306291"/>
            <a:ext cx="2101932" cy="617517"/>
          </a:xfrm>
          <a:prstGeom prst="wedgeRectCallout">
            <a:avLst>
              <a:gd name="adj1" fmla="val -55861"/>
              <a:gd name="adj2" fmla="val -99038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/>
                </a:solidFill>
              </a:rPr>
              <a:t>기간을 설정하고 실행하면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시스템내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/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기간내</a:t>
            </a:r>
            <a:r>
              <a:rPr lang="ko-KR" altLang="en-US" sz="1200" dirty="0" smtClean="0">
                <a:solidFill>
                  <a:schemeClr val="tx1"/>
                </a:solidFill>
              </a:rPr>
              <a:t> 모든 </a:t>
            </a:r>
            <a:r>
              <a:rPr lang="en-US" altLang="ko-KR" dirty="0" smtClean="0">
                <a:solidFill>
                  <a:schemeClr val="tx1"/>
                </a:solidFill>
              </a:rPr>
              <a:t>DM</a:t>
            </a:r>
            <a:r>
              <a:rPr lang="ko-KR" altLang="en-US" dirty="0" smtClean="0">
                <a:solidFill>
                  <a:schemeClr val="tx1"/>
                </a:solidFill>
              </a:rPr>
              <a:t>을 볼</a:t>
            </a:r>
            <a:r>
              <a:rPr lang="ko-KR" altLang="en-US" sz="1200" dirty="0" smtClean="0">
                <a:solidFill>
                  <a:schemeClr val="tx1"/>
                </a:solidFill>
              </a:rPr>
              <a:t>수 있다</a:t>
            </a:r>
          </a:p>
        </p:txBody>
      </p:sp>
      <p:sp>
        <p:nvSpPr>
          <p:cNvPr id="24" name="사각형 설명선 23"/>
          <p:cNvSpPr/>
          <p:nvPr/>
        </p:nvSpPr>
        <p:spPr>
          <a:xfrm>
            <a:off x="1337953" y="3594264"/>
            <a:ext cx="2101932" cy="617517"/>
          </a:xfrm>
          <a:prstGeom prst="wedgeRectCallout">
            <a:avLst>
              <a:gd name="adj1" fmla="val -44562"/>
              <a:gd name="adj2" fmla="val 91346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/>
                </a:solidFill>
              </a:rPr>
              <a:t>선택 매개 변수에서 </a:t>
            </a:r>
            <a:r>
              <a:rPr lang="en-US" altLang="ko-KR" sz="1200" dirty="0" smtClean="0">
                <a:solidFill>
                  <a:schemeClr val="tx1"/>
                </a:solidFill>
              </a:rPr>
              <a:t>“</a:t>
            </a:r>
            <a:r>
              <a:rPr lang="ko-KR" altLang="en-US" sz="1200" dirty="0" smtClean="0">
                <a:solidFill>
                  <a:schemeClr val="tx1"/>
                </a:solidFill>
              </a:rPr>
              <a:t>모든 활성 비활성</a:t>
            </a:r>
            <a:r>
              <a:rPr lang="en-US" altLang="ko-KR" sz="1200" dirty="0" smtClean="0">
                <a:solidFill>
                  <a:schemeClr val="tx1"/>
                </a:solidFill>
              </a:rPr>
              <a:t>”</a:t>
            </a:r>
            <a:r>
              <a:rPr lang="ko-KR" altLang="en-US" sz="1200" dirty="0" smtClean="0">
                <a:solidFill>
                  <a:schemeClr val="tx1"/>
                </a:solidFill>
              </a:rPr>
              <a:t>을 선택하고</a:t>
            </a:r>
          </a:p>
        </p:txBody>
      </p:sp>
      <p:sp>
        <p:nvSpPr>
          <p:cNvPr id="25" name="타원 24"/>
          <p:cNvSpPr/>
          <p:nvPr/>
        </p:nvSpPr>
        <p:spPr>
          <a:xfrm>
            <a:off x="5434940" y="3701145"/>
            <a:ext cx="1080654" cy="1595250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사각형 설명선 25"/>
          <p:cNvSpPr/>
          <p:nvPr/>
        </p:nvSpPr>
        <p:spPr>
          <a:xfrm>
            <a:off x="7289471" y="3976254"/>
            <a:ext cx="2101932" cy="617517"/>
          </a:xfrm>
          <a:prstGeom prst="wedgeRectCallout">
            <a:avLst>
              <a:gd name="adj1" fmla="val -81850"/>
              <a:gd name="adj2" fmla="val 77885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dirty="0" err="1" smtClean="0">
                <a:solidFill>
                  <a:schemeClr val="tx1"/>
                </a:solidFill>
              </a:rPr>
              <a:t>시슬탬내</a:t>
            </a:r>
            <a:r>
              <a:rPr lang="ko-KR" altLang="en-US" dirty="0" smtClean="0">
                <a:solidFill>
                  <a:schemeClr val="tx1"/>
                </a:solidFill>
              </a:rPr>
              <a:t> 존재하는 모든 </a:t>
            </a:r>
            <a:r>
              <a:rPr lang="en-US" altLang="ko-KR" dirty="0" smtClean="0">
                <a:solidFill>
                  <a:schemeClr val="tx1"/>
                </a:solidFill>
              </a:rPr>
              <a:t>DM</a:t>
            </a:r>
            <a:r>
              <a:rPr lang="ko-KR" altLang="en-US" dirty="0" smtClean="0">
                <a:solidFill>
                  <a:schemeClr val="tx1"/>
                </a:solidFill>
              </a:rPr>
              <a:t>이 뜹니다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 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MD63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594201" y="13678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u="sng" dirty="0" smtClean="0"/>
              <a:t>T Code : MD63</a:t>
            </a:r>
            <a:endParaRPr lang="ko-KR" altLang="en-US" sz="1200" b="1" u="sng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1168" y="1305563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887" y="1388858"/>
            <a:ext cx="4869006" cy="3871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95342" y="2015280"/>
            <a:ext cx="4657725" cy="39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사각형 설명선 15"/>
          <p:cNvSpPr/>
          <p:nvPr/>
        </p:nvSpPr>
        <p:spPr>
          <a:xfrm>
            <a:off x="1436915" y="2173184"/>
            <a:ext cx="2101932" cy="617517"/>
          </a:xfrm>
          <a:prstGeom prst="wedgeRectCallout">
            <a:avLst>
              <a:gd name="adj1" fmla="val -60381"/>
              <a:gd name="adj2" fmla="val 112500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/>
                </a:solidFill>
              </a:rPr>
              <a:t>소요량 계획에 </a:t>
            </a:r>
            <a:r>
              <a:rPr lang="en-US" altLang="ko-KR" sz="1200" dirty="0" smtClean="0">
                <a:solidFill>
                  <a:schemeClr val="tx1"/>
                </a:solidFill>
              </a:rPr>
              <a:t>“</a:t>
            </a:r>
            <a:r>
              <a:rPr lang="ko-KR" altLang="en-US" sz="1200" dirty="0" smtClean="0">
                <a:solidFill>
                  <a:schemeClr val="tx1"/>
                </a:solidFill>
              </a:rPr>
              <a:t>라디오 마크</a:t>
            </a:r>
            <a:r>
              <a:rPr lang="en-US" altLang="ko-KR" sz="1200" dirty="0" smtClean="0">
                <a:solidFill>
                  <a:schemeClr val="tx1"/>
                </a:solidFill>
              </a:rPr>
              <a:t>”</a:t>
            </a:r>
            <a:r>
              <a:rPr lang="ko-KR" altLang="en-US" sz="1200" dirty="0" smtClean="0">
                <a:solidFill>
                  <a:schemeClr val="tx1"/>
                </a:solidFill>
              </a:rPr>
              <a:t>를 </a:t>
            </a:r>
            <a:r>
              <a:rPr lang="en-US" altLang="ko-KR" sz="1200" dirty="0" smtClean="0">
                <a:solidFill>
                  <a:schemeClr val="tx1"/>
                </a:solidFill>
              </a:rPr>
              <a:t>Check</a:t>
            </a:r>
            <a:r>
              <a:rPr lang="ko-KR" altLang="en-US" sz="1200" dirty="0" smtClean="0">
                <a:solidFill>
                  <a:schemeClr val="tx1"/>
                </a:solidFill>
              </a:rPr>
              <a:t>하고</a:t>
            </a:r>
          </a:p>
        </p:txBody>
      </p:sp>
      <p:sp>
        <p:nvSpPr>
          <p:cNvPr id="17" name="사각형 설명선 16"/>
          <p:cNvSpPr/>
          <p:nvPr/>
        </p:nvSpPr>
        <p:spPr>
          <a:xfrm>
            <a:off x="1231076" y="3487386"/>
            <a:ext cx="2101932" cy="617517"/>
          </a:xfrm>
          <a:prstGeom prst="wedgeRectCallout">
            <a:avLst>
              <a:gd name="adj1" fmla="val -44562"/>
              <a:gd name="adj2" fmla="val 91346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/>
                </a:solidFill>
              </a:rPr>
              <a:t>선택 매개 변수에서 </a:t>
            </a:r>
            <a:r>
              <a:rPr lang="en-US" altLang="ko-KR" sz="1200" dirty="0" smtClean="0">
                <a:solidFill>
                  <a:schemeClr val="tx1"/>
                </a:solidFill>
              </a:rPr>
              <a:t>“</a:t>
            </a:r>
            <a:r>
              <a:rPr lang="ko-KR" altLang="en-US" sz="1200" dirty="0" smtClean="0">
                <a:solidFill>
                  <a:schemeClr val="tx1"/>
                </a:solidFill>
              </a:rPr>
              <a:t>모든 활성 비활성</a:t>
            </a:r>
            <a:r>
              <a:rPr lang="en-US" altLang="ko-KR" sz="1200" dirty="0" smtClean="0">
                <a:solidFill>
                  <a:schemeClr val="tx1"/>
                </a:solidFill>
              </a:rPr>
              <a:t>”</a:t>
            </a:r>
            <a:r>
              <a:rPr lang="ko-KR" altLang="en-US" sz="1200" dirty="0" smtClean="0">
                <a:solidFill>
                  <a:schemeClr val="tx1"/>
                </a:solidFill>
              </a:rPr>
              <a:t>을 선택하고</a:t>
            </a:r>
          </a:p>
        </p:txBody>
      </p:sp>
      <p:sp>
        <p:nvSpPr>
          <p:cNvPr id="18" name="타원 17"/>
          <p:cNvSpPr/>
          <p:nvPr/>
        </p:nvSpPr>
        <p:spPr>
          <a:xfrm>
            <a:off x="391886" y="3111337"/>
            <a:ext cx="1080654" cy="190005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413657" y="4261264"/>
            <a:ext cx="1080654" cy="190005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722415" y="4855031"/>
            <a:ext cx="2187039" cy="180107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사각형 설명선 20"/>
          <p:cNvSpPr/>
          <p:nvPr/>
        </p:nvSpPr>
        <p:spPr>
          <a:xfrm>
            <a:off x="7396349" y="3667496"/>
            <a:ext cx="1854529" cy="617517"/>
          </a:xfrm>
          <a:prstGeom prst="wedgeRectCallout">
            <a:avLst>
              <a:gd name="adj1" fmla="val -81850"/>
              <a:gd name="adj2" fmla="val 77885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dirty="0" err="1" smtClean="0">
                <a:solidFill>
                  <a:schemeClr val="tx1"/>
                </a:solidFill>
              </a:rPr>
              <a:t>시슬탬내</a:t>
            </a:r>
            <a:r>
              <a:rPr lang="ko-KR" altLang="en-US" dirty="0" smtClean="0">
                <a:solidFill>
                  <a:schemeClr val="tx1"/>
                </a:solidFill>
              </a:rPr>
              <a:t> 존재하는 모든 활성 버전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사각형 설명선 21"/>
          <p:cNvSpPr/>
          <p:nvPr/>
        </p:nvSpPr>
        <p:spPr>
          <a:xfrm>
            <a:off x="2503713" y="5306291"/>
            <a:ext cx="2234541" cy="773875"/>
          </a:xfrm>
          <a:prstGeom prst="wedgeRectCallout">
            <a:avLst>
              <a:gd name="adj1" fmla="val -55861"/>
              <a:gd name="adj2" fmla="val -99038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/>
                </a:solidFill>
              </a:rPr>
              <a:t>기간을 설정하고 실행하면 활성버전만 </a:t>
            </a:r>
            <a:r>
              <a:rPr lang="ko-KR" altLang="en-US" dirty="0" err="1" smtClean="0">
                <a:solidFill>
                  <a:schemeClr val="tx1"/>
                </a:solidFill>
              </a:rPr>
              <a:t>볼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수</a:t>
            </a:r>
            <a:r>
              <a:rPr lang="ko-KR" altLang="en-US" sz="1200" dirty="0" smtClean="0">
                <a:solidFill>
                  <a:schemeClr val="tx1"/>
                </a:solidFill>
              </a:rPr>
              <a:t> 있다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</a:rPr>
              <a:t> (</a:t>
            </a:r>
            <a:r>
              <a:rPr lang="ko-KR" altLang="en-US" dirty="0" smtClean="0">
                <a:solidFill>
                  <a:schemeClr val="tx1"/>
                </a:solidFill>
              </a:rPr>
              <a:t>활성 버전은 </a:t>
            </a:r>
            <a:r>
              <a:rPr lang="en-US" altLang="ko-KR" dirty="0" smtClean="0">
                <a:solidFill>
                  <a:schemeClr val="tx1"/>
                </a:solidFill>
              </a:rPr>
              <a:t>Activity </a:t>
            </a:r>
            <a:r>
              <a:rPr lang="ko-KR" altLang="en-US" dirty="0" smtClean="0">
                <a:solidFill>
                  <a:schemeClr val="tx1"/>
                </a:solidFill>
              </a:rPr>
              <a:t>가 </a:t>
            </a:r>
            <a:r>
              <a:rPr lang="en-US" altLang="ko-KR" dirty="0" smtClean="0">
                <a:solidFill>
                  <a:schemeClr val="tx1"/>
                </a:solidFill>
              </a:rPr>
              <a:t>Check </a:t>
            </a:r>
            <a:r>
              <a:rPr lang="ko-KR" altLang="en-US" dirty="0" smtClean="0">
                <a:solidFill>
                  <a:schemeClr val="tx1"/>
                </a:solidFill>
              </a:rPr>
              <a:t>되었다고 합니다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6099958" y="3618018"/>
            <a:ext cx="1080654" cy="1595250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오른쪽 화살표 23"/>
          <p:cNvSpPr/>
          <p:nvPr/>
        </p:nvSpPr>
        <p:spPr>
          <a:xfrm>
            <a:off x="4476997" y="3847605"/>
            <a:ext cx="581891" cy="653143"/>
          </a:xfrm>
          <a:prstGeom prst="rightArrow">
            <a:avLst/>
          </a:prstGeom>
          <a:solidFill>
            <a:srgbClr val="0070C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615044" y="6092042"/>
            <a:ext cx="78258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+mn-ea"/>
                <a:ea typeface="+mn-ea"/>
              </a:rPr>
              <a:t>※ACTIVITY</a:t>
            </a:r>
            <a:r>
              <a:rPr lang="ko-KR" altLang="en-US" b="1" dirty="0" smtClean="0">
                <a:latin typeface="+mn-ea"/>
                <a:ea typeface="+mn-ea"/>
              </a:rPr>
              <a:t>가 </a:t>
            </a:r>
            <a:r>
              <a:rPr lang="en-US" altLang="ko-KR" b="1" dirty="0" smtClean="0">
                <a:latin typeface="+mn-ea"/>
                <a:ea typeface="+mn-ea"/>
              </a:rPr>
              <a:t>CHECK</a:t>
            </a:r>
            <a:r>
              <a:rPr lang="ko-KR" altLang="en-US" b="1" dirty="0" smtClean="0">
                <a:latin typeface="+mn-ea"/>
                <a:ea typeface="+mn-ea"/>
              </a:rPr>
              <a:t>된 항목만이 계획에 반영</a:t>
            </a:r>
            <a:r>
              <a:rPr lang="en-US" altLang="ko-KR" b="1" dirty="0" smtClean="0">
                <a:latin typeface="+mn-ea"/>
                <a:ea typeface="+mn-ea"/>
              </a:rPr>
              <a:t>(MRP)</a:t>
            </a:r>
            <a:r>
              <a:rPr lang="ko-KR" altLang="en-US" b="1" dirty="0" err="1" smtClean="0">
                <a:latin typeface="+mn-ea"/>
                <a:ea typeface="+mn-ea"/>
              </a:rPr>
              <a:t>될수</a:t>
            </a:r>
            <a:r>
              <a:rPr lang="ko-KR" altLang="en-US" b="1" dirty="0" smtClean="0">
                <a:latin typeface="+mn-ea"/>
                <a:ea typeface="+mn-ea"/>
              </a:rPr>
              <a:t> 있습니다</a:t>
            </a:r>
            <a:endParaRPr lang="ko-KR" altLang="en-US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 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MD62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 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594201" y="13678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u="sng" dirty="0" smtClean="0"/>
              <a:t>T Code : MD62</a:t>
            </a:r>
            <a:endParaRPr lang="ko-KR" altLang="en-US" sz="1200" b="1" u="sng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1168" y="1305563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454152" y="1351801"/>
            <a:ext cx="22767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b="1" dirty="0" smtClean="0">
                <a:latin typeface="+mn-ea"/>
                <a:ea typeface="+mn-ea"/>
              </a:rPr>
              <a:t> 5</a:t>
            </a:r>
            <a:r>
              <a:rPr lang="en-US" altLang="ko-KR" sz="1400" b="1" dirty="0" smtClean="0">
                <a:latin typeface="+mn-ea"/>
                <a:ea typeface="+mn-ea"/>
              </a:rPr>
              <a:t>. DM</a:t>
            </a:r>
            <a:r>
              <a:rPr lang="ko-KR" altLang="en-US" sz="1400" b="1" dirty="0" smtClean="0">
                <a:latin typeface="+mn-ea"/>
                <a:ea typeface="+mn-ea"/>
              </a:rPr>
              <a:t>의 유지 보수</a:t>
            </a:r>
            <a:endParaRPr lang="ko-KR" altLang="en-US" sz="1400" b="1" dirty="0">
              <a:latin typeface="+mn-ea"/>
              <a:ea typeface="+mn-ea"/>
            </a:endParaRPr>
          </a:p>
        </p:txBody>
      </p:sp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8764" y="1709489"/>
            <a:ext cx="8977745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타원 17"/>
          <p:cNvSpPr/>
          <p:nvPr/>
        </p:nvSpPr>
        <p:spPr>
          <a:xfrm>
            <a:off x="1114301" y="2634342"/>
            <a:ext cx="320634" cy="522514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사각형 설명선 18"/>
          <p:cNvSpPr/>
          <p:nvPr/>
        </p:nvSpPr>
        <p:spPr>
          <a:xfrm>
            <a:off x="2610594" y="3228109"/>
            <a:ext cx="1900052" cy="950026"/>
          </a:xfrm>
          <a:prstGeom prst="wedgeRectCallout">
            <a:avLst>
              <a:gd name="adj1" fmla="val -149583"/>
              <a:gd name="adj2" fmla="val 83379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/>
                </a:solidFill>
              </a:rPr>
              <a:t>개별 항목을 선택하고 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dirty="0" smtClean="0">
                <a:solidFill>
                  <a:schemeClr val="tx1"/>
                </a:solidFill>
              </a:rPr>
              <a:t>  주황색 표시가 되었을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</a:rPr>
              <a:t>  </a:t>
            </a:r>
            <a:r>
              <a:rPr lang="ko-KR" altLang="en-US" sz="1200" dirty="0" smtClean="0">
                <a:solidFill>
                  <a:schemeClr val="tx1"/>
                </a:solidFill>
              </a:rPr>
              <a:t>때 휴지통을 누르면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</a:rPr>
              <a:t>  </a:t>
            </a:r>
            <a:r>
              <a:rPr lang="ko-KR" altLang="en-US" dirty="0" smtClean="0">
                <a:solidFill>
                  <a:schemeClr val="tx1"/>
                </a:solidFill>
              </a:rPr>
              <a:t>즉시 삭제됨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0" name="타원 19"/>
          <p:cNvSpPr/>
          <p:nvPr/>
        </p:nvSpPr>
        <p:spPr>
          <a:xfrm>
            <a:off x="2026722" y="1931718"/>
            <a:ext cx="320634" cy="522514"/>
          </a:xfrm>
          <a:prstGeom prst="ellipse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2" name="직선 화살표 연결선 21"/>
          <p:cNvCxnSpPr/>
          <p:nvPr/>
        </p:nvCxnSpPr>
        <p:spPr>
          <a:xfrm flipH="1" flipV="1">
            <a:off x="1520042" y="2992582"/>
            <a:ext cx="1080654" cy="273132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>
            <a:stCxn id="18" idx="7"/>
            <a:endCxn id="20" idx="3"/>
          </p:cNvCxnSpPr>
          <p:nvPr/>
        </p:nvCxnSpPr>
        <p:spPr>
          <a:xfrm flipV="1">
            <a:off x="1387979" y="2377712"/>
            <a:ext cx="685699" cy="33315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 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MD63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독립 소요량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594201" y="13678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b="1" u="sng" dirty="0" smtClean="0"/>
              <a:t>T Code : MD62</a:t>
            </a:r>
            <a:endParaRPr lang="ko-KR" altLang="en-US" sz="1200" b="1" u="sng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1168" y="1305563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323527" y="1351801"/>
            <a:ext cx="22767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   6. DM</a:t>
            </a:r>
            <a:r>
              <a:rPr lang="ko-KR" altLang="en-US" sz="1400" b="1" dirty="0" smtClean="0">
                <a:latin typeface="+mn-ea"/>
                <a:ea typeface="+mn-ea"/>
              </a:rPr>
              <a:t>의 변경</a:t>
            </a:r>
            <a:endParaRPr lang="ko-KR" altLang="en-US" sz="1400" b="1" dirty="0">
              <a:latin typeface="+mn-ea"/>
              <a:ea typeface="+mn-ea"/>
            </a:endParaRPr>
          </a:p>
        </p:txBody>
      </p:sp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0017" y="1647825"/>
            <a:ext cx="8894618" cy="2734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사각형 설명선 10"/>
          <p:cNvSpPr/>
          <p:nvPr/>
        </p:nvSpPr>
        <p:spPr>
          <a:xfrm>
            <a:off x="6897586" y="2137558"/>
            <a:ext cx="1652648" cy="769918"/>
          </a:xfrm>
          <a:prstGeom prst="wedgeRectCallout">
            <a:avLst>
              <a:gd name="adj1" fmla="val -117708"/>
              <a:gd name="adj2" fmla="val 118379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/>
                </a:solidFill>
              </a:rPr>
              <a:t>변경할 부분에 클릭하고 숫자를 변경하시면 됩니다</a:t>
            </a:r>
          </a:p>
        </p:txBody>
      </p:sp>
      <p:sp>
        <p:nvSpPr>
          <p:cNvPr id="12" name="사각형 설명선 11"/>
          <p:cNvSpPr/>
          <p:nvPr/>
        </p:nvSpPr>
        <p:spPr>
          <a:xfrm>
            <a:off x="3451761" y="2232561"/>
            <a:ext cx="1904009" cy="993570"/>
          </a:xfrm>
          <a:prstGeom prst="wedgeRectCallout">
            <a:avLst>
              <a:gd name="adj1" fmla="val -117708"/>
              <a:gd name="adj2" fmla="val 118379"/>
            </a:avLst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buFont typeface="Arial" pitchFamily="34" charset="0"/>
              <a:buChar char="•"/>
            </a:pPr>
            <a:r>
              <a:rPr lang="ko-KR" altLang="en-US" dirty="0" err="1" smtClean="0">
                <a:solidFill>
                  <a:schemeClr val="tx1"/>
                </a:solidFill>
              </a:rPr>
              <a:t>추가입력시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</a:rPr>
              <a:t>자재</a:t>
            </a:r>
            <a:r>
              <a:rPr lang="en-US" altLang="ko-KR" sz="1200" dirty="0" smtClean="0">
                <a:solidFill>
                  <a:schemeClr val="tx1"/>
                </a:solidFill>
              </a:rPr>
              <a:t>/</a:t>
            </a:r>
            <a:r>
              <a:rPr lang="ko-KR" altLang="en-US" sz="1200" dirty="0" smtClean="0">
                <a:solidFill>
                  <a:schemeClr val="tx1"/>
                </a:solidFill>
              </a:rPr>
              <a:t>플랜트</a:t>
            </a:r>
            <a:r>
              <a:rPr lang="en-US" altLang="ko-KR" sz="1200" dirty="0" smtClean="0">
                <a:solidFill>
                  <a:schemeClr val="tx1"/>
                </a:solidFill>
              </a:rPr>
              <a:t>/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일자별</a:t>
            </a:r>
            <a:r>
              <a:rPr lang="ko-KR" altLang="en-US" sz="1200" dirty="0" smtClean="0">
                <a:solidFill>
                  <a:schemeClr val="tx1"/>
                </a:solidFill>
              </a:rPr>
              <a:t> 수량을 넣고 </a:t>
            </a:r>
            <a:r>
              <a:rPr lang="en-US" altLang="ko-KR" sz="1200" dirty="0" smtClean="0">
                <a:solidFill>
                  <a:schemeClr val="tx1"/>
                </a:solidFill>
              </a:rPr>
              <a:t>Enter </a:t>
            </a:r>
            <a:r>
              <a:rPr lang="ko-KR" altLang="en-US" sz="1200" dirty="0" smtClean="0">
                <a:solidFill>
                  <a:schemeClr val="tx1"/>
                </a:solidFill>
              </a:rPr>
              <a:t>하시면 됩니다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320160" y="1328351"/>
            <a:ext cx="30135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dirty="0" smtClean="0">
                <a:latin typeface="+mn-ea"/>
                <a:ea typeface="+mn-ea"/>
              </a:rPr>
              <a:t>7. </a:t>
            </a:r>
            <a:r>
              <a:rPr lang="ko-KR" altLang="en-US" sz="1400" b="1" dirty="0" smtClean="0">
                <a:latin typeface="+mn-ea"/>
                <a:ea typeface="+mn-ea"/>
              </a:rPr>
              <a:t>장기 계획 </a:t>
            </a:r>
            <a:r>
              <a:rPr lang="en-US" altLang="ko-KR" sz="1400" b="1" dirty="0" smtClean="0">
                <a:latin typeface="+mn-ea"/>
                <a:ea typeface="+mn-ea"/>
              </a:rPr>
              <a:t>:</a:t>
            </a:r>
            <a:r>
              <a:rPr lang="ko-KR" altLang="en-US" sz="1400" b="1" dirty="0" smtClean="0">
                <a:latin typeface="+mn-ea"/>
                <a:ea typeface="+mn-ea"/>
              </a:rPr>
              <a:t>재고</a:t>
            </a:r>
            <a:r>
              <a:rPr lang="en-US" altLang="ko-KR" sz="1400" b="1" dirty="0" smtClean="0">
                <a:latin typeface="+mn-ea"/>
                <a:ea typeface="+mn-ea"/>
              </a:rPr>
              <a:t>/</a:t>
            </a:r>
            <a:r>
              <a:rPr lang="ko-KR" altLang="en-US" sz="1400" b="1" dirty="0" smtClean="0">
                <a:latin typeface="+mn-ea"/>
                <a:ea typeface="+mn-ea"/>
              </a:rPr>
              <a:t>소요량 리스트</a:t>
            </a:r>
            <a:endParaRPr lang="ko-KR" altLang="en-US" sz="1400" dirty="0"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17976" y="1358275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MS04</a:t>
            </a:r>
            <a:endParaRPr lang="ko-KR" altLang="en-US" sz="1200" b="1" u="sng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1168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566" y="1657349"/>
            <a:ext cx="5000060" cy="3752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순서도: 연결자 14"/>
          <p:cNvSpPr/>
          <p:nvPr/>
        </p:nvSpPr>
        <p:spPr>
          <a:xfrm>
            <a:off x="5621635" y="182701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5819553" y="1772816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일괄 접근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7" name="순서도: 연결자 16"/>
          <p:cNvSpPr/>
          <p:nvPr/>
        </p:nvSpPr>
        <p:spPr>
          <a:xfrm>
            <a:off x="1297592" y="281672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8303" y="2132856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순서도: 연결자 18"/>
          <p:cNvSpPr/>
          <p:nvPr/>
        </p:nvSpPr>
        <p:spPr>
          <a:xfrm>
            <a:off x="803201" y="216562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0" name="순서도: 연결자 19"/>
          <p:cNvSpPr/>
          <p:nvPr/>
        </p:nvSpPr>
        <p:spPr>
          <a:xfrm>
            <a:off x="5614746" y="222213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1" name="TextBox 20"/>
          <p:cNvSpPr txBox="1"/>
          <p:nvPr/>
        </p:nvSpPr>
        <p:spPr>
          <a:xfrm>
            <a:off x="5809972" y="2166194"/>
            <a:ext cx="2709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Possible Entry Click</a:t>
            </a:r>
          </a:p>
          <a:p>
            <a:pPr algn="l"/>
            <a:r>
              <a:rPr lang="en-US" altLang="ko-KR" sz="1200" dirty="0" smtClean="0">
                <a:latin typeface="+mn-ea"/>
                <a:ea typeface="+mn-ea"/>
              </a:rPr>
              <a:t>(MRP </a:t>
            </a:r>
            <a:r>
              <a:rPr lang="ko-KR" altLang="en-US" sz="1200" dirty="0" smtClean="0">
                <a:latin typeface="+mn-ea"/>
                <a:ea typeface="+mn-ea"/>
              </a:rPr>
              <a:t>관리자 선택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46129" y="3467472"/>
            <a:ext cx="2794818" cy="1695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1934" y="3048197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순서도: 연결자 23"/>
          <p:cNvSpPr/>
          <p:nvPr/>
        </p:nvSpPr>
        <p:spPr>
          <a:xfrm>
            <a:off x="5621635" y="312842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5" name="TextBox 24"/>
          <p:cNvSpPr txBox="1"/>
          <p:nvPr/>
        </p:nvSpPr>
        <p:spPr>
          <a:xfrm>
            <a:off x="5807337" y="3099641"/>
            <a:ext cx="1203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“</a:t>
            </a:r>
            <a:r>
              <a:rPr lang="ko-KR" altLang="en-US" sz="1200" dirty="0" smtClean="0">
                <a:latin typeface="+mn-ea"/>
                <a:ea typeface="+mn-ea"/>
              </a:rPr>
              <a:t>예</a:t>
            </a:r>
            <a:r>
              <a:rPr lang="en-US" altLang="ko-KR" sz="1200" dirty="0" smtClean="0">
                <a:latin typeface="+mn-ea"/>
                <a:ea typeface="+mn-ea"/>
              </a:rPr>
              <a:t>” Click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6" name="순서도: 연결자 25"/>
          <p:cNvSpPr/>
          <p:nvPr/>
        </p:nvSpPr>
        <p:spPr>
          <a:xfrm>
            <a:off x="5383510" y="470957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7" name="직사각형 26"/>
          <p:cNvSpPr/>
          <p:nvPr/>
        </p:nvSpPr>
        <p:spPr>
          <a:xfrm>
            <a:off x="4705350" y="5210860"/>
            <a:ext cx="4953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초기화면설정 후 </a:t>
            </a:r>
            <a:r>
              <a:rPr lang="en-US" altLang="ko-KR" dirty="0" smtClean="0">
                <a:latin typeface="+mn-ea"/>
                <a:ea typeface="+mn-ea"/>
              </a:rPr>
              <a:t>Enter</a:t>
            </a:r>
            <a:r>
              <a:rPr lang="ko-KR" altLang="en-US" dirty="0" smtClean="0">
                <a:latin typeface="+mn-ea"/>
                <a:ea typeface="+mn-ea"/>
              </a:rPr>
              <a:t>를 치시면 경고 </a:t>
            </a:r>
            <a:r>
              <a:rPr lang="ko-KR" altLang="en-US" dirty="0" err="1" smtClean="0">
                <a:latin typeface="+mn-ea"/>
                <a:ea typeface="+mn-ea"/>
              </a:rPr>
              <a:t>메세지가</a:t>
            </a:r>
            <a:r>
              <a:rPr lang="ko-KR" altLang="en-US" dirty="0" smtClean="0">
                <a:latin typeface="+mn-ea"/>
                <a:ea typeface="+mn-ea"/>
              </a:rPr>
              <a:t> 한번 뜨고 다시 한번 치시면 </a:t>
            </a:r>
            <a:r>
              <a:rPr lang="en-US" altLang="ko-KR" dirty="0" smtClean="0">
                <a:latin typeface="+mn-ea"/>
                <a:ea typeface="+mn-ea"/>
              </a:rPr>
              <a:t>LTP</a:t>
            </a:r>
            <a:r>
              <a:rPr lang="ko-KR" altLang="en-US" dirty="0" smtClean="0">
                <a:latin typeface="+mn-ea"/>
                <a:ea typeface="+mn-ea"/>
              </a:rPr>
              <a:t>가 </a:t>
            </a:r>
            <a:r>
              <a:rPr lang="en-US" altLang="ko-KR" dirty="0" smtClean="0">
                <a:latin typeface="+mn-ea"/>
                <a:ea typeface="+mn-ea"/>
              </a:rPr>
              <a:t>Running</a:t>
            </a:r>
            <a:r>
              <a:rPr lang="ko-KR" altLang="en-US" dirty="0" smtClean="0">
                <a:latin typeface="+mn-ea"/>
                <a:ea typeface="+mn-ea"/>
              </a:rPr>
              <a:t>하게 됩니다 </a:t>
            </a:r>
            <a:endParaRPr lang="ko-KR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순서도: 연결자 10"/>
          <p:cNvSpPr/>
          <p:nvPr/>
        </p:nvSpPr>
        <p:spPr>
          <a:xfrm>
            <a:off x="5659735" y="182701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5857653" y="1772816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ITEM</a:t>
            </a:r>
            <a:r>
              <a:rPr lang="ko-KR" altLang="en-US" sz="1200" dirty="0" smtClean="0">
                <a:latin typeface="+mn-ea"/>
                <a:ea typeface="+mn-ea"/>
              </a:rPr>
              <a:t>행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" y="1381125"/>
            <a:ext cx="4962525" cy="395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순서도: 연결자 13"/>
          <p:cNvSpPr/>
          <p:nvPr/>
        </p:nvSpPr>
        <p:spPr>
          <a:xfrm>
            <a:off x="637853" y="310286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5" name="순서도: 연결자 14"/>
          <p:cNvSpPr/>
          <p:nvPr/>
        </p:nvSpPr>
        <p:spPr>
          <a:xfrm>
            <a:off x="747961" y="177814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6" name="순서도: 연결자 15"/>
          <p:cNvSpPr/>
          <p:nvPr/>
        </p:nvSpPr>
        <p:spPr>
          <a:xfrm>
            <a:off x="5670536" y="215661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5858069" y="209904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선택된 재고 소요량 리스트 </a:t>
            </a:r>
            <a:r>
              <a:rPr lang="en-US" altLang="ko-KR" sz="1200" dirty="0" smtClean="0">
                <a:latin typeface="+mn-ea"/>
                <a:ea typeface="+mn-ea"/>
              </a:rPr>
              <a:t>Click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2250" y="2962274"/>
            <a:ext cx="525462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왼쪽 화살표 17"/>
          <p:cNvSpPr/>
          <p:nvPr/>
        </p:nvSpPr>
        <p:spPr>
          <a:xfrm>
            <a:off x="3781425" y="3733800"/>
            <a:ext cx="571500" cy="590550"/>
          </a:xfrm>
          <a:prstGeom prst="leftArrow">
            <a:avLst/>
          </a:prstGeom>
          <a:solidFill>
            <a:srgbClr val="FFC0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순서도: 연결자 10"/>
          <p:cNvSpPr/>
          <p:nvPr/>
        </p:nvSpPr>
        <p:spPr>
          <a:xfrm>
            <a:off x="5650210" y="182701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5848128" y="1772816"/>
            <a:ext cx="36292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년간</a:t>
            </a:r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계획 월별 소요량 리스트</a:t>
            </a:r>
            <a:r>
              <a:rPr lang="en-US" altLang="ko-KR" sz="1200" dirty="0" smtClean="0">
                <a:latin typeface="+mn-ea"/>
                <a:ea typeface="+mn-ea"/>
              </a:rPr>
              <a:t>(Up-load </a:t>
            </a:r>
            <a:r>
              <a:rPr lang="ko-KR" altLang="en-US" sz="1200" dirty="0" smtClean="0">
                <a:latin typeface="+mn-ea"/>
                <a:ea typeface="+mn-ea"/>
              </a:rPr>
              <a:t>결과 확인</a:t>
            </a:r>
            <a:r>
              <a:rPr lang="en-US" altLang="ko-KR" sz="1200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950" y="1371600"/>
            <a:ext cx="5010150" cy="409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모서리가 둥근 직사각형 13"/>
          <p:cNvSpPr/>
          <p:nvPr/>
        </p:nvSpPr>
        <p:spPr>
          <a:xfrm>
            <a:off x="880542" y="2968377"/>
            <a:ext cx="2304256" cy="122413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순서도: 연결자 14"/>
          <p:cNvSpPr/>
          <p:nvPr/>
        </p:nvSpPr>
        <p:spPr>
          <a:xfrm>
            <a:off x="2998625" y="278092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5847712" y="2213501"/>
            <a:ext cx="31343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/N</a:t>
            </a:r>
            <a:r>
              <a:rPr lang="ko-KR" altLang="en-US" sz="1200" dirty="0" smtClean="0">
                <a:latin typeface="+mn-ea"/>
                <a:ea typeface="+mn-ea"/>
              </a:rPr>
              <a:t>을 입력하고 초기 화면 실행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9819" y="2142381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시나리오는 반드시 내년 계획 시나리오를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입력해야함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(LTP)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308451" y="13297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MS01</a:t>
            </a:r>
            <a:endParaRPr lang="ko-KR" altLang="en-US" sz="1200" b="1" u="sng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0218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424543" y="1347401"/>
            <a:ext cx="11130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 smtClean="0">
                <a:latin typeface="+mn-ea"/>
                <a:ea typeface="+mn-ea"/>
              </a:rPr>
              <a:t>8. LTP </a:t>
            </a:r>
            <a:r>
              <a:rPr lang="ko-KR" altLang="en-US" sz="1400" b="1" dirty="0" smtClean="0">
                <a:latin typeface="+mn-ea"/>
                <a:ea typeface="+mn-ea"/>
              </a:rPr>
              <a:t>실행</a:t>
            </a:r>
            <a:endParaRPr lang="ko-KR" altLang="en-US" sz="1400" dirty="0">
              <a:latin typeface="+mn-ea"/>
              <a:ea typeface="+mn-ea"/>
            </a:endParaRPr>
          </a:p>
        </p:txBody>
      </p:sp>
      <p:sp>
        <p:nvSpPr>
          <p:cNvPr id="22" name="순서도: 연결자 21"/>
          <p:cNvSpPr/>
          <p:nvPr/>
        </p:nvSpPr>
        <p:spPr>
          <a:xfrm>
            <a:off x="5688310" y="200302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5581428" y="194883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처리키 </a:t>
            </a:r>
            <a:r>
              <a:rPr lang="en-US" altLang="ko-KR" sz="1200" dirty="0" smtClean="0">
                <a:latin typeface="+mn-ea"/>
                <a:ea typeface="+mn-ea"/>
              </a:rPr>
              <a:t>: Possible Entry </a:t>
            </a:r>
            <a:r>
              <a:rPr lang="ko-KR" altLang="en-US" sz="1200" dirty="0" smtClean="0">
                <a:latin typeface="+mn-ea"/>
                <a:ea typeface="+mn-ea"/>
              </a:rPr>
              <a:t>선택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" y="1666876"/>
            <a:ext cx="49911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순서도: 연결자 24"/>
          <p:cNvSpPr/>
          <p:nvPr/>
        </p:nvSpPr>
        <p:spPr>
          <a:xfrm>
            <a:off x="1835696" y="278092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6" name="TextBox 25"/>
          <p:cNvSpPr txBox="1"/>
          <p:nvPr/>
        </p:nvSpPr>
        <p:spPr>
          <a:xfrm>
            <a:off x="5267575" y="170080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  <a:latin typeface="+mn-ea"/>
                <a:ea typeface="+mn-ea"/>
              </a:rPr>
              <a:t>계획 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  <a:ea typeface="+mn-ea"/>
              </a:rPr>
              <a:t>시나리오</a:t>
            </a:r>
            <a:r>
              <a:rPr lang="en-US" altLang="ko-KR" sz="1200" dirty="0" smtClean="0"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latin typeface="+mn-ea"/>
                <a:ea typeface="+mn-ea"/>
              </a:rPr>
              <a:t>플랜트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2060848"/>
            <a:ext cx="2354957" cy="1828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5886700" y="2183566"/>
            <a:ext cx="2942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NETCH : </a:t>
            </a:r>
            <a:r>
              <a:rPr lang="ko-KR" altLang="en-US" sz="12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순 변경</a:t>
            </a:r>
            <a:endParaRPr lang="en-US" altLang="ko-KR" sz="1200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pPr algn="l"/>
            <a:r>
              <a:rPr lang="en-US" altLang="ko-KR" sz="12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NETPL : </a:t>
            </a:r>
            <a:r>
              <a:rPr lang="ko-KR" altLang="en-US" sz="12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계획 범위 내 순 변경</a:t>
            </a:r>
            <a:endParaRPr lang="en-US" altLang="ko-KR" sz="1200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pPr algn="l"/>
            <a:r>
              <a:rPr lang="en-US" altLang="ko-KR" sz="1200" dirty="0" smtClean="0"/>
              <a:t>NEUPL : </a:t>
            </a:r>
            <a:r>
              <a:rPr lang="ko-KR" altLang="en-US" sz="1200" dirty="0" smtClean="0"/>
              <a:t>총 범위에 대한 순 변경 선택</a:t>
            </a:r>
            <a:endParaRPr lang="en-US" altLang="ko-KR" sz="1200" dirty="0" smtClean="0"/>
          </a:p>
          <a:p>
            <a:endParaRPr lang="ko-KR" altLang="en-US" sz="1200" dirty="0"/>
          </a:p>
        </p:txBody>
      </p:sp>
      <p:sp>
        <p:nvSpPr>
          <p:cNvPr id="29" name="순서도: 연결자 28"/>
          <p:cNvSpPr/>
          <p:nvPr/>
        </p:nvSpPr>
        <p:spPr>
          <a:xfrm>
            <a:off x="1115616" y="328498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573016"/>
            <a:ext cx="1961009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순서도: 연결자 30"/>
          <p:cNvSpPr/>
          <p:nvPr/>
        </p:nvSpPr>
        <p:spPr>
          <a:xfrm>
            <a:off x="5688310" y="285407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2" name="TextBox 31"/>
          <p:cNvSpPr txBox="1"/>
          <p:nvPr/>
        </p:nvSpPr>
        <p:spPr>
          <a:xfrm>
            <a:off x="5706197" y="281875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일정 계획  </a:t>
            </a:r>
            <a:r>
              <a:rPr lang="en-US" altLang="ko-KR" sz="1200" dirty="0" smtClean="0">
                <a:latin typeface="+mn-ea"/>
                <a:ea typeface="+mn-ea"/>
              </a:rPr>
              <a:t>: Possible Entry </a:t>
            </a:r>
            <a:r>
              <a:rPr lang="ko-KR" altLang="en-US" sz="1200" dirty="0" smtClean="0">
                <a:latin typeface="+mn-ea"/>
                <a:ea typeface="+mn-ea"/>
              </a:rPr>
              <a:t>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848128" y="3095928"/>
            <a:ext cx="36578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2. </a:t>
            </a:r>
            <a:r>
              <a:rPr lang="ko-KR" altLang="en-US" sz="1200" dirty="0" smtClean="0">
                <a:latin typeface="+mn-ea"/>
                <a:ea typeface="+mn-ea"/>
              </a:rPr>
              <a:t>리드타임 일정 및 생산 능력 계획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4917" y="3346585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3384" y="4082008"/>
            <a:ext cx="288032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순서도: 연결자 35"/>
          <p:cNvSpPr/>
          <p:nvPr/>
        </p:nvSpPr>
        <p:spPr>
          <a:xfrm>
            <a:off x="5699111" y="345669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7" name="순서도: 연결자 36"/>
          <p:cNvSpPr/>
          <p:nvPr/>
        </p:nvSpPr>
        <p:spPr>
          <a:xfrm>
            <a:off x="5706416" y="376952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8" name="순서도: 대체 처리 37"/>
          <p:cNvSpPr/>
          <p:nvPr/>
        </p:nvSpPr>
        <p:spPr>
          <a:xfrm>
            <a:off x="8144966" y="4679801"/>
            <a:ext cx="360040" cy="360040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4917" y="366310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순서도: 연결자 39"/>
          <p:cNvSpPr/>
          <p:nvPr/>
        </p:nvSpPr>
        <p:spPr>
          <a:xfrm>
            <a:off x="8197924" y="450282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41" name="TextBox 40"/>
          <p:cNvSpPr txBox="1"/>
          <p:nvPr/>
        </p:nvSpPr>
        <p:spPr>
          <a:xfrm>
            <a:off x="5647687" y="5090051"/>
            <a:ext cx="31343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/N</a:t>
            </a:r>
            <a:r>
              <a:rPr lang="ko-KR" altLang="en-US" sz="1200" dirty="0" smtClean="0">
                <a:latin typeface="+mn-ea"/>
                <a:ea typeface="+mn-ea"/>
              </a:rPr>
              <a:t>을 입력하고 초기 화면 실행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39794" y="5018931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(LTP)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728" y="1343025"/>
            <a:ext cx="4981897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562378" y="171985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실행 결과 확인 후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61962" y="2160543"/>
            <a:ext cx="24215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/N</a:t>
            </a:r>
            <a:r>
              <a:rPr lang="ko-KR" altLang="en-US" sz="1200" dirty="0" smtClean="0">
                <a:latin typeface="+mn-ea"/>
                <a:ea typeface="+mn-ea"/>
              </a:rPr>
              <a:t>을 입력 하고 초기 화면 실행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6170" y="2099342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모서리가 둥근 사각형 설명선 8"/>
          <p:cNvSpPr/>
          <p:nvPr/>
        </p:nvSpPr>
        <p:spPr>
          <a:xfrm>
            <a:off x="2714626" y="3357771"/>
            <a:ext cx="3476624" cy="2758202"/>
          </a:xfrm>
          <a:prstGeom prst="wedgeRoundRectCallout">
            <a:avLst>
              <a:gd name="adj1" fmla="val -58087"/>
              <a:gd name="adj2" fmla="val -63427"/>
              <a:gd name="adj3" fmla="val 16667"/>
            </a:avLst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LTP(Long-Term Planning)</a:t>
            </a:r>
            <a:r>
              <a:rPr lang="ko-KR" altLang="en-US" dirty="0" smtClean="0">
                <a:latin typeface="+mn-ea"/>
                <a:ea typeface="+mn-ea"/>
              </a:rPr>
              <a:t>는 장기 계획 수립 시에 시뮬레이션 용으로 쓰이는 </a:t>
            </a:r>
            <a:r>
              <a:rPr lang="en-US" altLang="ko-KR" dirty="0" smtClean="0">
                <a:latin typeface="+mn-ea"/>
                <a:ea typeface="+mn-ea"/>
              </a:rPr>
              <a:t>MRP</a:t>
            </a:r>
            <a:r>
              <a:rPr lang="ko-KR" altLang="en-US" dirty="0" smtClean="0">
                <a:latin typeface="+mn-ea"/>
                <a:ea typeface="+mn-ea"/>
              </a:rPr>
              <a:t>입니다</a:t>
            </a:r>
            <a:r>
              <a:rPr lang="en-US" altLang="ko-KR" dirty="0" smtClean="0">
                <a:latin typeface="+mn-ea"/>
                <a:ea typeface="+mn-ea"/>
              </a:rPr>
              <a:t>. MRP</a:t>
            </a:r>
            <a:r>
              <a:rPr lang="ko-KR" altLang="en-US" dirty="0" smtClean="0">
                <a:latin typeface="+mn-ea"/>
                <a:ea typeface="+mn-ea"/>
              </a:rPr>
              <a:t>란 </a:t>
            </a:r>
            <a:r>
              <a:rPr lang="en-US" altLang="ko-KR" dirty="0" smtClean="0">
                <a:latin typeface="+mn-ea"/>
                <a:ea typeface="+mn-ea"/>
              </a:rPr>
              <a:t>DM</a:t>
            </a:r>
            <a:r>
              <a:rPr lang="ko-KR" altLang="en-US" dirty="0" smtClean="0">
                <a:latin typeface="+mn-ea"/>
                <a:ea typeface="+mn-ea"/>
              </a:rPr>
              <a:t>상에 작성한 소요량에 대한 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생산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ko-KR" altLang="en-US" dirty="0" err="1" smtClean="0">
                <a:latin typeface="+mn-ea"/>
                <a:ea typeface="+mn-ea"/>
              </a:rPr>
              <a:t>계획오더를</a:t>
            </a:r>
            <a:r>
              <a:rPr lang="ko-KR" altLang="en-US" dirty="0" smtClean="0">
                <a:latin typeface="+mn-ea"/>
                <a:ea typeface="+mn-ea"/>
              </a:rPr>
              <a:t> 생성시키는 </a:t>
            </a:r>
            <a:r>
              <a:rPr lang="en-US" altLang="ko-KR" dirty="0" smtClean="0">
                <a:latin typeface="+mn-ea"/>
                <a:ea typeface="+mn-ea"/>
              </a:rPr>
              <a:t>TOOL</a:t>
            </a:r>
            <a:r>
              <a:rPr lang="ko-KR" altLang="en-US" dirty="0" smtClean="0">
                <a:latin typeface="+mn-ea"/>
                <a:ea typeface="+mn-ea"/>
              </a:rPr>
              <a:t>이라고 이해하시면 됩니다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•LTP</a:t>
            </a:r>
            <a:r>
              <a:rPr lang="ko-KR" altLang="en-US" dirty="0" smtClean="0">
                <a:latin typeface="+mn-ea"/>
                <a:ea typeface="+mn-ea"/>
              </a:rPr>
              <a:t>를 실행하게 되면 </a:t>
            </a:r>
            <a:r>
              <a:rPr lang="en-US" altLang="ko-KR" dirty="0" smtClean="0">
                <a:latin typeface="+mn-ea"/>
                <a:ea typeface="+mn-ea"/>
              </a:rPr>
              <a:t>DM</a:t>
            </a:r>
            <a:r>
              <a:rPr lang="ko-KR" altLang="en-US" dirty="0" smtClean="0">
                <a:latin typeface="+mn-ea"/>
                <a:ea typeface="+mn-ea"/>
              </a:rPr>
              <a:t>상에서 작성한 독립소요량에 대한 </a:t>
            </a:r>
            <a:r>
              <a:rPr lang="ko-KR" altLang="en-US" dirty="0" err="1" smtClean="0">
                <a:latin typeface="+mn-ea"/>
                <a:ea typeface="+mn-ea"/>
              </a:rPr>
              <a:t>계획오더</a:t>
            </a:r>
            <a:r>
              <a:rPr lang="en-US" altLang="ko-KR" dirty="0" smtClean="0">
                <a:latin typeface="+mn-ea"/>
                <a:ea typeface="+mn-ea"/>
              </a:rPr>
              <a:t>(PLANED ORDER)</a:t>
            </a:r>
            <a:r>
              <a:rPr lang="ko-KR" altLang="en-US" dirty="0" smtClean="0">
                <a:latin typeface="+mn-ea"/>
                <a:ea typeface="+mn-ea"/>
              </a:rPr>
              <a:t>가 생성되며 </a:t>
            </a:r>
            <a:r>
              <a:rPr lang="en-US" altLang="ko-KR" dirty="0" smtClean="0">
                <a:latin typeface="+mn-ea"/>
                <a:ea typeface="+mn-ea"/>
              </a:rPr>
              <a:t>S/R LIST(T-CODE: MS04)</a:t>
            </a:r>
            <a:r>
              <a:rPr lang="ko-KR" altLang="en-US" dirty="0" smtClean="0">
                <a:latin typeface="+mn-ea"/>
                <a:ea typeface="+mn-ea"/>
              </a:rPr>
              <a:t>상에서 확인가능</a:t>
            </a:r>
            <a:r>
              <a:rPr lang="en-US" altLang="ko-KR" dirty="0" smtClean="0">
                <a:latin typeface="+mn-ea"/>
                <a:ea typeface="+mn-ea"/>
              </a:rPr>
              <a:t>. LTP </a:t>
            </a:r>
            <a:r>
              <a:rPr lang="ko-KR" altLang="en-US" dirty="0" smtClean="0">
                <a:latin typeface="+mn-ea"/>
                <a:ea typeface="+mn-ea"/>
              </a:rPr>
              <a:t>실행을 통해 생성된 </a:t>
            </a:r>
            <a:r>
              <a:rPr lang="ko-KR" altLang="en-US" dirty="0" err="1" smtClean="0">
                <a:latin typeface="+mn-ea"/>
                <a:ea typeface="+mn-ea"/>
              </a:rPr>
              <a:t>계획오더는</a:t>
            </a:r>
            <a:r>
              <a:rPr lang="ko-KR" altLang="en-US" dirty="0" smtClean="0">
                <a:latin typeface="+mn-ea"/>
                <a:ea typeface="+mn-ea"/>
              </a:rPr>
              <a:t> 실제 생산에 반영되지 않습니다</a:t>
            </a:r>
            <a:r>
              <a:rPr lang="en-US" altLang="ko-KR" dirty="0" smtClean="0">
                <a:latin typeface="+mn-ea"/>
                <a:ea typeface="+mn-ea"/>
              </a:rPr>
              <a:t>.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•</a:t>
            </a:r>
            <a:r>
              <a:rPr lang="ko-KR" altLang="en-US" dirty="0" smtClean="0">
                <a:latin typeface="+mn-ea"/>
                <a:ea typeface="+mn-ea"/>
              </a:rPr>
              <a:t>여러 차례의 시뮬레이션을 통해서 최종적으로 확정된 </a:t>
            </a:r>
            <a:r>
              <a:rPr lang="en-US" altLang="ko-KR" dirty="0" smtClean="0">
                <a:latin typeface="+mn-ea"/>
                <a:ea typeface="+mn-ea"/>
              </a:rPr>
              <a:t>DM</a:t>
            </a:r>
            <a:r>
              <a:rPr lang="ko-KR" altLang="en-US" dirty="0" smtClean="0">
                <a:latin typeface="+mn-ea"/>
                <a:ea typeface="+mn-ea"/>
              </a:rPr>
              <a:t>수량을 결정합니다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88924" y="2446316"/>
            <a:ext cx="31588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400" b="1" dirty="0" smtClean="0">
                <a:solidFill>
                  <a:srgbClr val="FF0000"/>
                </a:solidFill>
                <a:latin typeface="+mn-ea"/>
                <a:ea typeface="+mn-ea"/>
              </a:rPr>
              <a:t>창원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  <a:ea typeface="+mn-ea"/>
              </a:rPr>
              <a:t>/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  <a:ea typeface="+mn-ea"/>
              </a:rPr>
              <a:t>광주 각각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  <a:ea typeface="+mn-ea"/>
              </a:rPr>
              <a:t>회씩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+mn-ea"/>
                <a:ea typeface="+mn-ea"/>
              </a:rPr>
              <a:t>실행해야함</a:t>
            </a:r>
            <a:endParaRPr lang="en-US" altLang="ko-KR" sz="1400" b="1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400" b="1" dirty="0" smtClean="0">
                <a:solidFill>
                  <a:srgbClr val="FF0000"/>
                </a:solidFill>
                <a:latin typeface="+mn-ea"/>
                <a:ea typeface="+mn-ea"/>
              </a:rPr>
              <a:t>   :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  <a:ea typeface="+mn-ea"/>
              </a:rPr>
              <a:t>광주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  <a:ea typeface="+mn-ea"/>
              </a:rPr>
              <a:t>,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  <a:ea typeface="+mn-ea"/>
              </a:rPr>
              <a:t>창원간 반제품을 수급하여 </a:t>
            </a:r>
            <a:endParaRPr lang="en-US" altLang="ko-KR" sz="1400" b="1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400" b="1" dirty="0" smtClean="0">
                <a:solidFill>
                  <a:srgbClr val="FF0000"/>
                </a:solidFill>
                <a:latin typeface="+mn-ea"/>
                <a:ea typeface="+mn-ea"/>
              </a:rPr>
              <a:t>    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  <a:ea typeface="+mn-ea"/>
              </a:rPr>
              <a:t>생산하는 아이템이 존재함</a:t>
            </a:r>
            <a:endParaRPr lang="en-US" altLang="ko-KR" sz="1400" b="1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400" b="1" dirty="0" smtClean="0">
                <a:solidFill>
                  <a:srgbClr val="FF0000"/>
                </a:solidFill>
                <a:latin typeface="+mn-ea"/>
                <a:ea typeface="+mn-ea"/>
              </a:rPr>
              <a:t>    </a:t>
            </a:r>
          </a:p>
          <a:p>
            <a:pPr algn="l"/>
            <a:r>
              <a:rPr lang="en-US" altLang="ko-KR" sz="1400" b="1" dirty="0" smtClean="0">
                <a:solidFill>
                  <a:srgbClr val="FF0000"/>
                </a:solidFill>
                <a:latin typeface="+mn-ea"/>
                <a:ea typeface="+mn-ea"/>
              </a:rPr>
              <a:t>    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  <a:ea typeface="+mn-ea"/>
              </a:rPr>
              <a:t>광주 → 창원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  <a:ea typeface="+mn-ea"/>
              </a:rPr>
              <a:t>AGM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+mn-ea"/>
                <a:ea typeface="+mn-ea"/>
              </a:rPr>
              <a:t>극판</a:t>
            </a:r>
            <a:endParaRPr lang="en-US" altLang="ko-KR" sz="1400" b="1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algn="l"/>
            <a:r>
              <a:rPr lang="en-US" altLang="ko-KR" sz="1400" b="1" dirty="0" smtClean="0">
                <a:solidFill>
                  <a:srgbClr val="FF0000"/>
                </a:solidFill>
                <a:latin typeface="+mn-ea"/>
                <a:ea typeface="+mn-ea"/>
              </a:rPr>
              <a:t>    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  <a:ea typeface="+mn-ea"/>
              </a:rPr>
              <a:t>창원 → 광주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  <a:ea typeface="+mn-ea"/>
              </a:rPr>
              <a:t>EFB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  <a:ea typeface="+mn-ea"/>
              </a:rPr>
              <a:t>연판</a:t>
            </a:r>
            <a:endParaRPr lang="ko-KR" altLang="en-US" sz="14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Backjob</a:t>
                      </a:r>
                      <a:r>
                        <a:rPr kumimoji="0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변형의 계획 시나리오를 반드시 확인하고 수정후에 </a:t>
                      </a:r>
                      <a:r>
                        <a:rPr kumimoji="0" lang="en-US" altLang="ko-KR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Backjob</a:t>
                      </a:r>
                      <a:r>
                        <a:rPr kumimoji="0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ko-KR" altLang="en-US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실행해야한다</a:t>
                      </a:r>
                      <a:r>
                        <a:rPr kumimoji="0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308451" y="1389075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MDBS</a:t>
            </a:r>
            <a:endParaRPr lang="ko-KR" altLang="en-US" sz="1200" b="1" u="sng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0218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443130" y="1347401"/>
            <a:ext cx="17171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 smtClean="0">
                <a:latin typeface="+mn-ea"/>
                <a:ea typeface="+mn-ea"/>
              </a:rPr>
              <a:t>9. </a:t>
            </a:r>
            <a:r>
              <a:rPr lang="ko-KR" altLang="en-US" sz="1400" b="1" dirty="0" smtClean="0">
                <a:latin typeface="+mn-ea"/>
                <a:ea typeface="+mn-ea"/>
              </a:rPr>
              <a:t>백그라운드 실행</a:t>
            </a:r>
            <a:endParaRPr lang="ko-KR" altLang="en-US" sz="1400" dirty="0">
              <a:latin typeface="+mn-ea"/>
              <a:ea typeface="+mn-ea"/>
            </a:endParaRPr>
          </a:p>
        </p:txBody>
      </p:sp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4978" y="1757548"/>
            <a:ext cx="4942670" cy="3467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5661451" y="1688933"/>
            <a:ext cx="36250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백그라운드 실행은 특정 시간대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사전 정의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ko-KR" altLang="en-US" dirty="0" smtClean="0">
                <a:latin typeface="+mn-ea"/>
                <a:ea typeface="+mn-ea"/>
              </a:rPr>
              <a:t>에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시스템이 자동으로 </a:t>
            </a:r>
            <a:r>
              <a:rPr lang="en-US" altLang="ko-KR" dirty="0" smtClean="0">
                <a:latin typeface="+mn-ea"/>
                <a:ea typeface="+mn-ea"/>
              </a:rPr>
              <a:t>LTP</a:t>
            </a:r>
            <a:r>
              <a:rPr lang="ko-KR" altLang="en-US" dirty="0" smtClean="0">
                <a:latin typeface="+mn-ea"/>
                <a:ea typeface="+mn-ea"/>
              </a:rPr>
              <a:t>을 수행 할수 있도록 하는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작업이다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</a:p>
          <a:p>
            <a:pPr algn="l"/>
            <a:r>
              <a:rPr lang="en-US" altLang="ko-KR" dirty="0" smtClean="0">
                <a:solidFill>
                  <a:srgbClr val="FF0000"/>
                </a:solidFill>
                <a:latin typeface="+mn-ea"/>
                <a:ea typeface="+mn-ea"/>
              </a:rPr>
              <a:t>MPS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  <a:ea typeface="+mn-ea"/>
              </a:rPr>
              <a:t>실행 시간이 장시간 소요됨 </a:t>
            </a:r>
            <a:r>
              <a:rPr lang="ko-KR" altLang="en-US" dirty="0" err="1" smtClean="0">
                <a:solidFill>
                  <a:srgbClr val="FF0000"/>
                </a:solidFill>
                <a:latin typeface="+mn-ea"/>
                <a:ea typeface="+mn-ea"/>
              </a:rPr>
              <a:t>으로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  <a:ea typeface="+mn-ea"/>
              </a:rPr>
              <a:t> 시스템 부하가 없는 시간대에 적용</a:t>
            </a:r>
            <a:r>
              <a:rPr lang="ko-KR" altLang="en-US" dirty="0" smtClean="0">
                <a:latin typeface="+mn-ea"/>
                <a:ea typeface="+mn-ea"/>
              </a:rPr>
              <a:t> </a:t>
            </a:r>
            <a:r>
              <a:rPr lang="ko-KR" altLang="en-US" dirty="0" err="1" smtClean="0">
                <a:latin typeface="+mn-ea"/>
                <a:ea typeface="+mn-ea"/>
              </a:rPr>
              <a:t>할수</a:t>
            </a:r>
            <a:r>
              <a:rPr lang="ko-KR" altLang="en-US" dirty="0" smtClean="0">
                <a:latin typeface="+mn-ea"/>
                <a:ea typeface="+mn-ea"/>
              </a:rPr>
              <a:t> 있다 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6" name="순서도: 연결자 45"/>
          <p:cNvSpPr/>
          <p:nvPr/>
        </p:nvSpPr>
        <p:spPr>
          <a:xfrm>
            <a:off x="5688310" y="284615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47" name="TextBox 46"/>
          <p:cNvSpPr txBox="1"/>
          <p:nvPr/>
        </p:nvSpPr>
        <p:spPr>
          <a:xfrm>
            <a:off x="5854553" y="279195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변형을 </a:t>
            </a:r>
            <a:r>
              <a:rPr lang="en-US" altLang="ko-KR" sz="1200" dirty="0" smtClean="0">
                <a:latin typeface="+mn-ea"/>
                <a:ea typeface="+mn-ea"/>
              </a:rPr>
              <a:t>Click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9" name="순서도: 연결자 48"/>
          <p:cNvSpPr/>
          <p:nvPr/>
        </p:nvSpPr>
        <p:spPr>
          <a:xfrm>
            <a:off x="5688310" y="318657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5884322" y="315125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MPS-1300</a:t>
            </a:r>
            <a:r>
              <a:rPr lang="ko-KR" altLang="en-US" dirty="0" smtClean="0">
                <a:latin typeface="+mn-ea"/>
                <a:ea typeface="+mn-ea"/>
              </a:rPr>
              <a:t>을 입력한다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광주</a:t>
            </a:r>
            <a:r>
              <a:rPr lang="en-US" altLang="ko-KR" dirty="0" smtClean="0">
                <a:latin typeface="+mn-ea"/>
                <a:ea typeface="+mn-ea"/>
              </a:rPr>
              <a:t>:1200)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52" name="순서도: 연결자 51"/>
          <p:cNvSpPr/>
          <p:nvPr/>
        </p:nvSpPr>
        <p:spPr>
          <a:xfrm>
            <a:off x="2610621" y="266604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61289" y="3516333"/>
            <a:ext cx="8572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순서도: 연결자 52"/>
          <p:cNvSpPr/>
          <p:nvPr/>
        </p:nvSpPr>
        <p:spPr>
          <a:xfrm>
            <a:off x="2931255" y="408712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54" name="순서도: 연결자 53"/>
          <p:cNvSpPr/>
          <p:nvPr/>
        </p:nvSpPr>
        <p:spPr>
          <a:xfrm>
            <a:off x="3156887" y="450275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55" name="순서도: 연결자 54"/>
          <p:cNvSpPr/>
          <p:nvPr/>
        </p:nvSpPr>
        <p:spPr>
          <a:xfrm>
            <a:off x="5696229" y="363388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56" name="TextBox 55"/>
          <p:cNvSpPr txBox="1"/>
          <p:nvPr/>
        </p:nvSpPr>
        <p:spPr>
          <a:xfrm>
            <a:off x="6755099" y="3573747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  Click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(LTP)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308451" y="1389075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MDBS</a:t>
            </a:r>
            <a:endParaRPr lang="ko-KR" altLang="en-US" sz="1200" b="1" u="sng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0218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순서도: 연결자 45"/>
          <p:cNvSpPr/>
          <p:nvPr/>
        </p:nvSpPr>
        <p:spPr>
          <a:xfrm>
            <a:off x="5676435" y="18724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47" name="TextBox 46"/>
          <p:cNvSpPr txBox="1"/>
          <p:nvPr/>
        </p:nvSpPr>
        <p:spPr>
          <a:xfrm>
            <a:off x="5842678" y="181820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개별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9" name="순서도: 연결자 48"/>
          <p:cNvSpPr/>
          <p:nvPr/>
        </p:nvSpPr>
        <p:spPr>
          <a:xfrm>
            <a:off x="5676435" y="221282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5872447" y="217750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Check 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52" name="순서도: 연결자 51"/>
          <p:cNvSpPr/>
          <p:nvPr/>
        </p:nvSpPr>
        <p:spPr>
          <a:xfrm>
            <a:off x="5674456" y="257107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6873" y="1432524"/>
            <a:ext cx="4974524" cy="397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순서도: 연결자 15"/>
          <p:cNvSpPr/>
          <p:nvPr/>
        </p:nvSpPr>
        <p:spPr>
          <a:xfrm>
            <a:off x="2420616" y="296292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7" name="순서도: 연결자 16"/>
          <p:cNvSpPr/>
          <p:nvPr/>
        </p:nvSpPr>
        <p:spPr>
          <a:xfrm>
            <a:off x="1779349" y="368336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8" name="순서도: 연결자 17"/>
          <p:cNvSpPr/>
          <p:nvPr/>
        </p:nvSpPr>
        <p:spPr>
          <a:xfrm>
            <a:off x="4710573" y="488475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2012" y="2471367"/>
            <a:ext cx="6858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(LTP)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308451" y="1389075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MDBS</a:t>
            </a:r>
            <a:endParaRPr lang="ko-KR" altLang="en-US" sz="1200" b="1" u="sng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0218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순서도: 연결자 45"/>
          <p:cNvSpPr/>
          <p:nvPr/>
        </p:nvSpPr>
        <p:spPr>
          <a:xfrm>
            <a:off x="5676435" y="18724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47" name="TextBox 46"/>
          <p:cNvSpPr txBox="1"/>
          <p:nvPr/>
        </p:nvSpPr>
        <p:spPr>
          <a:xfrm>
            <a:off x="5842678" y="181820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해당 처리키 입력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여기서는 생략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49" name="순서도: 연결자 48"/>
          <p:cNvSpPr/>
          <p:nvPr/>
        </p:nvSpPr>
        <p:spPr>
          <a:xfrm>
            <a:off x="5676435" y="231970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5961406" y="2616888"/>
            <a:ext cx="1543799" cy="280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“</a:t>
            </a:r>
            <a:r>
              <a:rPr lang="ko-KR" altLang="en-US" dirty="0" smtClean="0">
                <a:latin typeface="+mn-ea"/>
                <a:ea typeface="+mn-ea"/>
              </a:rPr>
              <a:t>예</a:t>
            </a:r>
            <a:r>
              <a:rPr lang="en-US" altLang="ko-KR" dirty="0" smtClean="0">
                <a:latin typeface="+mn-ea"/>
                <a:ea typeface="+mn-ea"/>
              </a:rPr>
              <a:t>” Click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52" name="순서도: 연결자 51"/>
          <p:cNvSpPr/>
          <p:nvPr/>
        </p:nvSpPr>
        <p:spPr>
          <a:xfrm>
            <a:off x="5674456" y="267794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902" y="1389413"/>
            <a:ext cx="4941372" cy="3990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순서도: 연결자 21"/>
          <p:cNvSpPr/>
          <p:nvPr/>
        </p:nvSpPr>
        <p:spPr>
          <a:xfrm>
            <a:off x="1731848" y="239293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3" name="순서도: 처리 22"/>
          <p:cNvSpPr/>
          <p:nvPr/>
        </p:nvSpPr>
        <p:spPr>
          <a:xfrm>
            <a:off x="1971306" y="2185060"/>
            <a:ext cx="890650" cy="2125683"/>
          </a:xfrm>
          <a:prstGeom prst="flowChartProcess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8632" y="2176834"/>
            <a:ext cx="40005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순서도: 연결자 24"/>
          <p:cNvSpPr/>
          <p:nvPr/>
        </p:nvSpPr>
        <p:spPr>
          <a:xfrm>
            <a:off x="2135609" y="142707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6" name="순서도: 연결자 25"/>
          <p:cNvSpPr/>
          <p:nvPr/>
        </p:nvSpPr>
        <p:spPr>
          <a:xfrm>
            <a:off x="3309288" y="278284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7" name="TextBox 26"/>
          <p:cNvSpPr txBox="1"/>
          <p:nvPr/>
        </p:nvSpPr>
        <p:spPr>
          <a:xfrm>
            <a:off x="6410692" y="2211152"/>
            <a:ext cx="724403" cy="280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Click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781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76010" y="2915578"/>
            <a:ext cx="23241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(LTP)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308451" y="1389075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MDBS</a:t>
            </a:r>
            <a:endParaRPr lang="ko-KR" altLang="en-US" sz="1200" b="1" u="sng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0218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7120" y="1393248"/>
            <a:ext cx="4813650" cy="3891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순서도: 연결자 20"/>
          <p:cNvSpPr/>
          <p:nvPr/>
        </p:nvSpPr>
        <p:spPr>
          <a:xfrm>
            <a:off x="5676435" y="17774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5842678" y="172320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내역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8" name="순서도: 연결자 27"/>
          <p:cNvSpPr/>
          <p:nvPr/>
        </p:nvSpPr>
        <p:spPr>
          <a:xfrm>
            <a:off x="1969354" y="242856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9" name="순서도: 연결자 28"/>
          <p:cNvSpPr/>
          <p:nvPr/>
        </p:nvSpPr>
        <p:spPr>
          <a:xfrm>
            <a:off x="5674456" y="207230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0" name="순서도: 연결자 29"/>
          <p:cNvSpPr/>
          <p:nvPr/>
        </p:nvSpPr>
        <p:spPr>
          <a:xfrm>
            <a:off x="506709" y="258096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1" name="TextBox 30"/>
          <p:cNvSpPr txBox="1"/>
          <p:nvPr/>
        </p:nvSpPr>
        <p:spPr>
          <a:xfrm>
            <a:off x="5816951" y="201811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백그라운드 처리 전용 </a:t>
            </a:r>
            <a:r>
              <a:rPr lang="en-US" altLang="ko-KR" sz="1200" dirty="0" smtClean="0">
                <a:latin typeface="+mn-ea"/>
                <a:ea typeface="+mn-ea"/>
              </a:rPr>
              <a:t>Check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33455" y="2980706"/>
            <a:ext cx="5029200" cy="312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순서도: 연결자 31"/>
          <p:cNvSpPr/>
          <p:nvPr/>
        </p:nvSpPr>
        <p:spPr>
          <a:xfrm>
            <a:off x="5672481" y="239095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3" name="TextBox 32"/>
          <p:cNvSpPr txBox="1"/>
          <p:nvPr/>
        </p:nvSpPr>
        <p:spPr>
          <a:xfrm>
            <a:off x="5826851" y="233676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저장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4" name="순서도: 연결자 33"/>
          <p:cNvSpPr/>
          <p:nvPr/>
        </p:nvSpPr>
        <p:spPr>
          <a:xfrm>
            <a:off x="742241" y="142707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5" name="순서도: 연결자 34"/>
          <p:cNvSpPr/>
          <p:nvPr/>
        </p:nvSpPr>
        <p:spPr>
          <a:xfrm>
            <a:off x="5682377" y="267398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5824874" y="260791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생성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8" name="순서도: 연결자 37"/>
          <p:cNvSpPr/>
          <p:nvPr/>
        </p:nvSpPr>
        <p:spPr>
          <a:xfrm>
            <a:off x="5609146" y="381203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(LTP)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MDBS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308451" y="1389075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MDBS</a:t>
            </a:r>
            <a:endParaRPr lang="ko-KR" altLang="en-US" sz="1200" b="1" u="sng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0218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순서도: 연결자 20"/>
          <p:cNvSpPr/>
          <p:nvPr/>
        </p:nvSpPr>
        <p:spPr>
          <a:xfrm>
            <a:off x="5676435" y="17774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5842678" y="1723205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일정계획 클릭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9" name="순서도: 연결자 28"/>
          <p:cNvSpPr/>
          <p:nvPr/>
        </p:nvSpPr>
        <p:spPr>
          <a:xfrm>
            <a:off x="5674456" y="207230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31" name="TextBox 30"/>
          <p:cNvSpPr txBox="1"/>
          <p:nvPr/>
        </p:nvSpPr>
        <p:spPr>
          <a:xfrm>
            <a:off x="5816951" y="201811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실행 날짜 및 시간 설정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469" y="1330036"/>
            <a:ext cx="4533181" cy="2814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순서도: 연결자 31"/>
          <p:cNvSpPr/>
          <p:nvPr/>
        </p:nvSpPr>
        <p:spPr>
          <a:xfrm>
            <a:off x="5672481" y="239095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33" name="TextBox 32"/>
          <p:cNvSpPr txBox="1"/>
          <p:nvPr/>
        </p:nvSpPr>
        <p:spPr>
          <a:xfrm>
            <a:off x="5826851" y="2336760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일회성</a:t>
            </a:r>
            <a:r>
              <a:rPr lang="en-US" altLang="ko-KR" sz="1200" dirty="0" smtClean="0">
                <a:latin typeface="+mn-ea"/>
                <a:ea typeface="+mn-ea"/>
              </a:rPr>
              <a:t>/</a:t>
            </a:r>
            <a:r>
              <a:rPr lang="ko-KR" altLang="en-US" sz="1200" dirty="0" err="1" smtClean="0">
                <a:latin typeface="+mn-ea"/>
                <a:ea typeface="+mn-ea"/>
              </a:rPr>
              <a:t>정기적일정</a:t>
            </a:r>
            <a:r>
              <a:rPr lang="ko-KR" altLang="en-US" sz="1200" dirty="0" smtClean="0">
                <a:latin typeface="+mn-ea"/>
                <a:ea typeface="+mn-ea"/>
              </a:rPr>
              <a:t> 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35" name="순서도: 연결자 34"/>
          <p:cNvSpPr/>
          <p:nvPr/>
        </p:nvSpPr>
        <p:spPr>
          <a:xfrm>
            <a:off x="5682377" y="267398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5824874" y="2607913"/>
            <a:ext cx="3366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정기적 </a:t>
            </a:r>
            <a:r>
              <a:rPr lang="ko-KR" altLang="en-US" sz="1200" dirty="0" err="1" smtClean="0">
                <a:latin typeface="+mn-ea"/>
                <a:ea typeface="+mn-ea"/>
              </a:rPr>
              <a:t>일정일시에는</a:t>
            </a:r>
            <a:r>
              <a:rPr lang="ko-KR" altLang="en-US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err="1" smtClean="0">
                <a:latin typeface="+mn-ea"/>
                <a:ea typeface="+mn-ea"/>
              </a:rPr>
              <a:t>정기적일정클릭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2" name="순서도: 연결자 21"/>
          <p:cNvSpPr/>
          <p:nvPr/>
        </p:nvSpPr>
        <p:spPr>
          <a:xfrm>
            <a:off x="1577469" y="240481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005" y="3773076"/>
            <a:ext cx="3485140" cy="274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순서도: 연결자 24"/>
          <p:cNvSpPr/>
          <p:nvPr/>
        </p:nvSpPr>
        <p:spPr>
          <a:xfrm>
            <a:off x="2394925" y="563292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6" name="순서도: 연결자 25"/>
          <p:cNvSpPr/>
          <p:nvPr/>
        </p:nvSpPr>
        <p:spPr>
          <a:xfrm>
            <a:off x="991662" y="629596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7" name="순서도: 연결자 26"/>
          <p:cNvSpPr/>
          <p:nvPr/>
        </p:nvSpPr>
        <p:spPr>
          <a:xfrm>
            <a:off x="2759106" y="612772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90492" y="3967164"/>
            <a:ext cx="2105025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순서도: 연결자 38"/>
          <p:cNvSpPr/>
          <p:nvPr/>
        </p:nvSpPr>
        <p:spPr>
          <a:xfrm>
            <a:off x="5704148" y="294514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40" name="순서도: 연결자 39"/>
          <p:cNvSpPr/>
          <p:nvPr/>
        </p:nvSpPr>
        <p:spPr>
          <a:xfrm>
            <a:off x="4182165" y="410694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5</a:t>
            </a:r>
            <a:endParaRPr lang="ko-KR" altLang="en-US" sz="1400" dirty="0"/>
          </a:p>
        </p:txBody>
      </p:sp>
      <p:sp>
        <p:nvSpPr>
          <p:cNvPr id="41" name="TextBox 40"/>
          <p:cNvSpPr txBox="1"/>
          <p:nvPr/>
        </p:nvSpPr>
        <p:spPr>
          <a:xfrm>
            <a:off x="5799145" y="2902818"/>
            <a:ext cx="3366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반복기산 선택 후 생성 클릭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1874" y="3835727"/>
            <a:ext cx="4074126" cy="2529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순서도: 연결자 42"/>
          <p:cNvSpPr/>
          <p:nvPr/>
        </p:nvSpPr>
        <p:spPr>
          <a:xfrm>
            <a:off x="6139614" y="497186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sp>
        <p:nvSpPr>
          <p:cNvPr id="44" name="순서도: 연결자 43"/>
          <p:cNvSpPr/>
          <p:nvPr/>
        </p:nvSpPr>
        <p:spPr>
          <a:xfrm>
            <a:off x="5714048" y="3168791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6</a:t>
            </a:r>
            <a:endParaRPr lang="ko-KR" altLang="en-US" sz="1400" dirty="0"/>
          </a:p>
        </p:txBody>
      </p:sp>
      <p:sp>
        <p:nvSpPr>
          <p:cNvPr id="45" name="TextBox 44"/>
          <p:cNvSpPr txBox="1"/>
          <p:nvPr/>
        </p:nvSpPr>
        <p:spPr>
          <a:xfrm>
            <a:off x="5809045" y="3126468"/>
            <a:ext cx="3366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즉시시작 실행 클릭 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329781" y="1347401"/>
            <a:ext cx="177524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dirty="0" smtClean="0">
                <a:latin typeface="+mn-ea"/>
                <a:ea typeface="+mn-ea"/>
              </a:rPr>
              <a:t>9. S/R LIST </a:t>
            </a:r>
            <a:r>
              <a:rPr lang="ko-KR" altLang="en-US" sz="1400" b="1" dirty="0" smtClean="0">
                <a:latin typeface="+mn-ea"/>
                <a:ea typeface="+mn-ea"/>
              </a:rPr>
              <a:t>조회</a:t>
            </a:r>
            <a:endParaRPr lang="ko-KR" altLang="en-US" sz="1400" dirty="0">
              <a:latin typeface="+mn-ea"/>
              <a:ea typeface="+mn-ea"/>
            </a:endParaRP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" y="1638300"/>
            <a:ext cx="4962525" cy="3781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317976" y="136780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MS04</a:t>
            </a:r>
            <a:endParaRPr lang="ko-KR" altLang="en-US" sz="1200" b="1" u="sng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9743" y="13531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순서도: 연결자 10"/>
          <p:cNvSpPr/>
          <p:nvPr/>
        </p:nvSpPr>
        <p:spPr>
          <a:xfrm>
            <a:off x="5640685" y="175537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5667153" y="1701180"/>
            <a:ext cx="39149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  개별 접근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ko-KR" altLang="en-US" sz="1200" dirty="0" smtClean="0">
                <a:latin typeface="+mn-ea"/>
                <a:ea typeface="+mn-ea"/>
              </a:rPr>
              <a:t>단일 </a:t>
            </a:r>
            <a:r>
              <a:rPr lang="en-US" altLang="ko-KR" dirty="0" smtClean="0">
                <a:latin typeface="+mn-ea"/>
                <a:ea typeface="+mn-ea"/>
              </a:rPr>
              <a:t>ITEM </a:t>
            </a:r>
            <a:r>
              <a:rPr lang="ko-KR" altLang="en-US" dirty="0" err="1" smtClean="0">
                <a:latin typeface="+mn-ea"/>
                <a:ea typeface="+mn-ea"/>
              </a:rPr>
              <a:t>조회시</a:t>
            </a:r>
            <a:r>
              <a:rPr lang="en-US" altLang="ko-KR" dirty="0" smtClean="0">
                <a:latin typeface="+mn-ea"/>
                <a:ea typeface="+mn-ea"/>
              </a:rPr>
              <a:t>), </a:t>
            </a:r>
            <a:r>
              <a:rPr lang="ko-KR" altLang="en-US" dirty="0" smtClean="0">
                <a:latin typeface="+mn-ea"/>
                <a:ea typeface="+mn-ea"/>
              </a:rPr>
              <a:t>일괄 접근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   (</a:t>
            </a:r>
            <a:r>
              <a:rPr lang="ko-KR" altLang="en-US" dirty="0" smtClean="0">
                <a:latin typeface="+mn-ea"/>
                <a:ea typeface="+mn-ea"/>
              </a:rPr>
              <a:t>전체 </a:t>
            </a:r>
            <a:r>
              <a:rPr lang="en-US" altLang="ko-KR" dirty="0" smtClean="0">
                <a:latin typeface="+mn-ea"/>
                <a:ea typeface="+mn-ea"/>
              </a:rPr>
              <a:t>ITEM </a:t>
            </a:r>
            <a:r>
              <a:rPr lang="ko-KR" altLang="en-US" dirty="0" smtClean="0">
                <a:latin typeface="+mn-ea"/>
                <a:ea typeface="+mn-ea"/>
              </a:rPr>
              <a:t>조회</a:t>
            </a:r>
            <a:r>
              <a:rPr lang="en-US" altLang="ko-KR" dirty="0" smtClean="0">
                <a:latin typeface="+mn-ea"/>
                <a:ea typeface="+mn-ea"/>
              </a:rPr>
              <a:t>) </a:t>
            </a:r>
            <a:r>
              <a:rPr lang="ko-KR" altLang="en-US" sz="1200" dirty="0" smtClean="0">
                <a:latin typeface="+mn-ea"/>
                <a:ea typeface="+mn-ea"/>
              </a:rPr>
              <a:t>선택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72400" y="307240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일괄 접근 </a:t>
            </a:r>
            <a:r>
              <a:rPr lang="ko-KR" altLang="en-US" sz="1200" dirty="0" err="1" smtClean="0">
                <a:latin typeface="+mn-ea"/>
                <a:ea typeface="+mn-ea"/>
              </a:rPr>
              <a:t>선택시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5" name="순서도: 연결자 14"/>
          <p:cNvSpPr/>
          <p:nvPr/>
        </p:nvSpPr>
        <p:spPr>
          <a:xfrm>
            <a:off x="5640685" y="220637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5725247" y="216152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+mn-ea"/>
                <a:ea typeface="+mn-ea"/>
              </a:rPr>
              <a:t>계획 시나리오 선택</a:t>
            </a:r>
            <a:r>
              <a:rPr lang="en-US" altLang="ko-KR" sz="1200" dirty="0" smtClean="0">
                <a:latin typeface="+mn-ea"/>
                <a:ea typeface="+mn-ea"/>
              </a:rPr>
              <a:t>(Possible Entry)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8" name="순서도: 연결자 17"/>
          <p:cNvSpPr/>
          <p:nvPr/>
        </p:nvSpPr>
        <p:spPr>
          <a:xfrm>
            <a:off x="649585" y="219352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9" name="순서도: 연결자 18"/>
          <p:cNvSpPr/>
          <p:nvPr/>
        </p:nvSpPr>
        <p:spPr>
          <a:xfrm>
            <a:off x="1259185" y="250165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20" name="순서도: 연결자 19"/>
          <p:cNvSpPr/>
          <p:nvPr/>
        </p:nvSpPr>
        <p:spPr>
          <a:xfrm>
            <a:off x="1459210" y="260642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1" name="순서도: 연결자 20"/>
          <p:cNvSpPr/>
          <p:nvPr/>
        </p:nvSpPr>
        <p:spPr>
          <a:xfrm>
            <a:off x="1202035" y="273025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22" name="순서도: 연결자 21"/>
          <p:cNvSpPr/>
          <p:nvPr/>
        </p:nvSpPr>
        <p:spPr>
          <a:xfrm>
            <a:off x="5640685" y="250165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5782397" y="2456803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자재 코드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4" name="순서도: 연결자 23"/>
          <p:cNvSpPr/>
          <p:nvPr/>
        </p:nvSpPr>
        <p:spPr>
          <a:xfrm>
            <a:off x="5640685" y="280645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25" name="TextBox 24"/>
          <p:cNvSpPr txBox="1"/>
          <p:nvPr/>
        </p:nvSpPr>
        <p:spPr>
          <a:xfrm>
            <a:off x="5810972" y="275207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플랜트 입력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22593" y="2696213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Box 26"/>
          <p:cNvSpPr txBox="1"/>
          <p:nvPr/>
        </p:nvSpPr>
        <p:spPr>
          <a:xfrm>
            <a:off x="5772400" y="3339108"/>
            <a:ext cx="3676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계획 시나리오</a:t>
            </a:r>
            <a:r>
              <a:rPr lang="en-US" altLang="ko-KR" sz="1200" dirty="0" smtClean="0"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latin typeface="+mn-ea"/>
                <a:ea typeface="+mn-ea"/>
              </a:rPr>
              <a:t>플랜트</a:t>
            </a:r>
            <a:r>
              <a:rPr lang="en-US" altLang="ko-KR" sz="1200" dirty="0" smtClean="0">
                <a:latin typeface="+mn-ea"/>
                <a:ea typeface="+mn-ea"/>
              </a:rPr>
              <a:t>, MRP</a:t>
            </a:r>
            <a:r>
              <a:rPr lang="ko-KR" altLang="en-US" sz="1200" dirty="0" smtClean="0">
                <a:latin typeface="+mn-ea"/>
                <a:ea typeface="+mn-ea"/>
              </a:rPr>
              <a:t>관리자 선택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323975"/>
            <a:ext cx="5029200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88" y="3067050"/>
            <a:ext cx="38004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순서도: 연결자 6"/>
          <p:cNvSpPr/>
          <p:nvPr/>
        </p:nvSpPr>
        <p:spPr>
          <a:xfrm>
            <a:off x="3897610" y="28317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3267075" y="3028950"/>
            <a:ext cx="2171700" cy="571500"/>
          </a:xfrm>
          <a:prstGeom prst="round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순서도: 연결자 9"/>
          <p:cNvSpPr/>
          <p:nvPr/>
        </p:nvSpPr>
        <p:spPr>
          <a:xfrm>
            <a:off x="5821660" y="170775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5857653" y="1644030"/>
            <a:ext cx="39149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  </a:t>
            </a:r>
            <a:r>
              <a:rPr lang="en-US" altLang="ko-KR" dirty="0" err="1" smtClean="0">
                <a:latin typeface="+mn-ea"/>
                <a:ea typeface="+mn-ea"/>
              </a:rPr>
              <a:t>IndRed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오더가 </a:t>
            </a:r>
            <a:r>
              <a:rPr lang="en-US" altLang="ko-KR" dirty="0" smtClean="0">
                <a:latin typeface="+mn-ea"/>
                <a:ea typeface="+mn-ea"/>
              </a:rPr>
              <a:t>MPS </a:t>
            </a:r>
            <a:r>
              <a:rPr lang="ko-KR" altLang="en-US" dirty="0" smtClean="0">
                <a:latin typeface="+mn-ea"/>
                <a:ea typeface="+mn-ea"/>
              </a:rPr>
              <a:t>실행 후 </a:t>
            </a:r>
            <a:r>
              <a:rPr lang="en-US" altLang="ko-KR" dirty="0" err="1" smtClean="0">
                <a:latin typeface="+mn-ea"/>
                <a:ea typeface="+mn-ea"/>
              </a:rPr>
              <a:t>PldOrd</a:t>
            </a:r>
            <a:r>
              <a:rPr lang="ko-KR" altLang="en-US" dirty="0" smtClean="0">
                <a:latin typeface="+mn-ea"/>
                <a:ea typeface="+mn-ea"/>
              </a:rPr>
              <a:t>로 생성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5325" y="1657349"/>
            <a:ext cx="8515350" cy="350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순서도: 연결자 9"/>
          <p:cNvSpPr/>
          <p:nvPr/>
        </p:nvSpPr>
        <p:spPr>
          <a:xfrm>
            <a:off x="5821660" y="170775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5857653" y="1644030"/>
            <a:ext cx="39149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  </a:t>
            </a:r>
            <a:r>
              <a:rPr lang="en-US" altLang="ko-KR" dirty="0" err="1" smtClean="0">
                <a:latin typeface="+mn-ea"/>
                <a:ea typeface="+mn-ea"/>
              </a:rPr>
              <a:t>IndRed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r>
              <a:rPr lang="ko-KR" altLang="en-US" dirty="0" smtClean="0">
                <a:latin typeface="+mn-ea"/>
                <a:ea typeface="+mn-ea"/>
              </a:rPr>
              <a:t>오더가 </a:t>
            </a:r>
            <a:r>
              <a:rPr lang="en-US" altLang="ko-KR" dirty="0" smtClean="0">
                <a:latin typeface="+mn-ea"/>
                <a:ea typeface="+mn-ea"/>
              </a:rPr>
              <a:t>MPS </a:t>
            </a:r>
            <a:r>
              <a:rPr lang="ko-KR" altLang="en-US" dirty="0" smtClean="0">
                <a:latin typeface="+mn-ea"/>
                <a:ea typeface="+mn-ea"/>
              </a:rPr>
              <a:t>실행 후 </a:t>
            </a:r>
            <a:r>
              <a:rPr lang="en-US" altLang="ko-KR" dirty="0" err="1" smtClean="0">
                <a:latin typeface="+mn-ea"/>
                <a:ea typeface="+mn-ea"/>
              </a:rPr>
              <a:t>PldOrd</a:t>
            </a:r>
            <a:r>
              <a:rPr lang="ko-KR" altLang="en-US" dirty="0" smtClean="0">
                <a:latin typeface="+mn-ea"/>
                <a:ea typeface="+mn-ea"/>
              </a:rPr>
              <a:t>로 생성</a:t>
            </a:r>
            <a:r>
              <a:rPr lang="en-US" altLang="ko-KR" dirty="0" smtClean="0">
                <a:latin typeface="+mn-ea"/>
                <a:ea typeface="+mn-ea"/>
              </a:rPr>
              <a:t> 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400175"/>
            <a:ext cx="5029200" cy="375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순서도: 연결자 12"/>
          <p:cNvSpPr/>
          <p:nvPr/>
        </p:nvSpPr>
        <p:spPr>
          <a:xfrm>
            <a:off x="1506835" y="262215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4" name="순서도: 연결자 13"/>
          <p:cNvSpPr/>
          <p:nvPr/>
        </p:nvSpPr>
        <p:spPr>
          <a:xfrm>
            <a:off x="640060" y="447952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5" name="순서도: 연결자 14"/>
          <p:cNvSpPr/>
          <p:nvPr/>
        </p:nvSpPr>
        <p:spPr>
          <a:xfrm>
            <a:off x="5831185" y="199350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5867178" y="1929780"/>
            <a:ext cx="39149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  요소에 대한 오더 리포트 </a:t>
            </a:r>
            <a:r>
              <a:rPr lang="en-US" altLang="ko-KR" dirty="0" smtClean="0">
                <a:latin typeface="+mn-ea"/>
                <a:ea typeface="+mn-ea"/>
              </a:rPr>
              <a:t>Click</a:t>
            </a:r>
            <a:r>
              <a:rPr lang="ko-KR" altLang="en-US" dirty="0" smtClean="0">
                <a:latin typeface="+mn-ea"/>
                <a:ea typeface="+mn-ea"/>
              </a:rPr>
              <a:t>시 상위 </a:t>
            </a:r>
            <a:r>
              <a:rPr lang="en-US" altLang="ko-KR" dirty="0" smtClean="0">
                <a:latin typeface="+mn-ea"/>
                <a:ea typeface="+mn-ea"/>
              </a:rPr>
              <a:t>Label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  </a:t>
            </a:r>
            <a:r>
              <a:rPr lang="ko-KR" altLang="en-US" dirty="0" smtClean="0">
                <a:latin typeface="+mn-ea"/>
                <a:ea typeface="+mn-ea"/>
              </a:rPr>
              <a:t>자재에 </a:t>
            </a:r>
            <a:r>
              <a:rPr lang="ko-KR" altLang="en-US" sz="1200" dirty="0" smtClean="0">
                <a:latin typeface="+mn-ea"/>
                <a:ea typeface="+mn-ea"/>
              </a:rPr>
              <a:t>대한 소요량을 </a:t>
            </a:r>
            <a:r>
              <a:rPr lang="ko-KR" altLang="en-US" sz="1200" dirty="0" err="1" smtClean="0">
                <a:latin typeface="+mn-ea"/>
                <a:ea typeface="+mn-ea"/>
              </a:rPr>
              <a:t>확인할수</a:t>
            </a:r>
            <a:r>
              <a:rPr lang="ko-KR" altLang="en-US" sz="1200" dirty="0" smtClean="0">
                <a:latin typeface="+mn-ea"/>
                <a:ea typeface="+mn-ea"/>
              </a:rPr>
              <a:t> 있다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7" name="순서도: 연결자 16"/>
          <p:cNvSpPr/>
          <p:nvPr/>
        </p:nvSpPr>
        <p:spPr>
          <a:xfrm>
            <a:off x="821035" y="4489053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8" name="순서도: 연결자 17"/>
          <p:cNvSpPr/>
          <p:nvPr/>
        </p:nvSpPr>
        <p:spPr>
          <a:xfrm>
            <a:off x="5831185" y="242212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5867178" y="2358405"/>
            <a:ext cx="39149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   요소에 대한 오더 리포트 </a:t>
            </a:r>
            <a:r>
              <a:rPr lang="en-US" altLang="ko-KR" dirty="0" smtClean="0">
                <a:latin typeface="+mn-ea"/>
                <a:ea typeface="+mn-ea"/>
              </a:rPr>
              <a:t>Click</a:t>
            </a:r>
            <a:r>
              <a:rPr lang="ko-KR" altLang="en-US" dirty="0" smtClean="0">
                <a:latin typeface="+mn-ea"/>
                <a:ea typeface="+mn-ea"/>
              </a:rPr>
              <a:t>시 하위 </a:t>
            </a:r>
            <a:r>
              <a:rPr lang="en-US" altLang="ko-KR" dirty="0" smtClean="0">
                <a:latin typeface="+mn-ea"/>
                <a:ea typeface="+mn-ea"/>
              </a:rPr>
              <a:t>Label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   </a:t>
            </a:r>
            <a:r>
              <a:rPr lang="ko-KR" altLang="en-US" dirty="0" smtClean="0">
                <a:latin typeface="+mn-ea"/>
                <a:ea typeface="+mn-ea"/>
              </a:rPr>
              <a:t>자재에 </a:t>
            </a:r>
            <a:r>
              <a:rPr lang="ko-KR" altLang="en-US" sz="1200" dirty="0" smtClean="0">
                <a:latin typeface="+mn-ea"/>
                <a:ea typeface="+mn-ea"/>
              </a:rPr>
              <a:t>대한 소요량을 </a:t>
            </a:r>
            <a:r>
              <a:rPr lang="ko-KR" altLang="en-US" sz="1200" dirty="0" err="1" smtClean="0">
                <a:latin typeface="+mn-ea"/>
                <a:ea typeface="+mn-ea"/>
              </a:rPr>
              <a:t>확인할수</a:t>
            </a:r>
            <a:r>
              <a:rPr lang="ko-KR" altLang="en-US" sz="1200" dirty="0" smtClean="0">
                <a:latin typeface="+mn-ea"/>
                <a:ea typeface="+mn-ea"/>
              </a:rPr>
              <a:t> 있다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95925" y="2825751"/>
            <a:ext cx="3990975" cy="2136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5561962" y="4998993"/>
            <a:ext cx="24215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/N</a:t>
            </a:r>
            <a:r>
              <a:rPr lang="ko-KR" altLang="en-US" sz="1200" dirty="0" smtClean="0">
                <a:latin typeface="+mn-ea"/>
                <a:ea typeface="+mn-ea"/>
              </a:rPr>
              <a:t>을 입력 하고 초기 화면 실행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6170" y="4937792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시나리오 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MS32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시나리오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260826" y="134875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MS32</a:t>
            </a:r>
            <a:endParaRPr lang="ko-KR" altLang="en-US" sz="1200" b="1" u="sng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9743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32218" y="1356926"/>
            <a:ext cx="208238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10. </a:t>
            </a:r>
            <a:r>
              <a:rPr lang="ko-KR" altLang="en-US" sz="1400" b="1" dirty="0" smtClean="0">
                <a:latin typeface="+mn-ea"/>
                <a:ea typeface="+mn-ea"/>
              </a:rPr>
              <a:t>시나리오 변경</a:t>
            </a:r>
            <a:endParaRPr lang="ko-KR" altLang="en-US" sz="1400" dirty="0">
              <a:latin typeface="+mn-ea"/>
              <a:ea typeface="+mn-ea"/>
            </a:endParaRPr>
          </a:p>
        </p:txBody>
      </p:sp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4279" y="1733797"/>
            <a:ext cx="8997227" cy="4021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사각형 설명선 17"/>
          <p:cNvSpPr/>
          <p:nvPr/>
        </p:nvSpPr>
        <p:spPr>
          <a:xfrm>
            <a:off x="3315318" y="2469392"/>
            <a:ext cx="3400425" cy="461665"/>
          </a:xfrm>
          <a:prstGeom prst="wedgeRectCallout">
            <a:avLst>
              <a:gd name="adj1" fmla="val -36734"/>
              <a:gd name="adj2" fmla="val -128331"/>
            </a:avLst>
          </a:prstGeom>
          <a:solidFill>
            <a:srgbClr val="99CCFF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시나리오 변경에 가셔서 </a:t>
            </a:r>
            <a:r>
              <a:rPr lang="ko-KR" altLang="en-US" dirty="0" err="1" smtClean="0">
                <a:latin typeface="+mn-ea"/>
                <a:ea typeface="+mn-ea"/>
              </a:rPr>
              <a:t>릴리즈</a:t>
            </a:r>
            <a:r>
              <a:rPr lang="ko-KR" altLang="en-US" dirty="0" smtClean="0">
                <a:latin typeface="+mn-ea"/>
                <a:ea typeface="+mn-ea"/>
              </a:rPr>
              <a:t> 취소를 하시면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아래의 설정 창이 활성화됩니다</a:t>
            </a:r>
            <a:r>
              <a:rPr lang="en-US" altLang="ko-KR" b="1" dirty="0" smtClean="0">
                <a:latin typeface="+mn-ea"/>
                <a:ea typeface="+mn-ea"/>
              </a:rPr>
              <a:t>.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2829421" y="1850199"/>
            <a:ext cx="923182" cy="41910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사각형 설명선 19"/>
          <p:cNvSpPr/>
          <p:nvPr/>
        </p:nvSpPr>
        <p:spPr>
          <a:xfrm>
            <a:off x="3252974" y="3084382"/>
            <a:ext cx="3905250" cy="461665"/>
          </a:xfrm>
          <a:prstGeom prst="wedgeRectCallout">
            <a:avLst>
              <a:gd name="adj1" fmla="val -100345"/>
              <a:gd name="adj2" fmla="val -36238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기초 재고를 어떻게 반영할 것인지 결정하는 </a:t>
            </a:r>
            <a:r>
              <a:rPr lang="en-US" altLang="ko-KR" dirty="0" smtClean="0">
                <a:latin typeface="+mn-ea"/>
                <a:ea typeface="+mn-ea"/>
              </a:rPr>
              <a:t>Field </a:t>
            </a:r>
            <a:r>
              <a:rPr lang="ko-KR" altLang="en-US" dirty="0" smtClean="0">
                <a:latin typeface="+mn-ea"/>
                <a:ea typeface="+mn-ea"/>
              </a:rPr>
              <a:t>임 </a:t>
            </a:r>
          </a:p>
          <a:p>
            <a:pPr algn="l"/>
            <a:r>
              <a:rPr lang="en-US" altLang="ko-KR" dirty="0" smtClean="0">
                <a:latin typeface="+mn-ea"/>
                <a:ea typeface="+mn-ea"/>
              </a:rPr>
              <a:t>(EX- </a:t>
            </a:r>
            <a:r>
              <a:rPr lang="ko-KR" altLang="en-US" dirty="0" smtClean="0">
                <a:latin typeface="+mn-ea"/>
                <a:ea typeface="+mn-ea"/>
              </a:rPr>
              <a:t>년간</a:t>
            </a:r>
            <a:r>
              <a:rPr lang="en-US" altLang="ko-KR" dirty="0" smtClean="0">
                <a:latin typeface="+mn-ea"/>
                <a:ea typeface="+mn-ea"/>
              </a:rPr>
              <a:t>:</a:t>
            </a:r>
            <a:r>
              <a:rPr lang="ko-KR" altLang="en-US" dirty="0" smtClean="0">
                <a:latin typeface="+mn-ea"/>
                <a:ea typeface="+mn-ea"/>
              </a:rPr>
              <a:t>기초재고반영 안 함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월간</a:t>
            </a:r>
            <a:r>
              <a:rPr lang="en-US" altLang="ko-KR" dirty="0" smtClean="0">
                <a:latin typeface="+mn-ea"/>
                <a:ea typeface="+mn-ea"/>
              </a:rPr>
              <a:t>:</a:t>
            </a:r>
            <a:r>
              <a:rPr lang="ko-KR" altLang="en-US" dirty="0" smtClean="0">
                <a:latin typeface="+mn-ea"/>
                <a:ea typeface="+mn-ea"/>
              </a:rPr>
              <a:t>현재재고 반영</a:t>
            </a:r>
            <a:r>
              <a:rPr lang="en-US" altLang="ko-KR" dirty="0" smtClean="0">
                <a:latin typeface="+mn-ea"/>
                <a:ea typeface="+mn-ea"/>
              </a:rPr>
              <a:t>)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1" name="사각형 설명선 20"/>
          <p:cNvSpPr/>
          <p:nvPr/>
        </p:nvSpPr>
        <p:spPr>
          <a:xfrm>
            <a:off x="2255075" y="3621474"/>
            <a:ext cx="2790825" cy="276999"/>
          </a:xfrm>
          <a:prstGeom prst="wedgeRectCallout">
            <a:avLst>
              <a:gd name="adj1" fmla="val -69638"/>
              <a:gd name="adj2" fmla="val -13150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ko-KR" altLang="en-US" dirty="0" smtClean="0">
                <a:latin typeface="+mn-ea"/>
                <a:ea typeface="+mn-ea"/>
              </a:rPr>
              <a:t>여러 가지 값들을 적용시킬 수 있다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sp>
        <p:nvSpPr>
          <p:cNvPr id="22" name="사각형 설명선 21"/>
          <p:cNvSpPr/>
          <p:nvPr/>
        </p:nvSpPr>
        <p:spPr>
          <a:xfrm>
            <a:off x="2343150" y="4067860"/>
            <a:ext cx="4953000" cy="461665"/>
          </a:xfrm>
          <a:prstGeom prst="wedgeRectCallout">
            <a:avLst>
              <a:gd name="adj1" fmla="val -66025"/>
              <a:gd name="adj2" fmla="val -3522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Material Master</a:t>
            </a:r>
            <a:r>
              <a:rPr lang="ko-KR" altLang="en-US" dirty="0" smtClean="0">
                <a:latin typeface="+mn-ea"/>
                <a:ea typeface="+mn-ea"/>
              </a:rPr>
              <a:t>에서 적용 하기로 한 </a:t>
            </a:r>
            <a:r>
              <a:rPr lang="en-US" altLang="ko-KR" dirty="0" smtClean="0">
                <a:latin typeface="+mn-ea"/>
                <a:ea typeface="+mn-ea"/>
              </a:rPr>
              <a:t>Lot Size </a:t>
            </a:r>
            <a:r>
              <a:rPr lang="ko-KR" altLang="en-US" dirty="0" smtClean="0">
                <a:latin typeface="+mn-ea"/>
                <a:ea typeface="+mn-ea"/>
              </a:rPr>
              <a:t>규칙을 적용하지 않고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여기서 정의한 </a:t>
            </a:r>
            <a:r>
              <a:rPr lang="en-US" altLang="ko-KR" dirty="0" smtClean="0">
                <a:latin typeface="+mn-ea"/>
                <a:ea typeface="+mn-ea"/>
              </a:rPr>
              <a:t>Lot </a:t>
            </a:r>
            <a:r>
              <a:rPr lang="ko-KR" altLang="en-US" dirty="0" smtClean="0">
                <a:latin typeface="+mn-ea"/>
                <a:ea typeface="+mn-ea"/>
              </a:rPr>
              <a:t>규칙을 정의함</a:t>
            </a:r>
            <a:r>
              <a:rPr lang="en-US" altLang="ko-KR" dirty="0" smtClean="0">
                <a:latin typeface="+mn-ea"/>
                <a:ea typeface="+mn-ea"/>
              </a:rPr>
              <a:t>. 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3" name="사각형 설명선 22"/>
          <p:cNvSpPr/>
          <p:nvPr/>
        </p:nvSpPr>
        <p:spPr>
          <a:xfrm>
            <a:off x="2212150" y="4980951"/>
            <a:ext cx="3314700" cy="461665"/>
          </a:xfrm>
          <a:prstGeom prst="wedgeRectCallout">
            <a:avLst>
              <a:gd name="adj1" fmla="val -66235"/>
              <a:gd name="adj2" fmla="val -50975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en-US" altLang="ko-KR" dirty="0" smtClean="0">
                <a:latin typeface="+mn-ea"/>
                <a:ea typeface="+mn-ea"/>
              </a:rPr>
              <a:t>LTP</a:t>
            </a:r>
            <a:r>
              <a:rPr lang="ko-KR" altLang="en-US" dirty="0" smtClean="0">
                <a:latin typeface="+mn-ea"/>
                <a:ea typeface="+mn-ea"/>
              </a:rPr>
              <a:t>에 생산 계획 및 구매 계획을 어느 것 까지</a:t>
            </a:r>
            <a:endParaRPr lang="en-US" altLang="ko-KR" dirty="0" smtClean="0">
              <a:latin typeface="+mn-ea"/>
              <a:ea typeface="+mn-ea"/>
            </a:endParaRPr>
          </a:p>
          <a:p>
            <a:pPr algn="l"/>
            <a:r>
              <a:rPr lang="ko-KR" altLang="en-US" dirty="0" smtClean="0">
                <a:latin typeface="+mn-ea"/>
                <a:ea typeface="+mn-ea"/>
              </a:rPr>
              <a:t>포함시킬 것인지 정의함</a:t>
            </a:r>
            <a:r>
              <a:rPr lang="en-US" altLang="ko-KR" dirty="0" smtClean="0">
                <a:latin typeface="+mn-ea"/>
                <a:ea typeface="+mn-ea"/>
              </a:rPr>
              <a:t>. </a:t>
            </a:r>
            <a:endParaRPr lang="ko-KR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시나리오 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MS33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시나리오 삭제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260826" y="1348750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 smtClean="0"/>
              <a:t>T Code : MS33</a:t>
            </a:r>
            <a:endParaRPr lang="ko-KR" altLang="en-US" sz="1200" b="1" u="sng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9743" y="1315088"/>
            <a:ext cx="467866" cy="4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32218" y="1356926"/>
            <a:ext cx="208238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400" b="1" dirty="0" smtClean="0">
                <a:latin typeface="+mn-ea"/>
                <a:ea typeface="+mn-ea"/>
              </a:rPr>
              <a:t>11. </a:t>
            </a:r>
            <a:r>
              <a:rPr lang="ko-KR" altLang="en-US" sz="1400" b="1" dirty="0" smtClean="0">
                <a:latin typeface="+mn-ea"/>
                <a:ea typeface="+mn-ea"/>
              </a:rPr>
              <a:t>시나리오 삭제</a:t>
            </a:r>
            <a:endParaRPr lang="ko-KR" altLang="en-US" sz="1400" dirty="0">
              <a:latin typeface="+mn-ea"/>
              <a:ea typeface="+mn-ea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" y="1790700"/>
            <a:ext cx="3739902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순서도: 연결자 9"/>
          <p:cNvSpPr/>
          <p:nvPr/>
        </p:nvSpPr>
        <p:spPr>
          <a:xfrm>
            <a:off x="6012160" y="182701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6210078" y="1772816"/>
            <a:ext cx="2709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계획 시나리오 → 삭제 →종속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시나리오 </a:t>
            </a:r>
            <a:r>
              <a:rPr lang="en-US" altLang="ko-KR" sz="1200" dirty="0" smtClean="0">
                <a:latin typeface="+mn-ea"/>
                <a:ea typeface="+mn-ea"/>
              </a:rPr>
              <a:t>click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2" name="순서도: 연결자 11"/>
          <p:cNvSpPr/>
          <p:nvPr/>
        </p:nvSpPr>
        <p:spPr>
          <a:xfrm>
            <a:off x="662236" y="224450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780928"/>
            <a:ext cx="288032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모서리가 둥근 직사각형 13"/>
          <p:cNvSpPr/>
          <p:nvPr/>
        </p:nvSpPr>
        <p:spPr>
          <a:xfrm>
            <a:off x="2915816" y="3212976"/>
            <a:ext cx="792088" cy="28803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순서도: 연결자 14"/>
          <p:cNvSpPr/>
          <p:nvPr/>
        </p:nvSpPr>
        <p:spPr>
          <a:xfrm>
            <a:off x="3635896" y="3068960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6" name="순서도: 연결자 15"/>
          <p:cNvSpPr/>
          <p:nvPr/>
        </p:nvSpPr>
        <p:spPr>
          <a:xfrm>
            <a:off x="6012160" y="230772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6191972" y="2244774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Check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8" name="순서도: 연결자 17"/>
          <p:cNvSpPr/>
          <p:nvPr/>
        </p:nvSpPr>
        <p:spPr>
          <a:xfrm>
            <a:off x="4572000" y="3861048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2739777"/>
            <a:ext cx="38100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순서도: 연결자 19"/>
          <p:cNvSpPr/>
          <p:nvPr/>
        </p:nvSpPr>
        <p:spPr>
          <a:xfrm>
            <a:off x="6012160" y="273977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12993" y="3270992"/>
            <a:ext cx="2880320" cy="1415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6732240" y="266776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Click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23" name="순서도: 연결자 22"/>
          <p:cNvSpPr/>
          <p:nvPr/>
        </p:nvSpPr>
        <p:spPr>
          <a:xfrm>
            <a:off x="6021213" y="3020736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6210078" y="2948728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시나리오 계획 파일 </a:t>
            </a:r>
            <a:r>
              <a:rPr lang="ko-KR" altLang="en-US" sz="1200" dirty="0" err="1" smtClean="0">
                <a:latin typeface="+mn-ea"/>
                <a:ea typeface="+mn-ea"/>
              </a:rPr>
              <a:t>엔트리</a:t>
            </a:r>
            <a:r>
              <a:rPr lang="ko-KR" altLang="en-US" sz="1200" dirty="0" smtClean="0">
                <a:latin typeface="+mn-ea"/>
                <a:ea typeface="+mn-ea"/>
              </a:rPr>
              <a:t> 삭제</a:t>
            </a:r>
            <a:endParaRPr lang="ko-KR" altLang="en-US" sz="1200" dirty="0">
              <a:latin typeface="+mn-ea"/>
              <a:ea typeface="+mn-ea"/>
            </a:endParaRPr>
          </a:p>
        </p:txBody>
      </p:sp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93507" y="4915247"/>
            <a:ext cx="4286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Box 25"/>
          <p:cNvSpPr txBox="1"/>
          <p:nvPr/>
        </p:nvSpPr>
        <p:spPr>
          <a:xfrm>
            <a:off x="6622132" y="4907632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전화면 </a:t>
            </a:r>
            <a:r>
              <a:rPr lang="ko-KR" altLang="en-US" sz="1200" dirty="0" err="1" smtClean="0">
                <a:latin typeface="+mn-ea"/>
                <a:ea typeface="+mn-ea"/>
              </a:rPr>
              <a:t>으로</a:t>
            </a:r>
            <a:r>
              <a:rPr lang="ko-KR" altLang="en-US" sz="1200" dirty="0" smtClean="0">
                <a:latin typeface="+mn-ea"/>
                <a:ea typeface="+mn-ea"/>
              </a:rPr>
              <a:t> 이동</a:t>
            </a:r>
            <a:endParaRPr lang="ko-KR" altLang="en-US" sz="12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시나리오 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MS32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시나리오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362075"/>
            <a:ext cx="5019675" cy="401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순서도: 연결자 6"/>
          <p:cNvSpPr/>
          <p:nvPr/>
        </p:nvSpPr>
        <p:spPr>
          <a:xfrm>
            <a:off x="5940152" y="182701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6138070" y="1772816"/>
            <a:ext cx="33964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1200" dirty="0" smtClean="0">
                <a:latin typeface="+mn-ea"/>
                <a:ea typeface="+mn-ea"/>
              </a:rPr>
              <a:t>계획 시나리오 → 삭제 →시나리오 </a:t>
            </a:r>
            <a:r>
              <a:rPr lang="en-US" altLang="ko-KR" sz="1200" dirty="0" smtClean="0">
                <a:latin typeface="+mn-ea"/>
                <a:ea typeface="+mn-ea"/>
              </a:rPr>
              <a:t>Click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9" name="순서도: 연결자 8"/>
          <p:cNvSpPr/>
          <p:nvPr/>
        </p:nvSpPr>
        <p:spPr>
          <a:xfrm>
            <a:off x="5940152" y="2564904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6119964" y="2501949"/>
            <a:ext cx="2709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200" dirty="0" smtClean="0">
                <a:latin typeface="+mn-ea"/>
                <a:ea typeface="+mn-ea"/>
              </a:rPr>
              <a:t>“</a:t>
            </a:r>
            <a:r>
              <a:rPr lang="ko-KR" altLang="en-US" sz="1200" dirty="0" smtClean="0">
                <a:latin typeface="+mn-ea"/>
                <a:ea typeface="+mn-ea"/>
              </a:rPr>
              <a:t>예</a:t>
            </a:r>
            <a:r>
              <a:rPr lang="en-US" altLang="ko-KR" sz="1200" dirty="0" smtClean="0">
                <a:latin typeface="+mn-ea"/>
                <a:ea typeface="+mn-ea"/>
              </a:rPr>
              <a:t>” Click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1" name="순서도: 연결자 10"/>
          <p:cNvSpPr/>
          <p:nvPr/>
        </p:nvSpPr>
        <p:spPr>
          <a:xfrm>
            <a:off x="630610" y="123485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852936"/>
            <a:ext cx="295232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순서도: 연결자 12"/>
          <p:cNvSpPr/>
          <p:nvPr/>
        </p:nvSpPr>
        <p:spPr>
          <a:xfrm>
            <a:off x="6516216" y="407707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BodyText"/>
  <p:tag name="DATE" val="2006-10-12 오후 11:09:3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BodyText"/>
  <p:tag name="DATE" val="2006-10-12 오후 11:09:3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BodyText"/>
  <p:tag name="DATE" val="2006-10-12 오후 11:09:3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BodyText"/>
  <p:tag name="DATE" val="2006-10-15 오후 4:19:0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BodyText"/>
  <p:tag name="DATE" val="2006-10-15 오후 4:19:0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BodyText"/>
  <p:tag name="DATE" val="2006-10-12 오후 11:09:3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BodyText"/>
  <p:tag name="DATE" val="2006-10-12 오후 11:09:3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BodyText"/>
  <p:tag name="DATE" val="2006-10-12 오후 11:09:30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14245</TotalTime>
  <Words>5438</Words>
  <Application>Microsoft Office PowerPoint</Application>
  <PresentationFormat>A4 용지(210x297mm)</PresentationFormat>
  <Paragraphs>1983</Paragraphs>
  <Slides>55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55</vt:i4>
      </vt:variant>
    </vt:vector>
  </HeadingPairs>
  <TitlesOfParts>
    <vt:vector size="58" baseType="lpstr">
      <vt:lpstr>Office Theme</vt:lpstr>
      <vt:lpstr>1_Office Theme</vt:lpstr>
      <vt:lpstr>비트맵 이미지</vt:lpstr>
      <vt:lpstr>슬라이드 0</vt:lpstr>
      <vt:lpstr>슬라이드 1</vt:lpstr>
      <vt:lpstr>문서 개정 이력</vt:lpstr>
      <vt:lpstr>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교육 개요</vt:lpstr>
      <vt:lpstr>교육 개요</vt:lpstr>
      <vt:lpstr>교육 개요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  <vt:lpstr>슬라이드 54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451</cp:revision>
  <cp:lastPrinted>2006-08-30T13:33:06Z</cp:lastPrinted>
  <dcterms:created xsi:type="dcterms:W3CDTF">2008-05-17T00:48:54Z</dcterms:created>
  <dcterms:modified xsi:type="dcterms:W3CDTF">2014-12-11T00:24:16Z</dcterms:modified>
</cp:coreProperties>
</file>