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1.xml" ContentType="application/vnd.openxmlformats-officedocument.presentationml.tags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31"/>
  </p:notesMasterIdLst>
  <p:handoutMasterIdLst>
    <p:handoutMasterId r:id="rId32"/>
  </p:handoutMasterIdLst>
  <p:sldIdLst>
    <p:sldId id="374" r:id="rId3"/>
    <p:sldId id="375" r:id="rId4"/>
    <p:sldId id="377" r:id="rId5"/>
    <p:sldId id="379" r:id="rId6"/>
    <p:sldId id="390" r:id="rId7"/>
    <p:sldId id="391" r:id="rId8"/>
    <p:sldId id="392" r:id="rId9"/>
    <p:sldId id="479" r:id="rId10"/>
    <p:sldId id="396" r:id="rId11"/>
    <p:sldId id="397" r:id="rId12"/>
    <p:sldId id="449" r:id="rId13"/>
    <p:sldId id="450" r:id="rId14"/>
    <p:sldId id="451" r:id="rId15"/>
    <p:sldId id="452" r:id="rId16"/>
    <p:sldId id="453" r:id="rId17"/>
    <p:sldId id="454" r:id="rId18"/>
    <p:sldId id="456" r:id="rId19"/>
    <p:sldId id="457" r:id="rId20"/>
    <p:sldId id="463" r:id="rId21"/>
    <p:sldId id="464" r:id="rId22"/>
    <p:sldId id="470" r:id="rId23"/>
    <p:sldId id="469" r:id="rId24"/>
    <p:sldId id="472" r:id="rId25"/>
    <p:sldId id="474" r:id="rId26"/>
    <p:sldId id="473" r:id="rId27"/>
    <p:sldId id="475" r:id="rId28"/>
    <p:sldId id="477" r:id="rId29"/>
    <p:sldId id="478" r:id="rId30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4523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141">
          <p15:clr>
            <a:srgbClr val="A4A3A4"/>
          </p15:clr>
        </p15:guide>
        <p15:guide id="2" pos="312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3CD"/>
    <a:srgbClr val="FF0000"/>
    <a:srgbClr val="333333"/>
    <a:srgbClr val="EAEAEA"/>
    <a:srgbClr val="103991"/>
    <a:srgbClr val="808080"/>
    <a:srgbClr val="000000"/>
    <a:srgbClr val="B2B2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283" autoAdjust="0"/>
    <p:restoredTop sz="97138" autoAdjust="0"/>
  </p:normalViewPr>
  <p:slideViewPr>
    <p:cSldViewPr snapToGrid="0" showGuides="1">
      <p:cViewPr>
        <p:scale>
          <a:sx n="81" d="100"/>
          <a:sy n="81" d="100"/>
        </p:scale>
        <p:origin x="-1080" y="-24"/>
      </p:cViewPr>
      <p:guideLst>
        <p:guide orient="horz" pos="2160"/>
        <p:guide pos="45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0023" cy="180023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625402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635896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.xml"/><Relationship Id="rId6" Type="http://schemas.openxmlformats.org/officeDocument/2006/relationships/image" Target="../media/image5.jpeg"/><Relationship Id="rId11" Type="http://schemas.openxmlformats.org/officeDocument/2006/relationships/image" Target="../media/image9.png"/><Relationship Id="rId5" Type="http://schemas.openxmlformats.org/officeDocument/2006/relationships/image" Target="../media/image4.pn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microsoft.com/office/2007/relationships/hdphoto" Target="../media/hdphoto1.wdp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2.xml"/><Relationship Id="rId6" Type="http://schemas.openxmlformats.org/officeDocument/2006/relationships/image" Target="../media/image5.jpeg"/><Relationship Id="rId11" Type="http://schemas.openxmlformats.org/officeDocument/2006/relationships/image" Target="../media/image9.png"/><Relationship Id="rId5" Type="http://schemas.openxmlformats.org/officeDocument/2006/relationships/image" Target="../media/image4.pn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microsoft.com/office/2007/relationships/hdphoto" Target="../media/hdphoto1.wdp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69790" y="6201964"/>
            <a:ext cx="1512000" cy="5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9"/>
          <p:cNvPicPr>
            <a:picLocks noChangeAspect="1" noChangeArrowheads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67333" y="6304972"/>
            <a:ext cx="1260000" cy="36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 Box 6"/>
          <p:cNvSpPr txBox="1">
            <a:spLocks noChangeArrowheads="1"/>
          </p:cNvSpPr>
          <p:nvPr userDrawn="1"/>
        </p:nvSpPr>
        <p:spPr bwMode="auto">
          <a:xfrm>
            <a:off x="5562552" y="6485464"/>
            <a:ext cx="4160837" cy="24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12" tIns="45705" rIns="91412" bIns="45705"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Copyright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2015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Accenture. All Rights Reserved.</a:t>
            </a:r>
          </a:p>
        </p:txBody>
      </p:sp>
      <p:pic>
        <p:nvPicPr>
          <p:cNvPr id="14" name="Picture 1"/>
          <p:cNvPicPr>
            <a:picLocks noChangeAspect="1"/>
          </p:cNvPicPr>
          <p:nvPr userDrawn="1"/>
        </p:nvPicPr>
        <p:blipFill rotWithShape="1">
          <a:blip r:embed="rId5" cstate="print"/>
          <a:srcRect l="9269" b="77718"/>
          <a:stretch/>
        </p:blipFill>
        <p:spPr>
          <a:xfrm>
            <a:off x="3175000" y="-32677"/>
            <a:ext cx="4053926" cy="1455077"/>
          </a:xfrm>
          <a:prstGeom prst="rect">
            <a:avLst/>
          </a:prstGeom>
        </p:spPr>
      </p:pic>
      <p:pic>
        <p:nvPicPr>
          <p:cNvPr id="15" name="Picture 15" descr="cargo-ship"/>
          <p:cNvPicPr>
            <a:picLocks noChangeAspect="1" noChangeArrowheads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9325" b="13565"/>
          <a:stretch/>
        </p:blipFill>
        <p:spPr bwMode="gray">
          <a:xfrm>
            <a:off x="6979619" y="-32677"/>
            <a:ext cx="2926382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7" descr="ContainerAndAircraft-Final"/>
          <p:cNvPicPr>
            <a:picLocks noChangeAspect="1" noChangeArrowheads="1"/>
          </p:cNvPicPr>
          <p:nvPr userDrawn="1">
            <p:custDataLst>
              <p:tags r:id="rId1"/>
            </p:custDataLst>
          </p:nvPr>
        </p:nvPicPr>
        <p:blipFill rotWithShape="1">
          <a:blip r:embed="rId7" cstate="print">
            <a:lum bright="-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0" r="17582"/>
          <a:stretch/>
        </p:blipFill>
        <p:spPr bwMode="auto">
          <a:xfrm>
            <a:off x="-1" y="-32677"/>
            <a:ext cx="3132415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 userDrawn="1"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14000" contrast="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0447" b="8623"/>
          <a:stretch/>
        </p:blipFill>
        <p:spPr bwMode="auto">
          <a:xfrm>
            <a:off x="3240414" y="1489223"/>
            <a:ext cx="3696617" cy="1543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2"/>
          <p:cNvSpPr/>
          <p:nvPr userDrawn="1"/>
        </p:nvSpPr>
        <p:spPr>
          <a:xfrm>
            <a:off x="3132414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/>
          <p:cNvSpPr/>
          <p:nvPr userDrawn="1"/>
        </p:nvSpPr>
        <p:spPr>
          <a:xfrm>
            <a:off x="6937032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/>
          <p:cNvSpPr/>
          <p:nvPr userDrawn="1"/>
        </p:nvSpPr>
        <p:spPr>
          <a:xfrm rot="5400000">
            <a:off x="3442882" y="-2074778"/>
            <a:ext cx="108000" cy="702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3"/>
          <p:cNvSpPr/>
          <p:nvPr userDrawn="1"/>
        </p:nvSpPr>
        <p:spPr>
          <a:xfrm rot="10800000">
            <a:off x="871790" y="1435222"/>
            <a:ext cx="108000" cy="16514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Picture 3"/>
          <p:cNvPicPr>
            <a:picLocks noChangeAspect="1"/>
          </p:cNvPicPr>
          <p:nvPr userDrawn="1"/>
        </p:nvPicPr>
        <p:blipFill>
          <a:blip r:embed="rId10" cstate="print"/>
          <a:stretch>
            <a:fillRect/>
          </a:stretch>
        </p:blipFill>
        <p:spPr>
          <a:xfrm>
            <a:off x="979790" y="1483763"/>
            <a:ext cx="2162615" cy="1548931"/>
          </a:xfrm>
          <a:prstGeom prst="rect">
            <a:avLst/>
          </a:prstGeom>
        </p:spPr>
      </p:pic>
      <p:sp>
        <p:nvSpPr>
          <p:cNvPr id="23" name="Rectangle 25"/>
          <p:cNvSpPr/>
          <p:nvPr userDrawn="1"/>
        </p:nvSpPr>
        <p:spPr>
          <a:xfrm flipH="1">
            <a:off x="7035038" y="1381222"/>
            <a:ext cx="2870962" cy="1651471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4" name="Picture 10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97579" y="1643420"/>
            <a:ext cx="250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pic>
        <p:nvPicPr>
          <p:cNvPr id="8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pic>
        <p:nvPicPr>
          <p:cNvPr id="9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69790" y="6201964"/>
            <a:ext cx="1512000" cy="5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9"/>
          <p:cNvPicPr>
            <a:picLocks noChangeAspect="1" noChangeArrowheads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67333" y="6304972"/>
            <a:ext cx="1260000" cy="36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 Box 6"/>
          <p:cNvSpPr txBox="1">
            <a:spLocks noChangeArrowheads="1"/>
          </p:cNvSpPr>
          <p:nvPr userDrawn="1"/>
        </p:nvSpPr>
        <p:spPr bwMode="auto">
          <a:xfrm>
            <a:off x="5562552" y="6485464"/>
            <a:ext cx="4160837" cy="24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12" tIns="45705" rIns="91412" bIns="45705"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Copyright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2015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Accenture. All Rights Reserved.</a:t>
            </a:r>
          </a:p>
        </p:txBody>
      </p:sp>
      <p:pic>
        <p:nvPicPr>
          <p:cNvPr id="14" name="Picture 1"/>
          <p:cNvPicPr>
            <a:picLocks noChangeAspect="1"/>
          </p:cNvPicPr>
          <p:nvPr userDrawn="1"/>
        </p:nvPicPr>
        <p:blipFill rotWithShape="1">
          <a:blip r:embed="rId5" cstate="print"/>
          <a:srcRect l="9269" b="77718"/>
          <a:stretch/>
        </p:blipFill>
        <p:spPr>
          <a:xfrm>
            <a:off x="3175000" y="-32677"/>
            <a:ext cx="4053926" cy="1455077"/>
          </a:xfrm>
          <a:prstGeom prst="rect">
            <a:avLst/>
          </a:prstGeom>
        </p:spPr>
      </p:pic>
      <p:pic>
        <p:nvPicPr>
          <p:cNvPr id="15" name="Picture 15" descr="cargo-ship"/>
          <p:cNvPicPr>
            <a:picLocks noChangeAspect="1" noChangeArrowheads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9325" b="13565"/>
          <a:stretch/>
        </p:blipFill>
        <p:spPr bwMode="gray">
          <a:xfrm>
            <a:off x="6979619" y="-32677"/>
            <a:ext cx="2926382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7" descr="ContainerAndAircraft-Final"/>
          <p:cNvPicPr>
            <a:picLocks noChangeAspect="1" noChangeArrowheads="1"/>
          </p:cNvPicPr>
          <p:nvPr userDrawn="1">
            <p:custDataLst>
              <p:tags r:id="rId1"/>
            </p:custDataLst>
          </p:nvPr>
        </p:nvPicPr>
        <p:blipFill rotWithShape="1">
          <a:blip r:embed="rId7" cstate="print">
            <a:lum bright="-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0" r="17582"/>
          <a:stretch/>
        </p:blipFill>
        <p:spPr bwMode="auto">
          <a:xfrm>
            <a:off x="-1" y="-32677"/>
            <a:ext cx="3132415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 userDrawn="1"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14000" contrast="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0447" b="8623"/>
          <a:stretch/>
        </p:blipFill>
        <p:spPr bwMode="auto">
          <a:xfrm>
            <a:off x="3240414" y="1489223"/>
            <a:ext cx="3696617" cy="1543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2"/>
          <p:cNvSpPr/>
          <p:nvPr userDrawn="1"/>
        </p:nvSpPr>
        <p:spPr>
          <a:xfrm>
            <a:off x="3132414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/>
          <p:cNvSpPr/>
          <p:nvPr userDrawn="1"/>
        </p:nvSpPr>
        <p:spPr>
          <a:xfrm>
            <a:off x="6937032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/>
          <p:cNvSpPr/>
          <p:nvPr userDrawn="1"/>
        </p:nvSpPr>
        <p:spPr>
          <a:xfrm rot="5400000">
            <a:off x="3442882" y="-2074778"/>
            <a:ext cx="108000" cy="702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3"/>
          <p:cNvSpPr/>
          <p:nvPr userDrawn="1"/>
        </p:nvSpPr>
        <p:spPr>
          <a:xfrm rot="10800000">
            <a:off x="871790" y="1435222"/>
            <a:ext cx="108000" cy="16514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Picture 3"/>
          <p:cNvPicPr>
            <a:picLocks noChangeAspect="1"/>
          </p:cNvPicPr>
          <p:nvPr userDrawn="1"/>
        </p:nvPicPr>
        <p:blipFill>
          <a:blip r:embed="rId10" cstate="print"/>
          <a:stretch>
            <a:fillRect/>
          </a:stretch>
        </p:blipFill>
        <p:spPr>
          <a:xfrm>
            <a:off x="979790" y="1483763"/>
            <a:ext cx="2162615" cy="1548931"/>
          </a:xfrm>
          <a:prstGeom prst="rect">
            <a:avLst/>
          </a:prstGeom>
        </p:spPr>
      </p:pic>
      <p:sp>
        <p:nvSpPr>
          <p:cNvPr id="23" name="Rectangle 25"/>
          <p:cNvSpPr/>
          <p:nvPr userDrawn="1"/>
        </p:nvSpPr>
        <p:spPr>
          <a:xfrm flipH="1">
            <a:off x="7035038" y="1381222"/>
            <a:ext cx="2870962" cy="1651471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4" name="Picture 10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97579" y="1643420"/>
            <a:ext cx="250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7868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733150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pic>
        <p:nvPicPr>
          <p:cNvPr id="9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39487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6" name="Picture 1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pic>
        <p:nvPicPr>
          <p:cNvPr id="8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1028" name="Picture 19"/>
          <p:cNvPicPr>
            <a:picLocks noChangeAspect="1" noChangeArrowheads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9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2052" name="Picture 1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7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/>
          <p:nvPr/>
        </p:nvSpPr>
        <p:spPr>
          <a:xfrm>
            <a:off x="1397910" y="3580301"/>
            <a:ext cx="711018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ko-KR" altLang="en-US" sz="30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사용자 교육 </a:t>
            </a:r>
            <a:r>
              <a:rPr lang="ko-KR" altLang="en-US" sz="3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매뉴얼</a:t>
            </a:r>
            <a:endParaRPr lang="en-US" altLang="ko-KR" sz="30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ko-KR" sz="18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- TM_05_01</a:t>
            </a:r>
            <a:r>
              <a:rPr lang="ko-KR" altLang="en-US" sz="18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8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-</a:t>
            </a:r>
            <a:endParaRPr lang="en-US" altLang="ko-KR" sz="18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6" name="Rectangle 1"/>
          <p:cNvSpPr/>
          <p:nvPr/>
        </p:nvSpPr>
        <p:spPr>
          <a:xfrm>
            <a:off x="2819400" y="5433175"/>
            <a:ext cx="4267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2015. 10</a:t>
            </a:r>
          </a:p>
          <a:p>
            <a:pPr algn="ctr"/>
            <a:r>
              <a:rPr lang="ko-KR" altLang="en-US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세방</a:t>
            </a:r>
            <a:r>
              <a:rPr lang="en-US" altLang="ko-KR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Express NSIS </a:t>
            </a:r>
            <a:r>
              <a:rPr lang="ko-KR" altLang="en-US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확장 프로젝트 </a:t>
            </a:r>
            <a:r>
              <a:rPr lang="en-US" altLang="ko-KR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TFT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46099142"/>
              </p:ext>
            </p:extLst>
          </p:nvPr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2015.10.11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최동선 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2015.10.11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v0.90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개정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최동선 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49"/>
          <p:cNvSpPr>
            <a:spLocks noChangeArrowheads="1"/>
          </p:cNvSpPr>
          <p:nvPr/>
        </p:nvSpPr>
        <p:spPr bwMode="auto">
          <a:xfrm>
            <a:off x="1938338" y="836613"/>
            <a:ext cx="6967537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과정개요</a:t>
            </a:r>
          </a:p>
        </p:txBody>
      </p:sp>
      <p:sp>
        <p:nvSpPr>
          <p:cNvPr id="56323" name="Rectangle 51"/>
          <p:cNvSpPr>
            <a:spLocks noChangeArrowheads="1"/>
          </p:cNvSpPr>
          <p:nvPr/>
        </p:nvSpPr>
        <p:spPr bwMode="auto">
          <a:xfrm>
            <a:off x="1000125" y="836613"/>
            <a:ext cx="831850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15376" name="Group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6978134"/>
              </p:ext>
            </p:extLst>
          </p:nvPr>
        </p:nvGraphicFramePr>
        <p:xfrm>
          <a:off x="344488" y="1412875"/>
          <a:ext cx="9288462" cy="4824413"/>
        </p:xfrm>
        <a:graphic>
          <a:graphicData uri="http://schemas.openxmlformats.org/drawingml/2006/table">
            <a:tbl>
              <a:tblPr/>
              <a:tblGrid>
                <a:gridCol w="9288462"/>
              </a:tblGrid>
              <a:tr h="4824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3</a:t>
                      </a: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국간 물류 업무에 관련한 세부업무 처리 </a:t>
                      </a: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Process </a:t>
                      </a: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검토한다</a:t>
                      </a: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선적 오더 접수 정보 관리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선적서류</a:t>
                      </a: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(House B/L, Master B/L, Packing List, Commercial Invoice </a:t>
                      </a: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</a:t>
                      </a: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</a:t>
                      </a: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화물의 출</a:t>
                      </a: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도착 일정 관리 </a:t>
                      </a: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6330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사용자 교육 개요</a:t>
            </a:r>
          </a:p>
        </p:txBody>
      </p:sp>
      <p:sp>
        <p:nvSpPr>
          <p:cNvPr id="5633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76" name="Group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5343929"/>
              </p:ext>
            </p:extLst>
          </p:nvPr>
        </p:nvGraphicFramePr>
        <p:xfrm>
          <a:off x="1000125" y="1633538"/>
          <a:ext cx="7905750" cy="3963982"/>
        </p:xfrm>
        <a:graphic>
          <a:graphicData uri="http://schemas.openxmlformats.org/drawingml/2006/table">
            <a:tbl>
              <a:tblPr/>
              <a:tblGrid>
                <a:gridCol w="1665288"/>
                <a:gridCol w="6240462"/>
              </a:tblGrid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과목코드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과목명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TM_05_01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국간 물류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8408" name="Rectangle 49"/>
          <p:cNvSpPr>
            <a:spLocks noChangeArrowheads="1"/>
          </p:cNvSpPr>
          <p:nvPr/>
        </p:nvSpPr>
        <p:spPr bwMode="auto">
          <a:xfrm>
            <a:off x="1938338" y="836613"/>
            <a:ext cx="6967537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과목구성</a:t>
            </a:r>
          </a:p>
        </p:txBody>
      </p:sp>
      <p:sp>
        <p:nvSpPr>
          <p:cNvPr id="58409" name="Rectangle 51"/>
          <p:cNvSpPr>
            <a:spLocks noChangeArrowheads="1"/>
          </p:cNvSpPr>
          <p:nvPr/>
        </p:nvSpPr>
        <p:spPr bwMode="auto">
          <a:xfrm>
            <a:off x="1000125" y="836613"/>
            <a:ext cx="831850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8410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/>
              <a:t>사용자 교육 개요</a:t>
            </a:r>
            <a:endParaRPr lang="ko-KR" altLang="en-US" dirty="0" smtClean="0"/>
          </a:p>
        </p:txBody>
      </p:sp>
      <p:sp>
        <p:nvSpPr>
          <p:cNvPr id="5841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4131800"/>
              </p:ext>
            </p:extLst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176213" marR="0" lvl="0" indent="-176213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 TM</a:t>
                      </a: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대한 전반적인 이해도 증진</a:t>
                      </a: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76213" marR="0" lvl="0" indent="-176213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국간 물류 업무에 대한 </a:t>
                      </a: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ORDER, FREIGHT BOOKING</a:t>
                      </a: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등 필요 정보 구성을 통한 업무 처리 능력 습득</a:t>
                      </a: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76213" marR="0" lvl="0" indent="-176213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매출에 대한 입력 및 수정 업무 습득</a:t>
                      </a: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76213" marR="0" lvl="0" indent="-176213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 TM</a:t>
                      </a: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생성된 정보를 </a:t>
                      </a: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ECC</a:t>
                      </a: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전송하는 방법 습득</a:t>
                      </a: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76213" marR="0" lvl="0" indent="-176213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69644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endParaRPr lang="ko-KR" altLang="en-US" dirty="0"/>
          </a:p>
          <a:p>
            <a:pPr marL="0" indent="0">
              <a:buNone/>
            </a:pPr>
            <a:endParaRPr lang="ko-KR" altLang="en-US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632" y="1460849"/>
            <a:ext cx="7909243" cy="470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endParaRPr lang="ko-KR" altLang="en-US" dirty="0" smtClean="0"/>
          </a:p>
        </p:txBody>
      </p:sp>
      <p:graphicFrame>
        <p:nvGraphicFramePr>
          <p:cNvPr id="7" name="Group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2028669"/>
              </p:ext>
            </p:extLst>
          </p:nvPr>
        </p:nvGraphicFramePr>
        <p:xfrm>
          <a:off x="384176" y="1484948"/>
          <a:ext cx="9137649" cy="4608649"/>
        </p:xfrm>
        <a:graphic>
          <a:graphicData uri="http://schemas.openxmlformats.org/drawingml/2006/table">
            <a:tbl>
              <a:tblPr/>
              <a:tblGrid>
                <a:gridCol w="617848"/>
                <a:gridCol w="1502346"/>
                <a:gridCol w="1706129"/>
                <a:gridCol w="3167284"/>
                <a:gridCol w="1120799"/>
                <a:gridCol w="1023243"/>
              </a:tblGrid>
              <a:tr h="52806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관련 시스템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56763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01</a:t>
                      </a:r>
                      <a:endParaRPr kumimoji="1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스케줄 문의 및 통지</a:t>
                      </a:r>
                      <a:endParaRPr lang="en-US" altLang="ko-KR" sz="1100" b="0" i="0" u="none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스케줄 문의 및 통지</a:t>
                      </a:r>
                      <a:endParaRPr lang="en-US" altLang="ko-KR" sz="1100" b="0" i="0" u="none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선적지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 파트너에 스케줄 문의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고객에게 스케줄 통지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영업팀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E-mail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63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02</a:t>
                      </a:r>
                      <a:endParaRPr kumimoji="1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Ocean Freight Booking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등록 </a:t>
                      </a: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Ocean Freight Booking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등록 </a:t>
                      </a: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i="0" u="none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선사별</a:t>
                      </a:r>
                      <a:r>
                        <a:rPr lang="en-US" altLang="ko-KR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0" i="0" u="none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포트별</a:t>
                      </a: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운임 등록해둠</a:t>
                      </a:r>
                      <a:endParaRPr lang="en-US" sz="1100" b="0" i="0" u="non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영업팀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TM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63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03</a:t>
                      </a:r>
                      <a:endParaRPr kumimoji="1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파트너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Booking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파트너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Booking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파트너에게 </a:t>
                      </a:r>
                      <a:r>
                        <a:rPr lang="en-US" altLang="ko-KR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SHIPPER, </a:t>
                      </a: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컨테이너 수량 정보 주며 </a:t>
                      </a:r>
                      <a:r>
                        <a:rPr lang="en-US" altLang="ko-KR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Booking </a:t>
                      </a: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요청 </a:t>
                      </a:r>
                      <a:endParaRPr lang="en-US" sz="1100" b="0" i="0" u="non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영업팀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E-mail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63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04</a:t>
                      </a:r>
                      <a:endParaRPr kumimoji="1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dirty="0" err="1" smtClean="0">
                          <a:latin typeface="+mn-ea"/>
                          <a:ea typeface="+mn-ea"/>
                        </a:rPr>
                        <a:t>퍼트너로</a:t>
                      </a:r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ko-KR" altLang="en-US" sz="1100" dirty="0" err="1" smtClean="0">
                          <a:latin typeface="+mn-ea"/>
                          <a:ea typeface="+mn-ea"/>
                        </a:rPr>
                        <a:t>부터</a:t>
                      </a:r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 선적서류 접수</a:t>
                      </a:r>
                      <a:endParaRPr kumimoji="1" lang="en-US" altLang="ko-KR" sz="1100" dirty="0" smtClean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dirty="0" err="1" smtClean="0">
                          <a:latin typeface="+mn-ea"/>
                          <a:ea typeface="+mn-ea"/>
                        </a:rPr>
                        <a:t>퍼트너로</a:t>
                      </a:r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ko-KR" altLang="en-US" sz="1100" dirty="0" err="1" smtClean="0">
                          <a:latin typeface="+mn-ea"/>
                          <a:ea typeface="+mn-ea"/>
                        </a:rPr>
                        <a:t>부터</a:t>
                      </a:r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 선적서류 접수</a:t>
                      </a:r>
                      <a:endParaRPr kumimoji="1" lang="en-US" altLang="ko-KR" sz="1100" dirty="0" smtClean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MBL, DC NOTE</a:t>
                      </a: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서류 받음</a:t>
                      </a:r>
                      <a:endParaRPr lang="en-US" sz="1100" b="0" i="0" u="non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영업팀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E-mail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480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05</a:t>
                      </a:r>
                      <a:endParaRPr kumimoji="1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dirty="0" smtClean="0">
                          <a:latin typeface="+mn-ea"/>
                          <a:ea typeface="+mn-ea"/>
                        </a:rPr>
                        <a:t>Forwarding Order </a:t>
                      </a:r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등록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dirty="0" smtClean="0">
                          <a:latin typeface="+mn-ea"/>
                          <a:ea typeface="+mn-ea"/>
                        </a:rPr>
                        <a:t>Forwarding Order </a:t>
                      </a:r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등록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i="0" u="none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선적지</a:t>
                      </a: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파트너로부터 받은 </a:t>
                      </a:r>
                      <a:r>
                        <a:rPr lang="en-US" altLang="ko-KR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BL</a:t>
                      </a: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정보를 토대로 입력</a:t>
                      </a:r>
                      <a:endParaRPr lang="en-US" sz="1100" b="0" i="0" u="non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영업팀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TM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63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06</a:t>
                      </a:r>
                      <a:endParaRPr kumimoji="1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운임정보 확인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운임정보 확인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고객별</a:t>
                      </a:r>
                      <a:r>
                        <a:rPr lang="en-US" altLang="ko-KR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0" i="0" u="none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포트별</a:t>
                      </a:r>
                      <a:r>
                        <a:rPr lang="en-US" altLang="ko-KR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TERM </a:t>
                      </a: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확인</a:t>
                      </a:r>
                      <a:r>
                        <a:rPr lang="en-US" altLang="ko-KR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</a:t>
                      </a:r>
                      <a:endParaRPr lang="en-US" sz="1100" b="0" i="0" u="non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영업팀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TM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63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07</a:t>
                      </a:r>
                      <a:endParaRPr kumimoji="1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kumimoji="1" lang="en-US" altLang="ko-KR" sz="1100" dirty="0" smtClean="0">
                          <a:latin typeface="+mn-ea"/>
                          <a:ea typeface="+mn-ea"/>
                        </a:rPr>
                        <a:t>INVOICE </a:t>
                      </a:r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발행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dirty="0" smtClean="0">
                          <a:latin typeface="+mn-ea"/>
                          <a:ea typeface="+mn-ea"/>
                        </a:rPr>
                        <a:t>INVOICE </a:t>
                      </a:r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발행</a:t>
                      </a: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INVOICE</a:t>
                      </a:r>
                      <a:r>
                        <a:rPr 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="0" i="0" u="none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발행후</a:t>
                      </a: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고객에게 전달</a:t>
                      </a:r>
                      <a:endParaRPr lang="en-US" sz="1100" b="0" i="0" u="non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영업팀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TM, E-mail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절차</a:t>
            </a:r>
            <a:endParaRPr lang="ko-KR" altLang="en-US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endParaRPr lang="ko-KR" altLang="en-US" dirty="0" smtClean="0"/>
          </a:p>
        </p:txBody>
      </p:sp>
      <p:sp>
        <p:nvSpPr>
          <p:cNvPr id="41" name="TextBox 40"/>
          <p:cNvSpPr txBox="1"/>
          <p:nvPr/>
        </p:nvSpPr>
        <p:spPr>
          <a:xfrm>
            <a:off x="6700372" y="3193529"/>
            <a:ext cx="6480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 smtClean="0">
                <a:latin typeface="+mn-ea"/>
                <a:ea typeface="+mn-ea"/>
                <a:sym typeface="Wingdings"/>
              </a:rPr>
              <a:t></a:t>
            </a:r>
            <a:r>
              <a:rPr lang="ko-KR" altLang="en-US" sz="1200" b="1" dirty="0" smtClean="0">
                <a:latin typeface="+mn-ea"/>
                <a:ea typeface="+mn-ea"/>
                <a:sym typeface="Wingdings"/>
              </a:rPr>
              <a:t>주문</a:t>
            </a:r>
            <a:endParaRPr lang="ko-KR" altLang="en-US" sz="1200" b="1" dirty="0">
              <a:latin typeface="+mn-ea"/>
              <a:ea typeface="+mn-ea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2653248" y="1932856"/>
            <a:ext cx="144000" cy="144000"/>
          </a:xfrm>
          <a:prstGeom prst="ellipse">
            <a:avLst/>
          </a:prstGeom>
          <a:solidFill>
            <a:srgbClr val="92D05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283048" y="1608480"/>
            <a:ext cx="90010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 smtClean="0">
                <a:latin typeface="+mn-ea"/>
                <a:ea typeface="+mn-ea"/>
              </a:rPr>
              <a:t>Shipper</a:t>
            </a:r>
            <a:endParaRPr lang="ko-KR" altLang="en-US" sz="1200" b="1" dirty="0">
              <a:latin typeface="+mn-ea"/>
              <a:ea typeface="+mn-ea"/>
            </a:endParaRPr>
          </a:p>
        </p:txBody>
      </p:sp>
      <p:sp>
        <p:nvSpPr>
          <p:cNvPr id="44" name="Oval 43"/>
          <p:cNvSpPr/>
          <p:nvPr/>
        </p:nvSpPr>
        <p:spPr>
          <a:xfrm>
            <a:off x="2653248" y="4982696"/>
            <a:ext cx="144000" cy="144000"/>
          </a:xfrm>
          <a:prstGeom prst="ellipse">
            <a:avLst/>
          </a:prstGeom>
          <a:solidFill>
            <a:srgbClr val="92D05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149192" y="5198705"/>
            <a:ext cx="116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 smtClean="0">
                <a:latin typeface="+mn-ea"/>
                <a:ea typeface="+mn-ea"/>
              </a:rPr>
              <a:t>Consignee</a:t>
            </a:r>
            <a:endParaRPr lang="ko-KR" altLang="en-US" sz="1200" b="1" dirty="0">
              <a:latin typeface="+mn-ea"/>
              <a:ea typeface="+mn-ea"/>
            </a:endParaRPr>
          </a:p>
        </p:txBody>
      </p:sp>
      <p:sp>
        <p:nvSpPr>
          <p:cNvPr id="46" name="Oval 45"/>
          <p:cNvSpPr/>
          <p:nvPr/>
        </p:nvSpPr>
        <p:spPr>
          <a:xfrm>
            <a:off x="7240632" y="3398520"/>
            <a:ext cx="144000" cy="144000"/>
          </a:xfrm>
          <a:prstGeom prst="ellipse">
            <a:avLst/>
          </a:prstGeom>
          <a:solidFill>
            <a:srgbClr val="92D05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6736368" y="2875007"/>
            <a:ext cx="1162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 smtClean="0">
                <a:latin typeface="+mn-ea"/>
                <a:ea typeface="+mn-ea"/>
              </a:rPr>
              <a:t>Ordering Party</a:t>
            </a:r>
            <a:endParaRPr lang="ko-KR" altLang="en-US" sz="1200" b="1" dirty="0">
              <a:latin typeface="+mn-ea"/>
              <a:ea typeface="+mn-ea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287398" y="1304919"/>
            <a:ext cx="9001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 smtClean="0">
                <a:latin typeface="+mn-ea"/>
                <a:ea typeface="+mn-ea"/>
              </a:rPr>
              <a:t>수출국</a:t>
            </a:r>
            <a:endParaRPr lang="ko-KR" altLang="en-US" sz="1400" b="1" dirty="0">
              <a:latin typeface="+mn-ea"/>
              <a:ea typeface="+mn-ea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287398" y="5454002"/>
            <a:ext cx="9001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 smtClean="0">
                <a:latin typeface="+mn-ea"/>
                <a:ea typeface="+mn-ea"/>
              </a:rPr>
              <a:t>수입국</a:t>
            </a:r>
            <a:endParaRPr lang="ko-KR" altLang="en-US" sz="1400" b="1" dirty="0">
              <a:latin typeface="+mn-ea"/>
              <a:ea typeface="+mn-ea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8057728" y="3316639"/>
            <a:ext cx="9001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 smtClean="0">
                <a:latin typeface="+mn-ea"/>
                <a:ea typeface="+mn-ea"/>
              </a:rPr>
              <a:t>한국</a:t>
            </a:r>
            <a:endParaRPr lang="ko-KR" altLang="en-US" sz="1400" b="1" dirty="0">
              <a:latin typeface="+mn-ea"/>
              <a:ea typeface="+mn-ea"/>
            </a:endParaRPr>
          </a:p>
        </p:txBody>
      </p:sp>
      <p:sp>
        <p:nvSpPr>
          <p:cNvPr id="51" name="Oval 50"/>
          <p:cNvSpPr/>
          <p:nvPr/>
        </p:nvSpPr>
        <p:spPr>
          <a:xfrm>
            <a:off x="6185520" y="3182520"/>
            <a:ext cx="576064" cy="576000"/>
          </a:xfrm>
          <a:prstGeom prst="ellipse">
            <a:avLst/>
          </a:prstGeom>
          <a:solidFill>
            <a:srgbClr val="FFC0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세방</a:t>
            </a:r>
            <a:endParaRPr lang="en-US" altLang="ko-KR" sz="1200" b="1" dirty="0" smtClean="0">
              <a:solidFill>
                <a:schemeClr val="tx1"/>
              </a:solidFill>
              <a:latin typeface="+mn-ea"/>
            </a:endParaRPr>
          </a:p>
          <a:p>
            <a:pPr algn="ctr"/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Exp.</a:t>
            </a:r>
            <a:endParaRPr lang="ko-KR" altLang="en-US" sz="1200" b="1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52" name="Oval 51"/>
          <p:cNvSpPr/>
          <p:nvPr/>
        </p:nvSpPr>
        <p:spPr>
          <a:xfrm>
            <a:off x="3183156" y="1680488"/>
            <a:ext cx="576064" cy="576000"/>
          </a:xfrm>
          <a:prstGeom prst="ellipse">
            <a:avLst/>
          </a:prstGeom>
          <a:solidFill>
            <a:srgbClr val="FFC0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해외</a:t>
            </a:r>
            <a:endParaRPr lang="en-US" altLang="ko-KR" sz="1200" b="1" dirty="0" smtClean="0">
              <a:solidFill>
                <a:schemeClr val="tx1"/>
              </a:solidFill>
              <a:latin typeface="+mn-ea"/>
            </a:endParaRPr>
          </a:p>
          <a:p>
            <a:pPr algn="ctr"/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파트너</a:t>
            </a:r>
          </a:p>
        </p:txBody>
      </p:sp>
      <p:sp>
        <p:nvSpPr>
          <p:cNvPr id="53" name="Oval 52"/>
          <p:cNvSpPr/>
          <p:nvPr/>
        </p:nvSpPr>
        <p:spPr>
          <a:xfrm>
            <a:off x="2653248" y="2544584"/>
            <a:ext cx="144000" cy="144000"/>
          </a:xfrm>
          <a:prstGeom prst="ellipse">
            <a:avLst/>
          </a:prstGeom>
          <a:solidFill>
            <a:schemeClr val="bg1">
              <a:lumMod val="75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2078564" y="2482240"/>
            <a:ext cx="5689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 smtClean="0">
                <a:latin typeface="+mn-ea"/>
                <a:ea typeface="+mn-ea"/>
              </a:rPr>
              <a:t>POL</a:t>
            </a:r>
            <a:endParaRPr lang="ko-KR" altLang="en-US" sz="1200" b="1" dirty="0">
              <a:latin typeface="+mn-ea"/>
              <a:ea typeface="+mn-ea"/>
            </a:endParaRPr>
          </a:p>
        </p:txBody>
      </p:sp>
      <p:sp>
        <p:nvSpPr>
          <p:cNvPr id="55" name="Oval 54"/>
          <p:cNvSpPr/>
          <p:nvPr/>
        </p:nvSpPr>
        <p:spPr>
          <a:xfrm>
            <a:off x="2653248" y="4251568"/>
            <a:ext cx="144000" cy="144000"/>
          </a:xfrm>
          <a:prstGeom prst="ellipse">
            <a:avLst/>
          </a:prstGeom>
          <a:solidFill>
            <a:schemeClr val="bg1">
              <a:lumMod val="75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2078564" y="4189224"/>
            <a:ext cx="5689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 smtClean="0">
                <a:latin typeface="+mn-ea"/>
                <a:ea typeface="+mn-ea"/>
              </a:rPr>
              <a:t>POD</a:t>
            </a:r>
            <a:endParaRPr lang="ko-KR" altLang="en-US" sz="1200" b="1" dirty="0">
              <a:latin typeface="+mn-ea"/>
              <a:ea typeface="+mn-ea"/>
            </a:endParaRPr>
          </a:p>
        </p:txBody>
      </p:sp>
      <p:cxnSp>
        <p:nvCxnSpPr>
          <p:cNvPr id="57" name="Straight Connector 56"/>
          <p:cNvCxnSpPr>
            <a:stCxn id="53" idx="4"/>
            <a:endCxn id="55" idx="0"/>
          </p:cNvCxnSpPr>
          <p:nvPr/>
        </p:nvCxnSpPr>
        <p:spPr>
          <a:xfrm>
            <a:off x="2725248" y="2688584"/>
            <a:ext cx="0" cy="1562984"/>
          </a:xfrm>
          <a:prstGeom prst="line">
            <a:avLst/>
          </a:prstGeom>
          <a:ln w="19050">
            <a:solidFill>
              <a:schemeClr val="tx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8" name="Picture 31" descr="ship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220" y="3208850"/>
            <a:ext cx="547936" cy="3793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9" name="Elbow Connector 58"/>
          <p:cNvCxnSpPr/>
          <p:nvPr/>
        </p:nvCxnSpPr>
        <p:spPr>
          <a:xfrm rot="10800000">
            <a:off x="6761584" y="3432420"/>
            <a:ext cx="479048" cy="0"/>
          </a:xfrm>
          <a:prstGeom prst="bentConnector3">
            <a:avLst>
              <a:gd name="adj1" fmla="val 50000"/>
            </a:avLst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Elbow Connector 59"/>
          <p:cNvCxnSpPr>
            <a:stCxn id="51" idx="0"/>
            <a:endCxn id="52" idx="6"/>
          </p:cNvCxnSpPr>
          <p:nvPr/>
        </p:nvCxnSpPr>
        <p:spPr>
          <a:xfrm rot="16200000" flipV="1">
            <a:off x="4509370" y="1218338"/>
            <a:ext cx="1214032" cy="2714332"/>
          </a:xfrm>
          <a:prstGeom prst="bentConnector2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4529336" y="1680488"/>
            <a:ext cx="9778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 smtClean="0">
                <a:latin typeface="+mn-ea"/>
                <a:ea typeface="+mn-ea"/>
                <a:sym typeface="Wingdings"/>
              </a:rPr>
              <a:t></a:t>
            </a:r>
            <a:r>
              <a:rPr lang="ko-KR" altLang="en-US" sz="1200" b="1" dirty="0" smtClean="0">
                <a:latin typeface="+mn-ea"/>
                <a:ea typeface="+mn-ea"/>
                <a:sym typeface="Wingdings"/>
              </a:rPr>
              <a:t>부킹요청</a:t>
            </a:r>
            <a:endParaRPr lang="ko-KR" altLang="en-US" sz="1200" b="1" dirty="0">
              <a:latin typeface="+mn-ea"/>
              <a:ea typeface="+mn-ea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3133120" y="1408073"/>
            <a:ext cx="1252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atinLnBrk="0"/>
            <a:r>
              <a:rPr lang="en-US" altLang="ko-KR" sz="1200" b="1" dirty="0" smtClean="0">
                <a:latin typeface="+mn-ea"/>
                <a:ea typeface="+mn-ea"/>
                <a:sym typeface="Wingdings"/>
              </a:rPr>
              <a:t></a:t>
            </a:r>
            <a:r>
              <a:rPr lang="ko-KR" altLang="en-US" sz="1200" b="1" dirty="0" smtClean="0">
                <a:latin typeface="+mn-ea"/>
                <a:ea typeface="+mn-ea"/>
                <a:sym typeface="Wingdings"/>
              </a:rPr>
              <a:t>부킹</a:t>
            </a:r>
            <a:endParaRPr lang="ko-KR" altLang="en-US" sz="1200" b="1" dirty="0">
              <a:latin typeface="+mn-ea"/>
              <a:ea typeface="+mn-ea"/>
            </a:endParaRPr>
          </a:p>
        </p:txBody>
      </p:sp>
      <p:cxnSp>
        <p:nvCxnSpPr>
          <p:cNvPr id="63" name="Elbow Connector 62"/>
          <p:cNvCxnSpPr>
            <a:stCxn id="52" idx="4"/>
            <a:endCxn id="51" idx="2"/>
          </p:cNvCxnSpPr>
          <p:nvPr/>
        </p:nvCxnSpPr>
        <p:spPr>
          <a:xfrm rot="16200000" flipH="1">
            <a:off x="4221338" y="1506338"/>
            <a:ext cx="1214032" cy="2714332"/>
          </a:xfrm>
          <a:prstGeom prst="bentConnector2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Box 63"/>
          <p:cNvSpPr txBox="1"/>
          <p:nvPr/>
        </p:nvSpPr>
        <p:spPr>
          <a:xfrm>
            <a:off x="4169296" y="3470521"/>
            <a:ext cx="127506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>
                <a:latin typeface="+mn-ea"/>
                <a:ea typeface="+mn-ea"/>
                <a:sym typeface="Wingdings"/>
              </a:rPr>
              <a:t>선적서류입수</a:t>
            </a:r>
            <a:endParaRPr lang="ko-KR" altLang="en-US" sz="1200" b="1" dirty="0">
              <a:latin typeface="+mn-ea"/>
              <a:ea typeface="+mn-ea"/>
            </a:endParaRPr>
          </a:p>
        </p:txBody>
      </p:sp>
      <p:sp>
        <p:nvSpPr>
          <p:cNvPr id="65" name="Rounded Rectangular Callout 64"/>
          <p:cNvSpPr/>
          <p:nvPr/>
        </p:nvSpPr>
        <p:spPr>
          <a:xfrm>
            <a:off x="6761584" y="1700395"/>
            <a:ext cx="1656184" cy="1157508"/>
          </a:xfrm>
          <a:prstGeom prst="wedgeRoundRectCallout">
            <a:avLst>
              <a:gd name="adj1" fmla="val -130905"/>
              <a:gd name="adj2" fmla="val 98526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US" altLang="ko-KR" sz="1100" b="1" dirty="0" smtClean="0">
                <a:solidFill>
                  <a:schemeClr val="tx1"/>
                </a:solidFill>
                <a:latin typeface="+mn-ea"/>
              </a:rPr>
              <a:t>MBL copy </a:t>
            </a:r>
            <a:r>
              <a:rPr lang="ko-KR" altLang="en-US" sz="1100" b="1" dirty="0" smtClean="0">
                <a:solidFill>
                  <a:schemeClr val="tx1"/>
                </a:solidFill>
                <a:latin typeface="+mn-ea"/>
              </a:rPr>
              <a:t>입수</a:t>
            </a:r>
            <a:endParaRPr lang="en-US" altLang="ko-KR" sz="1100" b="1" dirty="0">
              <a:solidFill>
                <a:schemeClr val="tx1"/>
              </a:solidFill>
              <a:latin typeface="+mn-ea"/>
            </a:endParaRPr>
          </a:p>
          <a:p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>Shipper: Shipper (</a:t>
            </a: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중국</a:t>
            </a:r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>)</a:t>
            </a:r>
          </a:p>
          <a:p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>Consignee: Ordering Party (</a:t>
            </a: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한국</a:t>
            </a:r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>)</a:t>
            </a:r>
          </a:p>
          <a:p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>POL: </a:t>
            </a: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중국</a:t>
            </a:r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>, POD: </a:t>
            </a: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일본</a:t>
            </a:r>
            <a:endParaRPr lang="en-US" altLang="ko-KR" sz="1100" dirty="0" smtClean="0">
              <a:solidFill>
                <a:schemeClr val="tx1"/>
              </a:solidFill>
              <a:latin typeface="+mn-ea"/>
            </a:endParaRPr>
          </a:p>
          <a:p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>INCOTERS: FOB</a:t>
            </a:r>
          </a:p>
        </p:txBody>
      </p:sp>
      <p:cxnSp>
        <p:nvCxnSpPr>
          <p:cNvPr id="66" name="Elbow Connector 65"/>
          <p:cNvCxnSpPr>
            <a:stCxn id="51" idx="3"/>
            <a:endCxn id="58" idx="2"/>
          </p:cNvCxnSpPr>
          <p:nvPr/>
        </p:nvCxnSpPr>
        <p:spPr>
          <a:xfrm rot="5400000" flipH="1">
            <a:off x="4696894" y="2101179"/>
            <a:ext cx="85977" cy="3060000"/>
          </a:xfrm>
          <a:prstGeom prst="bentConnector3">
            <a:avLst>
              <a:gd name="adj1" fmla="val -363996"/>
            </a:avLst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6"/>
          <p:cNvSpPr txBox="1"/>
          <p:nvPr/>
        </p:nvSpPr>
        <p:spPr>
          <a:xfrm>
            <a:off x="3824436" y="4000402"/>
            <a:ext cx="18614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atinLnBrk="0"/>
            <a:r>
              <a:rPr lang="ko-KR" altLang="en-US" sz="1200" b="1" dirty="0" smtClean="0">
                <a:latin typeface="+mn-ea"/>
                <a:ea typeface="+mn-ea"/>
                <a:sym typeface="Wingdings"/>
              </a:rPr>
              <a:t>원</a:t>
            </a:r>
            <a:r>
              <a:rPr lang="en-US" altLang="ko-KR" sz="1200" b="1" dirty="0" smtClean="0">
                <a:latin typeface="+mn-ea"/>
                <a:ea typeface="+mn-ea"/>
                <a:sym typeface="Wingdings"/>
              </a:rPr>
              <a:t>MBL Surrender </a:t>
            </a:r>
            <a:r>
              <a:rPr lang="ko-KR" altLang="en-US" sz="1200" b="1" dirty="0" smtClean="0">
                <a:latin typeface="+mn-ea"/>
                <a:ea typeface="+mn-ea"/>
                <a:sym typeface="Wingdings"/>
              </a:rPr>
              <a:t>처리 후 </a:t>
            </a:r>
            <a:r>
              <a:rPr lang="en-US" altLang="ko-KR" sz="1200" b="1" dirty="0" smtClean="0">
                <a:latin typeface="+mn-ea"/>
                <a:ea typeface="+mn-ea"/>
                <a:sym typeface="Wingdings"/>
              </a:rPr>
              <a:t>switch B/L </a:t>
            </a:r>
            <a:r>
              <a:rPr lang="ko-KR" altLang="en-US" sz="1200" b="1" dirty="0" smtClean="0">
                <a:latin typeface="+mn-ea"/>
                <a:ea typeface="+mn-ea"/>
                <a:sym typeface="Wingdings"/>
              </a:rPr>
              <a:t>발행 요청</a:t>
            </a:r>
            <a:r>
              <a:rPr lang="en-US" altLang="ko-KR" sz="1200" b="1" dirty="0" smtClean="0">
                <a:latin typeface="+mn-ea"/>
                <a:ea typeface="+mn-ea"/>
              </a:rPr>
              <a:t> </a:t>
            </a:r>
            <a:endParaRPr lang="ko-KR" altLang="en-US" sz="1200" b="1" dirty="0">
              <a:latin typeface="+mn-ea"/>
              <a:ea typeface="+mn-ea"/>
            </a:endParaRPr>
          </a:p>
        </p:txBody>
      </p:sp>
      <p:cxnSp>
        <p:nvCxnSpPr>
          <p:cNvPr id="68" name="Elbow Connector 67"/>
          <p:cNvCxnSpPr>
            <a:stCxn id="58" idx="2"/>
            <a:endCxn id="51" idx="4"/>
          </p:cNvCxnSpPr>
          <p:nvPr/>
        </p:nvCxnSpPr>
        <p:spPr>
          <a:xfrm rot="16200000" flipH="1">
            <a:off x="4674205" y="1959173"/>
            <a:ext cx="170330" cy="3428364"/>
          </a:xfrm>
          <a:prstGeom prst="bentConnector3">
            <a:avLst>
              <a:gd name="adj1" fmla="val 759121"/>
            </a:avLst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/>
          <p:cNvSpPr txBox="1"/>
          <p:nvPr/>
        </p:nvSpPr>
        <p:spPr>
          <a:xfrm>
            <a:off x="3881264" y="4916179"/>
            <a:ext cx="1548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atinLnBrk="0"/>
            <a:r>
              <a:rPr lang="ko-KR" altLang="en-US" sz="1200" b="1" dirty="0" smtClean="0">
                <a:latin typeface="+mn-ea"/>
                <a:ea typeface="+mn-ea"/>
                <a:sym typeface="Wingdings"/>
              </a:rPr>
              <a:t></a:t>
            </a:r>
            <a:r>
              <a:rPr lang="en-US" altLang="ko-KR" sz="1200" b="1" dirty="0" smtClean="0">
                <a:latin typeface="+mn-ea"/>
                <a:ea typeface="+mn-ea"/>
                <a:sym typeface="Wingdings"/>
              </a:rPr>
              <a:t>Switch B/L </a:t>
            </a:r>
            <a:r>
              <a:rPr lang="ko-KR" altLang="en-US" sz="1200" b="1" smtClean="0">
                <a:latin typeface="+mn-ea"/>
                <a:ea typeface="+mn-ea"/>
                <a:sym typeface="Wingdings"/>
              </a:rPr>
              <a:t>송</a:t>
            </a:r>
            <a:r>
              <a:rPr lang="ko-KR" altLang="en-US" sz="1200" b="1">
                <a:latin typeface="+mn-ea"/>
                <a:ea typeface="+mn-ea"/>
                <a:sym typeface="Wingdings"/>
              </a:rPr>
              <a:t>부</a:t>
            </a:r>
            <a:endParaRPr lang="en-US" altLang="ko-KR" sz="1200" b="1" dirty="0" smtClean="0">
              <a:latin typeface="+mn-ea"/>
              <a:ea typeface="+mn-ea"/>
              <a:sym typeface="Wingdings"/>
            </a:endParaRPr>
          </a:p>
          <a:p>
            <a:pPr latinLnBrk="0"/>
            <a:r>
              <a:rPr lang="ko-KR" altLang="en-US" sz="1200" b="1" dirty="0" smtClean="0">
                <a:latin typeface="+mn-ea"/>
                <a:ea typeface="+mn-ea"/>
                <a:sym typeface="Wingdings"/>
              </a:rPr>
              <a:t>비용청구</a:t>
            </a:r>
            <a:endParaRPr lang="ko-KR" altLang="en-US" sz="1200" b="1" dirty="0">
              <a:latin typeface="+mn-ea"/>
              <a:ea typeface="+mn-ea"/>
            </a:endParaRPr>
          </a:p>
        </p:txBody>
      </p:sp>
      <p:sp>
        <p:nvSpPr>
          <p:cNvPr id="70" name="Rounded Rectangular Callout 69"/>
          <p:cNvSpPr/>
          <p:nvPr/>
        </p:nvSpPr>
        <p:spPr>
          <a:xfrm>
            <a:off x="6185520" y="4717732"/>
            <a:ext cx="1656184" cy="1283236"/>
          </a:xfrm>
          <a:prstGeom prst="wedgeRoundRectCallout">
            <a:avLst>
              <a:gd name="adj1" fmla="val -79375"/>
              <a:gd name="adj2" fmla="val -80509"/>
              <a:gd name="adj3" fmla="val 16667"/>
            </a:avLst>
          </a:prstGeom>
          <a:solidFill>
            <a:srgbClr val="92D05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US" altLang="ko-KR" sz="1100" b="1" dirty="0" smtClean="0">
                <a:solidFill>
                  <a:schemeClr val="tx1"/>
                </a:solidFill>
                <a:latin typeface="+mn-ea"/>
              </a:rPr>
              <a:t>Switch B/L </a:t>
            </a:r>
            <a:r>
              <a:rPr lang="ko-KR" altLang="en-US" sz="1100" b="1" dirty="0" smtClean="0">
                <a:solidFill>
                  <a:schemeClr val="tx1"/>
                </a:solidFill>
                <a:latin typeface="+mn-ea"/>
              </a:rPr>
              <a:t>발행</a:t>
            </a:r>
            <a:endParaRPr lang="en-US" altLang="ko-KR" sz="1100" b="1" dirty="0">
              <a:solidFill>
                <a:schemeClr val="tx1"/>
              </a:solidFill>
              <a:latin typeface="+mn-ea"/>
            </a:endParaRPr>
          </a:p>
          <a:p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>Shipper: Ordering Party (</a:t>
            </a: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한국</a:t>
            </a:r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>)</a:t>
            </a:r>
          </a:p>
          <a:p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>Consignee: Consignee (</a:t>
            </a: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일본</a:t>
            </a:r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>)</a:t>
            </a:r>
          </a:p>
          <a:p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>POL: </a:t>
            </a: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중국</a:t>
            </a:r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>, POD: </a:t>
            </a: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일본</a:t>
            </a:r>
            <a:endParaRPr lang="en-US" altLang="ko-KR" sz="1100" dirty="0" smtClean="0">
              <a:solidFill>
                <a:schemeClr val="tx1"/>
              </a:solidFill>
              <a:latin typeface="+mn-ea"/>
            </a:endParaRPr>
          </a:p>
          <a:p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>INCOTERMS: CIF</a:t>
            </a:r>
          </a:p>
        </p:txBody>
      </p:sp>
      <p:cxnSp>
        <p:nvCxnSpPr>
          <p:cNvPr id="71" name="Elbow Connector 70"/>
          <p:cNvCxnSpPr/>
          <p:nvPr/>
        </p:nvCxnSpPr>
        <p:spPr>
          <a:xfrm rot="10800000" flipH="1">
            <a:off x="6761584" y="3533148"/>
            <a:ext cx="479048" cy="0"/>
          </a:xfrm>
          <a:prstGeom prst="bentConnector3">
            <a:avLst>
              <a:gd name="adj1" fmla="val 50000"/>
            </a:avLst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TextBox 71"/>
          <p:cNvSpPr txBox="1"/>
          <p:nvPr/>
        </p:nvSpPr>
        <p:spPr>
          <a:xfrm>
            <a:off x="6700372" y="3504281"/>
            <a:ext cx="6480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>
                <a:latin typeface="+mn-ea"/>
                <a:ea typeface="+mn-ea"/>
                <a:sym typeface="Wingdings"/>
              </a:rPr>
              <a:t></a:t>
            </a:r>
            <a:r>
              <a:rPr lang="ko-KR" altLang="en-US" sz="1200" b="1" dirty="0" smtClean="0">
                <a:latin typeface="+mn-ea"/>
                <a:ea typeface="+mn-ea"/>
                <a:sym typeface="Wingdings"/>
              </a:rPr>
              <a:t>비용청구</a:t>
            </a:r>
            <a:endParaRPr lang="en-US" altLang="ko-KR" sz="1200" b="1" dirty="0" smtClean="0">
              <a:latin typeface="+mn-ea"/>
              <a:ea typeface="+mn-ea"/>
              <a:sym typeface="Wingdings"/>
            </a:endParaRPr>
          </a:p>
          <a:p>
            <a:r>
              <a:rPr lang="ko-KR" altLang="en-US" sz="1200" b="1" dirty="0" smtClean="0">
                <a:latin typeface="+mn-ea"/>
                <a:ea typeface="+mn-ea"/>
                <a:sym typeface="Wingdings"/>
              </a:rPr>
              <a:t></a:t>
            </a:r>
            <a:r>
              <a:rPr lang="en-US" altLang="ko-KR" sz="1200" b="1" dirty="0" smtClean="0">
                <a:latin typeface="+mn-ea"/>
                <a:ea typeface="+mn-ea"/>
                <a:sym typeface="Wingdings"/>
              </a:rPr>
              <a:t>MBL </a:t>
            </a:r>
            <a:r>
              <a:rPr lang="ko-KR" altLang="en-US" sz="1200" b="1" dirty="0" smtClean="0">
                <a:latin typeface="+mn-ea"/>
                <a:ea typeface="+mn-ea"/>
                <a:sym typeface="Wingdings"/>
              </a:rPr>
              <a:t>전달</a:t>
            </a:r>
            <a:endParaRPr lang="ko-KR" altLang="en-US" sz="1200" b="1" dirty="0">
              <a:latin typeface="+mn-ea"/>
              <a:ea typeface="+mn-ea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2621116" y="2997825"/>
            <a:ext cx="90010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>
                <a:latin typeface="+mn-ea"/>
                <a:ea typeface="+mn-ea"/>
              </a:rPr>
              <a:t>선사</a:t>
            </a:r>
            <a:endParaRPr lang="ko-KR" altLang="en-US" sz="1200" b="1" dirty="0">
              <a:latin typeface="+mn-ea"/>
              <a:ea typeface="+mn-ea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7898656" y="4916179"/>
            <a:ext cx="18955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latinLnBrk="0"/>
            <a:r>
              <a:rPr lang="en-US" altLang="ko-KR" sz="1400" b="1" dirty="0" smtClean="0">
                <a:solidFill>
                  <a:srgbClr val="0083CD"/>
                </a:solidFill>
                <a:latin typeface="+mn-ea"/>
                <a:ea typeface="+mn-ea"/>
                <a:sym typeface="Wingdings"/>
              </a:rPr>
              <a:t>Switch B/L </a:t>
            </a:r>
            <a:r>
              <a:rPr lang="ko-KR" altLang="en-US" sz="1400" b="1" dirty="0" smtClean="0">
                <a:solidFill>
                  <a:srgbClr val="0083CD"/>
                </a:solidFill>
                <a:latin typeface="+mn-ea"/>
                <a:ea typeface="+mn-ea"/>
                <a:sym typeface="Wingdings"/>
              </a:rPr>
              <a:t>정보 입수 후</a:t>
            </a:r>
            <a:r>
              <a:rPr lang="en-US" altLang="ko-KR" sz="1400" b="1" dirty="0" smtClean="0">
                <a:solidFill>
                  <a:srgbClr val="0083CD"/>
                </a:solidFill>
                <a:latin typeface="+mn-ea"/>
                <a:ea typeface="+mn-ea"/>
                <a:sym typeface="Wingdings"/>
              </a:rPr>
              <a:t>, TM</a:t>
            </a:r>
            <a:r>
              <a:rPr lang="ko-KR" altLang="en-US" sz="1400" b="1" dirty="0" smtClean="0">
                <a:solidFill>
                  <a:srgbClr val="0083CD"/>
                </a:solidFill>
                <a:latin typeface="+mn-ea"/>
                <a:ea typeface="+mn-ea"/>
                <a:sym typeface="Wingdings"/>
              </a:rPr>
              <a:t>으로 값 입력함</a:t>
            </a:r>
            <a:endParaRPr lang="ko-KR" altLang="en-US" sz="1400" b="1" dirty="0">
              <a:solidFill>
                <a:srgbClr val="0083CD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125499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244905" y="1313507"/>
          <a:ext cx="9424201" cy="4969598"/>
        </p:xfrm>
        <a:graphic>
          <a:graphicData uri="http://schemas.openxmlformats.org/drawingml/2006/table">
            <a:tbl>
              <a:tblPr/>
              <a:tblGrid>
                <a:gridCol w="6364125"/>
                <a:gridCol w="306007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SAP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접속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TM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 이동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User / Password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상단에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nwbc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TM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 이동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en-US" altLang="ko-KR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Nwbc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 Logon - </a:t>
                      </a: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nwbc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SAP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접속 및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TM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 이동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1418" y="1607175"/>
            <a:ext cx="4964513" cy="212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71" y="4217253"/>
            <a:ext cx="4772026" cy="1939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4555" y="4735043"/>
            <a:ext cx="3576779" cy="124024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직사각형 8"/>
          <p:cNvSpPr/>
          <p:nvPr/>
        </p:nvSpPr>
        <p:spPr>
          <a:xfrm>
            <a:off x="488888" y="2779414"/>
            <a:ext cx="1819746" cy="380246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534157" y="4409023"/>
            <a:ext cx="896291" cy="280658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2" name="직선 화살표 연결선 11"/>
          <p:cNvCxnSpPr>
            <a:stCxn id="10" idx="3"/>
            <a:endCxn id="8" idx="1"/>
          </p:cNvCxnSpPr>
          <p:nvPr/>
        </p:nvCxnSpPr>
        <p:spPr>
          <a:xfrm>
            <a:off x="1430448" y="4549352"/>
            <a:ext cx="1484107" cy="805813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7631" name="Group 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9069936"/>
              </p:ext>
            </p:extLst>
          </p:nvPr>
        </p:nvGraphicFramePr>
        <p:xfrm>
          <a:off x="326383" y="1344905"/>
          <a:ext cx="9279346" cy="4911040"/>
        </p:xfrm>
        <a:graphic>
          <a:graphicData uri="http://schemas.openxmlformats.org/drawingml/2006/table">
            <a:tbl>
              <a:tblPr/>
              <a:tblGrid>
                <a:gridCol w="5929562"/>
                <a:gridCol w="3349784"/>
              </a:tblGrid>
              <a:tr h="491104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Forwarding Order Management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접속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T="45707" marB="45707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(H/BL)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Create Forwarding Order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T="45707" marB="45707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6813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6759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8810848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 Management – Forwarding Order – Create Forwarding Order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507" y="1730527"/>
            <a:ext cx="5183015" cy="41949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11"/>
          <p:cNvSpPr/>
          <p:nvPr/>
        </p:nvSpPr>
        <p:spPr>
          <a:xfrm>
            <a:off x="1303698" y="1964594"/>
            <a:ext cx="1312751" cy="588476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3230577" y="4262672"/>
            <a:ext cx="1504385" cy="680520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6698029"/>
              </p:ext>
            </p:extLst>
          </p:nvPr>
        </p:nvGraphicFramePr>
        <p:xfrm>
          <a:off x="344488" y="1295399"/>
          <a:ext cx="9215437" cy="5394960"/>
        </p:xfrm>
        <a:graphic>
          <a:graphicData uri="http://schemas.openxmlformats.org/drawingml/2006/table">
            <a:tbl>
              <a:tblPr/>
              <a:tblGrid>
                <a:gridCol w="6101579"/>
                <a:gridCol w="3113858"/>
              </a:tblGrid>
              <a:tr h="49243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Basic Date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Order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Typer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해상수입</a:t>
                      </a:r>
                      <a:r>
                        <a:rPr kumimoji="0" lang="en-US" altLang="ko-K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FCL-ZEFD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Movement Type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- PD (PORT(CY) TO DOOR)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- PP (PORT(CY) TO PORT(CY))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- CC (CFS TO CFS)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Sales Group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- 601 (Sales 1)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- 602 (Sales 2)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- 603 (Sales 3)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- 604 (Sales 4)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- 610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부산사무소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=&gt;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모두 입력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Continue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5002" y="1730807"/>
            <a:ext cx="5757974" cy="3782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452673" y="2018916"/>
            <a:ext cx="932507" cy="298764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7046570"/>
              </p:ext>
            </p:extLst>
          </p:nvPr>
        </p:nvGraphicFramePr>
        <p:xfrm>
          <a:off x="344488" y="1331611"/>
          <a:ext cx="9215437" cy="4978653"/>
        </p:xfrm>
        <a:graphic>
          <a:graphicData uri="http://schemas.openxmlformats.org/drawingml/2006/table">
            <a:tbl>
              <a:tblPr/>
              <a:tblGrid>
                <a:gridCol w="6273595"/>
                <a:gridCol w="2941842"/>
              </a:tblGrid>
              <a:tr h="49786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Business Partner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Shipper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- 1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 사용 후 직접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40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자까지 입력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enter)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Ordering Party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Consignee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Sales Employee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 Prepaid Agreement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6. Collect Agreement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7. Notify Party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Switch B/L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상의 정보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Business Partner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4087" y="1718743"/>
            <a:ext cx="4362450" cy="325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99175" y="4573404"/>
            <a:ext cx="3337427" cy="117554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직사각형 7"/>
          <p:cNvSpPr/>
          <p:nvPr/>
        </p:nvSpPr>
        <p:spPr>
          <a:xfrm>
            <a:off x="615636" y="3023854"/>
            <a:ext cx="1937441" cy="31687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2" name="직선 화살표 연결선 11"/>
          <p:cNvCxnSpPr>
            <a:stCxn id="8" idx="2"/>
          </p:cNvCxnSpPr>
          <p:nvPr/>
        </p:nvCxnSpPr>
        <p:spPr>
          <a:xfrm>
            <a:off x="1584357" y="3340725"/>
            <a:ext cx="2842788" cy="1457609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2006838"/>
              </p:ext>
            </p:extLst>
          </p:nvPr>
        </p:nvGraphicFramePr>
        <p:xfrm>
          <a:off x="263010" y="1340663"/>
          <a:ext cx="9387988" cy="4562194"/>
        </p:xfrm>
        <a:graphic>
          <a:graphicData uri="http://schemas.openxmlformats.org/drawingml/2006/table">
            <a:tbl>
              <a:tblPr/>
              <a:tblGrid>
                <a:gridCol w="7649719"/>
                <a:gridCol w="1738269"/>
              </a:tblGrid>
              <a:tr h="456219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Stages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Ordered Route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Source Location: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출발지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Destination Location: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최종 도착지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Actual Route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Stage 1: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해상구간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Stage 2: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육상구간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Stages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020" y="1743351"/>
            <a:ext cx="7466228" cy="384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353079" y="3720974"/>
            <a:ext cx="7496269" cy="1865014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331612"/>
          <a:ext cx="9215437" cy="5069188"/>
        </p:xfrm>
        <a:graphic>
          <a:graphicData uri="http://schemas.openxmlformats.org/drawingml/2006/table">
            <a:tbl>
              <a:tblPr/>
              <a:tblGrid>
                <a:gridCol w="7378118"/>
                <a:gridCol w="1837319"/>
              </a:tblGrid>
              <a:tr h="50691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5-1. Item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Container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 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입력사항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Description(Item)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Container Number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Type from FWO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Container Seals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Item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1915" y="1644334"/>
            <a:ext cx="4915843" cy="467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5367" y="4543425"/>
            <a:ext cx="3188278" cy="143186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직사각형 7"/>
          <p:cNvSpPr/>
          <p:nvPr/>
        </p:nvSpPr>
        <p:spPr>
          <a:xfrm>
            <a:off x="1928389" y="4934138"/>
            <a:ext cx="851025" cy="25349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2" name="직선 화살표 연결선 11"/>
          <p:cNvCxnSpPr>
            <a:stCxn id="8" idx="3"/>
          </p:cNvCxnSpPr>
          <p:nvPr/>
        </p:nvCxnSpPr>
        <p:spPr>
          <a:xfrm>
            <a:off x="2779414" y="5060887"/>
            <a:ext cx="1928388" cy="271604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331612"/>
          <a:ext cx="9215437" cy="5069188"/>
        </p:xfrm>
        <a:graphic>
          <a:graphicData uri="http://schemas.openxmlformats.org/drawingml/2006/table">
            <a:tbl>
              <a:tblPr/>
              <a:tblGrid>
                <a:gridCol w="7468653"/>
                <a:gridCol w="1746784"/>
              </a:tblGrid>
              <a:tr h="50691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5-2. Item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Container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 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Insert – Package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입력사항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Package Type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Quantify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Gross Weight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Gross Volume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Item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9043" y="1615524"/>
            <a:ext cx="7290725" cy="47400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615633" y="5314385"/>
            <a:ext cx="7070756" cy="103209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914400" y="1792586"/>
            <a:ext cx="1222218" cy="79670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331612"/>
          <a:ext cx="9215437" cy="5069188"/>
        </p:xfrm>
        <a:graphic>
          <a:graphicData uri="http://schemas.openxmlformats.org/drawingml/2006/table">
            <a:tbl>
              <a:tblPr/>
              <a:tblGrid>
                <a:gridCol w="7369064"/>
                <a:gridCol w="1846373"/>
              </a:tblGrid>
              <a:tr h="50691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6. General Date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입력사항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House Bill of Loading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Incoterms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Person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Incharge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Cargo Type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General Date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6996" y="1611517"/>
            <a:ext cx="7112770" cy="4734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1095469" y="2553077"/>
            <a:ext cx="2525917" cy="181070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631255" y="2860895"/>
            <a:ext cx="1557196" cy="199176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359651" y="6002448"/>
            <a:ext cx="1792587" cy="316871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331612"/>
          <a:ext cx="9215437" cy="5069188"/>
        </p:xfrm>
        <a:graphic>
          <a:graphicData uri="http://schemas.openxmlformats.org/drawingml/2006/table">
            <a:tbl>
              <a:tblPr/>
              <a:tblGrid>
                <a:gridCol w="7305690"/>
                <a:gridCol w="1909747"/>
              </a:tblGrid>
              <a:tr h="50691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Create Freight Booking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Stages 1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구간을 클릭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Document – Create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(Freight Booking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번호 생성 확인 후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save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 필수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Departure Date/Arrival Date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OK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Stages – Freight Document – Create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Booking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93820" y="1614975"/>
            <a:ext cx="6047717" cy="47405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067" y="4588951"/>
            <a:ext cx="1339629" cy="16918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55290" y="2999439"/>
            <a:ext cx="745173" cy="603847"/>
          </a:xfrm>
          <a:prstGeom prst="rect">
            <a:avLst/>
          </a:prstGeom>
          <a:noFill/>
          <a:ln w="127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4915978" y="4590107"/>
            <a:ext cx="1557196" cy="162962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915978" y="4906979"/>
            <a:ext cx="1557196" cy="162962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534154" y="5758004"/>
            <a:ext cx="1222218" cy="235390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4" name="Shape 13"/>
          <p:cNvCxnSpPr>
            <a:stCxn id="2" idx="1"/>
            <a:endCxn id="2050" idx="0"/>
          </p:cNvCxnSpPr>
          <p:nvPr/>
        </p:nvCxnSpPr>
        <p:spPr>
          <a:xfrm rot="10800000" flipV="1">
            <a:off x="1140882" y="3301363"/>
            <a:ext cx="1014408" cy="1287588"/>
          </a:xfrm>
          <a:prstGeom prst="bentConnector2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4022050"/>
              </p:ext>
            </p:extLst>
          </p:nvPr>
        </p:nvGraphicFramePr>
        <p:xfrm>
          <a:off x="344488" y="1331612"/>
          <a:ext cx="9215437" cy="5069188"/>
        </p:xfrm>
        <a:graphic>
          <a:graphicData uri="http://schemas.openxmlformats.org/drawingml/2006/table">
            <a:tbl>
              <a:tblPr/>
              <a:tblGrid>
                <a:gridCol w="7369064"/>
                <a:gridCol w="1846373"/>
              </a:tblGrid>
              <a:tr h="50691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General Date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입력사항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Carrier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Carrier’s Master Bill of Loading Number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Vessel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Voyage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Purchasing Group</a:t>
                      </a:r>
                    </a:p>
                    <a:p>
                      <a:pPr marL="92075" marR="0" lvl="0" indent="-920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>
                          <a:tab pos="263525" algn="l"/>
                        </a:tabLst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필요시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Steamship Line Booking Number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선사부킹번호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General Date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Booking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9991" y="1634105"/>
            <a:ext cx="7183028" cy="4685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1629624" y="2462543"/>
            <a:ext cx="1602463" cy="217283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576935" y="4372824"/>
            <a:ext cx="1385180" cy="190123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530036" y="5604095"/>
            <a:ext cx="1665837" cy="434566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70368" y="3331676"/>
            <a:ext cx="2616452" cy="172016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8"/>
          <p:cNvSpPr/>
          <p:nvPr/>
        </p:nvSpPr>
        <p:spPr>
          <a:xfrm>
            <a:off x="570368" y="3128376"/>
            <a:ext cx="2616452" cy="172016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7522610"/>
              </p:ext>
            </p:extLst>
          </p:nvPr>
        </p:nvGraphicFramePr>
        <p:xfrm>
          <a:off x="344488" y="1331612"/>
          <a:ext cx="9215437" cy="5040000"/>
        </p:xfrm>
        <a:graphic>
          <a:graphicData uri="http://schemas.openxmlformats.org/drawingml/2006/table">
            <a:tbl>
              <a:tblPr/>
              <a:tblGrid>
                <a:gridCol w="6635734"/>
                <a:gridCol w="2579703"/>
              </a:tblGrid>
              <a:tr h="504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Calculate Charges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Calculate Charges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적용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작성된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Agreement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있으면 자동 운임이 적용됨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- Agreement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없으면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 후 직접 입력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Charges – Calculate Charges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Settlement Document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797" y="1656173"/>
            <a:ext cx="6275088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1727" y="2685089"/>
            <a:ext cx="6292158" cy="36007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5314384" y="1702051"/>
            <a:ext cx="1204111" cy="371193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598345" y="6047715"/>
            <a:ext cx="353085" cy="19012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7315194" y="2869948"/>
            <a:ext cx="226337" cy="153908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4264156"/>
              </p:ext>
            </p:extLst>
          </p:nvPr>
        </p:nvGraphicFramePr>
        <p:xfrm>
          <a:off x="344488" y="1331612"/>
          <a:ext cx="9215437" cy="5069188"/>
        </p:xfrm>
        <a:graphic>
          <a:graphicData uri="http://schemas.openxmlformats.org/drawingml/2006/table">
            <a:tbl>
              <a:tblPr/>
              <a:tblGrid>
                <a:gridCol w="7369064"/>
                <a:gridCol w="1846373"/>
              </a:tblGrid>
              <a:tr h="50691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Freight Settlement Document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외화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&amp; ECC Transfer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Invoice Date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General Date Tab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통화별로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분류하여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ECC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제외할 대상에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Deactivated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체크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외화일 경우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Currency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(USD, EUR..)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Save and Transfer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(Statuses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Charges – Follow Up – Create Freight Settlement Document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Settlement Document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2671" y="1685328"/>
            <a:ext cx="6702971" cy="4661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16537" y="1624863"/>
            <a:ext cx="4315532" cy="77837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직사각형 7"/>
          <p:cNvSpPr/>
          <p:nvPr/>
        </p:nvSpPr>
        <p:spPr>
          <a:xfrm>
            <a:off x="5676523" y="1620570"/>
            <a:ext cx="1602463" cy="443620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530036" y="4354719"/>
            <a:ext cx="1846907" cy="19012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76767" y="3809207"/>
            <a:ext cx="2182229" cy="146897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직사각형 10"/>
          <p:cNvSpPr/>
          <p:nvPr/>
        </p:nvSpPr>
        <p:spPr>
          <a:xfrm>
            <a:off x="733331" y="3521798"/>
            <a:ext cx="615635" cy="23539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5" name="직선 화살표 연결선 14"/>
          <p:cNvCxnSpPr>
            <a:stCxn id="11" idx="3"/>
          </p:cNvCxnSpPr>
          <p:nvPr/>
        </p:nvCxnSpPr>
        <p:spPr>
          <a:xfrm>
            <a:off x="1348966" y="3639493"/>
            <a:ext cx="4934139" cy="1457608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직사각형 18"/>
          <p:cNvSpPr/>
          <p:nvPr/>
        </p:nvSpPr>
        <p:spPr>
          <a:xfrm>
            <a:off x="1765426" y="2372008"/>
            <a:ext cx="814812" cy="20823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49353" y="4744348"/>
            <a:ext cx="1622033" cy="4737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6244698"/>
              </p:ext>
            </p:extLst>
          </p:nvPr>
        </p:nvGraphicFramePr>
        <p:xfrm>
          <a:off x="344488" y="1331612"/>
          <a:ext cx="9215437" cy="5040000"/>
        </p:xfrm>
        <a:graphic>
          <a:graphicData uri="http://schemas.openxmlformats.org/drawingml/2006/table">
            <a:tbl>
              <a:tblPr/>
              <a:tblGrid>
                <a:gridCol w="7197049"/>
                <a:gridCol w="2018388"/>
              </a:tblGrid>
              <a:tr h="504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Freight Settlement Document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원화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&amp; ECC Transfer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KRW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 후 전송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Charges – Follow Up – Create Freight Settlement Document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Settlement Document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4567" y="1645261"/>
            <a:ext cx="7007382" cy="46650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642796" y="4227969"/>
            <a:ext cx="2797521" cy="172016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837853" y="2172832"/>
            <a:ext cx="841973" cy="253497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6161956"/>
              </p:ext>
            </p:extLst>
          </p:nvPr>
        </p:nvGraphicFramePr>
        <p:xfrm>
          <a:off x="344488" y="1331612"/>
          <a:ext cx="9215437" cy="5040000"/>
        </p:xfrm>
        <a:graphic>
          <a:graphicData uri="http://schemas.openxmlformats.org/drawingml/2006/table">
            <a:tbl>
              <a:tblPr/>
              <a:tblGrid>
                <a:gridCol w="7287583"/>
                <a:gridCol w="1927854"/>
              </a:tblGrid>
              <a:tr h="504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Calculate Charges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Calculate Charges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적용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작성된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Agreement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있으면 자동 운임이 적용됨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Agreement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없으면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 후 직접 입력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Charges – Calculate Charges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Settlement Document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5512" y="1645502"/>
            <a:ext cx="7097917" cy="4682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3766242" y="1801642"/>
            <a:ext cx="995881" cy="380245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458424" y="4834550"/>
            <a:ext cx="280657" cy="172016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7885571" y="3232087"/>
            <a:ext cx="280657" cy="172016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5450730"/>
              </p:ext>
            </p:extLst>
          </p:nvPr>
        </p:nvGraphicFramePr>
        <p:xfrm>
          <a:off x="344488" y="1331612"/>
          <a:ext cx="9215437" cy="5040000"/>
        </p:xfrm>
        <a:graphic>
          <a:graphicData uri="http://schemas.openxmlformats.org/drawingml/2006/table">
            <a:tbl>
              <a:tblPr/>
              <a:tblGrid>
                <a:gridCol w="6572360"/>
                <a:gridCol w="2643077"/>
              </a:tblGrid>
              <a:tr h="504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Forwarding Settlement Document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Confirm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Forwarding Settlement Document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청구할 대상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/Select All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체크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OK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Invoice Date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General Date Tab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Charges – Follow Up – Create Forwarding Settlement Document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Settlement Document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3421" y="1643204"/>
            <a:ext cx="6408159" cy="45927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71305" y="3129056"/>
            <a:ext cx="3329405" cy="301824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직사각형 9"/>
          <p:cNvSpPr/>
          <p:nvPr/>
        </p:nvSpPr>
        <p:spPr>
          <a:xfrm>
            <a:off x="6391747" y="4816444"/>
            <a:ext cx="1004935" cy="334978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6337426" y="3820562"/>
            <a:ext cx="2915216" cy="181070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3856779" y="1702050"/>
            <a:ext cx="525101" cy="28971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695421"/>
              </p:ext>
            </p:extLst>
          </p:nvPr>
        </p:nvGraphicFramePr>
        <p:xfrm>
          <a:off x="344488" y="1331612"/>
          <a:ext cx="9243132" cy="5069188"/>
        </p:xfrm>
        <a:graphic>
          <a:graphicData uri="http://schemas.openxmlformats.org/drawingml/2006/table">
            <a:tbl>
              <a:tblPr/>
              <a:tblGrid>
                <a:gridCol w="9243132"/>
              </a:tblGrid>
              <a:tr h="50691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INVOICE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Charges – Follow Up – Create Forwarding Settlement Document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Preview Invoice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Settlement Document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1641" y="2236206"/>
            <a:ext cx="5738923" cy="40469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8381" y="1425496"/>
            <a:ext cx="4562475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6835366" y="1656784"/>
            <a:ext cx="986827" cy="31687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0" name="꺾인 연결선 9"/>
          <p:cNvCxnSpPr>
            <a:stCxn id="8" idx="3"/>
            <a:endCxn id="22530" idx="3"/>
          </p:cNvCxnSpPr>
          <p:nvPr/>
        </p:nvCxnSpPr>
        <p:spPr>
          <a:xfrm flipH="1">
            <a:off x="6270564" y="1815220"/>
            <a:ext cx="1551629" cy="2444436"/>
          </a:xfrm>
          <a:prstGeom prst="bentConnector3">
            <a:avLst>
              <a:gd name="adj1" fmla="val -14733"/>
            </a:avLst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9364669"/>
              </p:ext>
            </p:extLst>
          </p:nvPr>
        </p:nvGraphicFramePr>
        <p:xfrm>
          <a:off x="344488" y="1331612"/>
          <a:ext cx="9215437" cy="5212080"/>
        </p:xfrm>
        <a:graphic>
          <a:graphicData uri="http://schemas.openxmlformats.org/drawingml/2006/table">
            <a:tbl>
              <a:tblPr/>
              <a:tblGrid>
                <a:gridCol w="7233262"/>
                <a:gridCol w="1982175"/>
              </a:tblGrid>
              <a:tr h="50691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ECC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/TAX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별로 자동 분리된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Settlement Document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각각 전송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외화일 경우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Currency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(USD, EUR..)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Save and Transfer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(Statuses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Charges – Follow Up – Create Forwarding Settlement Document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Save and Transfer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Settlement Document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5311" y="1626565"/>
            <a:ext cx="7040956" cy="47380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3286408" y="2679826"/>
            <a:ext cx="1104523" cy="316871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13132" y="4417951"/>
            <a:ext cx="2852979" cy="204622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직사각형 8"/>
          <p:cNvSpPr/>
          <p:nvPr/>
        </p:nvSpPr>
        <p:spPr>
          <a:xfrm>
            <a:off x="7396681" y="4427147"/>
            <a:ext cx="1991762" cy="19012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439501" y="5432080"/>
            <a:ext cx="2544024" cy="742384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5439777"/>
              </p:ext>
            </p:extLst>
          </p:nvPr>
        </p:nvGraphicFramePr>
        <p:xfrm>
          <a:off x="344488" y="1331612"/>
          <a:ext cx="9215437" cy="5394960"/>
        </p:xfrm>
        <a:graphic>
          <a:graphicData uri="http://schemas.openxmlformats.org/drawingml/2006/table">
            <a:tbl>
              <a:tblPr/>
              <a:tblGrid>
                <a:gridCol w="5929563"/>
                <a:gridCol w="3285874"/>
              </a:tblGrid>
              <a:tr h="495149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Additional Agreement Party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매입처의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Settlement Doc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하기 위함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(LINE, TRUCKER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Business Partner – additional Agreement Party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매입처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code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Business Partner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Additional Agreement Party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0885" y="1661876"/>
            <a:ext cx="5701185" cy="3779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579423" y="3748135"/>
            <a:ext cx="2706986" cy="389299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2312068"/>
              </p:ext>
            </p:extLst>
          </p:nvPr>
        </p:nvGraphicFramePr>
        <p:xfrm>
          <a:off x="344488" y="1331612"/>
          <a:ext cx="9215437" cy="5069188"/>
        </p:xfrm>
        <a:graphic>
          <a:graphicData uri="http://schemas.openxmlformats.org/drawingml/2006/table">
            <a:tbl>
              <a:tblPr/>
              <a:tblGrid>
                <a:gridCol w="7061247"/>
                <a:gridCol w="2154190"/>
              </a:tblGrid>
              <a:tr h="50691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Freight Settlement Document 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Calculate Charges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Insert - Charge Line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금액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Charges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Additional Agreement Party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8480" y="1586245"/>
            <a:ext cx="6638925" cy="42804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74761" y="5789738"/>
            <a:ext cx="5091828" cy="51147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직사각형 6"/>
          <p:cNvSpPr/>
          <p:nvPr/>
        </p:nvSpPr>
        <p:spPr>
          <a:xfrm>
            <a:off x="5513560" y="1557196"/>
            <a:ext cx="1195058" cy="307818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611517" y="4282289"/>
            <a:ext cx="1122630" cy="45267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0" name="직선 화살표 연결선 9"/>
          <p:cNvCxnSpPr>
            <a:stCxn id="8" idx="3"/>
            <a:endCxn id="6147" idx="1"/>
          </p:cNvCxnSpPr>
          <p:nvPr/>
        </p:nvCxnSpPr>
        <p:spPr>
          <a:xfrm>
            <a:off x="2734147" y="4508626"/>
            <a:ext cx="1640614" cy="1536849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6989457"/>
              </p:ext>
            </p:extLst>
          </p:nvPr>
        </p:nvGraphicFramePr>
        <p:xfrm>
          <a:off x="344488" y="1322559"/>
          <a:ext cx="9215437" cy="5069188"/>
        </p:xfrm>
        <a:graphic>
          <a:graphicData uri="http://schemas.openxmlformats.org/drawingml/2006/table">
            <a:tbl>
              <a:tblPr/>
              <a:tblGrid>
                <a:gridCol w="7061247"/>
                <a:gridCol w="2154190"/>
              </a:tblGrid>
              <a:tr h="50691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Freight Settlement Document &amp; ECC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Create Freight Settlement Document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거래처 선택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OK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Save and Transfer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(Statuses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Charges – Follow UP – Create Freight Settlement Document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Additional Agreement Party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7756" y="1621371"/>
            <a:ext cx="4365845" cy="6162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978" y="2317495"/>
            <a:ext cx="4405193" cy="319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20632" y="3417543"/>
            <a:ext cx="4294972" cy="291083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3" name="직사각형 12"/>
          <p:cNvSpPr/>
          <p:nvPr/>
        </p:nvSpPr>
        <p:spPr>
          <a:xfrm>
            <a:off x="2978590" y="1656784"/>
            <a:ext cx="1720159" cy="552261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4074059" y="5205743"/>
            <a:ext cx="344032" cy="307817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6663350" y="3440317"/>
            <a:ext cx="968721" cy="307818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FIZOvL.rE67YI8TI8Kdbg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FIZOvL.rE67YI8TI8Kdbg"/>
</p:tagLst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 w="9525">
          <a:solidFill>
            <a:schemeClr val="tx1"/>
          </a:solidFill>
          <a:miter lim="800000"/>
          <a:headEnd/>
          <a:tailEnd/>
        </a:ln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</a:extLst>
      </a:spPr>
      <a:bodyPr wrap="none" anchor="ctr"/>
      <a:lstStyle>
        <a:defPPr>
          <a:defRPr sz="1000" dirty="0" smtClean="0">
            <a:latin typeface="맑은 고딕" pitchFamily="50" charset="-127"/>
            <a:ea typeface="맑은 고딕" pitchFamily="50" charset="-127"/>
          </a:defRPr>
        </a:defPPr>
      </a:lstStyle>
    </a:spDef>
    <a:lnDef>
      <a:spPr>
        <a:ln>
          <a:solidFill>
            <a:schemeClr val="tx1"/>
          </a:solidFill>
          <a:tailEnd type="arrow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14060</TotalTime>
  <Words>1292</Words>
  <Application>Microsoft Office PowerPoint</Application>
  <PresentationFormat>A4 용지(210x297mm)</PresentationFormat>
  <Paragraphs>636</Paragraphs>
  <Slides>28</Slides>
  <Notes>2</Notes>
  <HiddenSlides>0</HiddenSlides>
  <MMClips>0</MMClips>
  <ScaleCrop>false</ScaleCrop>
  <HeadingPairs>
    <vt:vector size="4" baseType="variant">
      <vt:variant>
        <vt:lpstr>테마</vt:lpstr>
      </vt:variant>
      <vt:variant>
        <vt:i4>2</vt:i4>
      </vt:variant>
      <vt:variant>
        <vt:lpstr>슬라이드 제목</vt:lpstr>
      </vt:variant>
      <vt:variant>
        <vt:i4>28</vt:i4>
      </vt:variant>
    </vt:vector>
  </HeadingPairs>
  <TitlesOfParts>
    <vt:vector size="30" baseType="lpstr">
      <vt:lpstr>Office Theme</vt:lpstr>
      <vt:lpstr>1_Office Theme</vt:lpstr>
      <vt:lpstr>PowerPoint 프레젠테이션</vt:lpstr>
      <vt:lpstr>문서 개정 이력</vt:lpstr>
      <vt:lpstr>사용자 교육 개요</vt:lpstr>
      <vt:lpstr>사용자 교육 개요</vt:lpstr>
      <vt:lpstr>교육 개요</vt:lpstr>
      <vt:lpstr>교육 개요</vt:lpstr>
      <vt:lpstr>교육 개요</vt:lpstr>
      <vt:lpstr>교육 개요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doosan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User</cp:lastModifiedBy>
  <cp:revision>560</cp:revision>
  <cp:lastPrinted>2006-08-30T13:33:06Z</cp:lastPrinted>
  <dcterms:created xsi:type="dcterms:W3CDTF">2008-05-17T00:48:54Z</dcterms:created>
  <dcterms:modified xsi:type="dcterms:W3CDTF">2015-01-24T01:20:06Z</dcterms:modified>
</cp:coreProperties>
</file>