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4"/>
  </p:notesMasterIdLst>
  <p:handoutMasterIdLst>
    <p:handoutMasterId r:id="rId45"/>
  </p:handoutMasterIdLst>
  <p:sldIdLst>
    <p:sldId id="374" r:id="rId3"/>
    <p:sldId id="375" r:id="rId4"/>
    <p:sldId id="450" r:id="rId5"/>
    <p:sldId id="451" r:id="rId6"/>
    <p:sldId id="392" r:id="rId7"/>
    <p:sldId id="481" r:id="rId8"/>
    <p:sldId id="396" r:id="rId9"/>
    <p:sldId id="527" r:id="rId10"/>
    <p:sldId id="528" r:id="rId11"/>
    <p:sldId id="529" r:id="rId12"/>
    <p:sldId id="502" r:id="rId13"/>
    <p:sldId id="530" r:id="rId14"/>
    <p:sldId id="537" r:id="rId15"/>
    <p:sldId id="541" r:id="rId16"/>
    <p:sldId id="547" r:id="rId17"/>
    <p:sldId id="532" r:id="rId18"/>
    <p:sldId id="546" r:id="rId19"/>
    <p:sldId id="542" r:id="rId20"/>
    <p:sldId id="554" r:id="rId21"/>
    <p:sldId id="555" r:id="rId22"/>
    <p:sldId id="556" r:id="rId23"/>
    <p:sldId id="583" r:id="rId24"/>
    <p:sldId id="586" r:id="rId25"/>
    <p:sldId id="587" r:id="rId26"/>
    <p:sldId id="562" r:id="rId27"/>
    <p:sldId id="588" r:id="rId28"/>
    <p:sldId id="567" r:id="rId29"/>
    <p:sldId id="495" r:id="rId30"/>
    <p:sldId id="496" r:id="rId31"/>
    <p:sldId id="568" r:id="rId32"/>
    <p:sldId id="524" r:id="rId33"/>
    <p:sldId id="498" r:id="rId34"/>
    <p:sldId id="570" r:id="rId35"/>
    <p:sldId id="501" r:id="rId36"/>
    <p:sldId id="513" r:id="rId37"/>
    <p:sldId id="589" r:id="rId38"/>
    <p:sldId id="590" r:id="rId39"/>
    <p:sldId id="591" r:id="rId40"/>
    <p:sldId id="592" r:id="rId41"/>
    <p:sldId id="593" r:id="rId42"/>
    <p:sldId id="594" r:id="rId43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03991"/>
    <a:srgbClr val="0083CD"/>
    <a:srgbClr val="66CCFF"/>
    <a:srgbClr val="333333"/>
    <a:srgbClr val="FF0000"/>
    <a:srgbClr val="EAEAEA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80" d="100"/>
          <a:sy n="80" d="100"/>
        </p:scale>
        <p:origin x="-156" y="-17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8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5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PP_01_02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세부 계획 변경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정호근차장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algn="just" eaLnBrk="0" hangingPunct="0">
                        <a:spcAft>
                          <a:spcPts val="0"/>
                        </a:spcAft>
                      </a:pPr>
                      <a:r>
                        <a:rPr lang="en-US" altLang="ko-KR" sz="1000" b="1" kern="100" dirty="0" smtClean="0">
                          <a:latin typeface="Arial"/>
                          <a:ea typeface="맑은 고딕"/>
                          <a:cs typeface="바탕"/>
                        </a:rPr>
                        <a:t>   </a:t>
                      </a:r>
                    </a:p>
                    <a:p>
                      <a:pPr algn="just" eaLnBrk="0" hangingPunct="0">
                        <a:spcAft>
                          <a:spcPts val="0"/>
                        </a:spcAft>
                      </a:pPr>
                      <a:r>
                        <a:rPr lang="en-US" altLang="ko-KR" sz="1000" b="1" kern="100" dirty="0" smtClean="0">
                          <a:latin typeface="Arial"/>
                          <a:ea typeface="맑은 고딕"/>
                          <a:cs typeface="바탕"/>
                        </a:rPr>
                        <a:t>     </a:t>
                      </a:r>
                      <a:r>
                        <a:rPr lang="ko-KR" sz="1200" b="1" kern="100" dirty="0" smtClean="0">
                          <a:latin typeface="Arial"/>
                          <a:ea typeface="맑은 고딕"/>
                          <a:cs typeface="바탕"/>
                        </a:rPr>
                        <a:t>영업 </a:t>
                      </a:r>
                      <a:r>
                        <a:rPr lang="ko-KR" sz="1200" b="1" kern="100" dirty="0">
                          <a:latin typeface="Arial"/>
                          <a:ea typeface="맑은 고딕"/>
                          <a:cs typeface="바탕"/>
                        </a:rPr>
                        <a:t>계획 변경 요청 과 생산</a:t>
                      </a:r>
                      <a:r>
                        <a:rPr lang="en-US" sz="1200" b="1" kern="100" dirty="0">
                          <a:latin typeface="Arial"/>
                          <a:ea typeface="맑은 고딕"/>
                          <a:cs typeface="바탕"/>
                        </a:rPr>
                        <a:t> Trouble</a:t>
                      </a:r>
                      <a:r>
                        <a:rPr lang="ko-KR" sz="1200" b="1" kern="100" dirty="0">
                          <a:latin typeface="Arial"/>
                          <a:ea typeface="맑은 고딕"/>
                          <a:cs typeface="바탕"/>
                        </a:rPr>
                        <a:t>등의 계획 변경 사항 발생시에 대응과</a:t>
                      </a:r>
                      <a:r>
                        <a:rPr lang="en-US" sz="1200" b="1" kern="100" dirty="0">
                          <a:latin typeface="Arial"/>
                          <a:ea typeface="맑은 고딕"/>
                          <a:cs typeface="바탕"/>
                        </a:rPr>
                        <a:t>, </a:t>
                      </a:r>
                      <a:r>
                        <a:rPr lang="ko-KR" sz="1200" b="1" kern="100" dirty="0">
                          <a:latin typeface="Arial"/>
                          <a:ea typeface="맑은 고딕"/>
                          <a:cs typeface="바탕"/>
                        </a:rPr>
                        <a:t>이에 따른 생산 오더 변경</a:t>
                      </a:r>
                      <a:r>
                        <a:rPr lang="en-US" sz="1200" b="1" kern="100" dirty="0">
                          <a:latin typeface="Arial"/>
                          <a:ea typeface="맑은 고딕"/>
                          <a:cs typeface="바탕"/>
                        </a:rPr>
                        <a:t>, </a:t>
                      </a:r>
                      <a:r>
                        <a:rPr lang="ko-KR" sz="1200" b="1" kern="100" dirty="0">
                          <a:latin typeface="Arial"/>
                          <a:ea typeface="맑은 고딕"/>
                          <a:cs typeface="바탕"/>
                        </a:rPr>
                        <a:t>작업 지시 변경 등에 </a:t>
                      </a:r>
                      <a:endParaRPr lang="en-US" altLang="ko-KR" sz="1200" b="1" kern="100" dirty="0" smtClean="0">
                        <a:latin typeface="Arial"/>
                        <a:ea typeface="맑은 고딕"/>
                        <a:cs typeface="바탕"/>
                      </a:endParaRPr>
                    </a:p>
                    <a:p>
                      <a:pPr algn="just" eaLnBrk="0" hangingPunct="0">
                        <a:spcAft>
                          <a:spcPts val="0"/>
                        </a:spcAft>
                      </a:pPr>
                      <a:r>
                        <a:rPr lang="en-US" altLang="ko-KR" sz="1200" b="1" kern="100" dirty="0" smtClean="0">
                          <a:latin typeface="Arial"/>
                          <a:ea typeface="맑은 고딕"/>
                          <a:cs typeface="바탕"/>
                        </a:rPr>
                        <a:t>    </a:t>
                      </a:r>
                      <a:r>
                        <a:rPr lang="ko-KR" sz="1200" b="1" kern="100" dirty="0" smtClean="0">
                          <a:latin typeface="Arial"/>
                          <a:ea typeface="맑은 고딕"/>
                          <a:cs typeface="바탕"/>
                        </a:rPr>
                        <a:t>대한 업무</a:t>
                      </a:r>
                      <a:endParaRPr lang="en-US" altLang="ko-KR" sz="1200" b="1" kern="100" dirty="0" smtClean="0">
                        <a:latin typeface="Arial"/>
                        <a:ea typeface="맑은 고딕"/>
                        <a:cs typeface="바탕"/>
                      </a:endParaRPr>
                    </a:p>
                    <a:p>
                      <a:pPr algn="just" eaLnBrk="0" hangingPunct="0">
                        <a:spcAft>
                          <a:spcPts val="0"/>
                        </a:spcAft>
                      </a:pPr>
                      <a:endParaRPr lang="en-US" altLang="ko-KR" sz="1200" b="1" kern="100" dirty="0" smtClean="0">
                        <a:latin typeface="Arial"/>
                        <a:ea typeface="맑은 고딕"/>
                        <a:cs typeface="바탕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Time Fence(T/F)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1)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 확정계획 중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2)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 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 확정계획 중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세부계획변경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1)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일반 원칙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: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Time fence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에서는 변경 불가 원칙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긴급 오더 및 외부 긴급 돌발 부동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화물 연대 파업 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…)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발생시 긴급 오더 업무 프로세스를 기준으로 업무 진행한다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긴급 오더 업무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외부 긴급 돌발 부동발생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화물 연대파업 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…)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ⓐ 긴급 오더는 영업  에서는 기안지를 통해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접수 하여 업무 진행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긴급 돌발 부동은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회의의 안건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으로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상정 하여 업무 진행 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ⓑ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팀 에서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Risk,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경제성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 등을 감안 하여 긴급도 검토 후 긴급 반영 할 것 인지에 대해 승인 절차 진행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ⓒ 승인 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공장 생산 계획에 반영할 것인지 검토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ⓓ 공장 계획 반영 여부를 계획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T/F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자재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L/T(D~D+3)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 내부 영향 감안 하여 반영 검토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ⓔ 공장 내 승인 반려 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차주 계획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으로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반영 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 반영 결과에 대한 결과는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E-mail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통해 각 관련 부서에 통보 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endParaRPr lang="ko-KR" sz="1200" b="1" kern="100" dirty="0">
                        <a:latin typeface="Arial"/>
                        <a:ea typeface="윤고딕130"/>
                        <a:cs typeface="바탕"/>
                      </a:endParaRPr>
                    </a:p>
                  </a:txBody>
                  <a:tcPr marL="90170" marR="9017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86638" y="0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세부 계획 변경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93825"/>
            <a:ext cx="8982075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546100" y="1300163"/>
          <a:ext cx="8856663" cy="4985241"/>
        </p:xfrm>
        <a:graphic>
          <a:graphicData uri="http://schemas.openxmlformats.org/drawingml/2006/table">
            <a:tbl>
              <a:tblPr/>
              <a:tblGrid>
                <a:gridCol w="2178050"/>
                <a:gridCol w="5534025"/>
                <a:gridCol w="1144588"/>
              </a:tblGrid>
              <a:tr h="31534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1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    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230293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긴급 오더 요청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긴급 오더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발생건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의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 반영 요청은 기안지로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업무 진행 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기안지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656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외부돌발부동발생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자연 재해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및 화물 연대 파업 등의 외부 돌발 부동은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S&amp;OP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전략적 안건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으로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상정 하여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업무 진행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282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긴급도 검토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Risk,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경제성 검토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재고 검토 등을 통한 오더 긴급도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검토 하여 승인 업무 진행하여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승인 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공장 계획 반영을 검토 요청 하며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반려 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차주 계획에 반영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070">
                <a:tc>
                  <a:txBody>
                    <a:bodyPr/>
                    <a:lstStyle/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4.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긴급 </a:t>
                      </a:r>
                      <a:r>
                        <a:rPr lang="ko-KR" altLang="en-US" sz="1000" b="0" dirty="0" err="1" smtClean="0">
                          <a:latin typeface="+mn-ea"/>
                          <a:ea typeface="+mn-ea"/>
                        </a:rPr>
                        <a:t>오더공장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 계획 반영가능검토</a:t>
                      </a:r>
                      <a:endParaRPr lang="en-US" altLang="ko-KR" sz="10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  T/F , 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자재수급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일반적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으로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T/F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는 계획 변경 불가가 원칙이며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긴급 건 및 외부 돌발 상황에 따른 전략적 변경은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S&amp;OP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검토 후 승인 시에는 확정 계획 중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T/F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외 기간에 생산 반영 검토함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293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5.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차주계획반영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S&amp;OP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및 공장에서 승인 반려된 오더는 차주 반영검토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293">
                <a:tc>
                  <a:txBody>
                    <a:bodyPr/>
                    <a:lstStyle/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6.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변경 대상 생산 오더 리스트   </a:t>
                      </a:r>
                      <a:endParaRPr lang="en-US" altLang="ko-KR" sz="10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다운 로드</a:t>
                      </a:r>
                      <a:endParaRPr lang="en-US" altLang="ko-KR" sz="10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변경 대상 생산 오더 리스트를 다운로드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COOIS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181">
                <a:tc>
                  <a:txBody>
                    <a:bodyPr/>
                    <a:lstStyle/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7.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상세 일정 계획 재 수립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변경 대상 오더 및 기존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릴리즈된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생산 오더 작업일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작업 시간 등 상세 계획을 재 수립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293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8.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 오더 일괄 변경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변경된 오더 정보를 일괄 업로드 한다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ZPPC0120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293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9.MRP 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실행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MRP 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실행</a:t>
                      </a:r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계획 변경된 부분만 반영 하기 위함</a:t>
                      </a:r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293">
                <a:tc>
                  <a:txBody>
                    <a:bodyPr/>
                    <a:lstStyle/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10.POP</a:t>
                      </a:r>
                      <a:r>
                        <a:rPr lang="en-US" altLang="ko-KR" sz="1000" b="0" baseline="0" dirty="0" smtClean="0">
                          <a:latin typeface="+mn-ea"/>
                          <a:ea typeface="+mn-ea"/>
                        </a:rPr>
                        <a:t> I/F</a:t>
                      </a:r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POP</a:t>
                      </a:r>
                      <a:r>
                        <a:rPr lang="en-US" altLang="ko-KR" sz="1000" b="0" baseline="0" dirty="0" smtClean="0">
                          <a:latin typeface="+mn-ea"/>
                          <a:ea typeface="+mn-ea"/>
                        </a:rPr>
                        <a:t> I/F</a:t>
                      </a:r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  I/F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181">
                <a:tc>
                  <a:txBody>
                    <a:bodyPr/>
                    <a:lstStyle/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11.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변경 요청 결과 관련 부서</a:t>
                      </a:r>
                      <a:endParaRPr lang="en-US" altLang="ko-KR" sz="10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    e-mail 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통보 및 공유</a:t>
                      </a:r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긴급 건 등에 대한 적용 및 반려 사항을 각 관련부서에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E-mail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로 통보 하여 정보를 공유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60400" y="1298574"/>
          <a:ext cx="8528050" cy="47688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4543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407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오더 정보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 오더 정보 시스템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COOIS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Reschedule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Up-load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상세 오더 상세 라인 계획 결과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ZPPR0040, ZPPC0120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 오더로 일괄 전환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계획 오더 일괄 전환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화면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CO41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 오더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Release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 오더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릴리즈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CO05N(COHV)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실행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실행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MD01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오더 수량 변경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 계획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일자 변경 및 취소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 오더 정보 시스템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COOIS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 오더 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 오더 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 오더 취소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 오더 취소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496118" y="1359818"/>
            <a:ext cx="38853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1. </a:t>
            </a:r>
            <a:r>
              <a:rPr lang="ko-KR" altLang="en-US" sz="1400" b="1" dirty="0" smtClean="0">
                <a:latin typeface="+mn-ea"/>
                <a:ea typeface="+mn-ea"/>
              </a:rPr>
              <a:t>오더 정보 조회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48794" y="32160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5630689" y="287128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811444" y="280983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오더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2" name="순서도: 연결자 31"/>
          <p:cNvSpPr/>
          <p:nvPr/>
        </p:nvSpPr>
        <p:spPr>
          <a:xfrm>
            <a:off x="5648794" y="357606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33" name="순서도: 연결자 32"/>
          <p:cNvSpPr/>
          <p:nvPr/>
        </p:nvSpPr>
        <p:spPr>
          <a:xfrm>
            <a:off x="5648794" y="393610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34" name="순서도: 연결자 33"/>
          <p:cNvSpPr/>
          <p:nvPr/>
        </p:nvSpPr>
        <p:spPr>
          <a:xfrm>
            <a:off x="5630688" y="21973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5811443" y="213590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리스트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6" name="순서도: 연결자 35"/>
          <p:cNvSpPr/>
          <p:nvPr/>
        </p:nvSpPr>
        <p:spPr>
          <a:xfrm>
            <a:off x="5630272" y="24469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5811027" y="2385515"/>
            <a:ext cx="3637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표준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레이아웃 선택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err="1" smtClean="0">
                <a:latin typeface="+mn-ea"/>
                <a:ea typeface="+mn-ea"/>
              </a:rPr>
              <a:t>필요시</a:t>
            </a:r>
            <a:r>
              <a:rPr lang="ko-KR" altLang="en-US" dirty="0" smtClean="0">
                <a:latin typeface="+mn-ea"/>
                <a:ea typeface="+mn-ea"/>
              </a:rPr>
              <a:t> 레이아웃을 변경 하여 개별 사용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47850"/>
            <a:ext cx="5014664" cy="37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TextBox 38"/>
          <p:cNvSpPr txBox="1"/>
          <p:nvPr/>
        </p:nvSpPr>
        <p:spPr>
          <a:xfrm>
            <a:off x="5356076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COOIS</a:t>
            </a:r>
            <a:endParaRPr lang="ko-KR" altLang="en-US" sz="1200" b="1" u="sng" dirty="0"/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4055" y="132414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순서도: 연결자 40"/>
          <p:cNvSpPr/>
          <p:nvPr/>
        </p:nvSpPr>
        <p:spPr>
          <a:xfrm>
            <a:off x="1763688" y="231611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2" name="순서도: 연결자 41"/>
          <p:cNvSpPr/>
          <p:nvPr/>
        </p:nvSpPr>
        <p:spPr>
          <a:xfrm>
            <a:off x="1528614" y="24220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43" name="순서도: 연결자 42"/>
          <p:cNvSpPr/>
          <p:nvPr/>
        </p:nvSpPr>
        <p:spPr>
          <a:xfrm>
            <a:off x="755576" y="25511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44" name="순서도: 연결자 43"/>
          <p:cNvSpPr/>
          <p:nvPr/>
        </p:nvSpPr>
        <p:spPr>
          <a:xfrm>
            <a:off x="1562522" y="326288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45" name="순서도: 연결자 44"/>
          <p:cNvSpPr/>
          <p:nvPr/>
        </p:nvSpPr>
        <p:spPr>
          <a:xfrm>
            <a:off x="1207815" y="335927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6" name="순서도: 연결자 45"/>
          <p:cNvSpPr/>
          <p:nvPr/>
        </p:nvSpPr>
        <p:spPr>
          <a:xfrm>
            <a:off x="1204764" y="364197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811860" y="315458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11860" y="351462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11860" y="3865607"/>
            <a:ext cx="2709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MRP </a:t>
            </a:r>
            <a:r>
              <a:rPr lang="ko-KR" altLang="en-US" sz="1200" dirty="0" err="1" smtClean="0">
                <a:latin typeface="+mn-ea"/>
                <a:ea typeface="+mn-ea"/>
              </a:rPr>
              <a:t>관리자등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선택 사항 입력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5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5928717" y="4357489"/>
            <a:ext cx="381000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순서도: 연결자 50"/>
          <p:cNvSpPr/>
          <p:nvPr/>
        </p:nvSpPr>
        <p:spPr>
          <a:xfrm>
            <a:off x="5657847" y="446278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7</a:t>
            </a:r>
            <a:endParaRPr lang="ko-KR" altLang="en-US" sz="1400" dirty="0"/>
          </a:p>
        </p:txBody>
      </p:sp>
      <p:sp>
        <p:nvSpPr>
          <p:cNvPr id="52" name="순서도: 연결자 51"/>
          <p:cNvSpPr/>
          <p:nvPr/>
        </p:nvSpPr>
        <p:spPr>
          <a:xfrm>
            <a:off x="452686" y="196559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7</a:t>
            </a:r>
            <a:endParaRPr lang="ko-KR" altLang="en-US" sz="1400" dirty="0"/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9925" y="3981449"/>
            <a:ext cx="2305050" cy="2228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TextBox 52"/>
          <p:cNvSpPr txBox="1"/>
          <p:nvPr/>
        </p:nvSpPr>
        <p:spPr>
          <a:xfrm>
            <a:off x="7639050" y="3733800"/>
            <a:ext cx="1104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(MRP</a:t>
            </a:r>
            <a:r>
              <a:rPr lang="ko-KR" altLang="en-US" dirty="0" smtClean="0">
                <a:latin typeface="+mn-ea"/>
                <a:ea typeface="+mn-ea"/>
              </a:rPr>
              <a:t>관리자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563793" y="1621557"/>
            <a:ext cx="3913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오더 정보를 조회하여 변경 대상 오더에 대한 관련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내용 확인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" y="1330325"/>
            <a:ext cx="5076825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640213" y="17239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5820968" y="1662482"/>
            <a:ext cx="3646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판매 오더를 더블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34813" y="20096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1" y="1336675"/>
            <a:ext cx="5019674" cy="402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5649322" y="15830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820552" y="151204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오더 조회</a:t>
            </a:r>
            <a:r>
              <a:rPr lang="en-US" altLang="ko-KR" sz="1200" dirty="0" smtClean="0">
                <a:latin typeface="+mn-ea"/>
                <a:ea typeface="+mn-ea"/>
              </a:rPr>
              <a:t>:</a:t>
            </a:r>
            <a:r>
              <a:rPr lang="ko-KR" altLang="en-US" sz="1200" dirty="0" smtClean="0">
                <a:latin typeface="+mn-ea"/>
                <a:ea typeface="+mn-ea"/>
              </a:rPr>
              <a:t>초기 화면</a:t>
            </a:r>
            <a:endParaRPr lang="en-US" altLang="ko-KR" sz="1200" dirty="0" smtClean="0">
              <a:latin typeface="+mn-ea"/>
              <a:ea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1191622" y="163063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8" name="순서도: 연결자 7"/>
          <p:cNvSpPr/>
          <p:nvPr/>
        </p:nvSpPr>
        <p:spPr>
          <a:xfrm>
            <a:off x="1925047" y="20783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5488" y="1852613"/>
            <a:ext cx="5429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순서도: 연결자 9"/>
          <p:cNvSpPr/>
          <p:nvPr/>
        </p:nvSpPr>
        <p:spPr>
          <a:xfrm>
            <a:off x="5649322" y="19640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6358239" y="188351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Click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4" y="1371600"/>
            <a:ext cx="5000625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0699" y="1681163"/>
            <a:ext cx="3857625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순서도: 연결자 6"/>
          <p:cNvSpPr/>
          <p:nvPr/>
        </p:nvSpPr>
        <p:spPr>
          <a:xfrm>
            <a:off x="5640213" y="14477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801918" y="139578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오더 </a:t>
            </a:r>
            <a:r>
              <a:rPr lang="ko-KR" altLang="en-US" dirty="0" smtClean="0">
                <a:latin typeface="+mn-ea"/>
                <a:ea typeface="+mn-ea"/>
              </a:rPr>
              <a:t>시스템의 상태를 표시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9" name="순서도: 연결자 8"/>
          <p:cNvSpPr/>
          <p:nvPr/>
        </p:nvSpPr>
        <p:spPr>
          <a:xfrm>
            <a:off x="5640213" y="28574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01918" y="280548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POP I/F </a:t>
            </a:r>
            <a:r>
              <a:rPr lang="ko-KR" altLang="en-US" sz="1200" dirty="0" smtClean="0">
                <a:latin typeface="+mn-ea"/>
                <a:ea typeface="+mn-ea"/>
              </a:rPr>
              <a:t>상태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849138" y="26288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2030238" y="26478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3" name="순서도: 연결자 12"/>
          <p:cNvSpPr/>
          <p:nvPr/>
        </p:nvSpPr>
        <p:spPr>
          <a:xfrm>
            <a:off x="1582563" y="34098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1175" y="3062288"/>
            <a:ext cx="3886200" cy="11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25" y="4538664"/>
            <a:ext cx="391953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5649738" y="42956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811443" y="424375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자재 </a:t>
            </a:r>
            <a:r>
              <a:rPr lang="ko-KR" altLang="en-US" sz="1200" dirty="0" err="1" smtClean="0">
                <a:latin typeface="+mn-ea"/>
                <a:ea typeface="+mn-ea"/>
              </a:rPr>
              <a:t>변경시</a:t>
            </a:r>
            <a:r>
              <a:rPr lang="ko-KR" altLang="en-US" sz="1200" dirty="0" smtClean="0">
                <a:latin typeface="+mn-ea"/>
                <a:ea typeface="+mn-ea"/>
              </a:rPr>
              <a:t> 사용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사각형 설명선 17"/>
          <p:cNvSpPr/>
          <p:nvPr/>
        </p:nvSpPr>
        <p:spPr>
          <a:xfrm>
            <a:off x="3914775" y="3829050"/>
            <a:ext cx="990600" cy="381000"/>
          </a:xfrm>
          <a:prstGeom prst="wedgeRectCallout">
            <a:avLst>
              <a:gd name="adj1" fmla="val 132595"/>
              <a:gd name="adj2" fmla="val -37500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POP</a:t>
            </a:r>
            <a:r>
              <a:rPr lang="ko-KR" altLang="en-US" dirty="0" smtClean="0">
                <a:solidFill>
                  <a:schemeClr val="tx1"/>
                </a:solidFill>
              </a:rPr>
              <a:t>작업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Start</a:t>
            </a:r>
            <a:r>
              <a:rPr lang="ko-KR" altLang="en-US" dirty="0" smtClean="0">
                <a:solidFill>
                  <a:schemeClr val="tx1"/>
                </a:solidFill>
              </a:rPr>
              <a:t>상태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사각형 설명선 18"/>
          <p:cNvSpPr/>
          <p:nvPr/>
        </p:nvSpPr>
        <p:spPr>
          <a:xfrm>
            <a:off x="4276725" y="4248150"/>
            <a:ext cx="990600" cy="381000"/>
          </a:xfrm>
          <a:prstGeom prst="wedgeRectCallout">
            <a:avLst>
              <a:gd name="adj1" fmla="val 117210"/>
              <a:gd name="adj2" fmla="val -67500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작업 완료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사각형 설명선 19"/>
          <p:cNvSpPr/>
          <p:nvPr/>
        </p:nvSpPr>
        <p:spPr>
          <a:xfrm>
            <a:off x="3752850" y="3133725"/>
            <a:ext cx="990600" cy="609600"/>
          </a:xfrm>
          <a:prstGeom prst="wedgeRectCallout">
            <a:avLst>
              <a:gd name="adj1" fmla="val 154710"/>
              <a:gd name="adj2" fmla="val 47500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POP</a:t>
            </a:r>
            <a:r>
              <a:rPr lang="ko-KR" altLang="en-US" dirty="0" smtClean="0">
                <a:solidFill>
                  <a:schemeClr val="tx1"/>
                </a:solidFill>
              </a:rPr>
              <a:t>작업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Release</a:t>
            </a: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상태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사각형 설명선 20"/>
          <p:cNvSpPr/>
          <p:nvPr/>
        </p:nvSpPr>
        <p:spPr>
          <a:xfrm>
            <a:off x="4267200" y="2457450"/>
            <a:ext cx="990600" cy="609600"/>
          </a:xfrm>
          <a:prstGeom prst="wedgeRectCallout">
            <a:avLst>
              <a:gd name="adj1" fmla="val 98941"/>
              <a:gd name="adj2" fmla="val 13031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POP</a:t>
            </a:r>
            <a:r>
              <a:rPr lang="ko-KR" altLang="en-US" dirty="0" smtClean="0">
                <a:solidFill>
                  <a:schemeClr val="tx1"/>
                </a:solidFill>
              </a:rPr>
              <a:t>작업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Release</a:t>
            </a: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안됨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49" y="1452564"/>
            <a:ext cx="4791075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630063" y="26764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6" name="순서도: 연결자 15"/>
          <p:cNvSpPr/>
          <p:nvPr/>
        </p:nvSpPr>
        <p:spPr>
          <a:xfrm>
            <a:off x="5640213" y="25145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6059093" y="2472107"/>
            <a:ext cx="36183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STD :POP JOB Started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FIN : JOB Finished </a:t>
            </a:r>
            <a:r>
              <a:rPr lang="ko-KR" altLang="en-US" dirty="0" smtClean="0">
                <a:latin typeface="+mn-ea"/>
                <a:ea typeface="+mn-ea"/>
              </a:rPr>
              <a:t>상태는 변경이 불가 하다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649113" y="21239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630063" y="24097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620538" y="29621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1" name="순서도: 연결자 20"/>
          <p:cNvSpPr/>
          <p:nvPr/>
        </p:nvSpPr>
        <p:spPr>
          <a:xfrm>
            <a:off x="5649738" y="16382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6087668" y="1614857"/>
            <a:ext cx="36183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INI : POP Not Received Job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RCV: POP Job Received  </a:t>
            </a:r>
            <a:r>
              <a:rPr lang="ko-KR" altLang="en-US" sz="1200" dirty="0" smtClean="0">
                <a:latin typeface="+mn-ea"/>
                <a:ea typeface="+mn-ea"/>
              </a:rPr>
              <a:t>상태는 변경이 가능한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상태며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906913" y="16572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4" name="순서도: 연결자 23"/>
          <p:cNvSpPr/>
          <p:nvPr/>
        </p:nvSpPr>
        <p:spPr>
          <a:xfrm>
            <a:off x="5878338" y="25240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638300"/>
            <a:ext cx="4991100" cy="3733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67543" y="1350293"/>
            <a:ext cx="4628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2. </a:t>
            </a:r>
            <a:r>
              <a:rPr lang="ko-KR" altLang="en-US" sz="1400" b="1" dirty="0" smtClean="0">
                <a:latin typeface="+mn-ea"/>
                <a:ea typeface="+mn-ea"/>
              </a:rPr>
              <a:t>생산 </a:t>
            </a:r>
            <a:r>
              <a:rPr lang="ko-KR" altLang="ko-KR" sz="1400" b="1" dirty="0" smtClean="0">
                <a:latin typeface="+mn-ea"/>
                <a:ea typeface="+mn-ea"/>
              </a:rPr>
              <a:t>오더 변경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5630688" y="19973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811443" y="1935882"/>
            <a:ext cx="3713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COOIS </a:t>
            </a:r>
            <a:r>
              <a:rPr lang="ko-KR" altLang="en-US" dirty="0" smtClean="0">
                <a:latin typeface="+mn-ea"/>
                <a:ea typeface="+mn-ea"/>
              </a:rPr>
              <a:t>생산 정보 시스템에서 변경할 오더 번호를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Copy</a:t>
            </a:r>
            <a:r>
              <a:rPr lang="ko-KR" altLang="en-US" dirty="0" smtClean="0">
                <a:latin typeface="+mn-ea"/>
                <a:ea typeface="+mn-ea"/>
              </a:rPr>
              <a:t>하여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오더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5630272" y="25231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5811027" y="246171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오더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56076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CO02</a:t>
            </a:r>
            <a:endParaRPr lang="ko-KR" altLang="en-US" sz="1200" b="1" u="sng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4055" y="132414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순서도: 연결자 26"/>
          <p:cNvSpPr/>
          <p:nvPr/>
        </p:nvSpPr>
        <p:spPr>
          <a:xfrm>
            <a:off x="1401588" y="25212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8" name="순서도: 연결자 27"/>
          <p:cNvSpPr/>
          <p:nvPr/>
        </p:nvSpPr>
        <p:spPr>
          <a:xfrm>
            <a:off x="772522" y="26850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1680" y="242904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8325" y="2819400"/>
            <a:ext cx="37528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1249" y="1416050"/>
            <a:ext cx="3028951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오른쪽 화살표 20"/>
          <p:cNvSpPr/>
          <p:nvPr/>
        </p:nvSpPr>
        <p:spPr>
          <a:xfrm>
            <a:off x="5229225" y="1943100"/>
            <a:ext cx="333375" cy="304800"/>
          </a:xfrm>
          <a:prstGeom prst="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324100" y="1628775"/>
            <a:ext cx="409575" cy="43815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772150" y="1572310"/>
            <a:ext cx="3933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생산 오더 변경 초기 화면에서 작업 시작 시간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오더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수량을 변경 할 수 있다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14414" y="16323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343025"/>
            <a:ext cx="50196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1394839" y="17276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사각형 설명선 6"/>
          <p:cNvSpPr/>
          <p:nvPr/>
        </p:nvSpPr>
        <p:spPr>
          <a:xfrm>
            <a:off x="5169725" y="890469"/>
            <a:ext cx="4953000" cy="461665"/>
          </a:xfrm>
          <a:prstGeom prst="wedgeRectCallout">
            <a:avLst>
              <a:gd name="adj1" fmla="val -20641"/>
              <a:gd name="adj2" fmla="val 147091"/>
            </a:avLst>
          </a:prstGeom>
          <a:solidFill>
            <a:srgbClr val="66CCFF"/>
          </a:solidFill>
          <a:ln w="190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오더 수량과 시작 시간을 변경하고 </a:t>
            </a:r>
            <a:r>
              <a:rPr lang="en-US" altLang="ko-KR" dirty="0" smtClean="0">
                <a:latin typeface="+mn-ea"/>
                <a:ea typeface="+mn-ea"/>
              </a:rPr>
              <a:t>S/R LIST(MD04) </a:t>
            </a:r>
            <a:r>
              <a:rPr lang="ko-KR" altLang="en-US" dirty="0" smtClean="0">
                <a:latin typeface="+mn-ea"/>
                <a:ea typeface="+mn-ea"/>
              </a:rPr>
              <a:t>결과를 확인 하면 변경이 가능함을 알 수 있습니다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1" name="오른쪽 화살표 10"/>
          <p:cNvSpPr/>
          <p:nvPr/>
        </p:nvSpPr>
        <p:spPr>
          <a:xfrm>
            <a:off x="4144488" y="4191990"/>
            <a:ext cx="605642" cy="581891"/>
          </a:xfrm>
          <a:prstGeom prst="rightArrow">
            <a:avLst/>
          </a:prstGeom>
          <a:solidFill>
            <a:srgbClr val="10399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070" y="1377536"/>
            <a:ext cx="4957577" cy="3764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1865" y="2931226"/>
            <a:ext cx="5145169" cy="2799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1828800" y="1472540"/>
            <a:ext cx="261257" cy="320634"/>
          </a:xfrm>
          <a:prstGeom prst="flowChartConnector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오른쪽 화살표 16"/>
          <p:cNvSpPr/>
          <p:nvPr/>
        </p:nvSpPr>
        <p:spPr>
          <a:xfrm>
            <a:off x="4191990" y="3800104"/>
            <a:ext cx="712519" cy="736270"/>
          </a:xfrm>
          <a:prstGeom prst="rightArrow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사각형 설명선 17"/>
          <p:cNvSpPr/>
          <p:nvPr/>
        </p:nvSpPr>
        <p:spPr>
          <a:xfrm>
            <a:off x="6386946" y="2016826"/>
            <a:ext cx="1745672" cy="712519"/>
          </a:xfrm>
          <a:prstGeom prst="wedgeRectCallout">
            <a:avLst>
              <a:gd name="adj1" fmla="val -52598"/>
              <a:gd name="adj2" fmla="val 26583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앞장의 </a:t>
            </a:r>
            <a:r>
              <a:rPr lang="en-US" altLang="ko-KR" dirty="0" smtClean="0">
                <a:solidFill>
                  <a:schemeClr val="tx1"/>
                </a:solidFill>
              </a:rPr>
              <a:t>S/R List</a:t>
            </a:r>
            <a:r>
              <a:rPr lang="ko-KR" altLang="en-US" dirty="0" smtClean="0">
                <a:solidFill>
                  <a:schemeClr val="tx1"/>
                </a:solidFill>
              </a:rPr>
              <a:t>와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비교해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보십시요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순서도: 연결자 18"/>
          <p:cNvSpPr/>
          <p:nvPr/>
        </p:nvSpPr>
        <p:spPr>
          <a:xfrm>
            <a:off x="1375558" y="3085605"/>
            <a:ext cx="261257" cy="320634"/>
          </a:xfrm>
          <a:prstGeom prst="flowChartConnector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1518062" y="3679371"/>
            <a:ext cx="261257" cy="320634"/>
          </a:xfrm>
          <a:prstGeom prst="flowChartConnector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경로ㄲ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355" y="1980768"/>
            <a:ext cx="4829175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3984" y="1807586"/>
            <a:ext cx="3981264" cy="4308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오른쪽 화살표 8"/>
          <p:cNvSpPr/>
          <p:nvPr/>
        </p:nvSpPr>
        <p:spPr>
          <a:xfrm>
            <a:off x="4845132" y="3218213"/>
            <a:ext cx="641268" cy="605642"/>
          </a:xfrm>
          <a:prstGeom prst="rightArrow">
            <a:avLst/>
          </a:prstGeom>
          <a:solidFill>
            <a:srgbClr val="0083CD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사각형 설명선 10"/>
          <p:cNvSpPr/>
          <p:nvPr/>
        </p:nvSpPr>
        <p:spPr>
          <a:xfrm>
            <a:off x="3443845" y="6020789"/>
            <a:ext cx="2268187" cy="344385"/>
          </a:xfrm>
          <a:prstGeom prst="wedgeRectCallout">
            <a:avLst>
              <a:gd name="adj1" fmla="val 78121"/>
              <a:gd name="adj2" fmla="val -571780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공정이나 </a:t>
            </a:r>
            <a:r>
              <a:rPr lang="en-US" altLang="ko-KR" dirty="0" smtClean="0">
                <a:solidFill>
                  <a:schemeClr val="tx1"/>
                </a:solidFill>
              </a:rPr>
              <a:t>BOM</a:t>
            </a:r>
            <a:r>
              <a:rPr lang="ko-KR" altLang="en-US" dirty="0" smtClean="0">
                <a:solidFill>
                  <a:schemeClr val="tx1"/>
                </a:solidFill>
              </a:rPr>
              <a:t>을 새로 적용 합니다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사각형 설명선 11"/>
          <p:cNvSpPr/>
          <p:nvPr/>
        </p:nvSpPr>
        <p:spPr>
          <a:xfrm>
            <a:off x="1767444" y="5555672"/>
            <a:ext cx="2268187" cy="344385"/>
          </a:xfrm>
          <a:prstGeom prst="wedgeRectCallout">
            <a:avLst>
              <a:gd name="adj1" fmla="val 210582"/>
              <a:gd name="adj2" fmla="val -89591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생산 버전을 바꾸면 됩니다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888" y="1353787"/>
            <a:ext cx="8752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생산 버전이 선택되어 저장된 오더에 대하여 생산 버전을 바꾸고 싶거나 </a:t>
            </a:r>
            <a:r>
              <a:rPr lang="en-US" altLang="ko-KR" dirty="0" smtClean="0">
                <a:latin typeface="+mn-ea"/>
                <a:ea typeface="+mn-ea"/>
              </a:rPr>
              <a:t>BOM, Routing</a:t>
            </a:r>
            <a:r>
              <a:rPr lang="ko-KR" altLang="en-US" dirty="0" smtClean="0">
                <a:latin typeface="+mn-ea"/>
                <a:ea typeface="+mn-ea"/>
              </a:rPr>
              <a:t>을 바꾼 오더에 대해 기본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en-US" altLang="ko-KR" dirty="0" err="1" smtClean="0">
                <a:latin typeface="+mn-ea"/>
                <a:ea typeface="+mn-ea"/>
              </a:rPr>
              <a:t>BOM,Routing</a:t>
            </a:r>
            <a:r>
              <a:rPr lang="ko-KR" altLang="en-US" dirty="0" smtClean="0">
                <a:latin typeface="+mn-ea"/>
                <a:ea typeface="+mn-ea"/>
              </a:rPr>
              <a:t>을 다시 사용하고 싶을 경우 아래와 같이 하면 된다</a:t>
            </a:r>
            <a:endParaRPr lang="en-US" altLang="ko-KR" dirty="0" smtClean="0">
              <a:latin typeface="+mn-ea"/>
              <a:ea typeface="+mn-ea"/>
            </a:endParaRPr>
          </a:p>
          <a:p>
            <a:r>
              <a:rPr lang="ko-KR" altLang="en-US" dirty="0" smtClean="0"/>
              <a:t>   </a:t>
            </a:r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843148" y="2980706"/>
            <a:ext cx="2208810" cy="261258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638300"/>
            <a:ext cx="4991100" cy="3733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67543" y="1350293"/>
            <a:ext cx="4628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3. </a:t>
            </a:r>
            <a:r>
              <a:rPr lang="ko-KR" altLang="en-US" sz="1400" b="1" dirty="0" smtClean="0">
                <a:latin typeface="+mn-ea"/>
                <a:ea typeface="+mn-ea"/>
              </a:rPr>
              <a:t>생산 </a:t>
            </a:r>
            <a:r>
              <a:rPr lang="ko-KR" altLang="ko-KR" sz="1400" b="1" dirty="0" smtClean="0">
                <a:latin typeface="+mn-ea"/>
                <a:ea typeface="+mn-ea"/>
              </a:rPr>
              <a:t>오더 </a:t>
            </a:r>
            <a:r>
              <a:rPr lang="ko-KR" altLang="en-US" sz="1400" b="1" dirty="0" smtClean="0">
                <a:latin typeface="+mn-ea"/>
                <a:ea typeface="+mn-ea"/>
              </a:rPr>
              <a:t>취소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5630688" y="18544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811443" y="1793007"/>
            <a:ext cx="3713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COOIS </a:t>
            </a:r>
            <a:r>
              <a:rPr lang="ko-KR" altLang="en-US" dirty="0" smtClean="0">
                <a:latin typeface="+mn-ea"/>
                <a:ea typeface="+mn-ea"/>
              </a:rPr>
              <a:t>생산 정보 시스템에서 변경할 오더 번호를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Copy</a:t>
            </a:r>
            <a:r>
              <a:rPr lang="ko-KR" altLang="en-US" dirty="0" smtClean="0">
                <a:latin typeface="+mn-ea"/>
                <a:ea typeface="+mn-ea"/>
              </a:rPr>
              <a:t>하여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오더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56076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CO02</a:t>
            </a:r>
            <a:endParaRPr lang="ko-KR" altLang="en-US" sz="1200" b="1" u="sng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4055" y="132414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순서도: 연결자 26"/>
          <p:cNvSpPr/>
          <p:nvPr/>
        </p:nvSpPr>
        <p:spPr>
          <a:xfrm>
            <a:off x="1401588" y="25212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8" name="순서도: 연결자 27"/>
          <p:cNvSpPr/>
          <p:nvPr/>
        </p:nvSpPr>
        <p:spPr>
          <a:xfrm>
            <a:off x="772522" y="26850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81249" y="1416050"/>
            <a:ext cx="3028951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오른쪽 화살표 29"/>
          <p:cNvSpPr/>
          <p:nvPr/>
        </p:nvSpPr>
        <p:spPr>
          <a:xfrm>
            <a:off x="5229225" y="1809750"/>
            <a:ext cx="333375" cy="304800"/>
          </a:xfrm>
          <a:prstGeom prst="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324100" y="1628775"/>
            <a:ext cx="409575" cy="43815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순서도: 연결자 31"/>
          <p:cNvSpPr/>
          <p:nvPr/>
        </p:nvSpPr>
        <p:spPr>
          <a:xfrm>
            <a:off x="5630272" y="25231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811027" y="246171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오더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1680" y="242904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8325" y="2819400"/>
            <a:ext cx="37528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356076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CO02</a:t>
            </a:r>
            <a:endParaRPr lang="ko-KR" altLang="en-US" sz="1200" b="1" u="sng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4055" y="132414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5811443" y="1812057"/>
            <a:ext cx="37135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기능 → 삭제 플러그 → 설정 </a:t>
            </a:r>
            <a:r>
              <a:rPr lang="en-US" altLang="ko-KR" dirty="0" smtClean="0">
                <a:latin typeface="+mn-ea"/>
                <a:ea typeface="+mn-ea"/>
              </a:rPr>
              <a:t>Click </a:t>
            </a:r>
            <a:r>
              <a:rPr lang="ko-KR" altLang="en-US" dirty="0" smtClean="0">
                <a:latin typeface="+mn-ea"/>
                <a:ea typeface="+mn-ea"/>
              </a:rPr>
              <a:t>후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86775" y="1800225"/>
            <a:ext cx="3429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5782868" y="2212107"/>
            <a:ext cx="3713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※</a:t>
            </a:r>
            <a:r>
              <a:rPr lang="ko-KR" altLang="en-US" dirty="0" smtClean="0">
                <a:latin typeface="+mn-ea"/>
                <a:ea typeface="+mn-ea"/>
              </a:rPr>
              <a:t>오더 취소의 취소는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</a:t>
            </a:r>
            <a:r>
              <a:rPr lang="ko-KR" altLang="en-US" dirty="0" smtClean="0">
                <a:latin typeface="+mn-ea"/>
                <a:ea typeface="+mn-ea"/>
              </a:rPr>
              <a:t>기능 → 삭제 플러그 → 실행 취소 후 저장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575" y="1377950"/>
            <a:ext cx="5019675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순서도: 연결자 18"/>
          <p:cNvSpPr/>
          <p:nvPr/>
        </p:nvSpPr>
        <p:spPr>
          <a:xfrm>
            <a:off x="5630688" y="18735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9" name="순서도: 연결자 28"/>
          <p:cNvSpPr/>
          <p:nvPr/>
        </p:nvSpPr>
        <p:spPr>
          <a:xfrm>
            <a:off x="801513" y="12162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34025" y="3138488"/>
            <a:ext cx="3886200" cy="11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순서도: 연결자 30"/>
          <p:cNvSpPr/>
          <p:nvPr/>
        </p:nvSpPr>
        <p:spPr>
          <a:xfrm>
            <a:off x="5630688" y="28355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2" name="순서도: 연결자 31"/>
          <p:cNvSpPr/>
          <p:nvPr/>
        </p:nvSpPr>
        <p:spPr>
          <a:xfrm>
            <a:off x="1992138" y="21306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3" name="사각형 설명선 32"/>
          <p:cNvSpPr/>
          <p:nvPr/>
        </p:nvSpPr>
        <p:spPr>
          <a:xfrm>
            <a:off x="2371725" y="2457450"/>
            <a:ext cx="609600" cy="419100"/>
          </a:xfrm>
          <a:prstGeom prst="wedgeRectCallout">
            <a:avLst>
              <a:gd name="adj1" fmla="val -106547"/>
              <a:gd name="adj2" fmla="val -64773"/>
            </a:avLst>
          </a:prstGeom>
          <a:solidFill>
            <a:srgbClr val="66CCFF"/>
          </a:solidFill>
          <a:ln w="9525"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Click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744768" y="2783607"/>
            <a:ext cx="37135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오더 상태가 </a:t>
            </a:r>
            <a:r>
              <a:rPr lang="en-US" altLang="ko-KR" dirty="0" smtClean="0">
                <a:latin typeface="+mn-ea"/>
                <a:ea typeface="+mn-ea"/>
              </a:rPr>
              <a:t>STD, FIN</a:t>
            </a:r>
            <a:r>
              <a:rPr lang="ko-KR" altLang="en-US" dirty="0" smtClean="0">
                <a:latin typeface="+mn-ea"/>
                <a:ea typeface="+mn-ea"/>
              </a:rPr>
              <a:t>상태 이면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수정이 불가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0015" y="2060368"/>
            <a:ext cx="8692737" cy="316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86888" y="1353787"/>
            <a:ext cx="8752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생산 오더의 큰 특징은 생성되니 이후 삭제가 불가능 합니다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단지 기술적 완료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en-US" altLang="ko-KR" dirty="0" err="1" smtClean="0">
                <a:latin typeface="+mn-ea"/>
                <a:ea typeface="+mn-ea"/>
              </a:rPr>
              <a:t>TECO:Technical</a:t>
            </a:r>
            <a:r>
              <a:rPr lang="en-US" altLang="ko-KR" dirty="0" smtClean="0">
                <a:latin typeface="+mn-ea"/>
                <a:ea typeface="+mn-ea"/>
              </a:rPr>
              <a:t> Completion) </a:t>
            </a:r>
            <a:r>
              <a:rPr lang="ko-KR" altLang="en-US" dirty="0" smtClean="0">
                <a:latin typeface="+mn-ea"/>
                <a:ea typeface="+mn-ea"/>
              </a:rPr>
              <a:t>을 통해 더 이상의 행위가 이루어 지지 않도록 완료 시킬수는 있습니다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그러면 이 오더는 생산 모듈에서는 사라지고 차후에 마감 시 관리 회계에 의해 종료 처리 됩니다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</a:p>
          <a:p>
            <a:pPr algn="l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438968" y="1388393"/>
            <a:ext cx="54379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 </a:t>
            </a:r>
            <a:r>
              <a:rPr lang="ko-KR" altLang="en-US" sz="1400" b="1" dirty="0" smtClean="0">
                <a:latin typeface="+mn-ea"/>
                <a:ea typeface="+mn-ea"/>
              </a:rPr>
              <a:t>대량 오더 변경 시 다음과 같은 프로세서로 진행 합니다</a:t>
            </a:r>
            <a:endParaRPr lang="ko-KR" altLang="en-US" sz="1400" b="1" dirty="0">
              <a:latin typeface="+mn-ea"/>
              <a:ea typeface="+mn-ea"/>
            </a:endParaRPr>
          </a:p>
        </p:txBody>
      </p:sp>
      <p:graphicFrame>
        <p:nvGraphicFramePr>
          <p:cNvPr id="40" name="Group 181"/>
          <p:cNvGraphicFramePr>
            <a:graphicFrameLocks noGrp="1"/>
          </p:cNvGraphicFramePr>
          <p:nvPr/>
        </p:nvGraphicFramePr>
        <p:xfrm>
          <a:off x="460376" y="1784355"/>
          <a:ext cx="8940799" cy="3172533"/>
        </p:xfrm>
        <a:graphic>
          <a:graphicData uri="http://schemas.openxmlformats.org/drawingml/2006/table">
            <a:tbl>
              <a:tblPr/>
              <a:tblGrid>
                <a:gridCol w="747287"/>
                <a:gridCol w="2674583"/>
                <a:gridCol w="3213828"/>
                <a:gridCol w="2305101"/>
              </a:tblGrid>
              <a:tr h="316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단 원 명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MD40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 소요량 리스트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 후 소요 자재에 대한 리스트 확인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생산 오더 리포트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 후 소요 자재에 대한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리스트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Down-load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ZPPR0020, ZPPR0040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상세 생산 계획 수립 및 확정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 결과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Down load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하여 상세 계획 수립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Manual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 계획을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Up-load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상세 계획 수립 확정 안을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Up-load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ZPPC0110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계획 오더를 생산 오더로 전환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계획 오더를 생산 오더로 일괄 전환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CO41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순서도: 연결자 18"/>
          <p:cNvSpPr/>
          <p:nvPr/>
        </p:nvSpPr>
        <p:spPr>
          <a:xfrm>
            <a:off x="5652515" y="278190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5652514" y="17657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42794" y="16947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:1200,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:1300)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642573" y="203435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4" name="순서도: 연결자 33"/>
          <p:cNvSpPr/>
          <p:nvPr/>
        </p:nvSpPr>
        <p:spPr>
          <a:xfrm>
            <a:off x="5663371" y="335776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8" name="순서도: 연결자 47"/>
          <p:cNvSpPr/>
          <p:nvPr/>
        </p:nvSpPr>
        <p:spPr>
          <a:xfrm>
            <a:off x="5663371" y="402451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5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800225"/>
            <a:ext cx="5019675" cy="366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5137001" y="138509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MD40</a:t>
            </a:r>
            <a:endParaRPr lang="ko-KR" altLang="en-US" sz="1200" b="1" u="sng" dirty="0"/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8613" y="13504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424111" y="1456576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  </a:t>
            </a:r>
            <a:r>
              <a:rPr lang="en-US" altLang="ko-KR" sz="1400" b="1" dirty="0" smtClean="0">
                <a:latin typeface="+mn-ea"/>
                <a:ea typeface="+mn-ea"/>
              </a:rPr>
              <a:t>1. MPS </a:t>
            </a:r>
            <a:r>
              <a:rPr lang="ko-KR" altLang="en-US" sz="1400" b="1" dirty="0" smtClean="0">
                <a:latin typeface="+mn-ea"/>
                <a:ea typeface="+mn-ea"/>
              </a:rPr>
              <a:t>실행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33" name="순서도: 연결자 32"/>
          <p:cNvSpPr/>
          <p:nvPr/>
        </p:nvSpPr>
        <p:spPr>
          <a:xfrm>
            <a:off x="1385314" y="25753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5" name="순서도: 연결자 34"/>
          <p:cNvSpPr/>
          <p:nvPr/>
        </p:nvSpPr>
        <p:spPr>
          <a:xfrm>
            <a:off x="1003898" y="275825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6" name="순서도: 연결자 35"/>
          <p:cNvSpPr/>
          <p:nvPr/>
        </p:nvSpPr>
        <p:spPr>
          <a:xfrm>
            <a:off x="1251965" y="290572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7" name="순서도: 연결자 36"/>
          <p:cNvSpPr/>
          <p:nvPr/>
        </p:nvSpPr>
        <p:spPr>
          <a:xfrm>
            <a:off x="986596" y="299581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8" name="순서도: 연결자 37"/>
          <p:cNvSpPr/>
          <p:nvPr/>
        </p:nvSpPr>
        <p:spPr>
          <a:xfrm>
            <a:off x="1281871" y="310058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5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1" name="순서도: 연결자 40"/>
          <p:cNvSpPr/>
          <p:nvPr/>
        </p:nvSpPr>
        <p:spPr>
          <a:xfrm>
            <a:off x="1005646" y="321488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6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5857875" y="1965752"/>
            <a:ext cx="36004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NETCH-</a:t>
            </a:r>
            <a:r>
              <a:rPr lang="ko-KR" altLang="en-US" dirty="0" smtClean="0">
                <a:latin typeface="+mn-ea"/>
                <a:ea typeface="+mn-ea"/>
              </a:rPr>
              <a:t>총 범위에 대한 순 변경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변경 내용만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NETPL-</a:t>
            </a:r>
            <a:r>
              <a:rPr lang="ko-KR" altLang="en-US" dirty="0" smtClean="0">
                <a:latin typeface="+mn-ea"/>
                <a:ea typeface="+mn-ea"/>
              </a:rPr>
              <a:t>계획 범위에 대한 순 변경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계획 </a:t>
            </a:r>
            <a:r>
              <a:rPr lang="ko-KR" altLang="en-US" dirty="0" err="1" smtClean="0">
                <a:latin typeface="+mn-ea"/>
                <a:ea typeface="+mn-ea"/>
              </a:rPr>
              <a:t>범위내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변경 내용만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NEUPL-</a:t>
            </a:r>
            <a:r>
              <a:rPr lang="ko-KR" altLang="en-US" dirty="0" smtClean="0">
                <a:latin typeface="+mn-ea"/>
                <a:ea typeface="+mn-ea"/>
              </a:rPr>
              <a:t>재생성 계획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모든 자재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829300" y="2718227"/>
            <a:ext cx="1809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1:MRP </a:t>
            </a:r>
            <a:r>
              <a:rPr lang="ko-KR" altLang="en-US" dirty="0" smtClean="0">
                <a:latin typeface="+mn-ea"/>
                <a:ea typeface="+mn-ea"/>
              </a:rPr>
              <a:t>리스트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2:</a:t>
            </a:r>
            <a:r>
              <a:rPr lang="ko-KR" altLang="en-US" dirty="0" smtClean="0">
                <a:latin typeface="+mn-ea"/>
                <a:ea typeface="+mn-ea"/>
              </a:rPr>
              <a:t>예외 </a:t>
            </a:r>
            <a:r>
              <a:rPr lang="ko-KR" altLang="en-US" dirty="0" err="1" smtClean="0">
                <a:latin typeface="+mn-ea"/>
                <a:ea typeface="+mn-ea"/>
              </a:rPr>
              <a:t>메세지에</a:t>
            </a:r>
            <a:r>
              <a:rPr lang="ko-KR" altLang="en-US" dirty="0" smtClean="0">
                <a:latin typeface="+mn-ea"/>
                <a:ea typeface="+mn-ea"/>
              </a:rPr>
              <a:t> 종속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3:MRP </a:t>
            </a:r>
            <a:r>
              <a:rPr lang="ko-KR" altLang="en-US" dirty="0" smtClean="0">
                <a:latin typeface="+mn-ea"/>
                <a:ea typeface="+mn-ea"/>
              </a:rPr>
              <a:t>리스트 없음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829300" y="3289727"/>
            <a:ext cx="24193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1: </a:t>
            </a:r>
            <a:r>
              <a:rPr lang="ko-KR" altLang="en-US" dirty="0" smtClean="0">
                <a:latin typeface="+mn-ea"/>
                <a:ea typeface="+mn-ea"/>
              </a:rPr>
              <a:t>계획 데이터 채택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정상모드</a:t>
            </a:r>
            <a:r>
              <a:rPr lang="en-US" altLang="ko-KR" dirty="0" smtClean="0">
                <a:latin typeface="+mn-ea"/>
                <a:ea typeface="+mn-ea"/>
              </a:rPr>
              <a:t>)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2: BOM </a:t>
            </a:r>
            <a:r>
              <a:rPr lang="ko-KR" altLang="en-US" dirty="0" smtClean="0">
                <a:latin typeface="+mn-ea"/>
                <a:ea typeface="+mn-ea"/>
              </a:rPr>
              <a:t>및 공정 </a:t>
            </a:r>
            <a:r>
              <a:rPr lang="ko-KR" altLang="en-US" dirty="0" err="1" smtClean="0">
                <a:latin typeface="+mn-ea"/>
                <a:ea typeface="+mn-ea"/>
              </a:rPr>
              <a:t>재전개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3:</a:t>
            </a:r>
            <a:r>
              <a:rPr lang="ko-KR" altLang="en-US" dirty="0" smtClean="0">
                <a:latin typeface="+mn-ea"/>
                <a:ea typeface="+mn-ea"/>
              </a:rPr>
              <a:t>계획 데이터 삭제 및 재생성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838825" y="3953560"/>
            <a:ext cx="2790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1:</a:t>
            </a:r>
            <a:r>
              <a:rPr lang="ko-KR" altLang="en-US" dirty="0" smtClean="0">
                <a:latin typeface="+mn-ea"/>
                <a:ea typeface="+mn-ea"/>
              </a:rPr>
              <a:t>계획 오더에 대한 기본일자를 결정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2:</a:t>
            </a:r>
            <a:r>
              <a:rPr lang="ko-KR" altLang="en-US" dirty="0" smtClean="0">
                <a:latin typeface="+mn-ea"/>
                <a:ea typeface="+mn-ea"/>
              </a:rPr>
              <a:t>리드 타임 일정 및 생산 능력 계획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6" name="순서도: 연결자 45"/>
          <p:cNvSpPr/>
          <p:nvPr/>
        </p:nvSpPr>
        <p:spPr>
          <a:xfrm>
            <a:off x="5663371" y="448171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6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829300" y="4461302"/>
            <a:ext cx="29051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1:</a:t>
            </a:r>
            <a:r>
              <a:rPr lang="ko-KR" altLang="en-US" dirty="0" smtClean="0">
                <a:latin typeface="+mn-ea"/>
                <a:ea typeface="+mn-ea"/>
              </a:rPr>
              <a:t>계획 시나리오 </a:t>
            </a:r>
            <a:r>
              <a:rPr lang="ko-KR" altLang="en-US" dirty="0" err="1" smtClean="0">
                <a:latin typeface="+mn-ea"/>
                <a:ea typeface="+mn-ea"/>
              </a:rPr>
              <a:t>세팅</a:t>
            </a:r>
            <a:r>
              <a:rPr lang="ko-KR" altLang="en-US" dirty="0" smtClean="0">
                <a:latin typeface="+mn-ea"/>
                <a:ea typeface="+mn-ea"/>
              </a:rPr>
              <a:t> 사용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2:</a:t>
            </a:r>
            <a:r>
              <a:rPr lang="ko-KR" altLang="en-US" dirty="0" smtClean="0">
                <a:latin typeface="+mn-ea"/>
                <a:ea typeface="+mn-ea"/>
              </a:rPr>
              <a:t>작업계획에서 </a:t>
            </a:r>
            <a:r>
              <a:rPr lang="ko-KR" altLang="en-US" dirty="0" err="1" smtClean="0">
                <a:latin typeface="+mn-ea"/>
                <a:ea typeface="+mn-ea"/>
              </a:rPr>
              <a:t>확정생산오더</a:t>
            </a:r>
            <a:r>
              <a:rPr lang="ko-KR" altLang="en-US" dirty="0" smtClean="0">
                <a:latin typeface="+mn-ea"/>
                <a:ea typeface="+mn-ea"/>
              </a:rPr>
              <a:t> 복사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3:</a:t>
            </a:r>
            <a:r>
              <a:rPr lang="ko-KR" altLang="en-US" dirty="0" smtClean="0">
                <a:latin typeface="+mn-ea"/>
                <a:ea typeface="+mn-ea"/>
              </a:rPr>
              <a:t>작업계획에서 </a:t>
            </a:r>
            <a:r>
              <a:rPr lang="ko-KR" altLang="en-US" dirty="0" err="1" smtClean="0">
                <a:latin typeface="+mn-ea"/>
                <a:ea typeface="+mn-ea"/>
              </a:rPr>
              <a:t>확정계획오더</a:t>
            </a:r>
            <a:r>
              <a:rPr lang="ko-KR" altLang="en-US" dirty="0" smtClean="0">
                <a:latin typeface="+mn-ea"/>
                <a:ea typeface="+mn-ea"/>
              </a:rPr>
              <a:t> 복사금지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7188" y="506524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TextBox 50"/>
          <p:cNvSpPr txBox="1"/>
          <p:nvPr/>
        </p:nvSpPr>
        <p:spPr>
          <a:xfrm>
            <a:off x="5766594" y="51332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선택 값 입력 후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772150" y="1562785"/>
            <a:ext cx="3933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초기화면설정 후 </a:t>
            </a:r>
            <a:r>
              <a:rPr lang="en-US" altLang="ko-KR" dirty="0" smtClean="0">
                <a:latin typeface="+mn-ea"/>
                <a:ea typeface="+mn-ea"/>
              </a:rPr>
              <a:t>Enter</a:t>
            </a:r>
            <a:r>
              <a:rPr lang="ko-KR" altLang="en-US" dirty="0" smtClean="0">
                <a:latin typeface="+mn-ea"/>
                <a:ea typeface="+mn-ea"/>
              </a:rPr>
              <a:t>를 치시면 경고 메시지 가 한번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뜨고 다시 한번 치시면 </a:t>
            </a:r>
            <a:r>
              <a:rPr lang="en-US" altLang="ko-KR" dirty="0" smtClean="0">
                <a:latin typeface="+mn-ea"/>
                <a:ea typeface="+mn-ea"/>
              </a:rPr>
              <a:t>LTP</a:t>
            </a:r>
            <a:r>
              <a:rPr lang="ko-KR" altLang="en-US" dirty="0" smtClean="0">
                <a:latin typeface="+mn-ea"/>
                <a:ea typeface="+mn-ea"/>
              </a:rPr>
              <a:t>가 </a:t>
            </a:r>
            <a:r>
              <a:rPr lang="en-US" altLang="ko-KR" dirty="0" smtClean="0">
                <a:latin typeface="+mn-ea"/>
                <a:ea typeface="+mn-ea"/>
              </a:rPr>
              <a:t>Running </a:t>
            </a:r>
            <a:r>
              <a:rPr lang="ko-KR" altLang="en-US" dirty="0" smtClean="0">
                <a:latin typeface="+mn-ea"/>
                <a:ea typeface="+mn-ea"/>
              </a:rPr>
              <a:t>하게 됩니다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713" y="1300164"/>
            <a:ext cx="5110161" cy="4071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순서도: 연결자 27"/>
          <p:cNvSpPr/>
          <p:nvPr/>
        </p:nvSpPr>
        <p:spPr>
          <a:xfrm>
            <a:off x="2871214" y="1527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14414" y="16323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781675" y="2343835"/>
            <a:ext cx="2905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/N</a:t>
            </a:r>
            <a:r>
              <a:rPr lang="ko-KR" altLang="en-US" dirty="0" smtClean="0">
                <a:latin typeface="+mn-ea"/>
                <a:ea typeface="+mn-ea"/>
              </a:rPr>
              <a:t>을 입력하고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7188" y="23029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직사각형 46"/>
          <p:cNvSpPr/>
          <p:nvPr/>
        </p:nvSpPr>
        <p:spPr>
          <a:xfrm>
            <a:off x="5800725" y="2610535"/>
            <a:ext cx="2905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초기 화면으로 이동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순서도: 연결자 20"/>
          <p:cNvSpPr/>
          <p:nvPr/>
        </p:nvSpPr>
        <p:spPr>
          <a:xfrm>
            <a:off x="5642989" y="24610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85644" y="239957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:1200,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:1300)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37001" y="138509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MD04</a:t>
            </a:r>
            <a:endParaRPr lang="ko-KR" altLang="en-US" sz="1200" b="1" u="sng" dirty="0"/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8613" y="13504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7188" y="299831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TextBox 50"/>
          <p:cNvSpPr txBox="1"/>
          <p:nvPr/>
        </p:nvSpPr>
        <p:spPr>
          <a:xfrm>
            <a:off x="5766594" y="3066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선택 값 입력 후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7353" y="1380376"/>
            <a:ext cx="37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2. MPS </a:t>
            </a:r>
            <a:r>
              <a:rPr lang="ko-KR" altLang="en-US" sz="1400" b="1" dirty="0" smtClean="0">
                <a:latin typeface="+mn-ea"/>
                <a:ea typeface="+mn-ea"/>
              </a:rPr>
              <a:t>실행 후 소요 자재에 대한 </a:t>
            </a:r>
            <a:r>
              <a:rPr lang="en-US" altLang="ko-KR" sz="1400" b="1" dirty="0" smtClean="0">
                <a:latin typeface="+mn-ea"/>
                <a:ea typeface="+mn-ea"/>
              </a:rPr>
              <a:t>LIST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" y="1700808"/>
            <a:ext cx="5048250" cy="360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5671" y="3827512"/>
            <a:ext cx="3526904" cy="1134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직사각형 51"/>
          <p:cNvSpPr/>
          <p:nvPr/>
        </p:nvSpPr>
        <p:spPr>
          <a:xfrm>
            <a:off x="5800724" y="2743200"/>
            <a:ext cx="36290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관리자 별로 넣어서 조회가 가능 합니다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53" name="순서도: 연결자 52"/>
          <p:cNvSpPr/>
          <p:nvPr/>
        </p:nvSpPr>
        <p:spPr>
          <a:xfrm>
            <a:off x="956689" y="23848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4" name="순서도: 연결자 53"/>
          <p:cNvSpPr/>
          <p:nvPr/>
        </p:nvSpPr>
        <p:spPr>
          <a:xfrm>
            <a:off x="794764" y="25753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5" name="순서도: 연결자 54"/>
          <p:cNvSpPr/>
          <p:nvPr/>
        </p:nvSpPr>
        <p:spPr>
          <a:xfrm>
            <a:off x="5652514" y="27944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6" name="순서도: 연결자 55"/>
          <p:cNvSpPr/>
          <p:nvPr/>
        </p:nvSpPr>
        <p:spPr>
          <a:xfrm>
            <a:off x="6500239" y="45660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7" name="순서도: 연결자 56"/>
          <p:cNvSpPr/>
          <p:nvPr/>
        </p:nvSpPr>
        <p:spPr>
          <a:xfrm>
            <a:off x="5681089" y="35087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823744" y="3447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“</a:t>
            </a:r>
            <a:r>
              <a:rPr lang="ko-KR" altLang="en-US" sz="1200" dirty="0" smtClean="0">
                <a:latin typeface="+mn-ea"/>
                <a:ea typeface="+mn-ea"/>
              </a:rPr>
              <a:t>예</a:t>
            </a:r>
            <a:r>
              <a:rPr lang="en-US" altLang="ko-KR" sz="1200" dirty="0" smtClean="0">
                <a:latin typeface="+mn-ea"/>
                <a:ea typeface="+mn-ea"/>
              </a:rPr>
              <a:t>”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76119" y="210430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접근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04694" y="1732828"/>
            <a:ext cx="36822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개별 접근 </a:t>
            </a:r>
            <a:r>
              <a:rPr lang="ko-KR" altLang="en-US" sz="1200" dirty="0" err="1" smtClean="0">
                <a:latin typeface="+mn-ea"/>
                <a:ea typeface="+mn-ea"/>
              </a:rPr>
              <a:t>선택시</a:t>
            </a:r>
            <a:r>
              <a:rPr lang="ko-KR" altLang="en-US" sz="1200" dirty="0" smtClean="0">
                <a:latin typeface="+mn-ea"/>
                <a:ea typeface="+mn-ea"/>
              </a:rPr>
              <a:t> 단일 품목의 계획 오더가 생성됨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03" y="1397918"/>
            <a:ext cx="4991422" cy="4002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순서도: 연결자 5"/>
          <p:cNvSpPr/>
          <p:nvPr/>
        </p:nvSpPr>
        <p:spPr>
          <a:xfrm>
            <a:off x="1213864" y="27182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52319" y="1485178"/>
            <a:ext cx="3615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해당 </a:t>
            </a:r>
            <a:r>
              <a:rPr lang="en-US" altLang="ko-KR" sz="1200" dirty="0" smtClean="0">
                <a:latin typeface="+mn-ea"/>
                <a:ea typeface="+mn-ea"/>
              </a:rPr>
              <a:t>ITEM </a:t>
            </a:r>
            <a:r>
              <a:rPr lang="ko-KR" altLang="en-US" sz="1200" dirty="0" smtClean="0">
                <a:latin typeface="+mn-ea"/>
                <a:ea typeface="+mn-ea"/>
              </a:rPr>
              <a:t>선택 시 개별 </a:t>
            </a:r>
            <a:r>
              <a:rPr lang="en-US" altLang="ko-KR" sz="1200" dirty="0" smtClean="0"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latin typeface="+mn-ea"/>
                <a:ea typeface="+mn-ea"/>
              </a:rPr>
              <a:t>에 대한 소요 리스트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dirty="0" err="1" smtClean="0">
                <a:latin typeface="+mn-ea"/>
                <a:ea typeface="+mn-ea"/>
              </a:rPr>
              <a:t>를</a:t>
            </a:r>
            <a:r>
              <a:rPr lang="ko-KR" altLang="en-US" dirty="0" smtClean="0">
                <a:latin typeface="+mn-ea"/>
                <a:ea typeface="+mn-ea"/>
              </a:rPr>
              <a:t> 조회 가능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8" name="순서도: 연결자 7"/>
          <p:cNvSpPr/>
          <p:nvPr/>
        </p:nvSpPr>
        <p:spPr>
          <a:xfrm>
            <a:off x="5681089" y="15466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400299"/>
            <a:ext cx="4695824" cy="3524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 및 생산 오더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47353" y="1380376"/>
            <a:ext cx="37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3. MPS </a:t>
            </a:r>
            <a:r>
              <a:rPr lang="ko-KR" altLang="en-US" sz="1400" b="1" dirty="0" smtClean="0">
                <a:latin typeface="+mn-ea"/>
                <a:ea typeface="+mn-ea"/>
              </a:rPr>
              <a:t>실행 후 소요 자재에 대한 </a:t>
            </a:r>
            <a:r>
              <a:rPr lang="en-US" altLang="ko-KR" sz="1400" b="1" dirty="0" smtClean="0">
                <a:latin typeface="+mn-ea"/>
                <a:ea typeface="+mn-ea"/>
              </a:rPr>
              <a:t>LI</a:t>
            </a:r>
            <a:r>
              <a:rPr lang="en-US" altLang="ko-KR" sz="1200" b="1" dirty="0" smtClean="0">
                <a:latin typeface="+mn-ea"/>
                <a:ea typeface="+mn-ea"/>
              </a:rPr>
              <a:t>ST</a:t>
            </a:r>
            <a:endParaRPr lang="ko-KR" altLang="en-US" sz="1200" b="1" dirty="0">
              <a:latin typeface="+mn-ea"/>
              <a:ea typeface="+mn-ea"/>
            </a:endParaRPr>
          </a:p>
        </p:txBody>
      </p:sp>
      <p:pic>
        <p:nvPicPr>
          <p:cNvPr id="270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450" y="1670050"/>
            <a:ext cx="4994275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5785644" y="1542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항목 선택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전체 선택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5614414" y="16037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5785644" y="1847128"/>
            <a:ext cx="35583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Down-load</a:t>
            </a:r>
            <a:r>
              <a:rPr lang="ko-KR" altLang="en-US" dirty="0" smtClean="0">
                <a:latin typeface="+mn-ea"/>
                <a:ea typeface="+mn-ea"/>
              </a:rPr>
              <a:t>를 클릭하여 </a:t>
            </a:r>
            <a:r>
              <a:rPr lang="en-US" altLang="ko-KR" dirty="0" smtClean="0">
                <a:latin typeface="+mn-ea"/>
                <a:ea typeface="+mn-ea"/>
              </a:rPr>
              <a:t>Excel</a:t>
            </a:r>
            <a:r>
              <a:rPr lang="ko-KR" altLang="en-US" dirty="0" smtClean="0">
                <a:latin typeface="+mn-ea"/>
                <a:ea typeface="+mn-ea"/>
              </a:rPr>
              <a:t>로 다운 로드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9" name="순서도: 연결자 18"/>
          <p:cNvSpPr/>
          <p:nvPr/>
        </p:nvSpPr>
        <p:spPr>
          <a:xfrm>
            <a:off x="5614414" y="1908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 및 생산 오더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1" y="1397000"/>
            <a:ext cx="4972050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09014" y="17752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785644" y="1542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항목 선택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전체 선택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14414" y="16037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366139" y="21657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785644" y="1847128"/>
            <a:ext cx="3558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Down-load</a:t>
            </a:r>
            <a:r>
              <a:rPr lang="ko-KR" altLang="en-US" dirty="0" smtClean="0">
                <a:latin typeface="+mn-ea"/>
                <a:ea typeface="+mn-ea"/>
              </a:rPr>
              <a:t>를 클릭하여 </a:t>
            </a:r>
            <a:r>
              <a:rPr lang="en-US" altLang="ko-KR" dirty="0" smtClean="0">
                <a:latin typeface="+mn-ea"/>
                <a:ea typeface="+mn-ea"/>
              </a:rPr>
              <a:t>Excel</a:t>
            </a:r>
            <a:r>
              <a:rPr lang="ko-KR" altLang="en-US" dirty="0" smtClean="0">
                <a:latin typeface="+mn-ea"/>
                <a:ea typeface="+mn-ea"/>
              </a:rPr>
              <a:t>로 다운 로드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전체 생산 오더와 판매 오더를 다운 로드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5614414" y="1908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67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0825" y="3362325"/>
            <a:ext cx="6505575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 및 생산 오더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11" y="3977284"/>
            <a:ext cx="5014664" cy="1251942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6911" y="4754488"/>
            <a:ext cx="4995614" cy="1446287"/>
          </a:xfrm>
          <a:prstGeom prst="rect">
            <a:avLst/>
          </a:prstGeom>
          <a:noFill/>
          <a:ln w="9525" cmpd="sng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1056953" y="366637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▷완제품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반제품 계획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19328" y="446645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</a:t>
            </a:r>
            <a:r>
              <a:rPr lang="ko-KR" altLang="en-US" sz="1200" dirty="0" err="1" smtClean="0">
                <a:latin typeface="+mn-ea"/>
                <a:ea typeface="+mn-ea"/>
              </a:rPr>
              <a:t>재공품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" y="1371600"/>
            <a:ext cx="4867275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아래쪽 화살표 21"/>
          <p:cNvSpPr/>
          <p:nvPr/>
        </p:nvSpPr>
        <p:spPr>
          <a:xfrm>
            <a:off x="962025" y="3409950"/>
            <a:ext cx="581025" cy="523875"/>
          </a:xfrm>
          <a:prstGeom prst="downArrow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85644" y="145660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Excel Down-load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순서도: 연결자 23"/>
          <p:cNvSpPr/>
          <p:nvPr/>
        </p:nvSpPr>
        <p:spPr>
          <a:xfrm>
            <a:off x="5614414" y="18800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5625827" y="1828631"/>
            <a:ext cx="3927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     </a:t>
            </a:r>
            <a:r>
              <a:rPr lang="ko-KR" altLang="en-US" sz="1200" dirty="0" err="1" smtClean="0">
                <a:latin typeface="+mn-ea"/>
                <a:ea typeface="+mn-ea"/>
              </a:rPr>
              <a:t>릴리즈된</a:t>
            </a:r>
            <a:r>
              <a:rPr lang="ko-KR" altLang="en-US" sz="1200" dirty="0" smtClean="0">
                <a:latin typeface="+mn-ea"/>
                <a:ea typeface="+mn-ea"/>
              </a:rPr>
              <a:t> 생산 오더에 대한 수정과 판매 오더에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  </a:t>
            </a:r>
            <a:r>
              <a:rPr lang="ko-KR" altLang="en-US" dirty="0" smtClean="0">
                <a:latin typeface="+mn-ea"/>
                <a:ea typeface="+mn-ea"/>
              </a:rPr>
              <a:t>대한 계획 부분을 변경하여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6" name="순서도: 연결자 25"/>
          <p:cNvSpPr/>
          <p:nvPr/>
        </p:nvSpPr>
        <p:spPr>
          <a:xfrm>
            <a:off x="5633464" y="24896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5900164" y="24896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5559152" y="2704931"/>
            <a:ext cx="39277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     </a:t>
            </a:r>
            <a:r>
              <a:rPr lang="en-US" altLang="ko-KR" dirty="0" smtClean="0"/>
              <a:t>Up-</a:t>
            </a:r>
            <a:r>
              <a:rPr lang="en-US" altLang="ko-KR" sz="1200" dirty="0" smtClean="0">
                <a:latin typeface="+mn-ea"/>
                <a:ea typeface="+mn-ea"/>
              </a:rPr>
              <a:t>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r>
              <a:rPr lang="ko-KR" altLang="en-US" sz="1200" dirty="0" smtClean="0">
                <a:latin typeface="+mn-ea"/>
                <a:ea typeface="+mn-ea"/>
              </a:rPr>
              <a:t>으로 </a:t>
            </a:r>
            <a:r>
              <a:rPr lang="en-US" altLang="ko-KR" dirty="0" smtClean="0">
                <a:latin typeface="+mn-ea"/>
                <a:ea typeface="+mn-ea"/>
              </a:rPr>
              <a:t>File </a:t>
            </a:r>
            <a:r>
              <a:rPr lang="ko-KR" altLang="en-US" dirty="0" smtClean="0">
                <a:latin typeface="+mn-ea"/>
                <a:ea typeface="+mn-ea"/>
              </a:rPr>
              <a:t>편집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DM Up-load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수량 조정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순서도: 연결자 23"/>
          <p:cNvSpPr/>
          <p:nvPr/>
        </p:nvSpPr>
        <p:spPr>
          <a:xfrm>
            <a:off x="5650626" y="240786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5578202" y="236259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 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6" name="순서도: 연결자 25"/>
          <p:cNvSpPr/>
          <p:nvPr/>
        </p:nvSpPr>
        <p:spPr>
          <a:xfrm>
            <a:off x="5650210" y="270351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700808"/>
            <a:ext cx="5000625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순서도: 연결자 27"/>
          <p:cNvSpPr/>
          <p:nvPr/>
        </p:nvSpPr>
        <p:spPr>
          <a:xfrm>
            <a:off x="1979712" y="249289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9" name="순서도: 연결자 28"/>
          <p:cNvSpPr/>
          <p:nvPr/>
        </p:nvSpPr>
        <p:spPr>
          <a:xfrm>
            <a:off x="1572047" y="26273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1187996" y="27142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1" name="순서도: 연결자 30"/>
          <p:cNvSpPr/>
          <p:nvPr/>
        </p:nvSpPr>
        <p:spPr>
          <a:xfrm>
            <a:off x="586036" y="278626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2" name="순서도: 연결자 31"/>
          <p:cNvSpPr/>
          <p:nvPr/>
        </p:nvSpPr>
        <p:spPr>
          <a:xfrm>
            <a:off x="591504" y="215661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835377" y="265253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844902" y="295914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작업 시작일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5" name="순서도: 연결자 34"/>
          <p:cNvSpPr/>
          <p:nvPr/>
        </p:nvSpPr>
        <p:spPr>
          <a:xfrm>
            <a:off x="5659263" y="299296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844902" y="3256706"/>
            <a:ext cx="35943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ko-KR" altLang="en-US" sz="1200" dirty="0" smtClean="0">
                <a:latin typeface="+mn-ea"/>
                <a:ea typeface="+mn-ea"/>
              </a:rPr>
              <a:t>할 대상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반제품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latin typeface="+mn-ea"/>
                <a:ea typeface="+mn-ea"/>
              </a:rPr>
              <a:t>반재공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7" name="순서도: 연결자 36"/>
          <p:cNvSpPr/>
          <p:nvPr/>
        </p:nvSpPr>
        <p:spPr>
          <a:xfrm>
            <a:off x="5659263" y="330004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5987283" y="359896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 </a:t>
            </a:r>
            <a:r>
              <a:rPr lang="ko-KR" altLang="en-US" sz="1200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9" name="순서도: 연결자 38"/>
          <p:cNvSpPr/>
          <p:nvPr/>
        </p:nvSpPr>
        <p:spPr>
          <a:xfrm>
            <a:off x="5659263" y="363476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2434" y="3571805"/>
            <a:ext cx="381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/>
          <p:nvPr/>
        </p:nvSpPr>
        <p:spPr>
          <a:xfrm>
            <a:off x="5518001" y="14059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ZPPC0110</a:t>
            </a:r>
            <a:endParaRPr lang="ko-KR" altLang="en-US" sz="1200" b="1" u="sng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75326" y="134366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TextBox 42"/>
          <p:cNvSpPr txBox="1"/>
          <p:nvPr/>
        </p:nvSpPr>
        <p:spPr>
          <a:xfrm>
            <a:off x="414586" y="1366659"/>
            <a:ext cx="30715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4. Reschedule </a:t>
            </a:r>
            <a:r>
              <a:rPr lang="ko-KR" altLang="en-US" sz="1400" b="1" dirty="0" smtClean="0">
                <a:latin typeface="+mn-ea"/>
                <a:ea typeface="+mn-ea"/>
              </a:rPr>
              <a:t>계획 </a:t>
            </a:r>
            <a:r>
              <a:rPr lang="en-US" altLang="ko-KR" sz="1400" b="1" dirty="0" smtClean="0">
                <a:latin typeface="+mn-ea"/>
                <a:ea typeface="+mn-ea"/>
              </a:rPr>
              <a:t>Up-load</a:t>
            </a:r>
            <a:r>
              <a:rPr lang="ko-KR" altLang="en-US" sz="1400" b="1" dirty="0" smtClean="0">
                <a:latin typeface="+mn-ea"/>
                <a:ea typeface="+mn-ea"/>
              </a:rPr>
              <a:t> 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454377" y="1714331"/>
            <a:ext cx="3927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    </a:t>
            </a:r>
            <a:r>
              <a:rPr lang="ko-KR" altLang="en-US" dirty="0" smtClean="0">
                <a:latin typeface="+mn-ea"/>
                <a:ea typeface="+mn-ea"/>
              </a:rPr>
              <a:t>세부 일정 계획을 </a:t>
            </a:r>
            <a:r>
              <a:rPr lang="en-US" altLang="ko-KR" dirty="0" smtClean="0">
                <a:latin typeface="+mn-ea"/>
                <a:ea typeface="+mn-ea"/>
              </a:rPr>
              <a:t>Up-load  </a:t>
            </a:r>
            <a:r>
              <a:rPr lang="en-US" altLang="ko-KR" dirty="0" err="1" smtClean="0">
                <a:latin typeface="+mn-ea"/>
                <a:ea typeface="+mn-ea"/>
              </a:rPr>
              <a:t>Templete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으로 편집하여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 Up-load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311" y="3977284"/>
            <a:ext cx="5014664" cy="1251942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46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6911" y="4754488"/>
            <a:ext cx="4995614" cy="1446287"/>
          </a:xfrm>
          <a:prstGeom prst="rect">
            <a:avLst/>
          </a:prstGeom>
          <a:noFill/>
          <a:ln w="9525" cmpd="sng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7" name="TextBox 46"/>
          <p:cNvSpPr txBox="1"/>
          <p:nvPr/>
        </p:nvSpPr>
        <p:spPr>
          <a:xfrm>
            <a:off x="1056953" y="366637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▷완제품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반제품 계획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19328" y="446645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</a:t>
            </a:r>
            <a:r>
              <a:rPr lang="ko-KR" altLang="en-US" sz="1200" dirty="0" err="1" smtClean="0">
                <a:latin typeface="+mn-ea"/>
                <a:ea typeface="+mn-ea"/>
              </a:rPr>
              <a:t>재공품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CO41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 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5650626" y="173769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844902" y="169242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순서도: 연결자 6"/>
          <p:cNvSpPr/>
          <p:nvPr/>
        </p:nvSpPr>
        <p:spPr>
          <a:xfrm>
            <a:off x="5650210" y="204293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844902" y="1982436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MRP </a:t>
            </a:r>
            <a:r>
              <a:rPr lang="ko-KR" altLang="en-US" sz="1200" dirty="0" smtClean="0">
                <a:latin typeface="+mn-ea"/>
                <a:ea typeface="+mn-ea"/>
              </a:rPr>
              <a:t>관리자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44902" y="230668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5659263" y="233097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844902" y="25675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감독자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2" name="순서도: 연결자 11"/>
          <p:cNvSpPr/>
          <p:nvPr/>
        </p:nvSpPr>
        <p:spPr>
          <a:xfrm>
            <a:off x="5659263" y="26190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13" name="순서도: 연결자 12"/>
          <p:cNvSpPr/>
          <p:nvPr/>
        </p:nvSpPr>
        <p:spPr>
          <a:xfrm>
            <a:off x="5659263" y="29251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626968" y="1366659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CO41(COHV)</a:t>
            </a:r>
            <a:endParaRPr lang="ko-KR" altLang="en-US" sz="1200" b="1" u="sng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30777" y="1320552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424111" y="1366659"/>
            <a:ext cx="4032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5. </a:t>
            </a:r>
            <a:r>
              <a:rPr lang="ko-KR" altLang="en-US" sz="1400" b="1" dirty="0" smtClean="0">
                <a:latin typeface="+mn-ea"/>
                <a:ea typeface="+mn-ea"/>
              </a:rPr>
              <a:t>생산 오더로 일괄 전환 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" y="1700808"/>
            <a:ext cx="5048250" cy="3728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순서도: 연결자 17"/>
          <p:cNvSpPr/>
          <p:nvPr/>
        </p:nvSpPr>
        <p:spPr>
          <a:xfrm>
            <a:off x="1355651" y="235954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916732" y="254699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968549" y="277254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1" name="순서도: 연결자 20"/>
          <p:cNvSpPr/>
          <p:nvPr/>
        </p:nvSpPr>
        <p:spPr>
          <a:xfrm>
            <a:off x="1194867" y="26571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2" name="순서도: 연결자 21"/>
          <p:cNvSpPr/>
          <p:nvPr/>
        </p:nvSpPr>
        <p:spPr>
          <a:xfrm>
            <a:off x="595561" y="326288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5844902" y="289179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확정 계획 오더 </a:t>
            </a:r>
            <a:r>
              <a:rPr lang="en-US" altLang="ko-KR" sz="1200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06802" y="3120375"/>
            <a:ext cx="3775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Up-load</a:t>
            </a:r>
            <a:r>
              <a:rPr lang="ko-KR" altLang="en-US" sz="1200" dirty="0" smtClean="0">
                <a:latin typeface="+mn-ea"/>
                <a:ea typeface="+mn-ea"/>
              </a:rPr>
              <a:t>된 계획 오더를 확인하고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일정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작업 시작 시간 外</a:t>
            </a:r>
            <a:r>
              <a:rPr lang="en-US" altLang="ko-KR" sz="1200" dirty="0" smtClean="0"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latin typeface="+mn-ea"/>
                <a:ea typeface="+mn-ea"/>
              </a:rPr>
              <a:t>계획 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오더를 생산 오더로 전환</a:t>
            </a:r>
            <a:r>
              <a:rPr lang="en-US" altLang="ko-KR" dirty="0" smtClean="0">
                <a:latin typeface="+mn-ea"/>
                <a:ea typeface="+mn-ea"/>
              </a:rPr>
              <a:t>, Release </a:t>
            </a:r>
            <a:r>
              <a:rPr lang="ko-KR" altLang="en-US" dirty="0" smtClean="0">
                <a:latin typeface="+mn-ea"/>
                <a:ea typeface="+mn-ea"/>
              </a:rPr>
              <a:t>상태 </a:t>
            </a:r>
            <a:r>
              <a:rPr lang="ko-KR" altLang="en-US" sz="1200" dirty="0" smtClean="0">
                <a:latin typeface="+mn-ea"/>
                <a:ea typeface="+mn-ea"/>
              </a:rPr>
              <a:t> 대기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CO41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 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5679201" y="177579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625827" y="170194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 </a:t>
            </a:r>
            <a:r>
              <a:rPr lang="ko-KR" altLang="en-US" sz="1200" dirty="0" smtClean="0">
                <a:latin typeface="+mn-ea"/>
                <a:ea typeface="+mn-ea"/>
              </a:rPr>
              <a:t>항목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순서도: 연결자 6"/>
          <p:cNvSpPr/>
          <p:nvPr/>
        </p:nvSpPr>
        <p:spPr>
          <a:xfrm>
            <a:off x="5678785" y="208103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625827" y="1991961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 </a:t>
            </a:r>
            <a:r>
              <a:rPr lang="ko-KR" altLang="en-US" sz="1200" dirty="0" smtClean="0">
                <a:latin typeface="+mn-ea"/>
                <a:ea typeface="+mn-ea"/>
              </a:rPr>
              <a:t>전환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59252" y="2316205"/>
            <a:ext cx="6225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5687838" y="236907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4" y="1349375"/>
            <a:ext cx="4991101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순서도: 연결자 22"/>
          <p:cNvSpPr/>
          <p:nvPr/>
        </p:nvSpPr>
        <p:spPr>
          <a:xfrm>
            <a:off x="1002426" y="231872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0534" y="2285930"/>
            <a:ext cx="381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592435" y="485281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420513" y="170232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CO41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 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514" y="2072554"/>
            <a:ext cx="8847117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86888" y="1353787"/>
            <a:ext cx="8752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Plant </a:t>
            </a:r>
            <a:r>
              <a:rPr lang="ko-KR" altLang="en-US" dirty="0" smtClean="0">
                <a:latin typeface="+mn-ea"/>
                <a:ea typeface="+mn-ea"/>
              </a:rPr>
              <a:t>내의 계획 오더를 생산 오더로 일괄 전환 가능합니다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이 </a:t>
            </a:r>
            <a:r>
              <a:rPr lang="ko-KR" altLang="en-US" dirty="0" err="1" smtClean="0">
                <a:latin typeface="+mn-ea"/>
                <a:ea typeface="+mn-ea"/>
              </a:rPr>
              <a:t>과정후에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S/R LIST</a:t>
            </a:r>
            <a:r>
              <a:rPr lang="ko-KR" altLang="en-US" dirty="0" smtClean="0">
                <a:latin typeface="+mn-ea"/>
                <a:ea typeface="+mn-ea"/>
              </a:rPr>
              <a:t>의 </a:t>
            </a:r>
            <a:r>
              <a:rPr lang="en-US" altLang="ko-KR" dirty="0" smtClean="0">
                <a:latin typeface="+mn-ea"/>
                <a:ea typeface="+mn-ea"/>
              </a:rPr>
              <a:t> Planned Order </a:t>
            </a:r>
            <a:r>
              <a:rPr lang="ko-KR" altLang="en-US" dirty="0" smtClean="0">
                <a:latin typeface="+mn-ea"/>
                <a:ea typeface="+mn-ea"/>
              </a:rPr>
              <a:t>로 변환 됩니다</a:t>
            </a:r>
            <a:endParaRPr lang="ko-KR" altLang="en-US" dirty="0"/>
          </a:p>
        </p:txBody>
      </p:sp>
      <p:sp>
        <p:nvSpPr>
          <p:cNvPr id="8" name="사각형 설명선 7"/>
          <p:cNvSpPr/>
          <p:nvPr/>
        </p:nvSpPr>
        <p:spPr>
          <a:xfrm>
            <a:off x="1270660" y="3538847"/>
            <a:ext cx="1793174" cy="475013"/>
          </a:xfrm>
          <a:prstGeom prst="wedgeRectCallout">
            <a:avLst>
              <a:gd name="adj1" fmla="val -85734"/>
              <a:gd name="adj2" fmla="val 18238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전환 하고자 하는 </a:t>
            </a:r>
            <a:r>
              <a:rPr lang="en-US" altLang="ko-KR" sz="1200" dirty="0" smtClean="0">
                <a:solidFill>
                  <a:schemeClr val="tx1"/>
                </a:solidFill>
              </a:rPr>
              <a:t>Planned Order</a:t>
            </a:r>
            <a:r>
              <a:rPr lang="ko-KR" altLang="en-US" sz="1200" dirty="0" smtClean="0">
                <a:solidFill>
                  <a:schemeClr val="tx1"/>
                </a:solidFill>
              </a:rPr>
              <a:t>를 선택</a:t>
            </a: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223" y="6029387"/>
            <a:ext cx="10858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사각형 설명선 9"/>
          <p:cNvSpPr/>
          <p:nvPr/>
        </p:nvSpPr>
        <p:spPr>
          <a:xfrm>
            <a:off x="2135579" y="5795159"/>
            <a:ext cx="1700152" cy="591788"/>
          </a:xfrm>
          <a:prstGeom prst="wedgeRectCallout">
            <a:avLst>
              <a:gd name="adj1" fmla="val -85734"/>
              <a:gd name="adj2" fmla="val 18238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전환을 누르면 </a:t>
            </a:r>
            <a:r>
              <a:rPr lang="en-US" altLang="ko-KR" sz="1200" dirty="0" smtClean="0">
                <a:solidFill>
                  <a:schemeClr val="tx1"/>
                </a:solidFill>
              </a:rPr>
              <a:t>Production Order</a:t>
            </a:r>
            <a:r>
              <a:rPr lang="ko-KR" altLang="en-US" sz="1200" dirty="0" smtClean="0">
                <a:solidFill>
                  <a:schemeClr val="tx1"/>
                </a:solidFill>
              </a:rPr>
              <a:t>가 생성됨</a:t>
            </a:r>
          </a:p>
        </p:txBody>
      </p:sp>
      <p:sp>
        <p:nvSpPr>
          <p:cNvPr id="11" name="사각형 설명선 10"/>
          <p:cNvSpPr/>
          <p:nvPr/>
        </p:nvSpPr>
        <p:spPr>
          <a:xfrm>
            <a:off x="3962399" y="4463143"/>
            <a:ext cx="2034640" cy="591788"/>
          </a:xfrm>
          <a:prstGeom prst="wedgeRectCallout">
            <a:avLst>
              <a:gd name="adj1" fmla="val 77106"/>
              <a:gd name="adj2" fmla="val -112197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필요하면 일자나 수량 유형을 수정한다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126" y="1838325"/>
            <a:ext cx="4851400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414586" y="1332751"/>
            <a:ext cx="30525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  </a:t>
            </a:r>
            <a:r>
              <a:rPr lang="en-US" altLang="ko-KR" sz="1400" b="1" dirty="0" smtClean="0">
                <a:latin typeface="+mn-ea"/>
                <a:ea typeface="+mn-ea"/>
              </a:rPr>
              <a:t>7. </a:t>
            </a:r>
            <a:r>
              <a:rPr lang="ko-KR" altLang="en-US" sz="1400" b="1" dirty="0" smtClean="0">
                <a:latin typeface="+mn-ea"/>
                <a:ea typeface="+mn-ea"/>
              </a:rPr>
              <a:t>생산 오더 일괄 </a:t>
            </a:r>
            <a:r>
              <a:rPr lang="en-US" altLang="ko-KR" sz="1400" b="1" dirty="0" err="1" smtClean="0">
                <a:latin typeface="+mn-ea"/>
                <a:ea typeface="+mn-ea"/>
              </a:rPr>
              <a:t>Realese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60851" y="138509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CO05N(COHV)</a:t>
            </a:r>
            <a:endParaRPr lang="ko-KR" altLang="en-US" sz="1200" b="1" u="sng" dirty="0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8213" y="134096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순서도: 연결자 11"/>
          <p:cNvSpPr/>
          <p:nvPr/>
        </p:nvSpPr>
        <p:spPr>
          <a:xfrm>
            <a:off x="5650210" y="290817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13" name="순서도: 연결자 12"/>
          <p:cNvSpPr/>
          <p:nvPr/>
        </p:nvSpPr>
        <p:spPr>
          <a:xfrm>
            <a:off x="5649739" y="253120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811444" y="2479284"/>
            <a:ext cx="37040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처리 릴리스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개별 처리시 선택</a:t>
            </a:r>
            <a:r>
              <a:rPr lang="en-US" altLang="ko-KR" sz="1200" dirty="0" smtClean="0">
                <a:latin typeface="+mn-ea"/>
                <a:ea typeface="+mn-ea"/>
              </a:rPr>
              <a:t>) 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5650210" y="32682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6" name="순서도: 연결자 15"/>
          <p:cNvSpPr/>
          <p:nvPr/>
        </p:nvSpPr>
        <p:spPr>
          <a:xfrm>
            <a:off x="5649738" y="18477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811443" y="179583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리스트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5649322" y="21735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5820552" y="210259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레이아웃 </a:t>
            </a:r>
            <a:r>
              <a:rPr lang="ko-KR" altLang="en-US" dirty="0" smtClean="0">
                <a:latin typeface="+mn-ea"/>
                <a:ea typeface="+mn-ea"/>
              </a:rPr>
              <a:t>생성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60851" y="138509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CO05N(COHV)</a:t>
            </a:r>
            <a:endParaRPr lang="ko-KR" altLang="en-US" sz="1200" b="1" u="sng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8213" y="134096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5801919" y="284123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어플리케이션 </a:t>
            </a:r>
            <a:r>
              <a:rPr lang="ko-KR" altLang="en-US" dirty="0" err="1" smtClean="0">
                <a:latin typeface="+mn-ea"/>
                <a:ea typeface="+mn-ea"/>
              </a:rPr>
              <a:t>툴바</a:t>
            </a:r>
            <a:r>
              <a:rPr lang="ko-KR" altLang="en-US" dirty="0" smtClean="0">
                <a:latin typeface="+mn-ea"/>
                <a:ea typeface="+mn-ea"/>
              </a:rPr>
              <a:t> 조회 </a:t>
            </a:r>
            <a:r>
              <a:rPr lang="en-US" altLang="ko-KR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20969" y="322223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Release </a:t>
            </a:r>
            <a:r>
              <a:rPr lang="ko-KR" altLang="en-US" dirty="0" smtClean="0">
                <a:latin typeface="+mn-ea"/>
                <a:ea typeface="+mn-ea"/>
              </a:rPr>
              <a:t>작업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" y="1447800"/>
            <a:ext cx="5000625" cy="3762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순서도: 연결자 34"/>
          <p:cNvSpPr/>
          <p:nvPr/>
        </p:nvSpPr>
        <p:spPr>
          <a:xfrm>
            <a:off x="1353963" y="20287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36" name="순서도: 연결자 35"/>
          <p:cNvSpPr/>
          <p:nvPr/>
        </p:nvSpPr>
        <p:spPr>
          <a:xfrm>
            <a:off x="1534522" y="22307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7" name="순서도: 연결자 36"/>
          <p:cNvSpPr/>
          <p:nvPr/>
        </p:nvSpPr>
        <p:spPr>
          <a:xfrm>
            <a:off x="811039" y="244548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8" name="순서도: 연결자 37"/>
          <p:cNvSpPr/>
          <p:nvPr/>
        </p:nvSpPr>
        <p:spPr>
          <a:xfrm>
            <a:off x="659110" y="350825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9" name="순서도: 연결자 38"/>
          <p:cNvSpPr/>
          <p:nvPr/>
        </p:nvSpPr>
        <p:spPr>
          <a:xfrm>
            <a:off x="1573510" y="378256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0" name="순서도: 연결자 39"/>
          <p:cNvSpPr/>
          <p:nvPr/>
        </p:nvSpPr>
        <p:spPr>
          <a:xfrm>
            <a:off x="5669260" y="363969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67424" y="3552825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/>
          <p:nvPr/>
        </p:nvSpPr>
        <p:spPr>
          <a:xfrm>
            <a:off x="6240069" y="360323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과정을 거치면서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S/T LIST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Production Re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라는 릴리즈 되었다는 표시가 더해 집니다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단계를 거치면서 계획상에만 존재하던 생산량이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생산팀에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전달되고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생산팀은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 생산 지시에 따라 생산하고 실적을 입력하게 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199" y="1381125"/>
            <a:ext cx="4905376" cy="3943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순서도: 연결자 5"/>
          <p:cNvSpPr/>
          <p:nvPr/>
        </p:nvSpPr>
        <p:spPr>
          <a:xfrm>
            <a:off x="5649738" y="18096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5811443" y="1757732"/>
            <a:ext cx="35706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Click </a:t>
            </a:r>
            <a:r>
              <a:rPr lang="ko-KR" altLang="en-US" sz="1200" dirty="0" smtClean="0">
                <a:latin typeface="+mn-ea"/>
                <a:ea typeface="+mn-ea"/>
              </a:rPr>
              <a:t>하면 추가 아이콘 들이 생성 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5600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0700" y="2043113"/>
            <a:ext cx="3914774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순서도: 연결자 10"/>
          <p:cNvSpPr/>
          <p:nvPr/>
        </p:nvSpPr>
        <p:spPr>
          <a:xfrm>
            <a:off x="525288" y="17906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순서도: 처리 11"/>
          <p:cNvSpPr/>
          <p:nvPr/>
        </p:nvSpPr>
        <p:spPr>
          <a:xfrm>
            <a:off x="8963025" y="2028825"/>
            <a:ext cx="361950" cy="381000"/>
          </a:xfrm>
          <a:prstGeom prst="flowChartProcess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25718" y="2653082"/>
            <a:ext cx="35706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Click </a:t>
            </a:r>
            <a:r>
              <a:rPr lang="ko-KR" altLang="en-US" sz="1200" dirty="0" smtClean="0">
                <a:latin typeface="+mn-ea"/>
                <a:ea typeface="+mn-ea"/>
              </a:rPr>
              <a:t>하면 기능 선택 화면 이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5600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76900" y="2905125"/>
            <a:ext cx="38481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5782868" y="1471982"/>
            <a:ext cx="35706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Release</a:t>
            </a:r>
            <a:r>
              <a:rPr lang="ko-KR" altLang="en-US" dirty="0" smtClean="0">
                <a:latin typeface="+mn-ea"/>
                <a:ea typeface="+mn-ea"/>
              </a:rPr>
              <a:t>할 항목을 선택 하고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9" name="순서도: 처리 18"/>
          <p:cNvSpPr/>
          <p:nvPr/>
        </p:nvSpPr>
        <p:spPr>
          <a:xfrm>
            <a:off x="5638800" y="3619500"/>
            <a:ext cx="361950" cy="381000"/>
          </a:xfrm>
          <a:prstGeom prst="flowChartProcess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순서도: 처리 19"/>
          <p:cNvSpPr/>
          <p:nvPr/>
        </p:nvSpPr>
        <p:spPr>
          <a:xfrm>
            <a:off x="8905875" y="4324350"/>
            <a:ext cx="361950" cy="381000"/>
          </a:xfrm>
          <a:prstGeom prst="flowChartProcess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2" name="직선 화살표 연결선 21"/>
          <p:cNvCxnSpPr/>
          <p:nvPr/>
        </p:nvCxnSpPr>
        <p:spPr>
          <a:xfrm flipH="1">
            <a:off x="6019800" y="2419350"/>
            <a:ext cx="2924175" cy="11811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>
            <a:off x="5981700" y="3981450"/>
            <a:ext cx="2914650" cy="70485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05849" y="4810125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28"/>
          <p:cNvSpPr txBox="1"/>
          <p:nvPr/>
        </p:nvSpPr>
        <p:spPr>
          <a:xfrm>
            <a:off x="8897544" y="4831959"/>
            <a:ext cx="5607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-MRP.MPS-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23528" y="1351801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   </a:t>
            </a:r>
            <a:r>
              <a:rPr lang="en-US" altLang="ko-KR" sz="1400" b="1" dirty="0" smtClean="0">
                <a:latin typeface="+mn-ea"/>
                <a:ea typeface="+mn-ea"/>
              </a:rPr>
              <a:t>9. MRP </a:t>
            </a:r>
            <a:r>
              <a:rPr lang="ko-KR" altLang="en-US" sz="1400" b="1" dirty="0" smtClean="0">
                <a:latin typeface="+mn-ea"/>
                <a:ea typeface="+mn-ea"/>
              </a:rPr>
              <a:t>실행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94201" y="137467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MD01</a:t>
            </a:r>
            <a:endParaRPr lang="ko-KR" altLang="en-US" sz="1200" b="1" u="sng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2413" y="134096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5650210" y="316535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9" name="순서도: 연결자 8"/>
          <p:cNvSpPr/>
          <p:nvPr/>
        </p:nvSpPr>
        <p:spPr>
          <a:xfrm>
            <a:off x="5649739" y="278838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11444" y="2736459"/>
            <a:ext cx="37040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구매 요청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50210" y="352539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5649738" y="21049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811443" y="205300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5649322" y="243073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820552" y="235976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처리키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01919" y="309840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일정 라인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20969" y="347940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리스트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5659735" y="450646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8</a:t>
            </a:r>
            <a:endParaRPr lang="ko-KR" altLang="en-US" sz="1400" dirty="0"/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" y="1641475"/>
            <a:ext cx="501015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순서도: 연결자 21"/>
          <p:cNvSpPr/>
          <p:nvPr/>
        </p:nvSpPr>
        <p:spPr>
          <a:xfrm>
            <a:off x="1325388" y="24097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3" name="순서도: 연결자 22"/>
          <p:cNvSpPr/>
          <p:nvPr/>
        </p:nvSpPr>
        <p:spPr>
          <a:xfrm>
            <a:off x="963022" y="265933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4" name="순서도: 연결자 23"/>
          <p:cNvSpPr/>
          <p:nvPr/>
        </p:nvSpPr>
        <p:spPr>
          <a:xfrm>
            <a:off x="1392064" y="277885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5" name="순서도: 연결자 24"/>
          <p:cNvSpPr/>
          <p:nvPr/>
        </p:nvSpPr>
        <p:spPr>
          <a:xfrm>
            <a:off x="963910" y="287960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1240135" y="29729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5650210" y="386829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5820969" y="382230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계획 모드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963910" y="30777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5650210" y="41826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7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811444" y="411758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일정 계획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801919" y="445095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계획일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5213" y="43984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순서도: 연결자 33"/>
          <p:cNvSpPr/>
          <p:nvPr/>
        </p:nvSpPr>
        <p:spPr>
          <a:xfrm>
            <a:off x="963910" y="32682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7</a:t>
            </a:r>
            <a:endParaRPr lang="ko-KR" altLang="en-US" sz="1400" dirty="0"/>
          </a:p>
        </p:txBody>
      </p:sp>
      <p:sp>
        <p:nvSpPr>
          <p:cNvPr id="35" name="순서도: 연결자 34"/>
          <p:cNvSpPr/>
          <p:nvPr/>
        </p:nvSpPr>
        <p:spPr>
          <a:xfrm>
            <a:off x="963910" y="34682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8</a:t>
            </a:r>
            <a:endParaRPr lang="ko-KR" alt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5811443" y="1748207"/>
            <a:ext cx="3646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작업 지시된 오더들에 대하여 </a:t>
            </a:r>
            <a:r>
              <a:rPr lang="en-US" altLang="ko-KR" sz="1200" dirty="0" smtClean="0">
                <a:latin typeface="+mn-ea"/>
                <a:ea typeface="+mn-ea"/>
              </a:rPr>
              <a:t>MRP</a:t>
            </a:r>
            <a:r>
              <a:rPr lang="ko-KR" altLang="en-US" sz="1200" dirty="0" smtClean="0">
                <a:latin typeface="+mn-ea"/>
                <a:ea typeface="+mn-ea"/>
              </a:rPr>
              <a:t>를 실행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253" y="1628800"/>
            <a:ext cx="4981897" cy="37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584676" y="1365151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COOIS</a:t>
            </a:r>
            <a:endParaRPr lang="ko-KR" altLang="en-US" sz="1200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323527" y="1351801"/>
            <a:ext cx="2429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10. </a:t>
            </a:r>
            <a:r>
              <a:rPr lang="ko-KR" altLang="en-US" sz="1400" b="1" dirty="0" smtClean="0">
                <a:latin typeface="+mn-ea"/>
                <a:ea typeface="+mn-ea"/>
              </a:rPr>
              <a:t>오더 진행 상태 확인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0988" y="132191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5650210" y="280340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9" name="순서도: 연결자 8"/>
          <p:cNvSpPr/>
          <p:nvPr/>
        </p:nvSpPr>
        <p:spPr>
          <a:xfrm>
            <a:off x="5649739" y="242643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11444" y="2374509"/>
            <a:ext cx="37040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50210" y="31634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5649738" y="17429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811443" y="169105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리스트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5649322" y="20687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820552" y="199781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레이아웃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01919" y="273645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계획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20969" y="311745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관리자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8188" y="328406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5830494" y="335558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기타 선택 사항 입력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5" y="1377949"/>
            <a:ext cx="9144000" cy="404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534025" y="2047875"/>
            <a:ext cx="1781175" cy="3124200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76250" y="2076450"/>
            <a:ext cx="714375" cy="3124200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438968" y="1388393"/>
            <a:ext cx="54379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 </a:t>
            </a:r>
            <a:r>
              <a:rPr lang="ko-KR" altLang="en-US" sz="1400" b="1" dirty="0" smtClean="0">
                <a:latin typeface="+mn-ea"/>
                <a:ea typeface="+mn-ea"/>
              </a:rPr>
              <a:t>대량 오더 변경 시 다음과 같은 프로세서로 진행 </a:t>
            </a:r>
            <a:r>
              <a:rPr lang="ko-KR" altLang="en-US" sz="1400" b="1" dirty="0" smtClean="0">
                <a:latin typeface="+mn-ea"/>
                <a:ea typeface="+mn-ea"/>
              </a:rPr>
              <a:t>합니다</a:t>
            </a:r>
            <a:r>
              <a:rPr lang="en-US" altLang="ko-KR" sz="1400" b="1" dirty="0" smtClean="0">
                <a:latin typeface="+mn-ea"/>
                <a:ea typeface="+mn-ea"/>
              </a:rPr>
              <a:t>_ 2</a:t>
            </a:r>
            <a:endParaRPr lang="ko-KR" altLang="en-US" sz="1400" b="1" dirty="0">
              <a:latin typeface="+mn-ea"/>
              <a:ea typeface="+mn-ea"/>
            </a:endParaRPr>
          </a:p>
        </p:txBody>
      </p:sp>
      <p:graphicFrame>
        <p:nvGraphicFramePr>
          <p:cNvPr id="40" name="Group 181"/>
          <p:cNvGraphicFramePr>
            <a:graphicFrameLocks noGrp="1"/>
          </p:cNvGraphicFramePr>
          <p:nvPr/>
        </p:nvGraphicFramePr>
        <p:xfrm>
          <a:off x="460376" y="1784355"/>
          <a:ext cx="8940799" cy="3172533"/>
        </p:xfrm>
        <a:graphic>
          <a:graphicData uri="http://schemas.openxmlformats.org/drawingml/2006/table">
            <a:tbl>
              <a:tblPr/>
              <a:tblGrid>
                <a:gridCol w="747287"/>
                <a:gridCol w="2674583"/>
                <a:gridCol w="3213828"/>
                <a:gridCol w="2305101"/>
              </a:tblGrid>
              <a:tr h="316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단 원 명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MD40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 소요량 리스트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 후 소요 자재에 대한 리스트 확인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생산 오더 리포트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 후 소요 자재에 대한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리스트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Down-load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ZPPR0040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상세 생산 계획 수립 및 확정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 결과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Down load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하여 상세 계획 수립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Manual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생산오더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상세라인계획 결과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생산오더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상세라인계획 변경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릴리즈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실행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ZPPC0120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3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, MRP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, MRP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MD40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 및 생산 오더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47353" y="1380376"/>
            <a:ext cx="37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3. MPS </a:t>
            </a:r>
            <a:r>
              <a:rPr lang="ko-KR" altLang="en-US" sz="1400" b="1" dirty="0" smtClean="0">
                <a:latin typeface="+mn-ea"/>
                <a:ea typeface="+mn-ea"/>
              </a:rPr>
              <a:t>실행 후 소요 자재에 대한 </a:t>
            </a:r>
            <a:r>
              <a:rPr lang="en-US" altLang="ko-KR" sz="1400" b="1" dirty="0" smtClean="0">
                <a:latin typeface="+mn-ea"/>
                <a:ea typeface="+mn-ea"/>
              </a:rPr>
              <a:t>LI</a:t>
            </a:r>
            <a:r>
              <a:rPr lang="en-US" altLang="ko-KR" sz="1200" b="1" dirty="0" smtClean="0">
                <a:latin typeface="+mn-ea"/>
                <a:ea typeface="+mn-ea"/>
              </a:rPr>
              <a:t>ST</a:t>
            </a:r>
            <a:endParaRPr lang="ko-KR" altLang="en-US" sz="1200" b="1" dirty="0">
              <a:latin typeface="+mn-ea"/>
              <a:ea typeface="+mn-ea"/>
            </a:endParaRPr>
          </a:p>
        </p:txBody>
      </p:sp>
      <p:pic>
        <p:nvPicPr>
          <p:cNvPr id="270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450" y="1670050"/>
            <a:ext cx="4994275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5785644" y="1542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항목 선택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전체 선택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5614414" y="16037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5785644" y="1847128"/>
            <a:ext cx="35583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Down-load</a:t>
            </a:r>
            <a:r>
              <a:rPr lang="ko-KR" altLang="en-US" dirty="0" smtClean="0">
                <a:latin typeface="+mn-ea"/>
                <a:ea typeface="+mn-ea"/>
              </a:rPr>
              <a:t>를 클릭하여 </a:t>
            </a:r>
            <a:r>
              <a:rPr lang="en-US" altLang="ko-KR" dirty="0" smtClean="0">
                <a:latin typeface="+mn-ea"/>
                <a:ea typeface="+mn-ea"/>
              </a:rPr>
              <a:t>Excel</a:t>
            </a:r>
            <a:r>
              <a:rPr lang="ko-KR" altLang="en-US" dirty="0" smtClean="0">
                <a:latin typeface="+mn-ea"/>
                <a:ea typeface="+mn-ea"/>
              </a:rPr>
              <a:t>로 다운 로드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9" name="순서도: 연결자 18"/>
          <p:cNvSpPr/>
          <p:nvPr/>
        </p:nvSpPr>
        <p:spPr>
          <a:xfrm>
            <a:off x="5614414" y="1908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 및 생산 오더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1" y="1397000"/>
            <a:ext cx="4972050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09014" y="17752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785644" y="1542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항목 선택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전체 선택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14414" y="16037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366139" y="21657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785644" y="1847128"/>
            <a:ext cx="3558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Down-load</a:t>
            </a:r>
            <a:r>
              <a:rPr lang="ko-KR" altLang="en-US" dirty="0" smtClean="0">
                <a:latin typeface="+mn-ea"/>
                <a:ea typeface="+mn-ea"/>
              </a:rPr>
              <a:t>를 클릭하여 </a:t>
            </a:r>
            <a:r>
              <a:rPr lang="en-US" altLang="ko-KR" dirty="0" smtClean="0">
                <a:latin typeface="+mn-ea"/>
                <a:ea typeface="+mn-ea"/>
              </a:rPr>
              <a:t>Excel</a:t>
            </a:r>
            <a:r>
              <a:rPr lang="ko-KR" altLang="en-US" dirty="0" smtClean="0">
                <a:latin typeface="+mn-ea"/>
                <a:ea typeface="+mn-ea"/>
              </a:rPr>
              <a:t>로 다운 로드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전체 생산 오더와 판매 오더를 다운 로드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5614414" y="1908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67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0825" y="3362325"/>
            <a:ext cx="6505575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399"/>
          <a:ext cx="9215437" cy="48017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1967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9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 : maintenance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필수유지보수값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노란색 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, D : display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,  O : option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선택입력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주황색필드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MTS / MTO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O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오더릴리즈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삭제플래그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기본시작시간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자재내역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시스템상태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상태번호있는상태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상태번호없는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UOM 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극판수량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UOM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작업장내역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 MRP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생산감독자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ZPPR0040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다운로드 받은 엑셀파일을 기준으로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Option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필드값을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변경하여 엑셀 작성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                               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3" y="1548695"/>
            <a:ext cx="8190265" cy="1462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9039" y="2801762"/>
            <a:ext cx="818197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변경 엑셀파일 실행 결과 화면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필드값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                   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3 .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오더변경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결과 메시지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4.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660" y="1580445"/>
            <a:ext cx="4975021" cy="219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31448" y="1876778"/>
            <a:ext cx="1498953" cy="2003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3277" y="2137658"/>
            <a:ext cx="126682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14350</TotalTime>
  <Words>2851</Words>
  <Application>Microsoft Office PowerPoint</Application>
  <PresentationFormat>A4 용지(210x297mm)</PresentationFormat>
  <Paragraphs>885</Paragraphs>
  <Slides>41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4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IZZLOVE</cp:lastModifiedBy>
  <cp:revision>461</cp:revision>
  <cp:lastPrinted>2006-08-30T13:33:06Z</cp:lastPrinted>
  <dcterms:created xsi:type="dcterms:W3CDTF">2008-05-17T00:48:54Z</dcterms:created>
  <dcterms:modified xsi:type="dcterms:W3CDTF">2013-03-05T04:29:09Z</dcterms:modified>
</cp:coreProperties>
</file>