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45"/>
  </p:notesMasterIdLst>
  <p:handoutMasterIdLst>
    <p:handoutMasterId r:id="rId46"/>
  </p:handoutMasterIdLst>
  <p:sldIdLst>
    <p:sldId id="374" r:id="rId3"/>
    <p:sldId id="375" r:id="rId4"/>
    <p:sldId id="450" r:id="rId5"/>
    <p:sldId id="391" r:id="rId6"/>
    <p:sldId id="557" r:id="rId7"/>
    <p:sldId id="392" r:id="rId8"/>
    <p:sldId id="558" r:id="rId9"/>
    <p:sldId id="559" r:id="rId10"/>
    <p:sldId id="394" r:id="rId11"/>
    <p:sldId id="518" r:id="rId12"/>
    <p:sldId id="519" r:id="rId13"/>
    <p:sldId id="520" r:id="rId14"/>
    <p:sldId id="521" r:id="rId15"/>
    <p:sldId id="522" r:id="rId16"/>
    <p:sldId id="523" r:id="rId17"/>
    <p:sldId id="524" r:id="rId18"/>
    <p:sldId id="525" r:id="rId19"/>
    <p:sldId id="526" r:id="rId20"/>
    <p:sldId id="529" r:id="rId21"/>
    <p:sldId id="534" r:id="rId22"/>
    <p:sldId id="535" r:id="rId23"/>
    <p:sldId id="536" r:id="rId24"/>
    <p:sldId id="537" r:id="rId25"/>
    <p:sldId id="538" r:id="rId26"/>
    <p:sldId id="539" r:id="rId27"/>
    <p:sldId id="530" r:id="rId28"/>
    <p:sldId id="540" r:id="rId29"/>
    <p:sldId id="541" r:id="rId30"/>
    <p:sldId id="542" r:id="rId31"/>
    <p:sldId id="544" r:id="rId32"/>
    <p:sldId id="545" r:id="rId33"/>
    <p:sldId id="547" r:id="rId34"/>
    <p:sldId id="548" r:id="rId35"/>
    <p:sldId id="549" r:id="rId36"/>
    <p:sldId id="546" r:id="rId37"/>
    <p:sldId id="532" r:id="rId38"/>
    <p:sldId id="550" r:id="rId39"/>
    <p:sldId id="551" r:id="rId40"/>
    <p:sldId id="552" r:id="rId41"/>
    <p:sldId id="554" r:id="rId42"/>
    <p:sldId id="555" r:id="rId43"/>
    <p:sldId id="556" r:id="rId44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103991"/>
    <a:srgbClr val="0083CD"/>
    <a:srgbClr val="000000"/>
    <a:srgbClr val="333333"/>
    <a:srgbClr val="EAEAEA"/>
    <a:srgbClr val="80808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14" autoAdjust="0"/>
    <p:restoredTop sz="98319" autoAdjust="0"/>
  </p:normalViewPr>
  <p:slideViewPr>
    <p:cSldViewPr snapToGrid="0" showGuides="1">
      <p:cViewPr>
        <p:scale>
          <a:sx n="75" d="100"/>
          <a:sy n="75" d="100"/>
        </p:scale>
        <p:origin x="-1206" y="258"/>
      </p:cViewPr>
      <p:guideLst>
        <p:guide orient="horz" pos="4074"/>
        <p:guide pos="3782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BFCC33-D580-4B6D-9DC1-94D49FD16D59}" type="slidenum">
              <a:rPr lang="ko-KR" altLang="en-US" smtClean="0"/>
              <a:pPr>
                <a:defRPr/>
              </a:pPr>
              <a:t>12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74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9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519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43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67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91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61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3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30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51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75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58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83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SRM_2.2_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전자입찰 관리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금형제작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연계된 구매요청을 접수하고 전자입찰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생성할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금형제작 전자입찰 프로세스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프로세스를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및 결과 품의가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연계되어 수행되는 절차를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시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SRM-MM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연계됨을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금형제작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172" y="1373911"/>
            <a:ext cx="9049656" cy="498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금형제작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143" y="1383723"/>
            <a:ext cx="9107714" cy="4990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금형제작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00321644"/>
              </p:ext>
            </p:extLst>
          </p:nvPr>
        </p:nvGraphicFramePr>
        <p:xfrm>
          <a:off x="406174" y="1438494"/>
          <a:ext cx="9093653" cy="4900984"/>
        </p:xfrm>
        <a:graphic>
          <a:graphicData uri="http://schemas.openxmlformats.org/drawingml/2006/table">
            <a:tbl>
              <a:tblPr/>
              <a:tblGrid>
                <a:gridCol w="602156"/>
                <a:gridCol w="1805671"/>
                <a:gridCol w="1937588"/>
                <a:gridCol w="3596968"/>
                <a:gridCol w="1151270"/>
              </a:tblGrid>
              <a:tr h="580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구매요청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(PR)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설비자재 및 공사의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요청서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설비자재 및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공사건에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대한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시설팀의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구매 요청서 발행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시설팀</a:t>
                      </a:r>
                      <a:endParaRPr kumimoji="1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02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견적요청 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설비자재 및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공사건에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대한 견적입찰 프로세스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진행을 위한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03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승인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진행 승인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진행에 대한 품의 승인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04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 견적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을 통한  가 견적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을 통해  내정가 산정을 위한 견적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 견적 제출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내가 산정을 위한 견적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제출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산정을 위한 가 견적서 제출 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06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 견적 마감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내가 산정을 위한 견적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마감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산정을 위한 가 견적서 마감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smtClean="0"/>
                        <a:t>유사공사가 등록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내가 산정을 위한 유사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공사가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산정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및 결정 참고를 위한 유사공사가 및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설계가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08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err="1" smtClean="0"/>
                        <a:t>내정가</a:t>
                      </a:r>
                      <a:r>
                        <a:rPr lang="ko-KR" altLang="en-US" sz="1100" b="0" dirty="0" smtClean="0"/>
                        <a:t> 산정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견적 및 유가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공사가를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기준 산정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제출된 가 견적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및 유사공사가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설계가등을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참고하여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산정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금형제작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00321644"/>
              </p:ext>
            </p:extLst>
          </p:nvPr>
        </p:nvGraphicFramePr>
        <p:xfrm>
          <a:off x="413431" y="1423973"/>
          <a:ext cx="9079139" cy="5007886"/>
        </p:xfrm>
        <a:graphic>
          <a:graphicData uri="http://schemas.openxmlformats.org/drawingml/2006/table">
            <a:tbl>
              <a:tblPr/>
              <a:tblGrid>
                <a:gridCol w="601195"/>
                <a:gridCol w="1802789"/>
                <a:gridCol w="1934496"/>
                <a:gridCol w="3591227"/>
                <a:gridCol w="1149432"/>
              </a:tblGrid>
              <a:tr h="580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/>
                        <a:t>09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서면 보고된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내정가를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확정하는 절차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산정된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내정가를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본부장에게 서면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상신후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 승인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내정가를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상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견적의뢰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견적업체 선정 후 견적 가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견적업체 선정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후 해당업체로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부터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견적가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요청함 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투찰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견적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회답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견적의뢰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 접수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(SRM)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당사의 견적의뢰 내용을 접수한다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12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smtClean="0"/>
                        <a:t> 견적접수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견적서 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의뢰분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접수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요청된 견적서의 접수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(2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천만원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이상 건에 대해서는 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차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~3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차 입찰을 진행하며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, 3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차에서 유찰 시 네고 후 견적 확정함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낙찰여부 판단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유찰의 경우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14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항 절차부터 진행한다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낙찰의 경우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17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항 절차부터 진행한다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/>
                        <a:t>14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네고의뢰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가격 네고 의뢰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가격에 대한 조정을 요청한다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네고회답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가격 네고 회답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조정된 견적 가격을 접수한다 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금형제작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00321644"/>
              </p:ext>
            </p:extLst>
          </p:nvPr>
        </p:nvGraphicFramePr>
        <p:xfrm>
          <a:off x="413431" y="1453001"/>
          <a:ext cx="9079139" cy="4835434"/>
        </p:xfrm>
        <a:graphic>
          <a:graphicData uri="http://schemas.openxmlformats.org/drawingml/2006/table">
            <a:tbl>
              <a:tblPr/>
              <a:tblGrid>
                <a:gridCol w="601195"/>
                <a:gridCol w="1802788"/>
                <a:gridCol w="1934496"/>
                <a:gridCol w="3591228"/>
                <a:gridCol w="1149432"/>
              </a:tblGrid>
              <a:tr h="4904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4605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네고접수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협력사로부터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네고가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접수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으로 해당 협력사의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조정가격을 접수한다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17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견적확인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확인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접수된 내역을 비교 확인하는 작업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품의상신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품의상신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협의된 견적조건을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Notes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를 통해 품의 상신한다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품의승인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품의승인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상신된 품의에 대해 승인 처리한다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전결권자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19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견적확정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확정 처리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접수된 내역을 비교 확인하여 최종적으로 견적을 확정하는 작업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 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확정가에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준한 계약 등록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승인된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노츠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번호를 수기 등록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전자계약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스마트빌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품의 승인 된 계약의 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전자계약서 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승인된  계약품의서의  전자계약서 생성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계약번호는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상 계약번호로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전자계약 인증서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계약서의 효력 공증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계약서의  승인 후 이를 공인인증 기관의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한국정보인증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공인인증을 득함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한국정보인증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MM.01.06.01</a:t>
                      </a: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내수구매오더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내수 구매오더 프로세스에서 견적확정분을 구매오더로 전환 처리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471714" y="1465490"/>
          <a:ext cx="8962572" cy="4680000"/>
        </p:xfrm>
        <a:graphic>
          <a:graphicData uri="http://schemas.openxmlformats.org/drawingml/2006/table">
            <a:tbl>
              <a:tblPr/>
              <a:tblGrid>
                <a:gridCol w="1015868"/>
                <a:gridCol w="3839161"/>
                <a:gridCol w="4107543"/>
              </a:tblGrid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구매요청 접수 및 전자입찰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보고 </a:t>
                      </a:r>
                      <a:r>
                        <a:rPr kumimoji="0" lang="en-US" altLang="ko-KR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보고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내정가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등록 요청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내정가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등록 확정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응찰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낙찰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 </a:t>
                      </a:r>
                      <a:r>
                        <a:rPr kumimoji="0" lang="en-US" altLang="ko-KR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보고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금형제작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24519840"/>
              </p:ext>
            </p:extLst>
          </p:nvPr>
        </p:nvGraphicFramePr>
        <p:xfrm>
          <a:off x="344488" y="1281671"/>
          <a:ext cx="9215437" cy="519298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39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 접수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구매요청을 조회하기 위한 검색 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구매요청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구매요청 리스트에서 구매요청 건을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9226799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8" name="그룹 17"/>
          <p:cNvGrpSpPr/>
          <p:nvPr/>
        </p:nvGrpSpPr>
        <p:grpSpPr>
          <a:xfrm>
            <a:off x="448788" y="1568159"/>
            <a:ext cx="9014526" cy="3689641"/>
            <a:chOff x="448788" y="1542759"/>
            <a:chExt cx="7557025" cy="3461041"/>
          </a:xfrm>
        </p:grpSpPr>
        <p:pic>
          <p:nvPicPr>
            <p:cNvPr id="239621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 b="6896"/>
            <a:stretch>
              <a:fillRect/>
            </a:stretch>
          </p:blipFill>
          <p:spPr bwMode="auto">
            <a:xfrm>
              <a:off x="448788" y="2197894"/>
              <a:ext cx="7557025" cy="2805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757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788" y="1542759"/>
              <a:ext cx="7557025" cy="655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직사각형 7"/>
          <p:cNvSpPr/>
          <p:nvPr/>
        </p:nvSpPr>
        <p:spPr>
          <a:xfrm>
            <a:off x="479631" y="4399034"/>
            <a:ext cx="336549" cy="1377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85468" y="2451100"/>
            <a:ext cx="421032" cy="1568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088954" y="2611277"/>
            <a:ext cx="320633" cy="284615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816180" y="4438417"/>
            <a:ext cx="320633" cy="284615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70348" y="3167154"/>
            <a:ext cx="4317551" cy="118894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3814" y="2725368"/>
            <a:ext cx="3937000" cy="1385457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b="1" dirty="0" smtClean="0">
                <a:latin typeface="+mn-ea"/>
                <a:ea typeface="+mn-ea"/>
              </a:rPr>
              <a:t>[</a:t>
            </a:r>
            <a:r>
              <a:rPr lang="ko-KR" altLang="en-US" b="1" dirty="0" smtClean="0">
                <a:latin typeface="+mn-ea"/>
                <a:ea typeface="+mn-ea"/>
              </a:rPr>
              <a:t>검색조건</a:t>
            </a:r>
            <a:r>
              <a:rPr lang="en-US" altLang="ko-KR" b="1" dirty="0" smtClean="0">
                <a:latin typeface="+mn-ea"/>
                <a:ea typeface="+mn-ea"/>
              </a:rPr>
              <a:t>]</a:t>
            </a: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PR No: ERP</a:t>
            </a:r>
            <a:r>
              <a:rPr lang="ko-KR" altLang="en-US" dirty="0" smtClean="0">
                <a:latin typeface="+mn-ea"/>
                <a:ea typeface="+mn-ea"/>
              </a:rPr>
              <a:t>의 생성된 구매요청 번호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납품일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납품일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플랜트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세방전지본사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광주생산본부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창원생산본부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요청자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구매요청자 이름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535799" y="2782151"/>
            <a:ext cx="320633" cy="284615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963057" y="2034542"/>
            <a:ext cx="667259" cy="2061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591082" y="2007557"/>
            <a:ext cx="320633" cy="284615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25151778"/>
              </p:ext>
            </p:extLst>
          </p:nvPr>
        </p:nvGraphicFramePr>
        <p:xfrm>
          <a:off x="344488" y="1281671"/>
          <a:ext cx="9215437" cy="51191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38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입찰을 진행할 구매요청 건을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드래프트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 박스에서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 단계로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628167"/>
            <a:ext cx="9118600" cy="3423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495301" y="2989263"/>
            <a:ext cx="215900" cy="3889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89499" y="33529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886599" y="2667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365500" y="2692400"/>
            <a:ext cx="787400" cy="609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61931087"/>
              </p:ext>
            </p:extLst>
          </p:nvPr>
        </p:nvGraphicFramePr>
        <p:xfrm>
          <a:off x="344488" y="1281671"/>
          <a:ext cx="9215437" cy="511597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52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초안 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입찰 명을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금형제작 입찰 건의 경우에 거래 유형을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ZBD4: RFx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투자성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금형제작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우측 도표와 같이 구매요청 문서유형에 일치하는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거래 유형만 선택이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문서유형은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공급처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조회가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드래프트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생성하기 위한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4009197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 b="10487"/>
          <a:stretch>
            <a:fillRect/>
          </a:stretch>
        </p:blipFill>
        <p:spPr bwMode="auto">
          <a:xfrm>
            <a:off x="406400" y="1646720"/>
            <a:ext cx="9093200" cy="3303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47700" y="3090427"/>
            <a:ext cx="20383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791450" y="3744477"/>
            <a:ext cx="1555749" cy="2047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49799" y="26285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759599" y="17014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168868" y="1817361"/>
            <a:ext cx="939800" cy="1730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401449" y="35112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3521" y="1719490"/>
            <a:ext cx="3695700" cy="1162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15" name="직선 연결선 14"/>
          <p:cNvCxnSpPr>
            <a:stCxn id="16" idx="1"/>
            <a:endCxn id="12" idx="2"/>
          </p:cNvCxnSpPr>
          <p:nvPr/>
        </p:nvCxnSpPr>
        <p:spPr>
          <a:xfrm flipH="1" flipV="1">
            <a:off x="6981371" y="2881540"/>
            <a:ext cx="467034" cy="680126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9608127"/>
              </p:ext>
            </p:extLst>
          </p:nvPr>
        </p:nvGraphicFramePr>
        <p:xfrm>
          <a:off x="344488" y="1281671"/>
          <a:ext cx="9215437" cy="52105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7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443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명을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제출 기한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입찰에 대한 견적 제출 마감일자와 시간을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플랜트를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입찰자가 견적 제출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등록 여부를 체크할 지를 결정한다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필요 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필요에 따라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프로세스로 진행할 지 여부를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 b="3127"/>
          <a:stretch>
            <a:fillRect/>
          </a:stretch>
        </p:blipFill>
        <p:spPr bwMode="auto">
          <a:xfrm>
            <a:off x="383628" y="1587493"/>
            <a:ext cx="9138744" cy="3384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104900" y="2887663"/>
            <a:ext cx="16256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04900" y="4424363"/>
            <a:ext cx="11811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959350" y="4524376"/>
            <a:ext cx="1016000" cy="233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64099" y="27687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64099" y="4191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512199" y="36735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959350" y="3952876"/>
            <a:ext cx="1016000" cy="1962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6012384" y="40736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959350" y="4138614"/>
            <a:ext cx="1016000" cy="1619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512200" y="455942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31109889"/>
              </p:ext>
            </p:extLst>
          </p:nvPr>
        </p:nvGraphicFramePr>
        <p:xfrm>
          <a:off x="344488" y="1281671"/>
          <a:ext cx="9215437" cy="506769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클릭해서 입찰 대상업체를 지정하는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별 입찰자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업체코드를 직접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입찰자를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입찰자 검색 후 추가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검색조건을 이용하여 업체를 조회한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리스트에서 입찰자를 선택하여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601102"/>
            <a:ext cx="9067800" cy="3027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599" y="3714750"/>
            <a:ext cx="4867275" cy="107318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7564" y="1875567"/>
            <a:ext cx="3261999" cy="201069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131888" y="2312987"/>
            <a:ext cx="584200" cy="223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384300" y="2719387"/>
            <a:ext cx="120650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654300" y="2719387"/>
            <a:ext cx="62865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727599" y="20162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172099" y="29941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153299" y="22702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0" name="직선 연결선 19"/>
          <p:cNvCxnSpPr>
            <a:stCxn id="19" idx="5"/>
            <a:endCxn id="243714" idx="1"/>
          </p:cNvCxnSpPr>
          <p:nvPr/>
        </p:nvCxnSpPr>
        <p:spPr>
          <a:xfrm>
            <a:off x="3426976" y="2564192"/>
            <a:ext cx="1240588" cy="316721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>
            <a:stCxn id="18" idx="5"/>
          </p:cNvCxnSpPr>
          <p:nvPr/>
        </p:nvCxnSpPr>
        <p:spPr>
          <a:xfrm>
            <a:off x="1445776" y="3288092"/>
            <a:ext cx="397312" cy="383796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85146842"/>
              </p:ext>
            </p:extLst>
          </p:nvPr>
        </p:nvGraphicFramePr>
        <p:xfrm>
          <a:off x="344488" y="1281671"/>
          <a:ext cx="9215437" cy="497625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품목개요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 품목정보는 구매요청에서 연계하여 자동으로 가져오게 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납풉일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등의 정보를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납품일이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 제출마감 보다 이전 일자이면 오류 메시지가 발생한다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납품일 또는 입찰 마감일에 대한 조정이 필요함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0308426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597490"/>
            <a:ext cx="9124950" cy="314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587500" y="2328863"/>
            <a:ext cx="485775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210199" y="21210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08000" y="3052763"/>
            <a:ext cx="6743700" cy="477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22799" y="26163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28765289"/>
              </p:ext>
            </p:extLst>
          </p:nvPr>
        </p:nvGraphicFramePr>
        <p:xfrm>
          <a:off x="344488" y="1281671"/>
          <a:ext cx="9215437" cy="517342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617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41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 텍스트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텍스트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입찰자에게 전달할 내용을 입력하고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첨부파일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첨부할 파일을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내부적으로만 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필드의 체크박스를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입찰자에게 조회되지 않고 구매 담당자만 첨부파일 조회 권한이 부여된다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입찰자에게 공개하는 경우에 체크박스를 선택을 해제해야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입찰정보 입력이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1455184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2" cstate="print"/>
          <a:srcRect b="6801"/>
          <a:stretch>
            <a:fillRect/>
          </a:stretch>
        </p:blipFill>
        <p:spPr bwMode="auto">
          <a:xfrm>
            <a:off x="402236" y="1595282"/>
            <a:ext cx="9101528" cy="2776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7751" y="1606551"/>
            <a:ext cx="2624137" cy="150693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8177" y="3221038"/>
            <a:ext cx="3643312" cy="134605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558801" y="2782887"/>
            <a:ext cx="3746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58800" y="3597275"/>
            <a:ext cx="685799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70499" y="26528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470423" y="38958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244601" y="1784032"/>
            <a:ext cx="325119" cy="198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841899" y="16241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30" name="직선 연결선 29"/>
          <p:cNvCxnSpPr>
            <a:stCxn id="26" idx="6"/>
            <a:endCxn id="22" idx="1"/>
          </p:cNvCxnSpPr>
          <p:nvPr/>
        </p:nvCxnSpPr>
        <p:spPr>
          <a:xfrm flipV="1">
            <a:off x="1391132" y="2360016"/>
            <a:ext cx="926619" cy="465006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>
            <a:stCxn id="27" idx="6"/>
          </p:cNvCxnSpPr>
          <p:nvPr/>
        </p:nvCxnSpPr>
        <p:spPr>
          <a:xfrm>
            <a:off x="791056" y="4068035"/>
            <a:ext cx="2345844" cy="134077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26035845"/>
              </p:ext>
            </p:extLst>
          </p:nvPr>
        </p:nvGraphicFramePr>
        <p:xfrm>
          <a:off x="344488" y="1281671"/>
          <a:ext cx="9215437" cy="497625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18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73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			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입찰에 대한 최초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대해서는 입찰계획 품의가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연계되어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7" y="1603375"/>
            <a:ext cx="9153526" cy="305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01639" y="2025651"/>
            <a:ext cx="2189162" cy="2174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24992" y="19384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3388878" y="24061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787140" y="2444750"/>
            <a:ext cx="822960" cy="2555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488" y="4891089"/>
            <a:ext cx="32099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Approval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임시저장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Group 29"/>
          <p:cNvGraphicFramePr>
            <a:graphicFrameLocks noGrp="1"/>
          </p:cNvGraphicFramePr>
          <p:nvPr/>
        </p:nvGraphicFramePr>
        <p:xfrm>
          <a:off x="344488" y="1281670"/>
          <a:ext cx="9215437" cy="5093730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93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견적건에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진행을 위한 사전 입찰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계획 보고서의 결재 상신 및 승인 절차임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시행된 전자입찰 계획을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보여준다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입찰배경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내용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내부오더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/ GL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일시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마감일자와 시간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참여업체명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견적응찰 대상 업체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이후에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내정가 관리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입찰을 진행할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※ RFx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내정가 필요 여부에 따른 후속프로세스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(O)</a:t>
                      </a:r>
                      <a:b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요청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확정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응찰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  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(X)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   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승인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문자 및 메일 발송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396" y="1652973"/>
            <a:ext cx="5150754" cy="450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73433320"/>
              </p:ext>
            </p:extLst>
          </p:nvPr>
        </p:nvGraphicFramePr>
        <p:xfrm>
          <a:off x="344488" y="1281671"/>
          <a:ext cx="9215437" cy="492659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75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요청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검색조건을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클릭하면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관리 대상 입찰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입찰번호를 선택하여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등록요청 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578323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 t="33894"/>
          <a:stretch>
            <a:fillRect/>
          </a:stretch>
        </p:blipFill>
        <p:spPr bwMode="auto">
          <a:xfrm>
            <a:off x="419100" y="2336800"/>
            <a:ext cx="9067800" cy="239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1056211" y="25274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19126" y="2628901"/>
            <a:ext cx="380999" cy="1841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0888" y="3994151"/>
            <a:ext cx="874711" cy="1714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297511" y="36196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" y="1645365"/>
            <a:ext cx="9067800" cy="6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3481389" y="2051051"/>
            <a:ext cx="600074" cy="1841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150249" y="19654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6769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요청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 요청 상세내역을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확정자를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행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복수의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품목 별 첨부파일을 아이콘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증빙자료 첨부가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 확인 팝업 창이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요청 임시로 저장된다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571037"/>
            <a:ext cx="9096376" cy="3258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7022" y="2814637"/>
            <a:ext cx="2371908" cy="1228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1166813" y="3087688"/>
            <a:ext cx="2190750" cy="5699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224587" y="2230438"/>
            <a:ext cx="3133725" cy="7985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015288" y="4273550"/>
            <a:ext cx="1443038" cy="5413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727599" y="32671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5828236" y="22242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7614173" y="39672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913461" y="16527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381125" y="1773238"/>
            <a:ext cx="485775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093678" y="3830640"/>
            <a:ext cx="394918" cy="1920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4632849" y="37370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5341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90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요청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587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본부장에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등록을 요청한다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리스트에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확정자에게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 요청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7" y="1565011"/>
            <a:ext cx="9153526" cy="332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4605" y="2705100"/>
            <a:ext cx="2457450" cy="1273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2399236" y="16527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95413" y="1773238"/>
            <a:ext cx="871537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350828" y="35815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775756" y="3744913"/>
            <a:ext cx="392112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34872" y="2048326"/>
            <a:ext cx="4036558" cy="209250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8186058" y="1961242"/>
            <a:ext cx="10795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메일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  <a:ea typeface="+mn-ea"/>
              </a:rPr>
              <a:t>Sample</a:t>
            </a:r>
            <a:endParaRPr lang="ko-KR" altLang="en-US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7850256" y="16075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97980278"/>
              </p:ext>
            </p:extLst>
          </p:nvPr>
        </p:nvGraphicFramePr>
        <p:xfrm>
          <a:off x="344488" y="1281671"/>
          <a:ext cx="9215437" cy="494767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확정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30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검색조건을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입찰번호를 선택하여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5295939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2" cstate="print"/>
          <a:srcRect t="38395" b="-5224"/>
          <a:stretch>
            <a:fillRect/>
          </a:stretch>
        </p:blipFill>
        <p:spPr bwMode="auto">
          <a:xfrm>
            <a:off x="404812" y="2362200"/>
            <a:ext cx="9096376" cy="21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14365" y="2652708"/>
            <a:ext cx="444500" cy="1984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66764" y="4011608"/>
            <a:ext cx="985837" cy="1984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184801" y="258138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6150" y="36402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703" y="1651000"/>
            <a:ext cx="9112897" cy="657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4000500" y="2081208"/>
            <a:ext cx="688975" cy="1762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791599" y="197813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02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4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확정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57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전체 품목에 대한 총 금액을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 확인 팝업 창이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금액이 임시로 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585054"/>
            <a:ext cx="9096376" cy="3459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7022" y="2814637"/>
            <a:ext cx="2371908" cy="1228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166813" y="2930526"/>
            <a:ext cx="801687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042049" y="26242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366838" y="1787526"/>
            <a:ext cx="485775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927749" y="17241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107780" y="3825875"/>
            <a:ext cx="359569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601098" y="37259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886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99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확정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팝업 창이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등록한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최종 확정한다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요청 담당자에게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4864726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603905"/>
            <a:ext cx="9124950" cy="354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1438" y="2628901"/>
            <a:ext cx="238744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1397000" y="1808163"/>
            <a:ext cx="723900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181749" y="16971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408206" y="35386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868057" y="3644901"/>
            <a:ext cx="376238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53710" y="2057401"/>
            <a:ext cx="3990294" cy="189325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8186058" y="1961242"/>
            <a:ext cx="10795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메일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  <a:ea typeface="+mn-ea"/>
              </a:rPr>
              <a:t>Sample</a:t>
            </a:r>
            <a:endParaRPr lang="ko-KR" altLang="en-US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850256" y="16075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8905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22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4_4.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확정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8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건의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상태로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② 해당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건이 업체 응찰 리스트에 조회가 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업체로 응찰 문자와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5455677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3" name="Picture 3"/>
          <p:cNvPicPr>
            <a:picLocks noChangeAspect="1" noChangeArrowheads="1"/>
          </p:cNvPicPr>
          <p:nvPr/>
        </p:nvPicPr>
        <p:blipFill rotWithShape="1">
          <a:blip r:embed="rId2" cstate="print"/>
          <a:srcRect l="13166" t="34618"/>
          <a:stretch/>
        </p:blipFill>
        <p:spPr bwMode="auto">
          <a:xfrm>
            <a:off x="1625599" y="2741338"/>
            <a:ext cx="7844093" cy="2167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59125" y="1768614"/>
            <a:ext cx="3863975" cy="194545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18313" y="2374901"/>
            <a:ext cx="2411213" cy="11049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400800" y="1612900"/>
            <a:ext cx="10795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n-ea"/>
                <a:ea typeface="+mn-ea"/>
              </a:rPr>
              <a:t>메일 </a:t>
            </a:r>
            <a:r>
              <a:rPr lang="en-US" altLang="ko-KR" dirty="0" smtClean="0">
                <a:latin typeface="+mn-ea"/>
                <a:ea typeface="+mn-ea"/>
              </a:rPr>
              <a:t>Sample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94700" y="2222500"/>
            <a:ext cx="10795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n-ea"/>
                <a:ea typeface="+mn-ea"/>
              </a:rPr>
              <a:t>문자 </a:t>
            </a:r>
            <a:r>
              <a:rPr lang="en-US" altLang="ko-KR" dirty="0" smtClean="0">
                <a:latin typeface="+mn-ea"/>
                <a:ea typeface="+mn-ea"/>
              </a:rPr>
              <a:t>Sample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7557659" y="156475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130800" y="3949701"/>
            <a:ext cx="603250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662059" y="386345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9775" y="1895475"/>
            <a:ext cx="5886450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협력사가 협력사 포탈에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로그온하기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위해 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비밀번호를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초기 비밀번호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init00)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협력사 포탈에 접속한다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초기화면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2906184" y="3411508"/>
            <a:ext cx="3444213" cy="7239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441722" y="3480240"/>
            <a:ext cx="644120" cy="5951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628290" y="2899661"/>
            <a:ext cx="373469" cy="40113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085842" y="4075361"/>
            <a:ext cx="373469" cy="40113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13088648"/>
              </p:ext>
            </p:extLst>
          </p:nvPr>
        </p:nvGraphicFramePr>
        <p:xfrm>
          <a:off x="344488" y="1281671"/>
          <a:ext cx="9215437" cy="501911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90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873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견적을 제출하고자 하는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클릭힌다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094716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1" name="Picture 3"/>
          <p:cNvPicPr>
            <a:picLocks noChangeAspect="1" noChangeArrowheads="1"/>
          </p:cNvPicPr>
          <p:nvPr/>
        </p:nvPicPr>
        <p:blipFill>
          <a:blip r:embed="rId2" cstate="print"/>
          <a:srcRect l="980" t="35839"/>
          <a:stretch>
            <a:fillRect/>
          </a:stretch>
        </p:blipFill>
        <p:spPr bwMode="auto">
          <a:xfrm>
            <a:off x="398661" y="2349500"/>
            <a:ext cx="9088239" cy="2111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타원 10"/>
          <p:cNvSpPr/>
          <p:nvPr/>
        </p:nvSpPr>
        <p:spPr>
          <a:xfrm>
            <a:off x="1501817" y="298327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822450" y="3254376"/>
            <a:ext cx="576263" cy="2127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25" y="1669965"/>
            <a:ext cx="9001150" cy="64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852612" y="2047875"/>
            <a:ext cx="704851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434037" y="19987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82605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90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정보를 확인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 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 건에 대한 견적 제출기한과 남은 기간 정보를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613132"/>
            <a:ext cx="9096376" cy="363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523874" y="2324101"/>
            <a:ext cx="661988" cy="233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46599" y="19368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338511" y="1995488"/>
            <a:ext cx="2747963" cy="233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904062" y="18940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34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046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품목 별로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입찰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견적 금액을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우측 하단에 전체 품목에 대한 견적 총액이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견적을 제출한다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입찰자는 제출 기한 내에서 제출한 견적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금액를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기한 이후에 견적 금액 변경이 불가능함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9861806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602113"/>
            <a:ext cx="9096376" cy="3310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210175" y="2930526"/>
            <a:ext cx="862013" cy="4984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142437" y="24813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23862" y="1744664"/>
            <a:ext cx="347663" cy="2412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84761" y="16527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324850" y="4530727"/>
            <a:ext cx="1162050" cy="2698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899924" y="44816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2607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904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견적을 제출하면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입찰자는 제출 기한 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제출한 견적에 대한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3076403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1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574069"/>
            <a:ext cx="9067800" cy="3709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06400" y="2011363"/>
            <a:ext cx="18859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06401" y="1758952"/>
            <a:ext cx="4508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396379" y="1950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948579" y="1569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0803" y="5553076"/>
            <a:ext cx="2500557" cy="20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68324421"/>
              </p:ext>
            </p:extLst>
          </p:nvPr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189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585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필드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대해 응찰한 업체 수가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2428533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9" name="Picture 5"/>
          <p:cNvPicPr>
            <a:picLocks noChangeAspect="1" noChangeArrowheads="1"/>
          </p:cNvPicPr>
          <p:nvPr/>
        </p:nvPicPr>
        <p:blipFill rotWithShape="1">
          <a:blip r:embed="rId2" cstate="print"/>
          <a:srcRect l="14586" t="32855"/>
          <a:stretch/>
        </p:blipFill>
        <p:spPr bwMode="auto">
          <a:xfrm>
            <a:off x="435429" y="2298700"/>
            <a:ext cx="9051471" cy="246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970125" y="3213100"/>
            <a:ext cx="633413" cy="2555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949715" y="3078733"/>
            <a:ext cx="387966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294413" y="3427865"/>
            <a:ext cx="708803" cy="3413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516625" y="30925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614995"/>
            <a:ext cx="9093200" cy="65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1762760" y="2036763"/>
            <a:ext cx="8128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311799" y="1790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7340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061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정보 조회 및 응답 비교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관리하는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입찰 건은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이하로 제출한 견적이 존재하는 경우에만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정보와 업체가 제출한 견적 금액 확인 및 비교가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이하로 제출된 견적이 없는 경우에는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해당 입찰은 유찰되며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후속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를 생성하여 본견적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차까지 진행할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본견적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차에서도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이하로 제출된 견적이 없을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협상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단계로 진행되며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이 때는 담당자는 내정가 정보 및 업체가 제출한 견적 금액을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0289967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3171" name="Picture 3"/>
          <p:cNvPicPr>
            <a:picLocks noChangeAspect="1" noChangeArrowheads="1"/>
          </p:cNvPicPr>
          <p:nvPr/>
        </p:nvPicPr>
        <p:blipFill>
          <a:blip r:embed="rId2" cstate="print"/>
          <a:srcRect b="20241"/>
          <a:stretch>
            <a:fillRect/>
          </a:stretch>
        </p:blipFill>
        <p:spPr bwMode="auto">
          <a:xfrm>
            <a:off x="390525" y="1625167"/>
            <a:ext cx="9124950" cy="2603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09587" y="2744788"/>
            <a:ext cx="4791076" cy="3413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70424" y="22813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333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046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2875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입찰자가 제출한 견적을 비교하기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이하로 제출된 견적이 없는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탭은 조회되지 않는다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모든 응찰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입찰자를 견적을 비교하는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1045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589314"/>
            <a:ext cx="9096376" cy="2993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352550" y="3087705"/>
            <a:ext cx="762000" cy="1984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41911" y="288144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52550" y="3359167"/>
            <a:ext cx="762000" cy="1698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213498" y="335293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6196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618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01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개별 품목 및 전체 품목에 대해 업체가 제출한 견적 금액을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적격업체에 대해 낙찰하기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415981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5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7" y="1560768"/>
            <a:ext cx="9153526" cy="3536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609600" y="3773508"/>
            <a:ext cx="8691563" cy="9556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09576" y="1744663"/>
            <a:ext cx="433388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627587" y="332436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941912" y="16812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7413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854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응찰 비교 화면에서 적격업체에 선정하여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 체크박스를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 업체에 대해 낙찰된다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낙찰 이후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상단에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응찰에 낙찰되었음을 알리는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응찰에 대한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입찰결과 품의가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연계되어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839061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588631"/>
            <a:ext cx="9096376" cy="3537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6734629" y="3887561"/>
            <a:ext cx="352197" cy="7715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24163" y="1744437"/>
            <a:ext cx="390525" cy="2127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6371161" y="36672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56162" y="16812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713562" y="21729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9934" y="2246992"/>
            <a:ext cx="364807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3119663" y="2252436"/>
            <a:ext cx="3673023" cy="3873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입찰 건에 대한 입찰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결과 보고서의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결재 상신 및 승인 절차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시행된 전자입찰 결과를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보여준다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입찰목적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입찰결과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낙찰결과를 양식에 준해 보임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첨부자료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 세부내역으로 구성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낙찰 건에 대해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(PO)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생성하는 작업이 진행됨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낙철업체에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응찰이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수락되었음을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화면에서 알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참여업체로 입찰결과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문자 및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메일이 발송된다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Approval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임시저장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93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3143" y="1580077"/>
            <a:ext cx="4232000" cy="4585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7398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35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3851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전자입찰 결과 보고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품의가 승인이 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응찰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응찰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변경되면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참여업체로 입찰결과에 대해 문자와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4075598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03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612191"/>
            <a:ext cx="9124950" cy="3053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841500" y="3665993"/>
            <a:ext cx="10541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413399" y="335654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58362836"/>
              </p:ext>
            </p:extLst>
          </p:nvPr>
        </p:nvGraphicFramePr>
        <p:xfrm>
          <a:off x="344488" y="1281671"/>
          <a:ext cx="9215437" cy="495947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5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468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0836057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1363" name="Picture 3"/>
          <p:cNvPicPr>
            <a:picLocks noChangeAspect="1" noChangeArrowheads="1"/>
          </p:cNvPicPr>
          <p:nvPr/>
        </p:nvPicPr>
        <p:blipFill rotWithShape="1">
          <a:blip r:embed="rId2" cstate="print"/>
          <a:srcRect l="14795" t="36425"/>
          <a:stretch/>
        </p:blipFill>
        <p:spPr bwMode="auto">
          <a:xfrm>
            <a:off x="391886" y="2298700"/>
            <a:ext cx="9080727" cy="2356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3916412" y="3230563"/>
            <a:ext cx="628650" cy="223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564354" y="2857618"/>
            <a:ext cx="352696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614995"/>
            <a:ext cx="9055100" cy="653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762760" y="2036763"/>
            <a:ext cx="8128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311799" y="1790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204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43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857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생성할 응답 번호를 선택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3662628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2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7" y="1625095"/>
            <a:ext cx="9039226" cy="3259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762000" y="3734934"/>
            <a:ext cx="115570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86299" y="32277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4815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337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분할지급 조건을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분할 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 도표 참조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 팝업 창이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거래 유형은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‘ZS-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6361961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3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7" y="1574913"/>
            <a:ext cx="9039226" cy="3906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914900" y="3606121"/>
            <a:ext cx="2324100" cy="15319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20800" y="1751921"/>
            <a:ext cx="7366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713585" y="316786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984899" y="19377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5036" y="2786200"/>
            <a:ext cx="1664866" cy="1954956"/>
          </a:xfrm>
          <a:prstGeom prst="rect">
            <a:avLst/>
          </a:prstGeom>
          <a:noFill/>
          <a:ln w="9525">
            <a:solidFill>
              <a:srgbClr val="103991"/>
            </a:solidFill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2413000" y="3961721"/>
            <a:ext cx="6350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984899" y="38427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9099" y="1672524"/>
            <a:ext cx="3512239" cy="162947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17" name="직선 연결선 16"/>
          <p:cNvCxnSpPr/>
          <p:nvPr/>
        </p:nvCxnSpPr>
        <p:spPr>
          <a:xfrm flipV="1">
            <a:off x="5077976" y="2908300"/>
            <a:ext cx="383024" cy="286410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8_4.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③④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1497558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4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598839"/>
            <a:ext cx="9096376" cy="4517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06400" y="1959429"/>
            <a:ext cx="8788400" cy="5950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22799" y="26623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시스템에서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생성을 처리하면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시스템과 연계되어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구매오더 생성되었음을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ME23N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5459" name="Picture 3"/>
          <p:cNvPicPr>
            <a:picLocks noChangeAspect="1" noChangeArrowheads="1"/>
          </p:cNvPicPr>
          <p:nvPr/>
        </p:nvPicPr>
        <p:blipFill>
          <a:blip r:embed="rId2" cstate="print"/>
          <a:srcRect r="25870" b="31516"/>
          <a:stretch>
            <a:fillRect/>
          </a:stretch>
        </p:blipFill>
        <p:spPr bwMode="auto">
          <a:xfrm>
            <a:off x="430893" y="1584195"/>
            <a:ext cx="9044215" cy="3961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16536</TotalTime>
  <Words>2879</Words>
  <Application>Microsoft Office PowerPoint</Application>
  <PresentationFormat>A4 용지(210x297mm)</PresentationFormat>
  <Paragraphs>673</Paragraphs>
  <Slides>42</Slides>
  <Notes>3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5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김효섭</cp:lastModifiedBy>
  <cp:revision>634</cp:revision>
  <cp:lastPrinted>2006-08-30T13:33:06Z</cp:lastPrinted>
  <dcterms:created xsi:type="dcterms:W3CDTF">2008-05-17T00:48:54Z</dcterms:created>
  <dcterms:modified xsi:type="dcterms:W3CDTF">2013-03-29T08:55:58Z</dcterms:modified>
</cp:coreProperties>
</file>