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7"/>
  </p:notesMasterIdLst>
  <p:handoutMasterIdLst>
    <p:handoutMasterId r:id="rId48"/>
  </p:handoutMasterIdLst>
  <p:sldIdLst>
    <p:sldId id="374" r:id="rId3"/>
    <p:sldId id="375" r:id="rId4"/>
    <p:sldId id="450" r:id="rId5"/>
    <p:sldId id="391" r:id="rId6"/>
    <p:sldId id="392" r:id="rId7"/>
    <p:sldId id="451" r:id="rId8"/>
    <p:sldId id="473" r:id="rId9"/>
    <p:sldId id="474" r:id="rId10"/>
    <p:sldId id="472" r:id="rId11"/>
    <p:sldId id="475" r:id="rId12"/>
    <p:sldId id="476" r:id="rId13"/>
    <p:sldId id="456" r:id="rId14"/>
    <p:sldId id="477" r:id="rId15"/>
    <p:sldId id="478" r:id="rId16"/>
    <p:sldId id="479" r:id="rId17"/>
    <p:sldId id="480" r:id="rId18"/>
    <p:sldId id="481" r:id="rId19"/>
    <p:sldId id="482" r:id="rId20"/>
    <p:sldId id="483" r:id="rId21"/>
    <p:sldId id="484" r:id="rId22"/>
    <p:sldId id="485" r:id="rId23"/>
    <p:sldId id="486" r:id="rId24"/>
    <p:sldId id="487" r:id="rId25"/>
    <p:sldId id="488" r:id="rId26"/>
    <p:sldId id="500" r:id="rId27"/>
    <p:sldId id="490" r:id="rId28"/>
    <p:sldId id="492" r:id="rId29"/>
    <p:sldId id="491" r:id="rId30"/>
    <p:sldId id="489" r:id="rId31"/>
    <p:sldId id="493" r:id="rId32"/>
    <p:sldId id="494" r:id="rId33"/>
    <p:sldId id="495" r:id="rId34"/>
    <p:sldId id="497" r:id="rId35"/>
    <p:sldId id="498" r:id="rId36"/>
    <p:sldId id="499" r:id="rId37"/>
    <p:sldId id="501" r:id="rId38"/>
    <p:sldId id="502" r:id="rId39"/>
    <p:sldId id="503" r:id="rId40"/>
    <p:sldId id="504" r:id="rId41"/>
    <p:sldId id="505" r:id="rId42"/>
    <p:sldId id="506" r:id="rId43"/>
    <p:sldId id="507" r:id="rId44"/>
    <p:sldId id="508" r:id="rId45"/>
    <p:sldId id="509" r:id="rId4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3CD"/>
    <a:srgbClr val="FF0000"/>
    <a:srgbClr val="103991"/>
    <a:srgbClr val="333333"/>
    <a:srgbClr val="EAEAEA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55" autoAdjust="0"/>
    <p:restoredTop sz="97138" autoAdjust="0"/>
  </p:normalViewPr>
  <p:slideViewPr>
    <p:cSldViewPr snapToGrid="0" showGuides="1">
      <p:cViewPr varScale="1">
        <p:scale>
          <a:sx n="113" d="100"/>
          <a:sy n="113" d="100"/>
        </p:scale>
        <p:origin x="-1368" y="-10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_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file:///\\&#51088;&#51116;&#47560;&#49828;&#53552;&#44288;&#47532;\&#48516;&#47448;&#49884;&#49828;&#53596;\&#53945;&#49457;&#44288;&#47532;\CT0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hyperlink" Target="file:///\\&#51088;&#51116;&#47560;&#49828;&#53552;&#44288;&#47532;\&#48516;&#47448;&#49884;&#49828;&#53596;\&#53364;&#47000;&#49828;&#44288;&#47532;\CL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file:///\\&#51088;&#51116;&#47560;&#49828;&#53552;&#44288;&#47532;\&#48516;&#47448;&#49884;&#49828;&#53596;\&#53364;&#47000;&#49828;&#44288;&#47532;\CL0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hyperlink" Target="file:///\\&#51088;&#51116;&#47560;&#49828;&#53552;&#44288;&#47532;\&#48516;&#47448;&#49884;&#49828;&#53596;\&#53364;&#47000;&#49828;&#44288;&#47532;\CL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file:///\\&#51088;&#51116;&#47560;&#49828;&#53552;&#44288;&#47532;\&#48516;&#47448;&#49884;&#49828;&#53596;\&#53364;&#47000;&#49828;&#44288;&#47532;\CL0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3.png"/><Relationship Id="rId7" Type="http://schemas.openxmlformats.org/officeDocument/2006/relationships/image" Target="../media/image30.png"/><Relationship Id="rId2" Type="http://schemas.openxmlformats.org/officeDocument/2006/relationships/hyperlink" Target="file:///\\&#51088;&#51116;&#47560;&#49828;&#53552;&#44288;&#47532;\&#51088;&#51116;&#44288;&#47532;\&#49373;&#49457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4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4.wmf"/><Relationship Id="rId7" Type="http://schemas.openxmlformats.org/officeDocument/2006/relationships/image" Target="../media/image37.png"/><Relationship Id="rId2" Type="http://schemas.openxmlformats.org/officeDocument/2006/relationships/hyperlink" Target="file:///\\&#51088;&#51116;&#47560;&#49828;&#53552;&#44288;&#47532;\&#51088;&#51116;&#44288;&#47532;\&#49373;&#49457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6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4.wmf"/><Relationship Id="rId7" Type="http://schemas.openxmlformats.org/officeDocument/2006/relationships/image" Target="../media/image39.png"/><Relationship Id="rId2" Type="http://schemas.openxmlformats.org/officeDocument/2006/relationships/hyperlink" Target="file:///\\&#51088;&#51116;&#47560;&#49828;&#53552;&#44288;&#47532;\&#51088;&#51116;&#44288;&#47532;\&#49373;&#49457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8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4.wmf"/><Relationship Id="rId7" Type="http://schemas.openxmlformats.org/officeDocument/2006/relationships/image" Target="../media/image42.png"/><Relationship Id="rId2" Type="http://schemas.openxmlformats.org/officeDocument/2006/relationships/hyperlink" Target="file:///\\VC&#51032;&#51109;&#51221;&#48372;&#44288;&#47532;\&#51032;&#51109;&#49324;&#50577;TABLE\CU6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0.png"/><Relationship Id="rId9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6.png"/><Relationship Id="rId2" Type="http://schemas.openxmlformats.org/officeDocument/2006/relationships/hyperlink" Target="file:///\\VC&#51032;&#51109;&#51221;&#48372;&#44288;&#47532;\&#51032;&#51109;&#49324;&#50577;TABLE\CU6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file:///\\VC&#51032;&#51109;&#51221;&#48372;&#44288;&#47532;\&#51333;&#49549;NET\CU2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6.png"/><Relationship Id="rId2" Type="http://schemas.openxmlformats.org/officeDocument/2006/relationships/hyperlink" Target="file:///\\VC&#51032;&#51109;&#51221;&#48372;&#44288;&#47532;\PALLET%20O.D\CU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3.png"/><Relationship Id="rId7" Type="http://schemas.openxmlformats.org/officeDocument/2006/relationships/image" Target="../media/image56.png"/><Relationship Id="rId2" Type="http://schemas.openxmlformats.org/officeDocument/2006/relationships/hyperlink" Target="file:///\\VC&#51032;&#51109;&#51221;&#48372;&#44288;&#47532;\PALLET%20O.D\CU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0.png"/><Relationship Id="rId7" Type="http://schemas.openxmlformats.org/officeDocument/2006/relationships/image" Target="../media/image26.png"/><Relationship Id="rId2" Type="http://schemas.openxmlformats.org/officeDocument/2006/relationships/hyperlink" Target="file:///\\VC&#51032;&#51109;&#51221;&#48372;&#44288;&#47532;\PALLET%20O.D\CU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image" Target="../media/image58.png"/><Relationship Id="rId9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30.png"/><Relationship Id="rId7" Type="http://schemas.openxmlformats.org/officeDocument/2006/relationships/image" Target="../media/image66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26.png"/><Relationship Id="rId9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71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5.png"/><Relationship Id="rId4" Type="http://schemas.openxmlformats.org/officeDocument/2006/relationships/image" Target="../media/image69.png"/><Relationship Id="rId9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file:///\\BOM&#44288;&#47532;\&#51088;&#51116;BOM\CS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6.png"/><Relationship Id="rId2" Type="http://schemas.openxmlformats.org/officeDocument/2006/relationships/hyperlink" Target="file:///\\VC&#51032;&#51109;&#51221;&#48372;&#44288;&#47532;\PALLET%20O.D\CU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30.png"/><Relationship Id="rId7" Type="http://schemas.openxmlformats.org/officeDocument/2006/relationships/image" Target="../media/image66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Relationship Id="rId9" Type="http://schemas.openxmlformats.org/officeDocument/2006/relationships/image" Target="../media/image8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hyperlink" Target="file:///\\&#51088;&#51116;&#47560;&#49828;&#53552;&#44288;&#47532;\&#51088;&#51116;&#44288;&#47532;\&#49373;&#49457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1.png"/><Relationship Id="rId7" Type="http://schemas.openxmlformats.org/officeDocument/2006/relationships/image" Target="../media/image86.png"/><Relationship Id="rId2" Type="http://schemas.openxmlformats.org/officeDocument/2006/relationships/hyperlink" Target="file:///\\&#51088;&#51116;&#47560;&#49828;&#53552;&#44288;&#47532;\&#51088;&#51116;&#44288;&#47532;\&#49373;&#49457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26.png"/><Relationship Id="rId9" Type="http://schemas.openxmlformats.org/officeDocument/2006/relationships/image" Target="../media/image8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hyperlink" Target="file:///\\&#51088;&#51116;&#47560;&#49828;&#53552;&#44288;&#47532;\&#51088;&#51116;&#44288;&#47532;\&#49373;&#49457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26.png"/><Relationship Id="rId9" Type="http://schemas.openxmlformats.org/officeDocument/2006/relationships/image" Target="../media/image9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30.png"/><Relationship Id="rId7" Type="http://schemas.openxmlformats.org/officeDocument/2006/relationships/image" Target="../media/image98.png"/><Relationship Id="rId2" Type="http://schemas.openxmlformats.org/officeDocument/2006/relationships/hyperlink" Target="file:///\\VC&#51032;&#51109;&#51221;&#48372;&#44288;&#47532;\PALLET%20O.D\ZSTC009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png"/><Relationship Id="rId5" Type="http://schemas.openxmlformats.org/officeDocument/2006/relationships/image" Target="../media/image26.png"/><Relationship Id="rId4" Type="http://schemas.openxmlformats.org/officeDocument/2006/relationships/image" Target="../media/image96.png"/><Relationship Id="rId9" Type="http://schemas.openxmlformats.org/officeDocument/2006/relationships/image" Target="../media/image9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100.png"/><Relationship Id="rId7" Type="http://schemas.openxmlformats.org/officeDocument/2006/relationships/image" Target="../media/image92.png"/><Relationship Id="rId2" Type="http://schemas.openxmlformats.org/officeDocument/2006/relationships/hyperlink" Target="file:///\\VC&#51032;&#51109;&#51221;&#48372;&#44288;&#47532;\Profile%20&#44288;&#47532;\ZPPC009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26.png"/><Relationship Id="rId9" Type="http://schemas.openxmlformats.org/officeDocument/2006/relationships/image" Target="../media/image9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0.png"/><Relationship Id="rId7" Type="http://schemas.openxmlformats.org/officeDocument/2006/relationships/image" Target="../media/image106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5" Type="http://schemas.openxmlformats.org/officeDocument/2006/relationships/image" Target="../media/image26.png"/><Relationship Id="rId10" Type="http://schemas.openxmlformats.org/officeDocument/2006/relationships/image" Target="../media/image107.png"/><Relationship Id="rId4" Type="http://schemas.openxmlformats.org/officeDocument/2006/relationships/image" Target="../media/image104.png"/><Relationship Id="rId9" Type="http://schemas.openxmlformats.org/officeDocument/2006/relationships/image" Target="../media/image9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9.png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7" Type="http://schemas.openxmlformats.org/officeDocument/2006/relationships/image" Target="../media/image112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png"/><Relationship Id="rId5" Type="http://schemas.openxmlformats.org/officeDocument/2006/relationships/image" Target="../media/image26.png"/><Relationship Id="rId4" Type="http://schemas.openxmlformats.org/officeDocument/2006/relationships/image" Target="../media/image11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92.png"/><Relationship Id="rId7" Type="http://schemas.openxmlformats.org/officeDocument/2006/relationships/image" Target="../media/image115.png"/><Relationship Id="rId2" Type="http://schemas.openxmlformats.org/officeDocument/2006/relationships/hyperlink" Target="file:///\\VC&#51032;&#51109;&#51221;&#48372;&#44288;&#47532;\Profile%20&#44288;&#47532;\ZPPC009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Relationship Id="rId9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png"/><Relationship Id="rId5" Type="http://schemas.openxmlformats.org/officeDocument/2006/relationships/image" Target="../media/image26.png"/><Relationship Id="rId4" Type="http://schemas.openxmlformats.org/officeDocument/2006/relationships/image" Target="../media/image11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7" Type="http://schemas.openxmlformats.org/officeDocument/2006/relationships/image" Target="../media/image120.png"/><Relationship Id="rId2" Type="http://schemas.openxmlformats.org/officeDocument/2006/relationships/hyperlink" Target="file:///\\&#51088;&#51116;&#44288;&#47532;\MM0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92.png"/><Relationship Id="rId4" Type="http://schemas.openxmlformats.org/officeDocument/2006/relationships/image" Target="../media/image26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26.png"/><Relationship Id="rId7" Type="http://schemas.openxmlformats.org/officeDocument/2006/relationships/image" Target="../media/image123.png"/><Relationship Id="rId12" Type="http://schemas.openxmlformats.org/officeDocument/2006/relationships/image" Target="../media/image127.png"/><Relationship Id="rId2" Type="http://schemas.openxmlformats.org/officeDocument/2006/relationships/hyperlink" Target="file:///\\BOM&#44288;&#47532;\&#47532;&#54252;&#54021;\CS1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2.png"/><Relationship Id="rId11" Type="http://schemas.openxmlformats.org/officeDocument/2006/relationships/image" Target="../media/image126.png"/><Relationship Id="rId5" Type="http://schemas.openxmlformats.org/officeDocument/2006/relationships/image" Target="../media/image121.png"/><Relationship Id="rId10" Type="http://schemas.openxmlformats.org/officeDocument/2006/relationships/image" Target="../media/image125.png"/><Relationship Id="rId4" Type="http://schemas.openxmlformats.org/officeDocument/2006/relationships/image" Target="../media/image25.png"/><Relationship Id="rId9" Type="http://schemas.openxmlformats.org/officeDocument/2006/relationships/image" Target="../media/image1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ST_04_01     VC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및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SUPER BOM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임상훈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03911" y="1446821"/>
            <a:ext cx="4953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1. Variant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특성 관리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초기 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setting)</a:t>
            </a: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2. Variant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클래스 관리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1" lang="ko-KR" altLang="en-US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초기 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setting)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 Classification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관리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AutoNum type="arabicPeriod" startAt="3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4. Variant Table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1" lang="ko-KR" altLang="en-US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초기 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setting)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 Variant Table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유지보수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종속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Net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1" lang="ko-KR" altLang="en-US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초기 </a:t>
            </a:r>
            <a:r>
              <a:rPr kumimoji="1" lang="en-US" altLang="ko-KR" sz="1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setting)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AutoNum type="arabicPeriod" startAt="3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6. Pallet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OD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 관리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7. Profile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 관리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8.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-KMAT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구성형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자재 연결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9.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슈퍼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BOM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관리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10.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구성형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자재와 제품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BOM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링크 관리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11.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 대표 변형 구성 관리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56201" y="1562850"/>
            <a:ext cx="4538132" cy="447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7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17500800"/>
              </p:ext>
            </p:extLst>
          </p:nvPr>
        </p:nvGraphicFramePr>
        <p:xfrm>
          <a:off x="764419" y="1262281"/>
          <a:ext cx="8456734" cy="5447276"/>
        </p:xfrm>
        <a:graphic>
          <a:graphicData uri="http://schemas.openxmlformats.org/drawingml/2006/table">
            <a:tbl>
              <a:tblPr/>
              <a:tblGrid>
                <a:gridCol w="520832"/>
                <a:gridCol w="7935902"/>
              </a:tblGrid>
              <a:tr h="3043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256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6554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229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40483" y="28611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제품개발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340483" y="484086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기술정보</a:t>
            </a:r>
            <a:endParaRPr lang="ko-KR" altLang="en-US" dirty="0"/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1916547" y="4120782"/>
            <a:ext cx="1198009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3. </a:t>
            </a:r>
            <a:r>
              <a:rPr lang="ko-KR" altLang="en-US" sz="1000" dirty="0" smtClean="0">
                <a:solidFill>
                  <a:srgbClr val="000000"/>
                </a:solidFill>
              </a:rPr>
              <a:t>기초 데이터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작성</a:t>
            </a:r>
            <a:endParaRPr lang="ko-KR" altLang="en-US" sz="1000" dirty="0">
              <a:solidFill>
                <a:srgbClr val="00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72531" y="4408814"/>
            <a:ext cx="1656710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</a:rPr>
              <a:t>기초 데이터 작성</a:t>
            </a:r>
            <a:r>
              <a:rPr lang="en-US" altLang="ko-KR" sz="1000" dirty="0" smtClean="0">
                <a:solidFill>
                  <a:schemeClr val="tx1"/>
                </a:solidFill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</a:rPr>
              <a:t>변경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관련팀</a:t>
            </a:r>
            <a:r>
              <a:rPr lang="ko-KR" altLang="en-US" sz="1000" dirty="0" smtClean="0">
                <a:solidFill>
                  <a:schemeClr val="tx1"/>
                </a:solidFill>
              </a:rPr>
              <a:t> 합의 </a:t>
            </a: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auto">
          <a:xfrm>
            <a:off x="4220803" y="4912870"/>
            <a:ext cx="1351260" cy="432048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ST.01.03.03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자재마스터관리 폐쇄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4940883" y="5641262"/>
            <a:ext cx="1351260" cy="783775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4. BOM </a:t>
            </a:r>
            <a:r>
              <a:rPr lang="ko-KR" altLang="en-US" sz="1000" dirty="0" smtClean="0">
                <a:solidFill>
                  <a:srgbClr val="000000"/>
                </a:solidFill>
              </a:rPr>
              <a:t>신규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생성</a:t>
            </a:r>
            <a:r>
              <a:rPr lang="en-US" altLang="ko-KR" sz="1000" dirty="0" smtClean="0">
                <a:solidFill>
                  <a:srgbClr val="000000"/>
                </a:solidFill>
              </a:rPr>
              <a:t>(CS01)/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r>
              <a:rPr lang="en-US" altLang="ko-KR" sz="1000" dirty="0" smtClean="0">
                <a:solidFill>
                  <a:srgbClr val="000000"/>
                </a:solidFill>
              </a:rPr>
              <a:t>(CS02)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36827" y="4264798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>
                <a:latin typeface="+mn-ea"/>
              </a:rPr>
              <a:t>폐쇄</a:t>
            </a:r>
            <a:endParaRPr lang="ko-KR" altLang="en-US" sz="900" b="1" dirty="0">
              <a:latin typeface="+mn-ea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6741083" y="5782470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5.</a:t>
            </a:r>
            <a:r>
              <a:rPr lang="ko-KR" altLang="en-US" sz="1000" dirty="0" smtClean="0">
                <a:solidFill>
                  <a:srgbClr val="000000"/>
                </a:solidFill>
              </a:rPr>
              <a:t>오류 검토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796867" y="6365663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BOM </a:t>
            </a:r>
            <a:r>
              <a:rPr lang="ko-KR" altLang="en-US" sz="1000" dirty="0" smtClean="0">
                <a:solidFill>
                  <a:schemeClr val="tx1"/>
                </a:solidFill>
              </a:rPr>
              <a:t>신규 생성 및 변경</a:t>
            </a:r>
          </a:p>
        </p:txBody>
      </p:sp>
      <p:cxnSp>
        <p:nvCxnSpPr>
          <p:cNvPr id="18" name="꺾인 연결선 17"/>
          <p:cNvCxnSpPr/>
          <p:nvPr/>
        </p:nvCxnSpPr>
        <p:spPr>
          <a:xfrm rot="10800000">
            <a:off x="2564619" y="5488934"/>
            <a:ext cx="4680520" cy="288032"/>
          </a:xfrm>
          <a:prstGeom prst="bentConnector3">
            <a:avLst>
              <a:gd name="adj1" fmla="val 9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6885099" y="5560942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0" name="AutoShape 4"/>
          <p:cNvSpPr>
            <a:spLocks noChangeArrowheads="1"/>
          </p:cNvSpPr>
          <p:nvPr/>
        </p:nvSpPr>
        <p:spPr bwMode="auto">
          <a:xfrm>
            <a:off x="3326829" y="5643958"/>
            <a:ext cx="1398030" cy="781080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ST.01.03.01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자재마스터관리 생성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자재마스터관리 변경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sp>
        <p:nvSpPr>
          <p:cNvPr id="21" name="AutoShape 41"/>
          <p:cNvSpPr>
            <a:spLocks noChangeArrowheads="1"/>
          </p:cNvSpPr>
          <p:nvPr/>
        </p:nvSpPr>
        <p:spPr bwMode="auto">
          <a:xfrm>
            <a:off x="1628515" y="2032550"/>
            <a:ext cx="1976014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1.BOM </a:t>
            </a:r>
            <a:r>
              <a:rPr lang="ko-KR" altLang="en-US" sz="1000" dirty="0" smtClean="0">
                <a:solidFill>
                  <a:srgbClr val="000000"/>
                </a:solidFill>
              </a:rPr>
              <a:t>생성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폐쇄 요청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  (</a:t>
            </a:r>
            <a:r>
              <a:rPr lang="ko-KR" altLang="en-US" sz="1000" dirty="0" smtClean="0">
                <a:solidFill>
                  <a:srgbClr val="000000"/>
                </a:solidFill>
              </a:rPr>
              <a:t>기술연락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개발서류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err="1" smtClean="0">
                <a:solidFill>
                  <a:srgbClr val="000000"/>
                </a:solidFill>
              </a:rPr>
              <a:t>노츠</a:t>
            </a:r>
            <a:r>
              <a:rPr lang="ko-KR" altLang="en-US" sz="1000" dirty="0" smtClean="0">
                <a:solidFill>
                  <a:srgbClr val="000000"/>
                </a:solidFill>
              </a:rPr>
              <a:t> 기안</a:t>
            </a:r>
            <a:r>
              <a:rPr lang="en-US" altLang="ko-KR" sz="1000" dirty="0" smtClean="0">
                <a:solidFill>
                  <a:srgbClr val="000000"/>
                </a:solidFill>
              </a:rPr>
              <a:t>)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22" name="AutoShape 6"/>
          <p:cNvSpPr>
            <a:spLocks noChangeArrowheads="1"/>
          </p:cNvSpPr>
          <p:nvPr/>
        </p:nvSpPr>
        <p:spPr bwMode="auto">
          <a:xfrm>
            <a:off x="3644739" y="2896646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2.</a:t>
            </a:r>
            <a:r>
              <a:rPr lang="ko-KR" altLang="en-US" sz="1000" dirty="0" smtClean="0">
                <a:solidFill>
                  <a:srgbClr val="000000"/>
                </a:solidFill>
              </a:rPr>
              <a:t>타당성 검토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cxnSp>
        <p:nvCxnSpPr>
          <p:cNvPr id="23" name="Shape 22"/>
          <p:cNvCxnSpPr>
            <a:stCxn id="21" idx="3"/>
            <a:endCxn id="22" idx="0"/>
          </p:cNvCxnSpPr>
          <p:nvPr/>
        </p:nvCxnSpPr>
        <p:spPr>
          <a:xfrm>
            <a:off x="3604529" y="2239719"/>
            <a:ext cx="544266" cy="656927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utoShape 41"/>
          <p:cNvSpPr>
            <a:spLocks noChangeArrowheads="1"/>
          </p:cNvSpPr>
          <p:nvPr/>
        </p:nvSpPr>
        <p:spPr bwMode="auto">
          <a:xfrm>
            <a:off x="5272460" y="2004802"/>
            <a:ext cx="676535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반려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cxnSp>
        <p:nvCxnSpPr>
          <p:cNvPr id="25" name="Shape 112"/>
          <p:cNvCxnSpPr>
            <a:stCxn id="22" idx="3"/>
            <a:endCxn id="24" idx="1"/>
          </p:cNvCxnSpPr>
          <p:nvPr/>
        </p:nvCxnSpPr>
        <p:spPr>
          <a:xfrm flipV="1">
            <a:off x="4652851" y="2211971"/>
            <a:ext cx="619609" cy="93670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hape 25"/>
          <p:cNvCxnSpPr>
            <a:stCxn id="43" idx="2"/>
            <a:endCxn id="11" idx="3"/>
          </p:cNvCxnSpPr>
          <p:nvPr/>
        </p:nvCxnSpPr>
        <p:spPr>
          <a:xfrm rot="5400000">
            <a:off x="3539204" y="3696135"/>
            <a:ext cx="184944" cy="103423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4652851" y="368873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580843" y="296865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7677187" y="6064998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30" name="Shape 29"/>
          <p:cNvCxnSpPr>
            <a:stCxn id="11" idx="2"/>
            <a:endCxn id="20" idx="1"/>
          </p:cNvCxnSpPr>
          <p:nvPr/>
        </p:nvCxnSpPr>
        <p:spPr>
          <a:xfrm rot="16200000" flipH="1">
            <a:off x="2149276" y="4856944"/>
            <a:ext cx="1543829" cy="811277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꺾인 연결선 30"/>
          <p:cNvCxnSpPr>
            <a:stCxn id="14" idx="3"/>
            <a:endCxn id="16" idx="1"/>
          </p:cNvCxnSpPr>
          <p:nvPr/>
        </p:nvCxnSpPr>
        <p:spPr>
          <a:xfrm>
            <a:off x="6292143" y="6033150"/>
            <a:ext cx="448940" cy="134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7665733" y="3661424"/>
            <a:ext cx="1008112" cy="504056"/>
          </a:xfrm>
          <a:prstGeom prst="flowChartDecision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6.</a:t>
            </a:r>
            <a:r>
              <a:rPr lang="ko-KR" altLang="en-US" sz="1000" dirty="0" smtClean="0">
                <a:solidFill>
                  <a:srgbClr val="000000"/>
                </a:solidFill>
              </a:rPr>
              <a:t>오류 검토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cxnSp>
        <p:nvCxnSpPr>
          <p:cNvPr id="33" name="Shape 32"/>
          <p:cNvCxnSpPr>
            <a:stCxn id="16" idx="3"/>
            <a:endCxn id="32" idx="2"/>
          </p:cNvCxnSpPr>
          <p:nvPr/>
        </p:nvCxnSpPr>
        <p:spPr>
          <a:xfrm flipV="1">
            <a:off x="7749195" y="4165480"/>
            <a:ext cx="420594" cy="186901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hape 33"/>
          <p:cNvCxnSpPr>
            <a:stCxn id="32" idx="1"/>
          </p:cNvCxnSpPr>
          <p:nvPr/>
        </p:nvCxnSpPr>
        <p:spPr>
          <a:xfrm rot="10800000" flipV="1">
            <a:off x="7552707" y="3913452"/>
            <a:ext cx="113027" cy="189358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8240620" y="3576029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174644" y="4149069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140683" y="4264798"/>
            <a:ext cx="9361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dirty="0" smtClean="0">
                <a:latin typeface="+mn-ea"/>
              </a:rPr>
              <a:t>생성</a:t>
            </a:r>
            <a:r>
              <a:rPr lang="en-US" altLang="ko-KR" sz="900" b="1" dirty="0" smtClean="0">
                <a:latin typeface="+mn-ea"/>
              </a:rPr>
              <a:t>/</a:t>
            </a:r>
            <a:r>
              <a:rPr lang="ko-KR" altLang="en-US" sz="900" b="1" dirty="0" smtClean="0">
                <a:latin typeface="+mn-ea"/>
              </a:rPr>
              <a:t>변경</a:t>
            </a:r>
            <a:endParaRPr lang="ko-KR" altLang="en-US" sz="900" b="1" dirty="0">
              <a:latin typeface="+mn-ea"/>
            </a:endParaRPr>
          </a:p>
        </p:txBody>
      </p:sp>
      <p:cxnSp>
        <p:nvCxnSpPr>
          <p:cNvPr id="38" name="직선 화살표 연결선 37"/>
          <p:cNvCxnSpPr>
            <a:stCxn id="20" idx="3"/>
            <a:endCxn id="14" idx="1"/>
          </p:cNvCxnSpPr>
          <p:nvPr/>
        </p:nvCxnSpPr>
        <p:spPr>
          <a:xfrm flipV="1">
            <a:off x="4724859" y="6033150"/>
            <a:ext cx="216024" cy="13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꺾인 연결선 38"/>
          <p:cNvCxnSpPr>
            <a:stCxn id="43" idx="2"/>
            <a:endCxn id="13" idx="0"/>
          </p:cNvCxnSpPr>
          <p:nvPr/>
        </p:nvCxnSpPr>
        <p:spPr>
          <a:xfrm rot="16200000" flipH="1">
            <a:off x="4126570" y="4143007"/>
            <a:ext cx="792088" cy="747638"/>
          </a:xfrm>
          <a:prstGeom prst="bentConnector3">
            <a:avLst>
              <a:gd name="adj1" fmla="val 2271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6453051" y="6209014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BOM </a:t>
            </a:r>
            <a:r>
              <a:rPr lang="ko-KR" altLang="en-US" sz="1000" dirty="0" smtClean="0">
                <a:solidFill>
                  <a:schemeClr val="tx1"/>
                </a:solidFill>
              </a:rPr>
              <a:t>신규 생성 및 변경에 대한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파트내</a:t>
            </a:r>
            <a:r>
              <a:rPr lang="ko-KR" altLang="en-US" sz="1000" dirty="0" smtClean="0">
                <a:solidFill>
                  <a:schemeClr val="tx1"/>
                </a:solidFill>
              </a:rPr>
              <a:t> 검토 및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요청자에</a:t>
            </a:r>
            <a:r>
              <a:rPr lang="ko-KR" altLang="en-US" sz="1000" dirty="0" smtClean="0">
                <a:solidFill>
                  <a:schemeClr val="tx1"/>
                </a:solidFill>
              </a:rPr>
              <a:t> 회신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7208627" y="4912870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기술혁신팀</a:t>
            </a:r>
            <a:r>
              <a:rPr lang="ko-KR" altLang="en-US" sz="1000" dirty="0" smtClean="0">
                <a:solidFill>
                  <a:schemeClr val="tx1"/>
                </a:solidFill>
              </a:rPr>
              <a:t> 내 제품 담당의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</a:t>
            </a:r>
            <a:r>
              <a:rPr lang="ko-KR" altLang="en-US" sz="1000" dirty="0" smtClean="0">
                <a:solidFill>
                  <a:schemeClr val="tx1"/>
                </a:solidFill>
              </a:rPr>
              <a:t> 확인 및 결재 요청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1628515" y="2392590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ECO</a:t>
            </a:r>
            <a:r>
              <a:rPr lang="ko-KR" altLang="en-US" sz="1000" dirty="0" smtClean="0">
                <a:solidFill>
                  <a:schemeClr val="tx1"/>
                </a:solidFill>
              </a:rPr>
              <a:t>에 의한 프로세서 제외 </a:t>
            </a:r>
          </a:p>
        </p:txBody>
      </p:sp>
      <p:sp>
        <p:nvSpPr>
          <p:cNvPr id="43" name="AutoShape 6"/>
          <p:cNvSpPr>
            <a:spLocks noChangeArrowheads="1"/>
          </p:cNvSpPr>
          <p:nvPr/>
        </p:nvSpPr>
        <p:spPr bwMode="auto">
          <a:xfrm>
            <a:off x="3644739" y="3616726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ECO</a:t>
            </a:r>
            <a:r>
              <a:rPr lang="ko-KR" altLang="en-US" sz="1000" dirty="0" smtClean="0">
                <a:solidFill>
                  <a:srgbClr val="000000"/>
                </a:solidFill>
              </a:rPr>
              <a:t>처리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여부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788755" y="404877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45" name="직선 화살표 연결선 44"/>
          <p:cNvCxnSpPr>
            <a:stCxn id="22" idx="2"/>
            <a:endCxn id="43" idx="0"/>
          </p:cNvCxnSpPr>
          <p:nvPr/>
        </p:nvCxnSpPr>
        <p:spPr>
          <a:xfrm rot="5400000">
            <a:off x="4040783" y="3508714"/>
            <a:ext cx="21602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5228915" y="3649978"/>
            <a:ext cx="1351260" cy="432048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ST.01.04.02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설계변경관리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cxnSp>
        <p:nvCxnSpPr>
          <p:cNvPr id="47" name="직선 화살표 연결선 46"/>
          <p:cNvCxnSpPr>
            <a:stCxn id="43" idx="3"/>
            <a:endCxn id="46" idx="1"/>
          </p:cNvCxnSpPr>
          <p:nvPr/>
        </p:nvCxnSpPr>
        <p:spPr>
          <a:xfrm flipV="1">
            <a:off x="4652851" y="3866002"/>
            <a:ext cx="576064" cy="27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860763" y="3400702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9" name="AutoShape 4"/>
          <p:cNvSpPr>
            <a:spLocks noChangeArrowheads="1"/>
          </p:cNvSpPr>
          <p:nvPr/>
        </p:nvSpPr>
        <p:spPr bwMode="auto">
          <a:xfrm>
            <a:off x="7552707" y="2947138"/>
            <a:ext cx="1226800" cy="354201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ST.01.03.01/02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자재마스터생성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cxnSp>
        <p:nvCxnSpPr>
          <p:cNvPr id="50" name="직선 화살표 연결선 49"/>
          <p:cNvCxnSpPr>
            <a:stCxn id="32" idx="0"/>
            <a:endCxn id="49" idx="2"/>
          </p:cNvCxnSpPr>
          <p:nvPr/>
        </p:nvCxnSpPr>
        <p:spPr>
          <a:xfrm rot="16200000" flipV="1">
            <a:off x="7987906" y="3479541"/>
            <a:ext cx="360085" cy="36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22277667"/>
              </p:ext>
            </p:extLst>
          </p:nvPr>
        </p:nvGraphicFramePr>
        <p:xfrm>
          <a:off x="477907" y="1382539"/>
          <a:ext cx="9129229" cy="5105838"/>
        </p:xfrm>
        <a:graphic>
          <a:graphicData uri="http://schemas.openxmlformats.org/drawingml/2006/table">
            <a:tbl>
              <a:tblPr/>
              <a:tblGrid>
                <a:gridCol w="605129"/>
                <a:gridCol w="1471419"/>
                <a:gridCol w="1850691"/>
                <a:gridCol w="3102084"/>
                <a:gridCol w="1097727"/>
                <a:gridCol w="1002179"/>
              </a:tblGrid>
              <a:tr h="290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6238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 요청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 기안 발송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기술연락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사양서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폐쇄에 요청 기안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402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타당성 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 타당성 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과 비교 검토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적합성 검토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특성 및 클래스 중복 여부 검토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Alternator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적용 여부 검토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극판이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다를 경우 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만약 공정 변경사항일 경우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Alt.BOM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제품개발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ZPPR0010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CS11/CS12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5166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데이터 작성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데이터 작성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Table Sheet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작성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제품개발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2380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회의록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 실시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구성 기준 및 관련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영향성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적용 시기 협의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304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생성 및 변경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클래스 신규 생성 및 변경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ZPPC0010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CS01/CS02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Alternator BOM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516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구축사항 확인 제품개발파트에서 요청한 의뢰서에 준한 작성 확인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ZPPR0010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CS11/CS12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93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Work flow(OFF-LINE)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내용을 승인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및 수정사항을 내부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WORK FLOW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통해 승인 진행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 후 효력 발생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발신 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수신 제품개발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41" y="874683"/>
            <a:ext cx="3504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광주생산본부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제품군에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따른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BOM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유형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90384224"/>
              </p:ext>
            </p:extLst>
          </p:nvPr>
        </p:nvGraphicFramePr>
        <p:xfrm>
          <a:off x="1031347" y="1390208"/>
          <a:ext cx="6826465" cy="172806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65293"/>
                <a:gridCol w="1365293"/>
                <a:gridCol w="1365293"/>
                <a:gridCol w="1365293"/>
                <a:gridCol w="1365293"/>
              </a:tblGrid>
              <a:tr h="250453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광주 차량용 제품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광주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GMH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제품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17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수출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내수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수출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내수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생산방식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VC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적용여부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VC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n/a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n/a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n/a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생산전략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Case.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1493012" y="3580491"/>
            <a:ext cx="1632402" cy="1704387"/>
            <a:chOff x="168609" y="4632686"/>
            <a:chExt cx="1632402" cy="1704387"/>
          </a:xfrm>
        </p:grpSpPr>
        <p:sp>
          <p:nvSpPr>
            <p:cNvPr id="14" name="Oval 40"/>
            <p:cNvSpPr>
              <a:spLocks noChangeArrowheads="1"/>
            </p:cNvSpPr>
            <p:nvPr/>
          </p:nvSpPr>
          <p:spPr bwMode="auto">
            <a:xfrm>
              <a:off x="168609" y="5467195"/>
              <a:ext cx="168231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Oval 41"/>
            <p:cNvSpPr>
              <a:spLocks noChangeArrowheads="1"/>
            </p:cNvSpPr>
            <p:nvPr/>
          </p:nvSpPr>
          <p:spPr bwMode="auto">
            <a:xfrm>
              <a:off x="403092" y="5467195"/>
              <a:ext cx="168231" cy="215498"/>
            </a:xfrm>
            <a:prstGeom prst="rect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endPara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6" name="AutoShape 43"/>
            <p:cNvCxnSpPr>
              <a:cxnSpLocks noChangeShapeType="1"/>
              <a:stCxn id="20" idx="2"/>
              <a:endCxn id="15" idx="0"/>
            </p:cNvCxnSpPr>
            <p:nvPr/>
          </p:nvCxnSpPr>
          <p:spPr bwMode="auto">
            <a:xfrm rot="16200000" flipH="1">
              <a:off x="387217" y="5367204"/>
              <a:ext cx="143832" cy="561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7" name="AutoShape 44"/>
            <p:cNvCxnSpPr>
              <a:cxnSpLocks noChangeShapeType="1"/>
              <a:stCxn id="20" idx="2"/>
              <a:endCxn id="14" idx="0"/>
            </p:cNvCxnSpPr>
            <p:nvPr/>
          </p:nvCxnSpPr>
          <p:spPr bwMode="auto">
            <a:xfrm rot="5400000">
              <a:off x="269975" y="5306113"/>
              <a:ext cx="143832" cy="17833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8" name="Oval 47"/>
            <p:cNvSpPr>
              <a:spLocks noChangeArrowheads="1"/>
            </p:cNvSpPr>
            <p:nvPr/>
          </p:nvSpPr>
          <p:spPr bwMode="auto">
            <a:xfrm>
              <a:off x="827889" y="4632686"/>
              <a:ext cx="267830" cy="270924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55</a:t>
              </a:r>
            </a:p>
          </p:txBody>
        </p:sp>
        <p:cxnSp>
          <p:nvCxnSpPr>
            <p:cNvPr id="19" name="AutoShape 48"/>
            <p:cNvCxnSpPr>
              <a:cxnSpLocks noChangeShapeType="1"/>
              <a:stCxn id="18" idx="2"/>
              <a:endCxn id="44" idx="0"/>
            </p:cNvCxnSpPr>
            <p:nvPr/>
          </p:nvCxnSpPr>
          <p:spPr bwMode="auto">
            <a:xfrm rot="16200000" flipH="1">
              <a:off x="912032" y="4953382"/>
              <a:ext cx="214322" cy="11477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0" name="Oval 51"/>
            <p:cNvSpPr>
              <a:spLocks noChangeArrowheads="1"/>
            </p:cNvSpPr>
            <p:nvPr/>
          </p:nvSpPr>
          <p:spPr bwMode="auto">
            <a:xfrm>
              <a:off x="347458" y="5108644"/>
              <a:ext cx="167198" cy="214719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endParaRPr lang="en-US" altLang="ko-KR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1" name="AutoShape 54"/>
            <p:cNvCxnSpPr>
              <a:cxnSpLocks noChangeShapeType="1"/>
              <a:stCxn id="18" idx="2"/>
              <a:endCxn id="20" idx="0"/>
            </p:cNvCxnSpPr>
            <p:nvPr/>
          </p:nvCxnSpPr>
          <p:spPr bwMode="auto">
            <a:xfrm rot="5400000">
              <a:off x="593914" y="4740754"/>
              <a:ext cx="205034" cy="53074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2" name="Text Box 55"/>
            <p:cNvSpPr txBox="1">
              <a:spLocks noChangeArrowheads="1"/>
            </p:cNvSpPr>
            <p:nvPr/>
          </p:nvSpPr>
          <p:spPr bwMode="auto">
            <a:xfrm>
              <a:off x="860041" y="5389326"/>
              <a:ext cx="473548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latin typeface="맑은 고딕" pitchFamily="50" charset="-127"/>
                  <a:ea typeface="맑은 고딕" pitchFamily="50" charset="-127"/>
                </a:rPr>
                <a:t>의장용자재</a:t>
              </a:r>
              <a:endParaRPr lang="en-US" altLang="ko-KR" sz="7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박스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스티커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Oval 57"/>
            <p:cNvSpPr>
              <a:spLocks noChangeArrowheads="1"/>
            </p:cNvSpPr>
            <p:nvPr/>
          </p:nvSpPr>
          <p:spPr bwMode="auto">
            <a:xfrm>
              <a:off x="511221" y="5831624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4" name="AutoShape 58"/>
            <p:cNvCxnSpPr>
              <a:cxnSpLocks noChangeShapeType="1"/>
              <a:stCxn id="15" idx="2"/>
              <a:endCxn id="23" idx="0"/>
            </p:cNvCxnSpPr>
            <p:nvPr/>
          </p:nvCxnSpPr>
          <p:spPr bwMode="auto">
            <a:xfrm rot="16200000" flipH="1">
              <a:off x="466549" y="5703352"/>
              <a:ext cx="148931" cy="1076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5" name="AutoShape 59"/>
            <p:cNvCxnSpPr>
              <a:cxnSpLocks noChangeShapeType="1"/>
              <a:stCxn id="15" idx="2"/>
              <a:endCxn id="34" idx="0"/>
            </p:cNvCxnSpPr>
            <p:nvPr/>
          </p:nvCxnSpPr>
          <p:spPr bwMode="auto">
            <a:xfrm rot="5400000">
              <a:off x="368317" y="5712734"/>
              <a:ext cx="148933" cy="888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6" name="Oval 61"/>
            <p:cNvSpPr>
              <a:spLocks noChangeArrowheads="1"/>
            </p:cNvSpPr>
            <p:nvPr/>
          </p:nvSpPr>
          <p:spPr bwMode="auto">
            <a:xfrm>
              <a:off x="614770" y="5467195"/>
              <a:ext cx="167198" cy="196142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7" name="AutoShape 62"/>
            <p:cNvCxnSpPr>
              <a:cxnSpLocks noChangeShapeType="1"/>
              <a:stCxn id="20" idx="2"/>
              <a:endCxn id="26" idx="0"/>
            </p:cNvCxnSpPr>
            <p:nvPr/>
          </p:nvCxnSpPr>
          <p:spPr bwMode="auto">
            <a:xfrm rot="16200000" flipH="1">
              <a:off x="492798" y="5261622"/>
              <a:ext cx="143832" cy="2673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grpSp>
          <p:nvGrpSpPr>
            <p:cNvPr id="28" name="Group 72"/>
            <p:cNvGrpSpPr/>
            <p:nvPr/>
          </p:nvGrpSpPr>
          <p:grpSpPr>
            <a:xfrm>
              <a:off x="933946" y="5117932"/>
              <a:ext cx="344309" cy="196142"/>
              <a:chOff x="2175851" y="2647951"/>
              <a:chExt cx="750551" cy="294656"/>
            </a:xfrm>
            <a:solidFill>
              <a:srgbClr val="99FFCC"/>
            </a:solidFill>
          </p:grpSpPr>
          <p:sp>
            <p:nvSpPr>
              <p:cNvPr id="43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4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5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6" name="Oval 76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29" name="Group 77"/>
            <p:cNvGrpSpPr/>
            <p:nvPr/>
          </p:nvGrpSpPr>
          <p:grpSpPr>
            <a:xfrm>
              <a:off x="1402814" y="5117932"/>
              <a:ext cx="344309" cy="196142"/>
              <a:chOff x="2175851" y="2647951"/>
              <a:chExt cx="750551" cy="294656"/>
            </a:xfrm>
            <a:solidFill>
              <a:srgbClr val="FFFF00"/>
            </a:solidFill>
          </p:grpSpPr>
          <p:sp>
            <p:nvSpPr>
              <p:cNvPr id="39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1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2" name="Oval 81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30" name="Text Box 55"/>
            <p:cNvSpPr txBox="1">
              <a:spLocks noChangeArrowheads="1"/>
            </p:cNvSpPr>
            <p:nvPr/>
          </p:nvSpPr>
          <p:spPr bwMode="auto">
            <a:xfrm>
              <a:off x="1394119" y="5389326"/>
              <a:ext cx="406892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포장용자재</a:t>
              </a:r>
              <a:endPara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latin typeface="맑은 고딕" pitchFamily="50" charset="-127"/>
                  <a:ea typeface="맑은 고딕" pitchFamily="50" charset="-127"/>
                </a:rPr>
                <a:t>팔레트 등</a:t>
              </a: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1" name="AutoShape 48"/>
            <p:cNvCxnSpPr>
              <a:cxnSpLocks noChangeShapeType="1"/>
              <a:stCxn id="18" idx="2"/>
              <a:endCxn id="41" idx="0"/>
            </p:cNvCxnSpPr>
            <p:nvPr/>
          </p:nvCxnSpPr>
          <p:spPr bwMode="auto">
            <a:xfrm rot="16200000" flipH="1">
              <a:off x="1175984" y="4689429"/>
              <a:ext cx="214322" cy="64268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32" name="Text Box 24"/>
            <p:cNvSpPr txBox="1">
              <a:spLocks noChangeArrowheads="1"/>
            </p:cNvSpPr>
            <p:nvPr/>
          </p:nvSpPr>
          <p:spPr bwMode="auto">
            <a:xfrm>
              <a:off x="852221" y="5704837"/>
              <a:ext cx="398779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8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Item Category ‘K’</a:t>
              </a:r>
              <a:endParaRPr lang="ko-KR" altLang="en-US" sz="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3" name="Text Box 24"/>
            <p:cNvSpPr txBox="1">
              <a:spLocks noChangeArrowheads="1"/>
            </p:cNvSpPr>
            <p:nvPr/>
          </p:nvSpPr>
          <p:spPr bwMode="auto">
            <a:xfrm>
              <a:off x="1370622" y="5704837"/>
              <a:ext cx="398779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US" altLang="ko-KR" sz="800" b="1" dirty="0">
                  <a:latin typeface="맑은 고딕" pitchFamily="50" charset="-127"/>
                  <a:ea typeface="맑은 고딕" pitchFamily="50" charset="-127"/>
                </a:rPr>
                <a:t>Object Dependency</a:t>
              </a:r>
              <a:endParaRPr lang="ko-KR" altLang="en-US" sz="8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4" name="Oval 41"/>
            <p:cNvSpPr>
              <a:spLocks noChangeArrowheads="1"/>
            </p:cNvSpPr>
            <p:nvPr/>
          </p:nvSpPr>
          <p:spPr bwMode="auto">
            <a:xfrm>
              <a:off x="314242" y="5831626"/>
              <a:ext cx="168231" cy="215498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lang="ko-KR" altLang="en-US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5" name="Oval 57"/>
            <p:cNvSpPr>
              <a:spLocks noChangeArrowheads="1"/>
            </p:cNvSpPr>
            <p:nvPr/>
          </p:nvSpPr>
          <p:spPr bwMode="auto">
            <a:xfrm>
              <a:off x="218510" y="6141969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6" name="Oval 57"/>
            <p:cNvSpPr>
              <a:spLocks noChangeArrowheads="1"/>
            </p:cNvSpPr>
            <p:nvPr/>
          </p:nvSpPr>
          <p:spPr bwMode="auto">
            <a:xfrm>
              <a:off x="400262" y="6141969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7" name="AutoShape 59"/>
            <p:cNvCxnSpPr>
              <a:cxnSpLocks noChangeShapeType="1"/>
              <a:stCxn id="34" idx="2"/>
              <a:endCxn id="35" idx="0"/>
            </p:cNvCxnSpPr>
            <p:nvPr/>
          </p:nvCxnSpPr>
          <p:spPr bwMode="auto">
            <a:xfrm rot="5400000">
              <a:off x="302811" y="6046421"/>
              <a:ext cx="94845" cy="962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38" name="AutoShape 59"/>
            <p:cNvCxnSpPr>
              <a:cxnSpLocks noChangeShapeType="1"/>
              <a:stCxn id="34" idx="2"/>
              <a:endCxn id="36" idx="0"/>
            </p:cNvCxnSpPr>
            <p:nvPr/>
          </p:nvCxnSpPr>
          <p:spPr bwMode="auto">
            <a:xfrm rot="16200000" flipH="1">
              <a:off x="393687" y="6051794"/>
              <a:ext cx="94845" cy="8550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</p:grpSp>
      <p:cxnSp>
        <p:nvCxnSpPr>
          <p:cNvPr id="98" name="직선 화살표 연결선 97"/>
          <p:cNvCxnSpPr>
            <a:endCxn id="18" idx="0"/>
          </p:cNvCxnSpPr>
          <p:nvPr/>
        </p:nvCxnSpPr>
        <p:spPr>
          <a:xfrm flipH="1">
            <a:off x="2286207" y="3118269"/>
            <a:ext cx="807597" cy="46222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화살표 연결선 98"/>
          <p:cNvCxnSpPr>
            <a:endCxn id="51" idx="0"/>
          </p:cNvCxnSpPr>
          <p:nvPr/>
        </p:nvCxnSpPr>
        <p:spPr>
          <a:xfrm flipH="1">
            <a:off x="4838930" y="3118269"/>
            <a:ext cx="897627" cy="46222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화살표 연결선 99"/>
          <p:cNvCxnSpPr>
            <a:stCxn id="12" idx="2"/>
            <a:endCxn id="79" idx="0"/>
          </p:cNvCxnSpPr>
          <p:nvPr/>
        </p:nvCxnSpPr>
        <p:spPr>
          <a:xfrm>
            <a:off x="4444579" y="3118269"/>
            <a:ext cx="2722866" cy="498259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화살표 연결선 100"/>
          <p:cNvCxnSpPr>
            <a:endCxn id="51" idx="0"/>
          </p:cNvCxnSpPr>
          <p:nvPr/>
        </p:nvCxnSpPr>
        <p:spPr>
          <a:xfrm flipH="1">
            <a:off x="4838930" y="3118269"/>
            <a:ext cx="2300543" cy="46222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 Box 55"/>
          <p:cNvSpPr txBox="1">
            <a:spLocks noChangeArrowheads="1"/>
          </p:cNvSpPr>
          <p:nvPr/>
        </p:nvSpPr>
        <p:spPr bwMode="auto">
          <a:xfrm>
            <a:off x="1451503" y="5365863"/>
            <a:ext cx="1669405" cy="1606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000" b="1" i="1" u="sng" dirty="0" smtClean="0">
                <a:latin typeface="맑은 고딕" pitchFamily="50" charset="-127"/>
                <a:ea typeface="맑은 고딕" pitchFamily="50" charset="-127"/>
              </a:rPr>
              <a:t>Super BOM</a:t>
            </a:r>
            <a:endParaRPr lang="ko-KR" altLang="en-US" sz="1000" b="1" i="1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5" name="그룹 104"/>
          <p:cNvGrpSpPr/>
          <p:nvPr/>
        </p:nvGrpSpPr>
        <p:grpSpPr>
          <a:xfrm>
            <a:off x="4045735" y="3580491"/>
            <a:ext cx="1675982" cy="1946057"/>
            <a:chOff x="4003400" y="3563557"/>
            <a:chExt cx="1675982" cy="1946057"/>
          </a:xfrm>
        </p:grpSpPr>
        <p:sp>
          <p:nvSpPr>
            <p:cNvPr id="47" name="Oval 40"/>
            <p:cNvSpPr>
              <a:spLocks noChangeArrowheads="1"/>
            </p:cNvSpPr>
            <p:nvPr/>
          </p:nvSpPr>
          <p:spPr bwMode="auto">
            <a:xfrm>
              <a:off x="4003400" y="4398066"/>
              <a:ext cx="168231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8" name="Oval 41"/>
            <p:cNvSpPr>
              <a:spLocks noChangeArrowheads="1"/>
            </p:cNvSpPr>
            <p:nvPr/>
          </p:nvSpPr>
          <p:spPr bwMode="auto">
            <a:xfrm>
              <a:off x="4237883" y="4398066"/>
              <a:ext cx="168231" cy="215498"/>
            </a:xfrm>
            <a:prstGeom prst="rect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endPara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9" name="AutoShape 43"/>
            <p:cNvCxnSpPr>
              <a:cxnSpLocks noChangeShapeType="1"/>
              <a:stCxn id="53" idx="2"/>
              <a:endCxn id="48" idx="0"/>
            </p:cNvCxnSpPr>
            <p:nvPr/>
          </p:nvCxnSpPr>
          <p:spPr bwMode="auto">
            <a:xfrm rot="16200000" flipH="1">
              <a:off x="4222008" y="4298075"/>
              <a:ext cx="143832" cy="561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50" name="AutoShape 44"/>
            <p:cNvCxnSpPr>
              <a:cxnSpLocks noChangeShapeType="1"/>
              <a:stCxn id="53" idx="2"/>
              <a:endCxn id="47" idx="0"/>
            </p:cNvCxnSpPr>
            <p:nvPr/>
          </p:nvCxnSpPr>
          <p:spPr bwMode="auto">
            <a:xfrm rot="5400000">
              <a:off x="4104766" y="4236984"/>
              <a:ext cx="143832" cy="17833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51" name="Oval 47"/>
            <p:cNvSpPr>
              <a:spLocks noChangeArrowheads="1"/>
            </p:cNvSpPr>
            <p:nvPr/>
          </p:nvSpPr>
          <p:spPr bwMode="auto">
            <a:xfrm>
              <a:off x="4662680" y="3563557"/>
              <a:ext cx="267830" cy="270924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50</a:t>
              </a:r>
            </a:p>
          </p:txBody>
        </p:sp>
        <p:cxnSp>
          <p:nvCxnSpPr>
            <p:cNvPr id="52" name="AutoShape 48"/>
            <p:cNvCxnSpPr>
              <a:cxnSpLocks noChangeShapeType="1"/>
              <a:stCxn id="51" idx="2"/>
            </p:cNvCxnSpPr>
            <p:nvPr/>
          </p:nvCxnSpPr>
          <p:spPr bwMode="auto">
            <a:xfrm rot="16200000" flipH="1">
              <a:off x="4746823" y="3884253"/>
              <a:ext cx="214322" cy="11477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53" name="Oval 51"/>
            <p:cNvSpPr>
              <a:spLocks noChangeArrowheads="1"/>
            </p:cNvSpPr>
            <p:nvPr/>
          </p:nvSpPr>
          <p:spPr bwMode="auto">
            <a:xfrm>
              <a:off x="4182249" y="4039515"/>
              <a:ext cx="167198" cy="214719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endParaRPr lang="en-US" altLang="ko-KR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4" name="AutoShape 54"/>
            <p:cNvCxnSpPr>
              <a:cxnSpLocks noChangeShapeType="1"/>
              <a:stCxn id="51" idx="2"/>
              <a:endCxn id="53" idx="0"/>
            </p:cNvCxnSpPr>
            <p:nvPr/>
          </p:nvCxnSpPr>
          <p:spPr bwMode="auto">
            <a:xfrm rot="5400000">
              <a:off x="4428705" y="3671625"/>
              <a:ext cx="205034" cy="53074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55" name="Text Box 55"/>
            <p:cNvSpPr txBox="1">
              <a:spLocks noChangeArrowheads="1"/>
            </p:cNvSpPr>
            <p:nvPr/>
          </p:nvSpPr>
          <p:spPr bwMode="auto">
            <a:xfrm>
              <a:off x="4694832" y="4320197"/>
              <a:ext cx="473548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latin typeface="맑은 고딕" pitchFamily="50" charset="-127"/>
                  <a:ea typeface="맑은 고딕" pitchFamily="50" charset="-127"/>
                </a:rPr>
                <a:t>의장용자재</a:t>
              </a:r>
              <a:endParaRPr lang="en-US" altLang="ko-KR" sz="7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박스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스티커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6" name="Oval 57"/>
            <p:cNvSpPr>
              <a:spLocks noChangeArrowheads="1"/>
            </p:cNvSpPr>
            <p:nvPr/>
          </p:nvSpPr>
          <p:spPr bwMode="auto">
            <a:xfrm>
              <a:off x="4346012" y="4762495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7" name="AutoShape 58"/>
            <p:cNvCxnSpPr>
              <a:cxnSpLocks noChangeShapeType="1"/>
              <a:stCxn id="48" idx="2"/>
              <a:endCxn id="56" idx="0"/>
            </p:cNvCxnSpPr>
            <p:nvPr/>
          </p:nvCxnSpPr>
          <p:spPr bwMode="auto">
            <a:xfrm rot="16200000" flipH="1">
              <a:off x="4301340" y="4634223"/>
              <a:ext cx="148931" cy="1076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58" name="AutoShape 59"/>
            <p:cNvCxnSpPr>
              <a:cxnSpLocks noChangeShapeType="1"/>
              <a:stCxn id="48" idx="2"/>
              <a:endCxn id="65" idx="0"/>
            </p:cNvCxnSpPr>
            <p:nvPr/>
          </p:nvCxnSpPr>
          <p:spPr bwMode="auto">
            <a:xfrm rot="5400000">
              <a:off x="4203108" y="4643605"/>
              <a:ext cx="148933" cy="888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59" name="Oval 61"/>
            <p:cNvSpPr>
              <a:spLocks noChangeArrowheads="1"/>
            </p:cNvSpPr>
            <p:nvPr/>
          </p:nvSpPr>
          <p:spPr bwMode="auto">
            <a:xfrm>
              <a:off x="4449561" y="4398066"/>
              <a:ext cx="167198" cy="196142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0" name="AutoShape 62"/>
            <p:cNvCxnSpPr>
              <a:cxnSpLocks noChangeShapeType="1"/>
              <a:stCxn id="53" idx="2"/>
              <a:endCxn id="59" idx="0"/>
            </p:cNvCxnSpPr>
            <p:nvPr/>
          </p:nvCxnSpPr>
          <p:spPr bwMode="auto">
            <a:xfrm rot="16200000" flipH="1">
              <a:off x="4327589" y="4192493"/>
              <a:ext cx="143832" cy="2673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61" name="Oval 61"/>
            <p:cNvSpPr>
              <a:spLocks noChangeArrowheads="1"/>
            </p:cNvSpPr>
            <p:nvPr/>
          </p:nvSpPr>
          <p:spPr bwMode="auto">
            <a:xfrm>
              <a:off x="4828112" y="4048803"/>
              <a:ext cx="167198" cy="196142"/>
            </a:xfrm>
            <a:prstGeom prst="ellipse">
              <a:avLst/>
            </a:prstGeom>
            <a:solidFill>
              <a:srgbClr val="99FFCC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5368230" y="4048803"/>
              <a:ext cx="167198" cy="196142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3" name="Text Box 55"/>
            <p:cNvSpPr txBox="1">
              <a:spLocks noChangeArrowheads="1"/>
            </p:cNvSpPr>
            <p:nvPr/>
          </p:nvSpPr>
          <p:spPr bwMode="auto">
            <a:xfrm>
              <a:off x="5228910" y="4320197"/>
              <a:ext cx="406892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포장용자재</a:t>
              </a:r>
              <a:endPara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latin typeface="맑은 고딕" pitchFamily="50" charset="-127"/>
                  <a:ea typeface="맑은 고딕" pitchFamily="50" charset="-127"/>
                </a:rPr>
                <a:t>팔레트 등</a:t>
              </a: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4" name="AutoShape 48"/>
            <p:cNvCxnSpPr>
              <a:cxnSpLocks noChangeShapeType="1"/>
              <a:stCxn id="51" idx="2"/>
            </p:cNvCxnSpPr>
            <p:nvPr/>
          </p:nvCxnSpPr>
          <p:spPr bwMode="auto">
            <a:xfrm rot="16200000" flipH="1">
              <a:off x="5010775" y="3620300"/>
              <a:ext cx="214322" cy="64268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65" name="Oval 41"/>
            <p:cNvSpPr>
              <a:spLocks noChangeArrowheads="1"/>
            </p:cNvSpPr>
            <p:nvPr/>
          </p:nvSpPr>
          <p:spPr bwMode="auto">
            <a:xfrm>
              <a:off x="4149033" y="4762497"/>
              <a:ext cx="168231" cy="215498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lang="ko-KR" altLang="en-US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1" name="Oval 57"/>
            <p:cNvSpPr>
              <a:spLocks noChangeArrowheads="1"/>
            </p:cNvSpPr>
            <p:nvPr/>
          </p:nvSpPr>
          <p:spPr bwMode="auto">
            <a:xfrm>
              <a:off x="4053301" y="5072840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2" name="Oval 57"/>
            <p:cNvSpPr>
              <a:spLocks noChangeArrowheads="1"/>
            </p:cNvSpPr>
            <p:nvPr/>
          </p:nvSpPr>
          <p:spPr bwMode="auto">
            <a:xfrm>
              <a:off x="4235053" y="5072840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73" name="AutoShape 59"/>
            <p:cNvCxnSpPr>
              <a:cxnSpLocks noChangeShapeType="1"/>
              <a:stCxn id="65" idx="2"/>
              <a:endCxn id="71" idx="0"/>
            </p:cNvCxnSpPr>
            <p:nvPr/>
          </p:nvCxnSpPr>
          <p:spPr bwMode="auto">
            <a:xfrm rot="5400000">
              <a:off x="4137602" y="4977292"/>
              <a:ext cx="94845" cy="962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74" name="AutoShape 59"/>
            <p:cNvCxnSpPr>
              <a:cxnSpLocks noChangeShapeType="1"/>
              <a:stCxn id="65" idx="2"/>
              <a:endCxn id="72" idx="0"/>
            </p:cNvCxnSpPr>
            <p:nvPr/>
          </p:nvCxnSpPr>
          <p:spPr bwMode="auto">
            <a:xfrm rot="16200000" flipH="1">
              <a:off x="4228478" y="4982665"/>
              <a:ext cx="94845" cy="8550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03" name="Text Box 55"/>
            <p:cNvSpPr txBox="1">
              <a:spLocks noChangeArrowheads="1"/>
            </p:cNvSpPr>
            <p:nvPr/>
          </p:nvSpPr>
          <p:spPr bwMode="auto">
            <a:xfrm>
              <a:off x="4009977" y="5348929"/>
              <a:ext cx="1669405" cy="16068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1000" b="1" i="1" u="sng" dirty="0" smtClean="0">
                  <a:latin typeface="맑은 고딕" pitchFamily="50" charset="-127"/>
                  <a:ea typeface="맑은 고딕" pitchFamily="50" charset="-127"/>
                </a:rPr>
                <a:t>Static BOM</a:t>
              </a:r>
              <a:endParaRPr lang="ko-KR" altLang="en-US" sz="1000" b="1" i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6374250" y="3616528"/>
            <a:ext cx="1802904" cy="1910020"/>
            <a:chOff x="6331915" y="3599594"/>
            <a:chExt cx="1802904" cy="1910020"/>
          </a:xfrm>
        </p:grpSpPr>
        <p:sp>
          <p:nvSpPr>
            <p:cNvPr id="75" name="Oval 40"/>
            <p:cNvSpPr>
              <a:spLocks noChangeArrowheads="1"/>
            </p:cNvSpPr>
            <p:nvPr/>
          </p:nvSpPr>
          <p:spPr bwMode="auto">
            <a:xfrm>
              <a:off x="6331915" y="4434103"/>
              <a:ext cx="168231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6" name="Oval 41"/>
            <p:cNvSpPr>
              <a:spLocks noChangeArrowheads="1"/>
            </p:cNvSpPr>
            <p:nvPr/>
          </p:nvSpPr>
          <p:spPr bwMode="auto">
            <a:xfrm>
              <a:off x="6566398" y="4434103"/>
              <a:ext cx="168231" cy="215498"/>
            </a:xfrm>
            <a:prstGeom prst="rect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endPara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77" name="AutoShape 43"/>
            <p:cNvCxnSpPr>
              <a:cxnSpLocks noChangeShapeType="1"/>
              <a:stCxn id="81" idx="2"/>
              <a:endCxn id="76" idx="0"/>
            </p:cNvCxnSpPr>
            <p:nvPr/>
          </p:nvCxnSpPr>
          <p:spPr bwMode="auto">
            <a:xfrm rot="16200000" flipH="1">
              <a:off x="6550523" y="4334112"/>
              <a:ext cx="143832" cy="561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78" name="AutoShape 44"/>
            <p:cNvCxnSpPr>
              <a:cxnSpLocks noChangeShapeType="1"/>
              <a:stCxn id="81" idx="2"/>
              <a:endCxn id="75" idx="0"/>
            </p:cNvCxnSpPr>
            <p:nvPr/>
          </p:nvCxnSpPr>
          <p:spPr bwMode="auto">
            <a:xfrm rot="5400000">
              <a:off x="6433281" y="4273021"/>
              <a:ext cx="143832" cy="17833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79" name="Oval 47"/>
            <p:cNvSpPr>
              <a:spLocks noChangeArrowheads="1"/>
            </p:cNvSpPr>
            <p:nvPr/>
          </p:nvSpPr>
          <p:spPr bwMode="auto">
            <a:xfrm>
              <a:off x="6991195" y="3599594"/>
              <a:ext cx="267830" cy="270924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52</a:t>
              </a:r>
            </a:p>
          </p:txBody>
        </p:sp>
        <p:cxnSp>
          <p:nvCxnSpPr>
            <p:cNvPr id="80" name="AutoShape 48"/>
            <p:cNvCxnSpPr>
              <a:cxnSpLocks noChangeShapeType="1"/>
              <a:stCxn id="79" idx="2"/>
            </p:cNvCxnSpPr>
            <p:nvPr/>
          </p:nvCxnSpPr>
          <p:spPr bwMode="auto">
            <a:xfrm rot="16200000" flipH="1">
              <a:off x="7075338" y="3920290"/>
              <a:ext cx="214322" cy="11477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81" name="Oval 51"/>
            <p:cNvSpPr>
              <a:spLocks noChangeArrowheads="1"/>
            </p:cNvSpPr>
            <p:nvPr/>
          </p:nvSpPr>
          <p:spPr bwMode="auto">
            <a:xfrm>
              <a:off x="6510764" y="4075552"/>
              <a:ext cx="167198" cy="214719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endParaRPr lang="en-US" altLang="ko-KR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2" name="AutoShape 54"/>
            <p:cNvCxnSpPr>
              <a:cxnSpLocks noChangeShapeType="1"/>
              <a:stCxn id="79" idx="2"/>
              <a:endCxn id="81" idx="0"/>
            </p:cNvCxnSpPr>
            <p:nvPr/>
          </p:nvCxnSpPr>
          <p:spPr bwMode="auto">
            <a:xfrm rot="5400000">
              <a:off x="6757220" y="3707662"/>
              <a:ext cx="205034" cy="53074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83" name="Text Box 55"/>
            <p:cNvSpPr txBox="1">
              <a:spLocks noChangeArrowheads="1"/>
            </p:cNvSpPr>
            <p:nvPr/>
          </p:nvSpPr>
          <p:spPr bwMode="auto">
            <a:xfrm>
              <a:off x="7023347" y="4356234"/>
              <a:ext cx="473548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latin typeface="맑은 고딕" pitchFamily="50" charset="-127"/>
                  <a:ea typeface="맑은 고딕" pitchFamily="50" charset="-127"/>
                </a:rPr>
                <a:t>의장용자재</a:t>
              </a:r>
              <a:endParaRPr lang="en-US" altLang="ko-KR" sz="7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박스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스티커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4" name="Oval 57"/>
            <p:cNvSpPr>
              <a:spLocks noChangeArrowheads="1"/>
            </p:cNvSpPr>
            <p:nvPr/>
          </p:nvSpPr>
          <p:spPr bwMode="auto">
            <a:xfrm>
              <a:off x="6674527" y="4798532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5" name="AutoShape 58"/>
            <p:cNvCxnSpPr>
              <a:cxnSpLocks noChangeShapeType="1"/>
              <a:stCxn id="76" idx="2"/>
              <a:endCxn id="84" idx="0"/>
            </p:cNvCxnSpPr>
            <p:nvPr/>
          </p:nvCxnSpPr>
          <p:spPr bwMode="auto">
            <a:xfrm rot="16200000" flipH="1">
              <a:off x="6629855" y="4670260"/>
              <a:ext cx="148931" cy="1076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86" name="AutoShape 59"/>
            <p:cNvCxnSpPr>
              <a:cxnSpLocks noChangeShapeType="1"/>
              <a:stCxn id="76" idx="2"/>
              <a:endCxn id="93" idx="0"/>
            </p:cNvCxnSpPr>
            <p:nvPr/>
          </p:nvCxnSpPr>
          <p:spPr bwMode="auto">
            <a:xfrm rot="5400000">
              <a:off x="6531623" y="4679642"/>
              <a:ext cx="148933" cy="888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87" name="Oval 61"/>
            <p:cNvSpPr>
              <a:spLocks noChangeArrowheads="1"/>
            </p:cNvSpPr>
            <p:nvPr/>
          </p:nvSpPr>
          <p:spPr bwMode="auto">
            <a:xfrm>
              <a:off x="6778076" y="4434103"/>
              <a:ext cx="167198" cy="196142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8" name="AutoShape 62"/>
            <p:cNvCxnSpPr>
              <a:cxnSpLocks noChangeShapeType="1"/>
              <a:stCxn id="81" idx="2"/>
              <a:endCxn id="87" idx="0"/>
            </p:cNvCxnSpPr>
            <p:nvPr/>
          </p:nvCxnSpPr>
          <p:spPr bwMode="auto">
            <a:xfrm rot="16200000" flipH="1">
              <a:off x="6656104" y="4228530"/>
              <a:ext cx="143832" cy="2673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89" name="Oval 61"/>
            <p:cNvSpPr>
              <a:spLocks noChangeArrowheads="1"/>
            </p:cNvSpPr>
            <p:nvPr/>
          </p:nvSpPr>
          <p:spPr bwMode="auto">
            <a:xfrm>
              <a:off x="7168502" y="4084840"/>
              <a:ext cx="167198" cy="196142"/>
            </a:xfrm>
            <a:prstGeom prst="ellipse">
              <a:avLst/>
            </a:prstGeom>
            <a:solidFill>
              <a:srgbClr val="99FFCC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0" name="Oval 61"/>
            <p:cNvSpPr>
              <a:spLocks noChangeArrowheads="1"/>
            </p:cNvSpPr>
            <p:nvPr/>
          </p:nvSpPr>
          <p:spPr bwMode="auto">
            <a:xfrm>
              <a:off x="7696745" y="4084840"/>
              <a:ext cx="167198" cy="196142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1" name="Text Box 55"/>
            <p:cNvSpPr txBox="1">
              <a:spLocks noChangeArrowheads="1"/>
            </p:cNvSpPr>
            <p:nvPr/>
          </p:nvSpPr>
          <p:spPr bwMode="auto">
            <a:xfrm>
              <a:off x="7557425" y="4356234"/>
              <a:ext cx="406892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포장용자재</a:t>
              </a:r>
              <a:endPara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latin typeface="맑은 고딕" pitchFamily="50" charset="-127"/>
                  <a:ea typeface="맑은 고딕" pitchFamily="50" charset="-127"/>
                </a:rPr>
                <a:t>팔레트 등</a:t>
              </a: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92" name="AutoShape 48"/>
            <p:cNvCxnSpPr>
              <a:cxnSpLocks noChangeShapeType="1"/>
              <a:stCxn id="79" idx="2"/>
            </p:cNvCxnSpPr>
            <p:nvPr/>
          </p:nvCxnSpPr>
          <p:spPr bwMode="auto">
            <a:xfrm rot="16200000" flipH="1">
              <a:off x="7339290" y="3656337"/>
              <a:ext cx="214322" cy="64268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93" name="Oval 41"/>
            <p:cNvSpPr>
              <a:spLocks noChangeArrowheads="1"/>
            </p:cNvSpPr>
            <p:nvPr/>
          </p:nvSpPr>
          <p:spPr bwMode="auto">
            <a:xfrm>
              <a:off x="6477548" y="4798534"/>
              <a:ext cx="168231" cy="215498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lang="ko-KR" altLang="en-US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4" name="Oval 57"/>
            <p:cNvSpPr>
              <a:spLocks noChangeArrowheads="1"/>
            </p:cNvSpPr>
            <p:nvPr/>
          </p:nvSpPr>
          <p:spPr bwMode="auto">
            <a:xfrm>
              <a:off x="6381816" y="5108877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5" name="Oval 57"/>
            <p:cNvSpPr>
              <a:spLocks noChangeArrowheads="1"/>
            </p:cNvSpPr>
            <p:nvPr/>
          </p:nvSpPr>
          <p:spPr bwMode="auto">
            <a:xfrm>
              <a:off x="6563568" y="5108877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96" name="AutoShape 59"/>
            <p:cNvCxnSpPr>
              <a:cxnSpLocks noChangeShapeType="1"/>
              <a:stCxn id="93" idx="2"/>
              <a:endCxn id="94" idx="0"/>
            </p:cNvCxnSpPr>
            <p:nvPr/>
          </p:nvCxnSpPr>
          <p:spPr bwMode="auto">
            <a:xfrm rot="5400000">
              <a:off x="6466117" y="5013329"/>
              <a:ext cx="94845" cy="962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97" name="AutoShape 59"/>
            <p:cNvCxnSpPr>
              <a:cxnSpLocks noChangeShapeType="1"/>
              <a:stCxn id="93" idx="2"/>
              <a:endCxn id="95" idx="0"/>
            </p:cNvCxnSpPr>
            <p:nvPr/>
          </p:nvCxnSpPr>
          <p:spPr bwMode="auto">
            <a:xfrm rot="16200000" flipH="1">
              <a:off x="6556993" y="5018702"/>
              <a:ext cx="94845" cy="8550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04" name="Text Box 55"/>
            <p:cNvSpPr txBox="1">
              <a:spLocks noChangeArrowheads="1"/>
            </p:cNvSpPr>
            <p:nvPr/>
          </p:nvSpPr>
          <p:spPr bwMode="auto">
            <a:xfrm>
              <a:off x="6465414" y="5348929"/>
              <a:ext cx="1669405" cy="16068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1000" b="1" i="1" u="sng" dirty="0" smtClean="0">
                  <a:latin typeface="맑은 고딕" pitchFamily="50" charset="-127"/>
                  <a:ea typeface="맑은 고딕" pitchFamily="50" charset="-127"/>
                </a:rPr>
                <a:t>Static BOM</a:t>
              </a:r>
              <a:endParaRPr lang="ko-KR" altLang="en-US" sz="1000" b="1" i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07" name="TextBox 106"/>
          <p:cNvSpPr txBox="1"/>
          <p:nvPr/>
        </p:nvSpPr>
        <p:spPr>
          <a:xfrm>
            <a:off x="909893" y="5867393"/>
            <a:ext cx="1739451" cy="612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 smtClean="0"/>
              <a:t> MTO(Make To Order)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dirty="0" smtClean="0"/>
              <a:t> MTS(Make To Stock)</a:t>
            </a:r>
            <a:endParaRPr lang="ko-KR" altLang="en-US" dirty="0"/>
          </a:p>
        </p:txBody>
      </p:sp>
      <p:sp>
        <p:nvSpPr>
          <p:cNvPr id="108" name="포인트가 5개인 별 107"/>
          <p:cNvSpPr/>
          <p:nvPr/>
        </p:nvSpPr>
        <p:spPr>
          <a:xfrm>
            <a:off x="3268133" y="2091266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9" name="포인트가 5개인 별 108"/>
          <p:cNvSpPr/>
          <p:nvPr/>
        </p:nvSpPr>
        <p:spPr>
          <a:xfrm>
            <a:off x="4614333" y="2091266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0" name="포인트가 5개인 별 109"/>
          <p:cNvSpPr/>
          <p:nvPr/>
        </p:nvSpPr>
        <p:spPr>
          <a:xfrm>
            <a:off x="905933" y="5825066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41" y="874683"/>
            <a:ext cx="3504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창원생산본부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제품군에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따른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BOM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유형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4777273"/>
              </p:ext>
            </p:extLst>
          </p:nvPr>
        </p:nvGraphicFramePr>
        <p:xfrm>
          <a:off x="329106" y="1339702"/>
          <a:ext cx="9383219" cy="2885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255"/>
                <a:gridCol w="522514"/>
                <a:gridCol w="768657"/>
                <a:gridCol w="768657"/>
                <a:gridCol w="768657"/>
                <a:gridCol w="768657"/>
                <a:gridCol w="768657"/>
                <a:gridCol w="768657"/>
                <a:gridCol w="817880"/>
                <a:gridCol w="768657"/>
                <a:gridCol w="768657"/>
                <a:gridCol w="768657"/>
                <a:gridCol w="768657"/>
              </a:tblGrid>
              <a:tr h="355097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  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창원 차량용 제품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창원 </a:t>
                      </a:r>
                      <a:r>
                        <a:rPr lang="ko-KR" altLang="en-US" sz="10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무누액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 제품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창원 산업용 제품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577033"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GC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EB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PT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AGM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VR1278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ES</a:t>
                      </a:r>
                    </a:p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중형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대형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MSB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UXL</a:t>
                      </a: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GXL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PS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V-TYPE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VGS</a:t>
                      </a: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CGS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</a:tr>
              <a:tr h="5770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수출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(w/o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(w/o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(w/o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(w/o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(w/o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(w/o</a:t>
                      </a:r>
                      <a:r>
                        <a:rPr lang="en-US" altLang="ko-KR" sz="1000" baseline="0" dirty="0" smtClean="0">
                          <a:latin typeface="+mn-ea"/>
                          <a:ea typeface="+mn-ea"/>
                        </a:rPr>
                        <a:t> 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09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MTO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0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i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0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i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800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09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100~600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80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생산전략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8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8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8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MTO:50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MTS:52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41" y="874683"/>
            <a:ext cx="3504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일반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BOM VS SUPER BOM]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6" name="표 105"/>
          <p:cNvGraphicFramePr>
            <a:graphicFrameLocks noGrp="1"/>
          </p:cNvGraphicFramePr>
          <p:nvPr/>
        </p:nvGraphicFramePr>
        <p:xfrm>
          <a:off x="431819" y="1193799"/>
          <a:ext cx="9194798" cy="4715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7399"/>
                <a:gridCol w="4597399"/>
              </a:tblGrid>
              <a:tr h="1608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일반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BOM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SUPER BOM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568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5666" y="1494290"/>
            <a:ext cx="4428067" cy="4373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90051" y="1481665"/>
            <a:ext cx="4468816" cy="4385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828800" y="4859867"/>
            <a:ext cx="2455333" cy="98213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537201" y="4055534"/>
            <a:ext cx="3556000" cy="131233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37201" y="5376335"/>
            <a:ext cx="3556000" cy="491066"/>
          </a:xfrm>
          <a:prstGeom prst="rect">
            <a:avLst/>
          </a:prstGeom>
          <a:noFill/>
          <a:ln w="28575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포인트가 5개인 별 13"/>
          <p:cNvSpPr/>
          <p:nvPr/>
        </p:nvSpPr>
        <p:spPr>
          <a:xfrm>
            <a:off x="956733" y="2709333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포인트가 5개인 별 14"/>
          <p:cNvSpPr/>
          <p:nvPr/>
        </p:nvSpPr>
        <p:spPr>
          <a:xfrm>
            <a:off x="5621866" y="2438400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0411" y="5960530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b="1" dirty="0" smtClean="0">
                <a:latin typeface="+mn-ea"/>
                <a:ea typeface="+mn-ea"/>
              </a:rPr>
              <a:t> L : </a:t>
            </a:r>
            <a:r>
              <a:rPr lang="ko-KR" altLang="en-US" b="1" dirty="0" smtClean="0">
                <a:latin typeface="+mn-ea"/>
                <a:ea typeface="+mn-ea"/>
              </a:rPr>
              <a:t>재고품목</a:t>
            </a:r>
            <a:endParaRPr lang="en-US" altLang="ko-KR" b="1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b="1" dirty="0" smtClean="0">
                <a:latin typeface="+mn-ea"/>
                <a:ea typeface="+mn-ea"/>
              </a:rPr>
              <a:t> K : </a:t>
            </a:r>
            <a:r>
              <a:rPr lang="ko-KR" altLang="en-US" b="1" dirty="0" smtClean="0">
                <a:latin typeface="+mn-ea"/>
                <a:ea typeface="+mn-ea"/>
              </a:rPr>
              <a:t>클래스품목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17" name="포인트가 5개인 별 16"/>
          <p:cNvSpPr/>
          <p:nvPr/>
        </p:nvSpPr>
        <p:spPr>
          <a:xfrm>
            <a:off x="516451" y="5935137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9287933" y="5274733"/>
            <a:ext cx="296334" cy="618067"/>
          </a:xfrm>
          <a:prstGeom prst="rect">
            <a:avLst/>
          </a:prstGeom>
          <a:noFill/>
          <a:ln w="12700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41" y="874683"/>
            <a:ext cx="3504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클래스 품목 종류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9627" name="Picture 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205529" y="5029513"/>
            <a:ext cx="2498196" cy="1188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" name="직사각형 113"/>
          <p:cNvSpPr/>
          <p:nvPr/>
        </p:nvSpPr>
        <p:spPr>
          <a:xfrm>
            <a:off x="8310786" y="6091535"/>
            <a:ext cx="752065" cy="2923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rPr>
              <a:t>PALLET</a:t>
            </a:r>
          </a:p>
        </p:txBody>
      </p:sp>
      <p:grpSp>
        <p:nvGrpSpPr>
          <p:cNvPr id="119" name="그룹 118"/>
          <p:cNvGrpSpPr/>
          <p:nvPr/>
        </p:nvGrpSpPr>
        <p:grpSpPr>
          <a:xfrm>
            <a:off x="688727" y="1223915"/>
            <a:ext cx="8707467" cy="5151714"/>
            <a:chOff x="688727" y="1369197"/>
            <a:chExt cx="8707467" cy="5151714"/>
          </a:xfrm>
        </p:grpSpPr>
        <p:sp>
          <p:nvSpPr>
            <p:cNvPr id="107" name="직사각형 106"/>
            <p:cNvSpPr/>
            <p:nvPr/>
          </p:nvSpPr>
          <p:spPr>
            <a:xfrm>
              <a:off x="4288868" y="2925009"/>
              <a:ext cx="1536202" cy="132343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ko-KR" sz="80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reflection blurRad="6350" stA="60000" endA="900" endPos="58000" dir="5400000" sy="-100000" algn="bl" rotWithShape="0"/>
                  </a:effectLst>
                </a:rPr>
                <a:t>K</a:t>
              </a:r>
              <a:endParaRPr lang="en-US" altLang="ko-KR" sz="8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</a:endParaRPr>
            </a:p>
          </p:txBody>
        </p:sp>
        <p:pic>
          <p:nvPicPr>
            <p:cNvPr id="239620" name="Picture 4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1961747" y="1576700"/>
              <a:ext cx="1439693" cy="1449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1" name="Picture 5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3615372" y="1369197"/>
              <a:ext cx="2726795" cy="615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2" name="Picture 6"/>
            <p:cNvPicPr>
              <a:picLocks noChangeAspect="1" noChangeArrowheads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 bwMode="auto">
            <a:xfrm>
              <a:off x="7475198" y="1857683"/>
              <a:ext cx="1316038" cy="680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3" name="Picture 7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7722111" y="3144930"/>
              <a:ext cx="1674083" cy="11450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4" name="Picture 8"/>
            <p:cNvPicPr>
              <a:picLocks noChangeAspect="1" noChangeArrowheads="1"/>
            </p:cNvPicPr>
            <p:nvPr/>
          </p:nvPicPr>
          <p:blipFill>
            <a:blip r:embed="rId7" cstate="email"/>
            <a:srcRect/>
            <a:stretch>
              <a:fillRect/>
            </a:stretch>
          </p:blipFill>
          <p:spPr bwMode="auto">
            <a:xfrm>
              <a:off x="688727" y="3338056"/>
              <a:ext cx="1938868" cy="11768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5" name="Picture 9"/>
            <p:cNvPicPr>
              <a:picLocks noChangeAspect="1" noChangeArrowheads="1"/>
            </p:cNvPicPr>
            <p:nvPr/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4523444" y="4998094"/>
              <a:ext cx="1014231" cy="15228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6" name="Picture 10"/>
            <p:cNvPicPr>
              <a:picLocks noChangeAspect="1" noChangeArrowheads="1"/>
            </p:cNvPicPr>
            <p:nvPr/>
          </p:nvPicPr>
          <p:blipFill>
            <a:blip r:embed="rId9" cstate="email"/>
            <a:srcRect/>
            <a:stretch>
              <a:fillRect/>
            </a:stretch>
          </p:blipFill>
          <p:spPr bwMode="auto">
            <a:xfrm>
              <a:off x="1471543" y="5314213"/>
              <a:ext cx="2181225" cy="866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9" name="직사각형 108"/>
            <p:cNvSpPr/>
            <p:nvPr/>
          </p:nvSpPr>
          <p:spPr>
            <a:xfrm>
              <a:off x="3377017" y="2622417"/>
              <a:ext cx="545342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1300" b="1" dirty="0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BOX</a:t>
              </a:r>
            </a:p>
          </p:txBody>
        </p:sp>
        <p:sp>
          <p:nvSpPr>
            <p:cNvPr id="110" name="직사각형 109"/>
            <p:cNvSpPr/>
            <p:nvPr/>
          </p:nvSpPr>
          <p:spPr>
            <a:xfrm>
              <a:off x="4513135" y="2095110"/>
              <a:ext cx="1018227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1300" b="1" dirty="0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+mn-ea"/>
                  <a:ea typeface="+mn-ea"/>
                </a:rPr>
                <a:t>형명스티커</a:t>
              </a:r>
              <a:endPara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11" name="직사각형 110"/>
            <p:cNvSpPr/>
            <p:nvPr/>
          </p:nvSpPr>
          <p:spPr>
            <a:xfrm>
              <a:off x="6247474" y="2573122"/>
              <a:ext cx="1351652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1300" b="1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+mn-ea"/>
                  <a:ea typeface="+mn-ea"/>
                </a:rPr>
                <a:t>취급주의스티커</a:t>
              </a:r>
              <a:endPara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12" name="직사각형 111"/>
            <p:cNvSpPr/>
            <p:nvPr/>
          </p:nvSpPr>
          <p:spPr>
            <a:xfrm>
              <a:off x="6507917" y="3914336"/>
              <a:ext cx="1184941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1300" b="1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+mn-ea"/>
                  <a:ea typeface="+mn-ea"/>
                </a:rPr>
                <a:t>브랜드스티커</a:t>
              </a:r>
              <a:endPara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13" name="직사각형 112"/>
            <p:cNvSpPr/>
            <p:nvPr/>
          </p:nvSpPr>
          <p:spPr>
            <a:xfrm>
              <a:off x="5478807" y="5005587"/>
              <a:ext cx="684803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1300" b="1" dirty="0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+mn-ea"/>
                  <a:ea typeface="+mn-ea"/>
                </a:rPr>
                <a:t>설명서</a:t>
              </a:r>
              <a:endPara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15" name="직사각형 114"/>
            <p:cNvSpPr/>
            <p:nvPr/>
          </p:nvSpPr>
          <p:spPr>
            <a:xfrm>
              <a:off x="3297661" y="4981135"/>
              <a:ext cx="1018228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1300" b="1" dirty="0" err="1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+mn-ea"/>
                  <a:ea typeface="+mn-ea"/>
                </a:rPr>
                <a:t>단자보호캡</a:t>
              </a:r>
              <a:endPara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2710411" y="3816218"/>
              <a:ext cx="851515" cy="2923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1300" b="1" dirty="0" smtClean="0">
                  <a:ln w="9525">
                    <a:solidFill>
                      <a:schemeClr val="tx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+mn-ea"/>
                  <a:ea typeface="+mn-ea"/>
                </a:rPr>
                <a:t>전조인쇄</a:t>
              </a:r>
              <a:endParaRPr lang="en-US" altLang="ko-KR" sz="1300" b="1" dirty="0" smtClean="0">
                <a:ln w="9525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118" name="포인트가 7개인 별 117"/>
            <p:cNvSpPr/>
            <p:nvPr/>
          </p:nvSpPr>
          <p:spPr>
            <a:xfrm>
              <a:off x="3572150" y="2367181"/>
              <a:ext cx="2931207" cy="2580828"/>
            </a:xfrm>
            <a:prstGeom prst="star7">
              <a:avLst/>
            </a:prstGeom>
            <a:noFill/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20" name="포인트가 5개인 별 119"/>
          <p:cNvSpPr/>
          <p:nvPr/>
        </p:nvSpPr>
        <p:spPr>
          <a:xfrm>
            <a:off x="7552266" y="4986867"/>
            <a:ext cx="169334" cy="135467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41" y="874683"/>
            <a:ext cx="3504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[Variant Table]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/>
        </p:nvGraphicFramePr>
        <p:xfrm>
          <a:off x="397927" y="1889458"/>
          <a:ext cx="8302292" cy="516467"/>
        </p:xfrm>
        <a:graphic>
          <a:graphicData uri="http://schemas.openxmlformats.org/drawingml/2006/table">
            <a:tbl>
              <a:tblPr/>
              <a:tblGrid>
                <a:gridCol w="532016"/>
                <a:gridCol w="614566"/>
                <a:gridCol w="500266"/>
                <a:gridCol w="425653"/>
                <a:gridCol w="500266"/>
                <a:gridCol w="500265"/>
                <a:gridCol w="654253"/>
                <a:gridCol w="385965"/>
                <a:gridCol w="500265"/>
                <a:gridCol w="500265"/>
                <a:gridCol w="882853"/>
                <a:gridCol w="654253"/>
                <a:gridCol w="997153"/>
                <a:gridCol w="654253"/>
              </a:tblGrid>
              <a:tr h="5164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OD Table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효력시작일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자재번호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인도처</a:t>
                      </a:r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고객사용</a:t>
                      </a:r>
                      <a:b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자재번호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의장정보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바이어형명 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브랜드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인쇄색상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박스색상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취급주의스티커 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형명스티커 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원산지스티커 유무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설명서유무 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372529" y="3479833"/>
          <a:ext cx="9210823" cy="516467"/>
        </p:xfrm>
        <a:graphic>
          <a:graphicData uri="http://schemas.openxmlformats.org/drawingml/2006/table">
            <a:tbl>
              <a:tblPr/>
              <a:tblGrid>
                <a:gridCol w="728865"/>
                <a:gridCol w="500265"/>
                <a:gridCol w="614565"/>
                <a:gridCol w="728865"/>
                <a:gridCol w="843165"/>
                <a:gridCol w="539953"/>
                <a:gridCol w="688391"/>
                <a:gridCol w="500265"/>
                <a:gridCol w="500265"/>
                <a:gridCol w="500265"/>
                <a:gridCol w="500265"/>
                <a:gridCol w="500265"/>
                <a:gridCol w="539953"/>
                <a:gridCol w="654253"/>
                <a:gridCol w="385965"/>
                <a:gridCol w="485258"/>
              </a:tblGrid>
              <a:tr h="51646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인쇄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박스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형명스티커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브랜드스티커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취급주의스티커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설명서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기타스티커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기타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캡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캡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캡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캡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팔레트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자재코드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팔레트타입 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플랜트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변형가격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개체 27"/>
          <p:cNvGraphicFramePr>
            <a:graphicFrameLocks noChangeAspect="1"/>
          </p:cNvGraphicFramePr>
          <p:nvPr/>
        </p:nvGraphicFramePr>
        <p:xfrm>
          <a:off x="9173632" y="1473211"/>
          <a:ext cx="402167" cy="754472"/>
        </p:xfrm>
        <a:graphic>
          <a:graphicData uri="http://schemas.openxmlformats.org/presentationml/2006/ole">
            <p:oleObj spid="_x0000_s240641" name="Worksheet" showAsIcon="1" r:id="rId3" imgW="380880" imgH="771480" progId="Excel.Sheet.8">
              <p:embed/>
            </p:oleObj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271378" y="1577430"/>
            <a:ext cx="35047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의장 정보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FIELD</a:t>
            </a:r>
            <a:endParaRPr lang="ko-KR" altLang="en-US" sz="11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39100" y="2878676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바이어형명</a:t>
            </a:r>
            <a:endParaRPr lang="ko-KR" altLang="en-US" sz="1000" b="1" dirty="0">
              <a:solidFill>
                <a:srgbClr val="103991"/>
              </a:solidFill>
              <a:latin typeface="+mn-ea"/>
              <a:ea typeface="+mn-ea"/>
            </a:endParaRPr>
          </a:p>
        </p:txBody>
      </p:sp>
      <p:cxnSp>
        <p:nvCxnSpPr>
          <p:cNvPr id="32" name="꺾인 연결선 31"/>
          <p:cNvCxnSpPr>
            <a:endCxn id="30" idx="1"/>
          </p:cNvCxnSpPr>
          <p:nvPr/>
        </p:nvCxnSpPr>
        <p:spPr>
          <a:xfrm rot="16200000" flipH="1">
            <a:off x="2538294" y="2600981"/>
            <a:ext cx="597244" cy="204367"/>
          </a:xfrm>
          <a:prstGeom prst="bentConnector2">
            <a:avLst/>
          </a:prstGeom>
          <a:ln>
            <a:solidFill>
              <a:srgbClr val="10399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474975" y="2523076"/>
            <a:ext cx="31502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바이어형명</a:t>
            </a:r>
            <a:r>
              <a:rPr lang="en-US" altLang="ko-KR" sz="1000" b="1" dirty="0" smtClean="0">
                <a:solidFill>
                  <a:srgbClr val="103991"/>
                </a:solidFill>
                <a:latin typeface="+mn-ea"/>
                <a:ea typeface="+mn-ea"/>
              </a:rPr>
              <a:t>,</a:t>
            </a:r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브랜드</a:t>
            </a:r>
            <a:r>
              <a:rPr lang="en-US" altLang="ko-KR" sz="1000" b="1" dirty="0" smtClean="0">
                <a:solidFill>
                  <a:srgbClr val="103991"/>
                </a:solidFill>
                <a:latin typeface="+mn-ea"/>
                <a:ea typeface="+mn-ea"/>
              </a:rPr>
              <a:t>,</a:t>
            </a:r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인쇄색상</a:t>
            </a:r>
            <a:r>
              <a:rPr lang="en-US" altLang="ko-KR" sz="1000" b="1" dirty="0" smtClean="0">
                <a:solidFill>
                  <a:srgbClr val="103991"/>
                </a:solidFill>
                <a:latin typeface="+mn-ea"/>
                <a:ea typeface="+mn-ea"/>
              </a:rPr>
              <a:t>,</a:t>
            </a:r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박스색상 </a:t>
            </a:r>
            <a:r>
              <a:rPr lang="en-US" altLang="ko-KR" sz="1000" b="1" dirty="0" smtClean="0">
                <a:solidFill>
                  <a:srgbClr val="103991"/>
                </a:solidFill>
                <a:latin typeface="+mn-ea"/>
                <a:ea typeface="+mn-ea"/>
              </a:rPr>
              <a:t>FIELD</a:t>
            </a:r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의 조합</a:t>
            </a:r>
            <a:endParaRPr lang="ko-KR" altLang="en-US" sz="1000" b="1" dirty="0">
              <a:solidFill>
                <a:srgbClr val="103991"/>
              </a:solidFill>
              <a:latin typeface="+mn-ea"/>
              <a:ea typeface="+mn-ea"/>
            </a:endParaRPr>
          </a:p>
        </p:txBody>
      </p:sp>
      <p:cxnSp>
        <p:nvCxnSpPr>
          <p:cNvPr id="35" name="꺾인 연결선 31"/>
          <p:cNvCxnSpPr>
            <a:endCxn id="34" idx="1"/>
          </p:cNvCxnSpPr>
          <p:nvPr/>
        </p:nvCxnSpPr>
        <p:spPr>
          <a:xfrm>
            <a:off x="3208866" y="2404544"/>
            <a:ext cx="266109" cy="241643"/>
          </a:xfrm>
          <a:prstGeom prst="bentConnector3">
            <a:avLst>
              <a:gd name="adj1" fmla="val 2275"/>
            </a:avLst>
          </a:prstGeom>
          <a:ln>
            <a:solidFill>
              <a:srgbClr val="10399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직사각형 63"/>
          <p:cNvSpPr/>
          <p:nvPr/>
        </p:nvSpPr>
        <p:spPr>
          <a:xfrm>
            <a:off x="3463851" y="1274011"/>
            <a:ext cx="98661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ko-KR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KEY FILED</a:t>
            </a:r>
            <a:endParaRPr lang="en-US" altLang="ko-KR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71378" y="3152230"/>
            <a:ext cx="35047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의장부자재 코드 정보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FIELD</a:t>
            </a:r>
            <a:endParaRPr lang="ko-KR" altLang="en-US" sz="11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4" name="직선 화살표 연결선 73"/>
          <p:cNvCxnSpPr/>
          <p:nvPr/>
        </p:nvCxnSpPr>
        <p:spPr>
          <a:xfrm flipV="1">
            <a:off x="9338733" y="3175009"/>
            <a:ext cx="0" cy="296334"/>
          </a:xfrm>
          <a:prstGeom prst="straightConnector1">
            <a:avLst/>
          </a:prstGeom>
          <a:ln>
            <a:solidFill>
              <a:srgbClr val="0083C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8729569" y="2751676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영업판매가격</a:t>
            </a:r>
            <a:endParaRPr lang="en-US" altLang="ko-KR" sz="1000" b="1" dirty="0" smtClean="0">
              <a:solidFill>
                <a:srgbClr val="103991"/>
              </a:solidFill>
              <a:latin typeface="+mn-ea"/>
              <a:ea typeface="+mn-ea"/>
            </a:endParaRPr>
          </a:p>
          <a:p>
            <a:r>
              <a:rPr lang="ko-KR" altLang="en-US" sz="1000" b="1" dirty="0" smtClean="0">
                <a:solidFill>
                  <a:srgbClr val="103991"/>
                </a:solidFill>
                <a:latin typeface="+mn-ea"/>
                <a:ea typeface="+mn-ea"/>
              </a:rPr>
              <a:t>결정 구분 </a:t>
            </a:r>
            <a:r>
              <a:rPr lang="en-US" altLang="ko-KR" sz="1000" b="1" dirty="0" smtClean="0">
                <a:solidFill>
                  <a:srgbClr val="103991"/>
                </a:solidFill>
                <a:latin typeface="+mn-ea"/>
                <a:ea typeface="+mn-ea"/>
              </a:rPr>
              <a:t>FIELD</a:t>
            </a:r>
            <a:endParaRPr lang="ko-KR" altLang="en-US" sz="1000" b="1" dirty="0">
              <a:solidFill>
                <a:srgbClr val="103991"/>
              </a:solidFill>
              <a:latin typeface="+mn-ea"/>
              <a:ea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1786468" y="1407560"/>
            <a:ext cx="1645101" cy="480517"/>
            <a:chOff x="1786468" y="1407560"/>
            <a:chExt cx="1645101" cy="480517"/>
          </a:xfrm>
        </p:grpSpPr>
        <p:cxnSp>
          <p:nvCxnSpPr>
            <p:cNvPr id="50" name="꺾인 연결선 49"/>
            <p:cNvCxnSpPr/>
            <p:nvPr/>
          </p:nvCxnSpPr>
          <p:spPr>
            <a:xfrm flipV="1">
              <a:off x="1786468" y="1407560"/>
              <a:ext cx="1645101" cy="480517"/>
            </a:xfrm>
            <a:prstGeom prst="bentConnector3">
              <a:avLst>
                <a:gd name="adj1" fmla="val 38"/>
              </a:avLst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자유형 32"/>
            <p:cNvSpPr/>
            <p:nvPr/>
          </p:nvSpPr>
          <p:spPr>
            <a:xfrm>
              <a:off x="2260315" y="1746607"/>
              <a:ext cx="965770" cy="133564"/>
            </a:xfrm>
            <a:custGeom>
              <a:avLst/>
              <a:gdLst>
                <a:gd name="connsiteX0" fmla="*/ 0 w 965770"/>
                <a:gd name="connsiteY0" fmla="*/ 133564 h 133564"/>
                <a:gd name="connsiteX1" fmla="*/ 0 w 965770"/>
                <a:gd name="connsiteY1" fmla="*/ 0 h 133564"/>
                <a:gd name="connsiteX2" fmla="*/ 965770 w 965770"/>
                <a:gd name="connsiteY2" fmla="*/ 0 h 133564"/>
                <a:gd name="connsiteX3" fmla="*/ 965770 w 965770"/>
                <a:gd name="connsiteY3" fmla="*/ 133564 h 133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5770" h="133564">
                  <a:moveTo>
                    <a:pt x="0" y="133564"/>
                  </a:moveTo>
                  <a:lnTo>
                    <a:pt x="0" y="0"/>
                  </a:lnTo>
                  <a:lnTo>
                    <a:pt x="965770" y="0"/>
                  </a:lnTo>
                  <a:lnTo>
                    <a:pt x="965770" y="133564"/>
                  </a:ln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자유형 35"/>
            <p:cNvSpPr/>
            <p:nvPr/>
          </p:nvSpPr>
          <p:spPr>
            <a:xfrm flipH="1">
              <a:off x="2732925" y="1407560"/>
              <a:ext cx="45719" cy="472611"/>
            </a:xfrm>
            <a:custGeom>
              <a:avLst/>
              <a:gdLst>
                <a:gd name="connsiteX0" fmla="*/ 0 w 0"/>
                <a:gd name="connsiteY0" fmla="*/ 431515 h 431515"/>
                <a:gd name="connsiteX1" fmla="*/ 0 w 0"/>
                <a:gd name="connsiteY1" fmla="*/ 0 h 43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431515">
                  <a:moveTo>
                    <a:pt x="0" y="431515"/>
                  </a:moveTo>
                  <a:lnTo>
                    <a:pt x="0" y="0"/>
                  </a:ln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5339" y="2743436"/>
            <a:ext cx="870135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err="1" smtClean="0">
                <a:latin typeface="+mn-ea"/>
                <a:ea typeface="+mn-ea"/>
              </a:rPr>
              <a:t>Ⅰ.SAP</a:t>
            </a:r>
            <a:r>
              <a:rPr lang="en-US" altLang="ko-KR" sz="3000" b="1" dirty="0" smtClean="0">
                <a:latin typeface="+mn-ea"/>
                <a:ea typeface="+mn-ea"/>
              </a:rPr>
              <a:t> STANDARD </a:t>
            </a:r>
            <a:r>
              <a:rPr lang="ko-KR" altLang="en-US" sz="3000" b="1" dirty="0" smtClean="0">
                <a:latin typeface="+mn-ea"/>
                <a:ea typeface="+mn-ea"/>
              </a:rPr>
              <a:t>사용 </a:t>
            </a:r>
            <a:r>
              <a:rPr lang="en-US" altLang="ko-KR" sz="3000" b="1" dirty="0" smtClean="0">
                <a:latin typeface="+mn-ea"/>
                <a:ea typeface="+mn-ea"/>
              </a:rPr>
              <a:t>SUPER BOM </a:t>
            </a:r>
            <a:r>
              <a:rPr lang="ko-KR" altLang="en-US" sz="3000" b="1" dirty="0" smtClean="0">
                <a:latin typeface="+mn-ea"/>
                <a:ea typeface="+mn-ea"/>
              </a:rPr>
              <a:t>관리 방법</a:t>
            </a:r>
            <a:endParaRPr lang="ko-KR" altLang="en-US" sz="3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987180"/>
          <a:ext cx="9215437" cy="57912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특성명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기본데이터 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CT04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CT04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 이용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특성명을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기본데이터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특성내역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ZVC_01 Variant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그룹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릴리스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유형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(CHAR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문자수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 지정 제한가능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(VC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고객사용 자재번호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특성외의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의장특성의 경우 체크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저장 후 완료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별도 작업 필요 없음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28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(K_MATNR, K_CUSTOMER, K_CUSTMAT, K_DESIGN, K_BUYER_MODELNAME, K_BRAND, K_BRANDCOLOR, K_BOXCOLOR, K_CAUTION, K_MODELSTICKER, K_MADESTICKER, K_MANUAL, K_PRINT_MATNR, K_BOX_MATNR, K_MODEL_MATNR, K_BRAND_MATNR, K_CAUTION_MATNR,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K_MANUAL_MATNR, K_ETCSTICKER_MATNR, K_ETC_MATNR, K_TCAP_MATNR_1, K_TCAP_MATNR_2, K_TCAP_MATNR_3, K_TCAP_MATNR_4, K_PALLET_MATNR, K_PALLET_TYPE, K_PRICING, K_PLANT)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⇒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K_MATNR, K_CUSTOMER, K_CUSTMAT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특성을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 제한가능에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18549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특성관리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\CT04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CT04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062" y="1262666"/>
            <a:ext cx="6236413" cy="378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489753" y="1294549"/>
            <a:ext cx="1191802" cy="19520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84961" y="2260320"/>
            <a:ext cx="2065105" cy="45206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89752" y="3061705"/>
            <a:ext cx="2065105" cy="493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017196" y="3462397"/>
            <a:ext cx="719192" cy="24657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6419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81063" y="2034543"/>
            <a:ext cx="309975" cy="287421"/>
          </a:xfrm>
          <a:prstGeom prst="rect">
            <a:avLst/>
          </a:prstGeom>
          <a:noFill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590567" y="412457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2698441" y="1143305"/>
            <a:ext cx="332435" cy="332435"/>
            <a:chOff x="201" y="3420"/>
            <a:chExt cx="798" cy="798"/>
          </a:xfrm>
        </p:grpSpPr>
        <p:pic>
          <p:nvPicPr>
            <p:cNvPr id="12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4" name="Group 74"/>
          <p:cNvGrpSpPr>
            <a:grpSpLocks/>
          </p:cNvGrpSpPr>
          <p:nvPr/>
        </p:nvGrpSpPr>
        <p:grpSpPr bwMode="auto">
          <a:xfrm>
            <a:off x="3705309" y="2139898"/>
            <a:ext cx="332435" cy="332435"/>
            <a:chOff x="201" y="3420"/>
            <a:chExt cx="798" cy="798"/>
          </a:xfrm>
        </p:grpSpPr>
        <p:pic>
          <p:nvPicPr>
            <p:cNvPr id="16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2" name="Group 74"/>
          <p:cNvGrpSpPr>
            <a:grpSpLocks/>
          </p:cNvGrpSpPr>
          <p:nvPr/>
        </p:nvGrpSpPr>
        <p:grpSpPr bwMode="auto">
          <a:xfrm>
            <a:off x="4753273" y="3331700"/>
            <a:ext cx="332435" cy="332435"/>
            <a:chOff x="201" y="3420"/>
            <a:chExt cx="798" cy="798"/>
          </a:xfrm>
        </p:grpSpPr>
        <p:pic>
          <p:nvPicPr>
            <p:cNvPr id="23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기본데이터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 이용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클래스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기본데이터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클래스내역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릴리스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의장사양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그룹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별도 작업 필요 없음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Variant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클래스는 유형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오브젝트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있음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300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Variant Table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특성값을 구성하는 클래스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200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Super BOM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실제 코드를 구성하는 클래스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클래스관리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\CL01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73999" y="2465388"/>
            <a:ext cx="309975" cy="287421"/>
          </a:xfrm>
          <a:prstGeom prst="rect">
            <a:avLst/>
          </a:prstGeom>
          <a:noFill/>
        </p:spPr>
      </p:pic>
      <p:grpSp>
        <p:nvGrpSpPr>
          <p:cNvPr id="13" name="그룹 12"/>
          <p:cNvGrpSpPr/>
          <p:nvPr/>
        </p:nvGrpSpPr>
        <p:grpSpPr>
          <a:xfrm>
            <a:off x="452062" y="1551891"/>
            <a:ext cx="5608192" cy="3831767"/>
            <a:chOff x="452062" y="1551891"/>
            <a:chExt cx="5608192" cy="3831767"/>
          </a:xfrm>
        </p:grpSpPr>
        <p:pic>
          <p:nvPicPr>
            <p:cNvPr id="27443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2062" y="1551891"/>
              <a:ext cx="5608192" cy="3831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4435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6741" y="1564829"/>
              <a:ext cx="923977" cy="1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직사각형 15"/>
          <p:cNvSpPr/>
          <p:nvPr/>
        </p:nvSpPr>
        <p:spPr>
          <a:xfrm>
            <a:off x="1659087" y="1980349"/>
            <a:ext cx="1191802" cy="19520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794933" y="2175082"/>
            <a:ext cx="372534" cy="1278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887686" y="3174149"/>
            <a:ext cx="2836713" cy="49191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2790909" y="1780303"/>
            <a:ext cx="332435" cy="332435"/>
            <a:chOff x="201" y="3420"/>
            <a:chExt cx="798" cy="798"/>
          </a:xfrm>
        </p:grpSpPr>
        <p:pic>
          <p:nvPicPr>
            <p:cNvPr id="12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5" name="Group 74"/>
          <p:cNvGrpSpPr>
            <a:grpSpLocks/>
          </p:cNvGrpSpPr>
          <p:nvPr/>
        </p:nvGrpSpPr>
        <p:grpSpPr bwMode="auto">
          <a:xfrm>
            <a:off x="4671079" y="3300878"/>
            <a:ext cx="332435" cy="332435"/>
            <a:chOff x="201" y="3420"/>
            <a:chExt cx="798" cy="798"/>
          </a:xfrm>
        </p:grpSpPr>
        <p:pic>
          <p:nvPicPr>
            <p:cNvPr id="17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④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Variant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입력된 항목에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대하여 입력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을 클릭하여 저장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클래스관리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\CL01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44" y="1608666"/>
            <a:ext cx="6299156" cy="3784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4" cstate="print"/>
          <a:srcRect b="14035"/>
          <a:stretch>
            <a:fillRect/>
          </a:stretch>
        </p:blipFill>
        <p:spPr bwMode="auto">
          <a:xfrm>
            <a:off x="7266513" y="2387601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702353" y="2810081"/>
            <a:ext cx="3099180" cy="20582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7" name="Group 74"/>
          <p:cNvGrpSpPr>
            <a:grpSpLocks/>
          </p:cNvGrpSpPr>
          <p:nvPr/>
        </p:nvGrpSpPr>
        <p:grpSpPr bwMode="auto">
          <a:xfrm>
            <a:off x="3808051" y="2591962"/>
            <a:ext cx="332435" cy="332435"/>
            <a:chOff x="201" y="3420"/>
            <a:chExt cx="798" cy="798"/>
          </a:xfrm>
        </p:grpSpPr>
        <p:pic>
          <p:nvPicPr>
            <p:cNvPr id="8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기본데이터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 이용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클래스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기본데이터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클래스내역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릴리스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의장사양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그룹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Variant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클래스는 유형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오브젝트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있음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클래스관리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\CL01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73999" y="2465388"/>
            <a:ext cx="309975" cy="287421"/>
          </a:xfrm>
          <a:prstGeom prst="rect">
            <a:avLst/>
          </a:prstGeom>
          <a:noFill/>
        </p:spPr>
      </p:pic>
      <p:grpSp>
        <p:nvGrpSpPr>
          <p:cNvPr id="13" name="그룹 12"/>
          <p:cNvGrpSpPr/>
          <p:nvPr/>
        </p:nvGrpSpPr>
        <p:grpSpPr>
          <a:xfrm>
            <a:off x="541866" y="1591735"/>
            <a:ext cx="6189134" cy="3683000"/>
            <a:chOff x="584200" y="1580601"/>
            <a:chExt cx="5282142" cy="4597420"/>
          </a:xfrm>
        </p:grpSpPr>
        <p:pic>
          <p:nvPicPr>
            <p:cNvPr id="276482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4200" y="1580601"/>
              <a:ext cx="5282142" cy="4597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483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65213" y="1648356"/>
              <a:ext cx="1113895" cy="163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직사각형 15"/>
          <p:cNvSpPr/>
          <p:nvPr/>
        </p:nvSpPr>
        <p:spPr>
          <a:xfrm>
            <a:off x="2065487" y="2005749"/>
            <a:ext cx="1191802" cy="19520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065861" y="2200482"/>
            <a:ext cx="372534" cy="1278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226354" y="3089482"/>
            <a:ext cx="2582714" cy="4749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3191601" y="1790578"/>
            <a:ext cx="332435" cy="332435"/>
            <a:chOff x="201" y="3420"/>
            <a:chExt cx="798" cy="798"/>
          </a:xfrm>
        </p:grpSpPr>
        <p:pic>
          <p:nvPicPr>
            <p:cNvPr id="12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5" name="Group 74"/>
          <p:cNvGrpSpPr>
            <a:grpSpLocks/>
          </p:cNvGrpSpPr>
          <p:nvPr/>
        </p:nvGrpSpPr>
        <p:grpSpPr bwMode="auto">
          <a:xfrm>
            <a:off x="4856014" y="3085122"/>
            <a:ext cx="332435" cy="332435"/>
            <a:chOff x="201" y="3420"/>
            <a:chExt cx="798" cy="798"/>
          </a:xfrm>
        </p:grpSpPr>
        <p:pic>
          <p:nvPicPr>
            <p:cNvPr id="17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④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클래스와 동일한 특성을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을 클릭하여 저장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클래스관리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\CL01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266513" y="2201327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178" y="1625600"/>
            <a:ext cx="6386821" cy="3767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85420" y="3056467"/>
            <a:ext cx="3099180" cy="19473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8" name="Group 74"/>
          <p:cNvGrpSpPr>
            <a:grpSpLocks/>
          </p:cNvGrpSpPr>
          <p:nvPr/>
        </p:nvGrpSpPr>
        <p:grpSpPr bwMode="auto">
          <a:xfrm>
            <a:off x="3787502" y="2869364"/>
            <a:ext cx="332435" cy="332435"/>
            <a:chOff x="201" y="3420"/>
            <a:chExt cx="798" cy="798"/>
          </a:xfrm>
        </p:grpSpPr>
        <p:pic>
          <p:nvPicPr>
            <p:cNvPr id="9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제품코드와 의장사양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분류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클래스유형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클래스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VC_CLASS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 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내역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\MM02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Classification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8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935" y="1605713"/>
            <a:ext cx="3023278" cy="1451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6609" y="1705100"/>
            <a:ext cx="309975" cy="287421"/>
          </a:xfrm>
          <a:prstGeom prst="rect">
            <a:avLst/>
          </a:prstGeom>
          <a:noFill/>
        </p:spPr>
      </p:pic>
      <p:pic>
        <p:nvPicPr>
          <p:cNvPr id="27853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4565" y="2645156"/>
            <a:ext cx="2439878" cy="2669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853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2974" y="1407559"/>
            <a:ext cx="3190985" cy="3924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아래쪽 화살표 10"/>
          <p:cNvSpPr/>
          <p:nvPr/>
        </p:nvSpPr>
        <p:spPr>
          <a:xfrm>
            <a:off x="1407560" y="2506894"/>
            <a:ext cx="986319" cy="369870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오른쪽 화살표 11"/>
          <p:cNvSpPr/>
          <p:nvPr/>
        </p:nvSpPr>
        <p:spPr>
          <a:xfrm>
            <a:off x="3462391" y="2363056"/>
            <a:ext cx="226031" cy="1469205"/>
          </a:xfrm>
          <a:prstGeom prst="right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767667" y="2486346"/>
            <a:ext cx="1564620" cy="16895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94597" y="2034283"/>
            <a:ext cx="318499" cy="12329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73333" y="2753064"/>
            <a:ext cx="309975" cy="287421"/>
          </a:xfrm>
          <a:prstGeom prst="rect">
            <a:avLst/>
          </a:prstGeom>
          <a:noFill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/>
          <a:srcRect b="14035"/>
          <a:stretch>
            <a:fillRect/>
          </a:stretch>
        </p:blipFill>
        <p:spPr bwMode="auto">
          <a:xfrm>
            <a:off x="7266513" y="3506145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Group 74"/>
          <p:cNvGrpSpPr>
            <a:grpSpLocks/>
          </p:cNvGrpSpPr>
          <p:nvPr/>
        </p:nvGrpSpPr>
        <p:grpSpPr bwMode="auto">
          <a:xfrm>
            <a:off x="2328572" y="2180995"/>
            <a:ext cx="332435" cy="332435"/>
            <a:chOff x="201" y="3420"/>
            <a:chExt cx="798" cy="798"/>
          </a:xfrm>
        </p:grpSpPr>
        <p:pic>
          <p:nvPicPr>
            <p:cNvPr id="18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0" name="Group 74"/>
          <p:cNvGrpSpPr>
            <a:grpSpLocks/>
          </p:cNvGrpSpPr>
          <p:nvPr/>
        </p:nvGrpSpPr>
        <p:grpSpPr bwMode="auto">
          <a:xfrm>
            <a:off x="2266927" y="3054299"/>
            <a:ext cx="332435" cy="332435"/>
            <a:chOff x="201" y="3420"/>
            <a:chExt cx="798" cy="798"/>
          </a:xfrm>
        </p:grpSpPr>
        <p:pic>
          <p:nvPicPr>
            <p:cNvPr id="21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3" name="Group 74"/>
          <p:cNvGrpSpPr>
            <a:grpSpLocks/>
          </p:cNvGrpSpPr>
          <p:nvPr/>
        </p:nvGrpSpPr>
        <p:grpSpPr bwMode="auto">
          <a:xfrm>
            <a:off x="4701903" y="1954964"/>
            <a:ext cx="332435" cy="332435"/>
            <a:chOff x="201" y="3420"/>
            <a:chExt cx="798" cy="798"/>
          </a:xfrm>
        </p:grpSpPr>
        <p:pic>
          <p:nvPicPr>
            <p:cNvPr id="24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5338901" y="2427575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1-2.KMAT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코드와 의장사양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분류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클래스유형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클래스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VC_CLASS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 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내역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\MM02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Classification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8253" y="1705100"/>
            <a:ext cx="309975" cy="287421"/>
          </a:xfrm>
          <a:prstGeom prst="rect">
            <a:avLst/>
          </a:prstGeom>
          <a:noFill/>
        </p:spPr>
      </p:pic>
      <p:sp>
        <p:nvSpPr>
          <p:cNvPr id="12" name="오른쪽 화살표 11"/>
          <p:cNvSpPr/>
          <p:nvPr/>
        </p:nvSpPr>
        <p:spPr>
          <a:xfrm>
            <a:off x="3308281" y="2363056"/>
            <a:ext cx="226031" cy="1469205"/>
          </a:xfrm>
          <a:prstGeom prst="right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73333" y="2753064"/>
            <a:ext cx="309975" cy="287421"/>
          </a:xfrm>
          <a:prstGeom prst="rect">
            <a:avLst/>
          </a:prstGeom>
          <a:noFill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 b="14035"/>
          <a:stretch>
            <a:fillRect/>
          </a:stretch>
        </p:blipFill>
        <p:spPr bwMode="auto">
          <a:xfrm>
            <a:off x="7266513" y="3506145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95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9909" y="1585165"/>
            <a:ext cx="2796178" cy="141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853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4565" y="2645156"/>
            <a:ext cx="2439878" cy="2669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아래쪽 화살표 10"/>
          <p:cNvSpPr/>
          <p:nvPr/>
        </p:nvSpPr>
        <p:spPr>
          <a:xfrm>
            <a:off x="1407560" y="2506894"/>
            <a:ext cx="986319" cy="369870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7955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8181" y="1348161"/>
            <a:ext cx="3346327" cy="4066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675201" y="2455524"/>
            <a:ext cx="1564620" cy="16895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43227" y="1993187"/>
            <a:ext cx="318499" cy="12329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7" name="Group 74"/>
          <p:cNvGrpSpPr>
            <a:grpSpLocks/>
          </p:cNvGrpSpPr>
          <p:nvPr/>
        </p:nvGrpSpPr>
        <p:grpSpPr bwMode="auto">
          <a:xfrm>
            <a:off x="2410765" y="2180995"/>
            <a:ext cx="332435" cy="332435"/>
            <a:chOff x="201" y="3420"/>
            <a:chExt cx="798" cy="798"/>
          </a:xfrm>
        </p:grpSpPr>
        <p:pic>
          <p:nvPicPr>
            <p:cNvPr id="18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0" name="Group 74"/>
          <p:cNvGrpSpPr>
            <a:grpSpLocks/>
          </p:cNvGrpSpPr>
          <p:nvPr/>
        </p:nvGrpSpPr>
        <p:grpSpPr bwMode="auto">
          <a:xfrm>
            <a:off x="2061443" y="3044025"/>
            <a:ext cx="332435" cy="332435"/>
            <a:chOff x="201" y="3420"/>
            <a:chExt cx="798" cy="798"/>
          </a:xfrm>
        </p:grpSpPr>
        <p:pic>
          <p:nvPicPr>
            <p:cNvPr id="21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3" name="Group 74"/>
          <p:cNvGrpSpPr>
            <a:grpSpLocks/>
          </p:cNvGrpSpPr>
          <p:nvPr/>
        </p:nvGrpSpPr>
        <p:grpSpPr bwMode="auto">
          <a:xfrm>
            <a:off x="4578612" y="1903594"/>
            <a:ext cx="332435" cy="332435"/>
            <a:chOff x="201" y="3420"/>
            <a:chExt cx="798" cy="798"/>
          </a:xfrm>
        </p:grpSpPr>
        <p:pic>
          <p:nvPicPr>
            <p:cNvPr id="24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5266980" y="2396754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의장자재와 의장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(200)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의장자재코드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분류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클래스유형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각 의장클래스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일반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특성값을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자재코드와 동일하게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\MM02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Classification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06199" y="1705100"/>
            <a:ext cx="309975" cy="287421"/>
          </a:xfrm>
          <a:prstGeom prst="rect">
            <a:avLst/>
          </a:prstGeom>
          <a:noFill/>
        </p:spPr>
      </p:pic>
      <p:sp>
        <p:nvSpPr>
          <p:cNvPr id="12" name="오른쪽 화살표 11"/>
          <p:cNvSpPr/>
          <p:nvPr/>
        </p:nvSpPr>
        <p:spPr>
          <a:xfrm>
            <a:off x="3246637" y="2363056"/>
            <a:ext cx="226031" cy="1469205"/>
          </a:xfrm>
          <a:prstGeom prst="right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4657" y="2753064"/>
            <a:ext cx="309975" cy="287421"/>
          </a:xfrm>
          <a:prstGeom prst="rect">
            <a:avLst/>
          </a:prstGeom>
          <a:noFill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 b="14035"/>
          <a:stretch>
            <a:fillRect/>
          </a:stretch>
        </p:blipFill>
        <p:spPr bwMode="auto">
          <a:xfrm>
            <a:off x="7276788" y="3660258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05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834" y="1593458"/>
            <a:ext cx="2699428" cy="1139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853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4565" y="2645156"/>
            <a:ext cx="2439878" cy="2669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아래쪽 화살표 10"/>
          <p:cNvSpPr/>
          <p:nvPr/>
        </p:nvSpPr>
        <p:spPr>
          <a:xfrm>
            <a:off x="1407560" y="2506894"/>
            <a:ext cx="986319" cy="369870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8057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95571" y="1330798"/>
            <a:ext cx="3288114" cy="404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245352" y="1990352"/>
            <a:ext cx="318499" cy="12329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530903" y="3685589"/>
            <a:ext cx="544532" cy="14667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688422" y="2462964"/>
            <a:ext cx="1417834" cy="16722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8" name="Group 74"/>
          <p:cNvGrpSpPr>
            <a:grpSpLocks/>
          </p:cNvGrpSpPr>
          <p:nvPr/>
        </p:nvGrpSpPr>
        <p:grpSpPr bwMode="auto">
          <a:xfrm>
            <a:off x="2400491" y="2067980"/>
            <a:ext cx="332435" cy="332435"/>
            <a:chOff x="201" y="3420"/>
            <a:chExt cx="798" cy="798"/>
          </a:xfrm>
        </p:grpSpPr>
        <p:pic>
          <p:nvPicPr>
            <p:cNvPr id="19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1" name="Group 74"/>
          <p:cNvGrpSpPr>
            <a:grpSpLocks/>
          </p:cNvGrpSpPr>
          <p:nvPr/>
        </p:nvGrpSpPr>
        <p:grpSpPr bwMode="auto">
          <a:xfrm>
            <a:off x="2400491" y="3033751"/>
            <a:ext cx="332435" cy="332435"/>
            <a:chOff x="201" y="3420"/>
            <a:chExt cx="798" cy="798"/>
          </a:xfrm>
        </p:grpSpPr>
        <p:pic>
          <p:nvPicPr>
            <p:cNvPr id="22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4" name="Group 74"/>
          <p:cNvGrpSpPr>
            <a:grpSpLocks/>
          </p:cNvGrpSpPr>
          <p:nvPr/>
        </p:nvGrpSpPr>
        <p:grpSpPr bwMode="auto">
          <a:xfrm>
            <a:off x="4629984" y="1903593"/>
            <a:ext cx="332435" cy="332435"/>
            <a:chOff x="201" y="3420"/>
            <a:chExt cx="798" cy="798"/>
          </a:xfrm>
        </p:grpSpPr>
        <p:pic>
          <p:nvPicPr>
            <p:cNvPr id="25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7" name="Group 74"/>
          <p:cNvGrpSpPr>
            <a:grpSpLocks/>
          </p:cNvGrpSpPr>
          <p:nvPr/>
        </p:nvGrpSpPr>
        <p:grpSpPr bwMode="auto">
          <a:xfrm>
            <a:off x="5123144" y="2396752"/>
            <a:ext cx="332435" cy="332435"/>
            <a:chOff x="201" y="3420"/>
            <a:chExt cx="798" cy="798"/>
          </a:xfrm>
        </p:grpSpPr>
        <p:pic>
          <p:nvPicPr>
            <p:cNvPr id="28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" name="Group 74"/>
          <p:cNvGrpSpPr>
            <a:grpSpLocks/>
          </p:cNvGrpSpPr>
          <p:nvPr/>
        </p:nvGrpSpPr>
        <p:grpSpPr bwMode="auto">
          <a:xfrm>
            <a:off x="5071774" y="3609103"/>
            <a:ext cx="332435" cy="332435"/>
            <a:chOff x="201" y="3420"/>
            <a:chExt cx="798" cy="798"/>
          </a:xfrm>
        </p:grpSpPr>
        <p:pic>
          <p:nvPicPr>
            <p:cNvPr id="31" name="Picture 75" descr="그림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기본데이터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특성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K_MATNR, K_CUSTOMER, K_CUSTMAT, K_DESIGN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4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특성 </a:t>
                      </a:r>
                      <a:r>
                        <a:rPr kumimoji="0" lang="ko-KR" altLang="en-US" sz="12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키필드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 릴리스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별도 작업 필요 없음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의장사양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TABLE\CU61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Table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7700" y="1694826"/>
            <a:ext cx="309975" cy="287421"/>
          </a:xfrm>
          <a:prstGeom prst="rect">
            <a:avLst/>
          </a:prstGeom>
          <a:noFill/>
        </p:spPr>
      </p:pic>
      <p:pic>
        <p:nvPicPr>
          <p:cNvPr id="1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49351" y="3112659"/>
            <a:ext cx="309975" cy="287421"/>
          </a:xfrm>
          <a:prstGeom prst="rect">
            <a:avLst/>
          </a:prstGeom>
          <a:noFill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 b="14035"/>
          <a:stretch>
            <a:fillRect/>
          </a:stretch>
        </p:blipFill>
        <p:spPr bwMode="auto">
          <a:xfrm>
            <a:off x="7297336" y="4215064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688" y="1559103"/>
            <a:ext cx="2800671" cy="116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235" y="2815119"/>
            <a:ext cx="2965963" cy="2607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03907" y="1448655"/>
            <a:ext cx="3551697" cy="3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602769" y="2260315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67155" y="3544583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058237" y="3955550"/>
            <a:ext cx="452063" cy="11301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359650" y="3061699"/>
            <a:ext cx="1510301" cy="232195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003517" y="3041151"/>
            <a:ext cx="1500026" cy="64727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오른쪽 화살표 16"/>
          <p:cNvSpPr/>
          <p:nvPr/>
        </p:nvSpPr>
        <p:spPr>
          <a:xfrm>
            <a:off x="3195266" y="3174714"/>
            <a:ext cx="226031" cy="1469205"/>
          </a:xfrm>
          <a:prstGeom prst="right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아래쪽 화살표 17"/>
          <p:cNvSpPr/>
          <p:nvPr/>
        </p:nvSpPr>
        <p:spPr>
          <a:xfrm>
            <a:off x="1500028" y="2650733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18647" y="392936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Group 74"/>
          <p:cNvGrpSpPr>
            <a:grpSpLocks/>
          </p:cNvGrpSpPr>
          <p:nvPr/>
        </p:nvGrpSpPr>
        <p:grpSpPr bwMode="auto">
          <a:xfrm>
            <a:off x="2390217" y="2170721"/>
            <a:ext cx="332435" cy="332435"/>
            <a:chOff x="201" y="3420"/>
            <a:chExt cx="798" cy="798"/>
          </a:xfrm>
        </p:grpSpPr>
        <p:pic>
          <p:nvPicPr>
            <p:cNvPr id="21" name="Picture 75" descr="그림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3" name="Group 74"/>
          <p:cNvGrpSpPr>
            <a:grpSpLocks/>
          </p:cNvGrpSpPr>
          <p:nvPr/>
        </p:nvGrpSpPr>
        <p:grpSpPr bwMode="auto">
          <a:xfrm>
            <a:off x="1712122" y="3701571"/>
            <a:ext cx="332435" cy="332435"/>
            <a:chOff x="201" y="3420"/>
            <a:chExt cx="798" cy="798"/>
          </a:xfrm>
        </p:grpSpPr>
        <p:pic>
          <p:nvPicPr>
            <p:cNvPr id="24" name="Picture 75" descr="그림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191547" y="2961831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9" name="Group 74"/>
          <p:cNvGrpSpPr>
            <a:grpSpLocks/>
          </p:cNvGrpSpPr>
          <p:nvPr/>
        </p:nvGrpSpPr>
        <p:grpSpPr bwMode="auto">
          <a:xfrm>
            <a:off x="4722450" y="4667341"/>
            <a:ext cx="332435" cy="332435"/>
            <a:chOff x="201" y="3420"/>
            <a:chExt cx="798" cy="798"/>
          </a:xfrm>
        </p:grpSpPr>
        <p:pic>
          <p:nvPicPr>
            <p:cNvPr id="30" name="Picture 75" descr="그림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2" name="Group 74"/>
          <p:cNvGrpSpPr>
            <a:grpSpLocks/>
          </p:cNvGrpSpPr>
          <p:nvPr/>
        </p:nvGrpSpPr>
        <p:grpSpPr bwMode="auto">
          <a:xfrm>
            <a:off x="6376589" y="3228959"/>
            <a:ext cx="332435" cy="332435"/>
            <a:chOff x="201" y="3420"/>
            <a:chExt cx="798" cy="798"/>
          </a:xfrm>
        </p:grpSpPr>
        <p:pic>
          <p:nvPicPr>
            <p:cNvPr id="33" name="Picture 75" descr="그림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유지보수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테이블 명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 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테이블 유지보수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의장사양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TABLE\CU60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Table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유지보수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297336" y="2745859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244" y="1591103"/>
            <a:ext cx="2790825" cy="1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393" y="2948308"/>
            <a:ext cx="6494568" cy="2404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아래쪽 화살표 19"/>
          <p:cNvSpPr/>
          <p:nvPr/>
        </p:nvSpPr>
        <p:spPr>
          <a:xfrm>
            <a:off x="1571947" y="2825394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28108" y="2167848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498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6746" y="2047715"/>
            <a:ext cx="285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421241" y="3575406"/>
            <a:ext cx="6267235" cy="185962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4" name="Group 74"/>
          <p:cNvGrpSpPr>
            <a:grpSpLocks/>
          </p:cNvGrpSpPr>
          <p:nvPr/>
        </p:nvGrpSpPr>
        <p:grpSpPr bwMode="auto">
          <a:xfrm>
            <a:off x="2482684" y="1975512"/>
            <a:ext cx="332435" cy="332435"/>
            <a:chOff x="201" y="3420"/>
            <a:chExt cx="798" cy="798"/>
          </a:xfrm>
        </p:grpSpPr>
        <p:pic>
          <p:nvPicPr>
            <p:cNvPr id="25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7" name="Group 74"/>
          <p:cNvGrpSpPr>
            <a:grpSpLocks/>
          </p:cNvGrpSpPr>
          <p:nvPr/>
        </p:nvGrpSpPr>
        <p:grpSpPr bwMode="auto">
          <a:xfrm>
            <a:off x="890190" y="1657013"/>
            <a:ext cx="332435" cy="332435"/>
            <a:chOff x="201" y="3420"/>
            <a:chExt cx="798" cy="798"/>
          </a:xfrm>
        </p:grpSpPr>
        <p:pic>
          <p:nvPicPr>
            <p:cNvPr id="28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" name="Group 74"/>
          <p:cNvGrpSpPr>
            <a:grpSpLocks/>
          </p:cNvGrpSpPr>
          <p:nvPr/>
        </p:nvGrpSpPr>
        <p:grpSpPr bwMode="auto">
          <a:xfrm>
            <a:off x="4003260" y="3259782"/>
            <a:ext cx="332435" cy="332435"/>
            <a:chOff x="201" y="3420"/>
            <a:chExt cx="798" cy="798"/>
          </a:xfrm>
        </p:grpSpPr>
        <p:pic>
          <p:nvPicPr>
            <p:cNvPr id="31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CU21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종속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최초 한번만 생성함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수작업으로 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종속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NET\CU21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CU21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334" y="1569056"/>
            <a:ext cx="2535897" cy="150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907" y="3000054"/>
            <a:ext cx="3134838" cy="237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3626778"/>
            <a:ext cx="3163424" cy="1750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5132" y="1360282"/>
            <a:ext cx="3372920" cy="216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아래쪽 화살표 13"/>
          <p:cNvSpPr/>
          <p:nvPr/>
        </p:nvSpPr>
        <p:spPr>
          <a:xfrm>
            <a:off x="1304819" y="2958958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아래쪽 화살표 14"/>
          <p:cNvSpPr/>
          <p:nvPr/>
        </p:nvSpPr>
        <p:spPr>
          <a:xfrm rot="16200000">
            <a:off x="3071974" y="4376792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아래쪽 화살표 16"/>
          <p:cNvSpPr/>
          <p:nvPr/>
        </p:nvSpPr>
        <p:spPr>
          <a:xfrm rot="10800000">
            <a:off x="4726115" y="3441842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222625" y="2280864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284270" y="3914455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83631" y="4222679"/>
            <a:ext cx="2784297" cy="9246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554858" y="2013736"/>
            <a:ext cx="2784297" cy="146920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PALLET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CU01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PALLET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기본 데이터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종속편집기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$ROOT.K_PALLET_MATNR =‘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PALLET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\PALLET O.D\CU01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PALLET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297336" y="3331477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511" y="1574569"/>
            <a:ext cx="2823574" cy="1684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290" y="3298004"/>
            <a:ext cx="2896166" cy="2000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7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77201" y="3452115"/>
            <a:ext cx="3396210" cy="1869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아래쪽 화살표 12"/>
          <p:cNvSpPr/>
          <p:nvPr/>
        </p:nvSpPr>
        <p:spPr>
          <a:xfrm>
            <a:off x="1284271" y="3143893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아래쪽 화살표 13"/>
          <p:cNvSpPr/>
          <p:nvPr/>
        </p:nvSpPr>
        <p:spPr>
          <a:xfrm rot="16200000">
            <a:off x="2856217" y="4171309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35641" y="2373331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60980" y="3883632"/>
            <a:ext cx="1160979" cy="1130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472666" y="4880226"/>
            <a:ext cx="1705509" cy="2671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9" name="Group 74"/>
          <p:cNvGrpSpPr>
            <a:grpSpLocks/>
          </p:cNvGrpSpPr>
          <p:nvPr/>
        </p:nvGrpSpPr>
        <p:grpSpPr bwMode="auto">
          <a:xfrm>
            <a:off x="2462136" y="2191269"/>
            <a:ext cx="332435" cy="332435"/>
            <a:chOff x="201" y="3420"/>
            <a:chExt cx="798" cy="798"/>
          </a:xfrm>
        </p:grpSpPr>
        <p:pic>
          <p:nvPicPr>
            <p:cNvPr id="22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4" name="Group 74"/>
          <p:cNvGrpSpPr>
            <a:grpSpLocks/>
          </p:cNvGrpSpPr>
          <p:nvPr/>
        </p:nvGrpSpPr>
        <p:grpSpPr bwMode="auto">
          <a:xfrm>
            <a:off x="2225831" y="3958424"/>
            <a:ext cx="332435" cy="332435"/>
            <a:chOff x="201" y="3420"/>
            <a:chExt cx="798" cy="798"/>
          </a:xfrm>
        </p:grpSpPr>
        <p:pic>
          <p:nvPicPr>
            <p:cNvPr id="25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7" name="Group 74"/>
          <p:cNvGrpSpPr>
            <a:grpSpLocks/>
          </p:cNvGrpSpPr>
          <p:nvPr/>
        </p:nvGrpSpPr>
        <p:grpSpPr bwMode="auto">
          <a:xfrm>
            <a:off x="150451" y="3352248"/>
            <a:ext cx="332435" cy="332435"/>
            <a:chOff x="201" y="3420"/>
            <a:chExt cx="798" cy="798"/>
          </a:xfrm>
        </p:grpSpPr>
        <p:pic>
          <p:nvPicPr>
            <p:cNvPr id="28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" name="Group 74"/>
          <p:cNvGrpSpPr>
            <a:grpSpLocks/>
          </p:cNvGrpSpPr>
          <p:nvPr/>
        </p:nvGrpSpPr>
        <p:grpSpPr bwMode="auto">
          <a:xfrm>
            <a:off x="5205337" y="4831726"/>
            <a:ext cx="332435" cy="332435"/>
            <a:chOff x="201" y="3420"/>
            <a:chExt cx="798" cy="798"/>
          </a:xfrm>
        </p:grpSpPr>
        <p:pic>
          <p:nvPicPr>
            <p:cNvPr id="31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Profile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CU41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자재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Prof. Name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동일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Prof. Name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입력한 코드를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Profile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생성전에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300 class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등록이 선행되어야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\Profile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\CU41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Profile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463" y="1585859"/>
            <a:ext cx="2248916" cy="1430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7675" y="3117725"/>
            <a:ext cx="2285251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9231" y="3688422"/>
            <a:ext cx="3904179" cy="1683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아래쪽 화살표 18"/>
          <p:cNvSpPr/>
          <p:nvPr/>
        </p:nvSpPr>
        <p:spPr>
          <a:xfrm>
            <a:off x="1027417" y="2907588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아래쪽 화살표 19"/>
          <p:cNvSpPr/>
          <p:nvPr/>
        </p:nvSpPr>
        <p:spPr>
          <a:xfrm rot="16200000">
            <a:off x="2383606" y="4397341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아래쪽 화살표 20"/>
          <p:cNvSpPr/>
          <p:nvPr/>
        </p:nvSpPr>
        <p:spPr>
          <a:xfrm rot="10800000">
            <a:off x="4448713" y="3462390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2" name="Group 74"/>
          <p:cNvGrpSpPr>
            <a:grpSpLocks/>
          </p:cNvGrpSpPr>
          <p:nvPr/>
        </p:nvGrpSpPr>
        <p:grpSpPr bwMode="auto">
          <a:xfrm>
            <a:off x="1855961" y="1883044"/>
            <a:ext cx="332435" cy="332435"/>
            <a:chOff x="201" y="3420"/>
            <a:chExt cx="798" cy="798"/>
          </a:xfrm>
        </p:grpSpPr>
        <p:pic>
          <p:nvPicPr>
            <p:cNvPr id="23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5" name="Group 74"/>
          <p:cNvGrpSpPr>
            <a:grpSpLocks/>
          </p:cNvGrpSpPr>
          <p:nvPr/>
        </p:nvGrpSpPr>
        <p:grpSpPr bwMode="auto">
          <a:xfrm>
            <a:off x="1989525" y="3835133"/>
            <a:ext cx="332435" cy="332435"/>
            <a:chOff x="201" y="3420"/>
            <a:chExt cx="798" cy="798"/>
          </a:xfrm>
        </p:grpSpPr>
        <p:pic>
          <p:nvPicPr>
            <p:cNvPr id="26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8" name="Group 74"/>
          <p:cNvGrpSpPr>
            <a:grpSpLocks/>
          </p:cNvGrpSpPr>
          <p:nvPr/>
        </p:nvGrpSpPr>
        <p:grpSpPr bwMode="auto">
          <a:xfrm>
            <a:off x="3861705" y="4934944"/>
            <a:ext cx="332435" cy="332435"/>
            <a:chOff x="201" y="3420"/>
            <a:chExt cx="798" cy="798"/>
          </a:xfrm>
        </p:grpSpPr>
        <p:pic>
          <p:nvPicPr>
            <p:cNvPr id="29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1" name="Group 74"/>
          <p:cNvGrpSpPr>
            <a:grpSpLocks/>
          </p:cNvGrpSpPr>
          <p:nvPr/>
        </p:nvGrpSpPr>
        <p:grpSpPr bwMode="auto">
          <a:xfrm>
            <a:off x="4227770" y="4921245"/>
            <a:ext cx="332435" cy="332435"/>
            <a:chOff x="201" y="3420"/>
            <a:chExt cx="798" cy="798"/>
          </a:xfrm>
        </p:grpSpPr>
        <p:pic>
          <p:nvPicPr>
            <p:cNvPr id="32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6238" y="1408113"/>
            <a:ext cx="3899429" cy="1964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8" name="Group 74"/>
          <p:cNvGrpSpPr>
            <a:grpSpLocks/>
          </p:cNvGrpSpPr>
          <p:nvPr/>
        </p:nvGrpSpPr>
        <p:grpSpPr bwMode="auto">
          <a:xfrm>
            <a:off x="3885582" y="1598124"/>
            <a:ext cx="332435" cy="332435"/>
            <a:chOff x="201" y="3420"/>
            <a:chExt cx="798" cy="798"/>
          </a:xfrm>
        </p:grpSpPr>
        <p:pic>
          <p:nvPicPr>
            <p:cNvPr id="39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36366" y="3322109"/>
            <a:ext cx="228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1532466" y="4019098"/>
            <a:ext cx="992692" cy="21423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251199" y="4984298"/>
            <a:ext cx="626534" cy="21423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615267" y="1563765"/>
            <a:ext cx="262466" cy="21423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546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41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CU41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⑥ 종속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VC_NET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구성 초기 화면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CHECK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매개변수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PP01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세부사항 레벨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구성가능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조립품만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     클릭 후     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⑩ 클래스 및 특성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⑪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\Profile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\CU41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Profile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305803" y="4404840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8375" y="2051050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0667" y="1380068"/>
            <a:ext cx="330253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7" name="Picture 5"/>
          <p:cNvPicPr>
            <a:picLocks noChangeAspect="1" noChangeArrowheads="1"/>
          </p:cNvPicPr>
          <p:nvPr/>
        </p:nvPicPr>
        <p:blipFill>
          <a:blip r:embed="rId6" cstate="print"/>
          <a:srcRect r="20081"/>
          <a:stretch>
            <a:fillRect/>
          </a:stretch>
        </p:blipFill>
        <p:spPr bwMode="auto">
          <a:xfrm>
            <a:off x="405341" y="1405998"/>
            <a:ext cx="3133726" cy="1100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>
            <a:off x="778931" y="2362204"/>
            <a:ext cx="482599" cy="12443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아래쪽 화살표 37"/>
          <p:cNvSpPr/>
          <p:nvPr/>
        </p:nvSpPr>
        <p:spPr>
          <a:xfrm rot="16200000">
            <a:off x="3194822" y="1842848"/>
            <a:ext cx="767708" cy="24854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8" name="Group 74"/>
          <p:cNvGrpSpPr>
            <a:grpSpLocks/>
          </p:cNvGrpSpPr>
          <p:nvPr/>
        </p:nvGrpSpPr>
        <p:grpSpPr bwMode="auto">
          <a:xfrm>
            <a:off x="414249" y="2216191"/>
            <a:ext cx="332435" cy="332435"/>
            <a:chOff x="201" y="3420"/>
            <a:chExt cx="798" cy="798"/>
          </a:xfrm>
        </p:grpSpPr>
        <p:pic>
          <p:nvPicPr>
            <p:cNvPr id="31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9" name="Group 74"/>
          <p:cNvGrpSpPr>
            <a:grpSpLocks/>
          </p:cNvGrpSpPr>
          <p:nvPr/>
        </p:nvGrpSpPr>
        <p:grpSpPr bwMode="auto">
          <a:xfrm>
            <a:off x="1489515" y="1301791"/>
            <a:ext cx="332435" cy="332435"/>
            <a:chOff x="201" y="3420"/>
            <a:chExt cx="798" cy="798"/>
          </a:xfrm>
        </p:grpSpPr>
        <p:pic>
          <p:nvPicPr>
            <p:cNvPr id="40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7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직사각형 41"/>
          <p:cNvSpPr/>
          <p:nvPr/>
        </p:nvSpPr>
        <p:spPr>
          <a:xfrm>
            <a:off x="1803398" y="1405467"/>
            <a:ext cx="169335" cy="14393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793065" y="2734734"/>
            <a:ext cx="711202" cy="33866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181599" y="3022601"/>
            <a:ext cx="711202" cy="33866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4682065" y="3810001"/>
            <a:ext cx="812802" cy="18626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877732" y="4622800"/>
            <a:ext cx="812802" cy="30479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785304" y="281223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2837" y="299003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869971" y="3176303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9293304" y="334563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1" name="Group 74"/>
          <p:cNvGrpSpPr>
            <a:grpSpLocks/>
          </p:cNvGrpSpPr>
          <p:nvPr/>
        </p:nvGrpSpPr>
        <p:grpSpPr bwMode="auto">
          <a:xfrm>
            <a:off x="5206381" y="2470191"/>
            <a:ext cx="332435" cy="332435"/>
            <a:chOff x="201" y="3420"/>
            <a:chExt cx="798" cy="798"/>
          </a:xfrm>
        </p:grpSpPr>
        <p:pic>
          <p:nvPicPr>
            <p:cNvPr id="52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8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9078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591" y="2720978"/>
            <a:ext cx="2716742" cy="691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9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1452" y="3467104"/>
            <a:ext cx="2893615" cy="2214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아래쪽 화살표 53"/>
          <p:cNvSpPr/>
          <p:nvPr/>
        </p:nvSpPr>
        <p:spPr>
          <a:xfrm rot="5400000">
            <a:off x="3025488" y="2977382"/>
            <a:ext cx="767708" cy="24854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5" name="Group 74"/>
          <p:cNvGrpSpPr>
            <a:grpSpLocks/>
          </p:cNvGrpSpPr>
          <p:nvPr/>
        </p:nvGrpSpPr>
        <p:grpSpPr bwMode="auto">
          <a:xfrm>
            <a:off x="1184714" y="2774994"/>
            <a:ext cx="332435" cy="332435"/>
            <a:chOff x="201" y="3420"/>
            <a:chExt cx="798" cy="798"/>
          </a:xfrm>
        </p:grpSpPr>
        <p:pic>
          <p:nvPicPr>
            <p:cNvPr id="56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9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8" name="직사각형 57"/>
          <p:cNvSpPr/>
          <p:nvPr/>
        </p:nvSpPr>
        <p:spPr>
          <a:xfrm>
            <a:off x="660398" y="2802471"/>
            <a:ext cx="482599" cy="12443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40264" y="4072471"/>
            <a:ext cx="1752603" cy="160019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63" name="Group 74"/>
          <p:cNvGrpSpPr>
            <a:grpSpLocks/>
          </p:cNvGrpSpPr>
          <p:nvPr/>
        </p:nvGrpSpPr>
        <p:grpSpPr bwMode="auto">
          <a:xfrm>
            <a:off x="2167522" y="3892594"/>
            <a:ext cx="414919" cy="332435"/>
            <a:chOff x="101" y="3420"/>
            <a:chExt cx="996" cy="798"/>
          </a:xfrm>
        </p:grpSpPr>
        <p:pic>
          <p:nvPicPr>
            <p:cNvPr id="64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5" name="Text Box 76"/>
            <p:cNvSpPr txBox="1">
              <a:spLocks noChangeArrowheads="1"/>
            </p:cNvSpPr>
            <p:nvPr/>
          </p:nvSpPr>
          <p:spPr bwMode="auto">
            <a:xfrm>
              <a:off x="101" y="3435"/>
              <a:ext cx="996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10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66" name="아래쪽 화살표 65"/>
          <p:cNvSpPr/>
          <p:nvPr/>
        </p:nvSpPr>
        <p:spPr>
          <a:xfrm>
            <a:off x="1281353" y="3349920"/>
            <a:ext cx="767708" cy="206085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1442" y="3685117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80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108421" y="3684059"/>
            <a:ext cx="8858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47422"/>
                <a:gridCol w="236801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FERT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연결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자재코드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기본데이터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MRP 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해당 플랜트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- 1200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- 1300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기본데이터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CM : 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MRP3 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-KMAT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연결은 한번 등록되면 수정이 불가능함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불일치시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제품코드를 영구적으로 사용할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수없어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코드를 생성시켜야 되므로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주의 필요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\MM02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-KMAT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연결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471996" y="4399987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4" name="Group 74"/>
          <p:cNvGrpSpPr>
            <a:grpSpLocks/>
          </p:cNvGrpSpPr>
          <p:nvPr/>
        </p:nvGrpSpPr>
        <p:grpSpPr bwMode="auto">
          <a:xfrm>
            <a:off x="2236106" y="3465261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381" y="1632786"/>
            <a:ext cx="2366317" cy="946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1304820" y="2075375"/>
            <a:ext cx="945222" cy="24658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9" name="Group 74"/>
          <p:cNvGrpSpPr>
            <a:grpSpLocks/>
          </p:cNvGrpSpPr>
          <p:nvPr/>
        </p:nvGrpSpPr>
        <p:grpSpPr bwMode="auto">
          <a:xfrm>
            <a:off x="921014" y="1965234"/>
            <a:ext cx="332435" cy="332435"/>
            <a:chOff x="201" y="3420"/>
            <a:chExt cx="798" cy="798"/>
          </a:xfrm>
        </p:grpSpPr>
        <p:pic>
          <p:nvPicPr>
            <p:cNvPr id="3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01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066" y="2630185"/>
            <a:ext cx="2373505" cy="2034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아래쪽 화살표 26"/>
          <p:cNvSpPr/>
          <p:nvPr/>
        </p:nvSpPr>
        <p:spPr>
          <a:xfrm>
            <a:off x="1029789" y="2509384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60102" name="Picture 6"/>
          <p:cNvPicPr>
            <a:picLocks noChangeAspect="1" noChangeArrowheads="1"/>
          </p:cNvPicPr>
          <p:nvPr/>
        </p:nvPicPr>
        <p:blipFill>
          <a:blip r:embed="rId7" cstate="print"/>
          <a:srcRect r="35005"/>
          <a:stretch>
            <a:fillRect/>
          </a:stretch>
        </p:blipFill>
        <p:spPr bwMode="auto">
          <a:xfrm>
            <a:off x="441789" y="4489808"/>
            <a:ext cx="2332233" cy="89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24318" y="1335640"/>
            <a:ext cx="2127828" cy="4048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4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96947" y="1315093"/>
            <a:ext cx="2164141" cy="408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503438" y="2794566"/>
            <a:ext cx="2054830" cy="15000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3" name="Group 74"/>
          <p:cNvGrpSpPr>
            <a:grpSpLocks/>
          </p:cNvGrpSpPr>
          <p:nvPr/>
        </p:nvGrpSpPr>
        <p:grpSpPr bwMode="auto">
          <a:xfrm>
            <a:off x="355935" y="2499490"/>
            <a:ext cx="332435" cy="332435"/>
            <a:chOff x="201" y="3420"/>
            <a:chExt cx="798" cy="798"/>
          </a:xfrm>
        </p:grpSpPr>
        <p:pic>
          <p:nvPicPr>
            <p:cNvPr id="44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6" name="Group 74"/>
          <p:cNvGrpSpPr>
            <a:grpSpLocks/>
          </p:cNvGrpSpPr>
          <p:nvPr/>
        </p:nvGrpSpPr>
        <p:grpSpPr bwMode="auto">
          <a:xfrm>
            <a:off x="1794317" y="4544052"/>
            <a:ext cx="332435" cy="332435"/>
            <a:chOff x="201" y="3420"/>
            <a:chExt cx="798" cy="798"/>
          </a:xfrm>
        </p:grpSpPr>
        <p:pic>
          <p:nvPicPr>
            <p:cNvPr id="4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9" name="직사각형 48"/>
          <p:cNvSpPr/>
          <p:nvPr/>
        </p:nvSpPr>
        <p:spPr>
          <a:xfrm>
            <a:off x="1089060" y="4685016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0" name="Group 74"/>
          <p:cNvGrpSpPr>
            <a:grpSpLocks/>
          </p:cNvGrpSpPr>
          <p:nvPr/>
        </p:nvGrpSpPr>
        <p:grpSpPr bwMode="auto">
          <a:xfrm>
            <a:off x="3068312" y="4122811"/>
            <a:ext cx="332435" cy="332435"/>
            <a:chOff x="201" y="3420"/>
            <a:chExt cx="798" cy="798"/>
          </a:xfrm>
        </p:grpSpPr>
        <p:pic>
          <p:nvPicPr>
            <p:cNvPr id="51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3" name="직사각형 52"/>
          <p:cNvSpPr/>
          <p:nvPr/>
        </p:nvSpPr>
        <p:spPr>
          <a:xfrm>
            <a:off x="3256907" y="4397339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4" name="Group 74"/>
          <p:cNvGrpSpPr>
            <a:grpSpLocks/>
          </p:cNvGrpSpPr>
          <p:nvPr/>
        </p:nvGrpSpPr>
        <p:grpSpPr bwMode="auto">
          <a:xfrm>
            <a:off x="5256707" y="4431035"/>
            <a:ext cx="332435" cy="332435"/>
            <a:chOff x="201" y="3420"/>
            <a:chExt cx="798" cy="798"/>
          </a:xfrm>
        </p:grpSpPr>
        <p:pic>
          <p:nvPicPr>
            <p:cNvPr id="5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5486399" y="4787757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8" name="아래쪽 화살표 57"/>
          <p:cNvSpPr/>
          <p:nvPr/>
        </p:nvSpPr>
        <p:spPr>
          <a:xfrm>
            <a:off x="1029789" y="4327909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9" name="아래쪽 화살표 58"/>
          <p:cNvSpPr/>
          <p:nvPr/>
        </p:nvSpPr>
        <p:spPr>
          <a:xfrm rot="16200000">
            <a:off x="2314058" y="4595036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0" name="아래쪽 화살표 59"/>
          <p:cNvSpPr/>
          <p:nvPr/>
        </p:nvSpPr>
        <p:spPr>
          <a:xfrm rot="16200000">
            <a:off x="4461357" y="4523118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47422"/>
                <a:gridCol w="236801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KMAT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연결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자재코드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(KMAT)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기본데이터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MRP 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해당 플랜트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- 1200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- 1300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기본데이터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CM : 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MRP3 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\MM02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-KMAT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연결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2236106" y="3465261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182" y="1563401"/>
            <a:ext cx="2291627" cy="96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1387947" y="2044202"/>
            <a:ext cx="945222" cy="24658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" name="Group 74"/>
          <p:cNvGrpSpPr>
            <a:grpSpLocks/>
          </p:cNvGrpSpPr>
          <p:nvPr/>
        </p:nvGrpSpPr>
        <p:grpSpPr bwMode="auto">
          <a:xfrm>
            <a:off x="921014" y="1965234"/>
            <a:ext cx="332435" cy="332435"/>
            <a:chOff x="201" y="3420"/>
            <a:chExt cx="798" cy="798"/>
          </a:xfrm>
        </p:grpSpPr>
        <p:pic>
          <p:nvPicPr>
            <p:cNvPr id="30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0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066" y="2630185"/>
            <a:ext cx="2373505" cy="2034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아래쪽 화살표 26"/>
          <p:cNvSpPr/>
          <p:nvPr/>
        </p:nvSpPr>
        <p:spPr>
          <a:xfrm>
            <a:off x="1029789" y="2509384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03438" y="2794566"/>
            <a:ext cx="2054830" cy="15000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" name="Group 74"/>
          <p:cNvGrpSpPr>
            <a:grpSpLocks/>
          </p:cNvGrpSpPr>
          <p:nvPr/>
        </p:nvGrpSpPr>
        <p:grpSpPr bwMode="auto">
          <a:xfrm>
            <a:off x="355935" y="2499490"/>
            <a:ext cx="332435" cy="332435"/>
            <a:chOff x="201" y="3420"/>
            <a:chExt cx="798" cy="798"/>
          </a:xfrm>
        </p:grpSpPr>
        <p:pic>
          <p:nvPicPr>
            <p:cNvPr id="44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11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98074" y="1330036"/>
            <a:ext cx="2141517" cy="40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2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0764" y="1328305"/>
            <a:ext cx="2109353" cy="407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직사각형 52"/>
          <p:cNvSpPr/>
          <p:nvPr/>
        </p:nvSpPr>
        <p:spPr>
          <a:xfrm>
            <a:off x="3340034" y="4792194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7" name="Group 74"/>
          <p:cNvGrpSpPr>
            <a:grpSpLocks/>
          </p:cNvGrpSpPr>
          <p:nvPr/>
        </p:nvGrpSpPr>
        <p:grpSpPr bwMode="auto">
          <a:xfrm>
            <a:off x="5277489" y="4524553"/>
            <a:ext cx="332435" cy="332435"/>
            <a:chOff x="201" y="3420"/>
            <a:chExt cx="798" cy="798"/>
          </a:xfrm>
        </p:grpSpPr>
        <p:pic>
          <p:nvPicPr>
            <p:cNvPr id="55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5486399" y="4787757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9" name="아래쪽 화살표 58"/>
          <p:cNvSpPr/>
          <p:nvPr/>
        </p:nvSpPr>
        <p:spPr>
          <a:xfrm rot="16200000">
            <a:off x="2314058" y="4595036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0" name="아래쪽 화살표 59"/>
          <p:cNvSpPr/>
          <p:nvPr/>
        </p:nvSpPr>
        <p:spPr>
          <a:xfrm rot="16200000">
            <a:off x="4461357" y="4523118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8" cstate="print"/>
          <a:srcRect b="14035"/>
          <a:stretch>
            <a:fillRect/>
          </a:stretch>
        </p:blipFill>
        <p:spPr bwMode="auto">
          <a:xfrm>
            <a:off x="7471996" y="4399987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74"/>
          <p:cNvGrpSpPr>
            <a:grpSpLocks/>
          </p:cNvGrpSpPr>
          <p:nvPr/>
        </p:nvGrpSpPr>
        <p:grpSpPr bwMode="auto">
          <a:xfrm>
            <a:off x="3151439" y="4517666"/>
            <a:ext cx="332435" cy="332435"/>
            <a:chOff x="201" y="3420"/>
            <a:chExt cx="798" cy="798"/>
          </a:xfrm>
        </p:grpSpPr>
        <p:pic>
          <p:nvPicPr>
            <p:cNvPr id="51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0102" name="Picture 6"/>
          <p:cNvPicPr>
            <a:picLocks noChangeAspect="1" noChangeArrowheads="1"/>
          </p:cNvPicPr>
          <p:nvPr/>
        </p:nvPicPr>
        <p:blipFill>
          <a:blip r:embed="rId9" cstate="print"/>
          <a:srcRect r="35005"/>
          <a:stretch>
            <a:fillRect/>
          </a:stretch>
        </p:blipFill>
        <p:spPr bwMode="auto">
          <a:xfrm>
            <a:off x="441789" y="4489808"/>
            <a:ext cx="2332233" cy="89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4"/>
          <p:cNvGrpSpPr>
            <a:grpSpLocks/>
          </p:cNvGrpSpPr>
          <p:nvPr/>
        </p:nvGrpSpPr>
        <p:grpSpPr bwMode="auto">
          <a:xfrm>
            <a:off x="1794317" y="4544052"/>
            <a:ext cx="332435" cy="332435"/>
            <a:chOff x="201" y="3420"/>
            <a:chExt cx="798" cy="798"/>
          </a:xfrm>
        </p:grpSpPr>
        <p:pic>
          <p:nvPicPr>
            <p:cNvPr id="47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9" name="직사각형 48"/>
          <p:cNvSpPr/>
          <p:nvPr/>
        </p:nvSpPr>
        <p:spPr>
          <a:xfrm>
            <a:off x="1089060" y="4685016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8" name="아래쪽 화살표 57"/>
          <p:cNvSpPr/>
          <p:nvPr/>
        </p:nvSpPr>
        <p:spPr>
          <a:xfrm>
            <a:off x="1029789" y="4327909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초기 자료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구성요소 및 소요량 등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레벨 기준 구성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입력 필요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항목항에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ALLOCATION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고려하여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PALLET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 사용가능한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PALLET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BOM\CS01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SUPER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307610" y="4040392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575" y="1348324"/>
            <a:ext cx="2550560" cy="1322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96465" y="2280863"/>
            <a:ext cx="4432917" cy="3112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아래쪽 화살표 26"/>
          <p:cNvSpPr/>
          <p:nvPr/>
        </p:nvSpPr>
        <p:spPr>
          <a:xfrm rot="19350452">
            <a:off x="1738706" y="2612131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438384" y="2054833"/>
            <a:ext cx="945222" cy="41096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1085400" y="1821400"/>
            <a:ext cx="332435" cy="332435"/>
            <a:chOff x="201" y="3420"/>
            <a:chExt cx="798" cy="798"/>
          </a:xfrm>
        </p:grpSpPr>
        <p:pic>
          <p:nvPicPr>
            <p:cNvPr id="30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Group 74"/>
          <p:cNvGrpSpPr>
            <a:grpSpLocks/>
          </p:cNvGrpSpPr>
          <p:nvPr/>
        </p:nvGrpSpPr>
        <p:grpSpPr bwMode="auto">
          <a:xfrm>
            <a:off x="2236106" y="3177589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2609637" y="3411021"/>
            <a:ext cx="4232951" cy="19931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CS41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초기 자료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자재할당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신규지정사항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코드와 제품 코드 링크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algn="l"/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※ BOM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링크의 필요성 </a:t>
                      </a:r>
                      <a:endParaRPr lang="en-US" altLang="ko-KR" sz="10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   VC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구성 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Super BOM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은 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KMAT </a:t>
                      </a:r>
                      <a:r>
                        <a:rPr lang="ko-KR" altLang="en-US" sz="1000" dirty="0" err="1" smtClean="0">
                          <a:solidFill>
                            <a:srgbClr val="FF0000"/>
                          </a:solidFill>
                        </a:rPr>
                        <a:t>구성형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 자재에 대해 생성 되고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생산 및 제품 판매는 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FERT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제품으로 수행</a:t>
                      </a:r>
                      <a:endParaRPr lang="en-US" altLang="ko-KR" sz="10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따라서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, KMAT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의 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Super BOM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을 제품코드로서 사용가능하도록 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Link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필요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.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미 작업 시 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BOM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미 생성 된 것과 같은 영향을 미침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\KMAT-FERT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\CS41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자재와 제품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링크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307610" y="3670528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아래쪽 화살표 18"/>
          <p:cNvSpPr/>
          <p:nvPr/>
        </p:nvSpPr>
        <p:spPr>
          <a:xfrm>
            <a:off x="1191803" y="2804846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아래쪽 화살표 19"/>
          <p:cNvSpPr/>
          <p:nvPr/>
        </p:nvSpPr>
        <p:spPr>
          <a:xfrm rot="16200000">
            <a:off x="3226087" y="3441844"/>
            <a:ext cx="986319" cy="215758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7657" y="1365875"/>
            <a:ext cx="2448834" cy="134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2862" y="3131746"/>
            <a:ext cx="321254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38889" y="1715780"/>
            <a:ext cx="3106440" cy="2957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407559" y="2106203"/>
            <a:ext cx="1160979" cy="41096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78094" y="4839128"/>
            <a:ext cx="1171254" cy="3082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893905" y="2763748"/>
            <a:ext cx="1171254" cy="3082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2" name="Group 74"/>
          <p:cNvGrpSpPr>
            <a:grpSpLocks/>
          </p:cNvGrpSpPr>
          <p:nvPr/>
        </p:nvGrpSpPr>
        <p:grpSpPr bwMode="auto">
          <a:xfrm>
            <a:off x="1373075" y="3403621"/>
            <a:ext cx="332435" cy="332435"/>
            <a:chOff x="201" y="3420"/>
            <a:chExt cx="798" cy="798"/>
          </a:xfrm>
        </p:grpSpPr>
        <p:pic>
          <p:nvPicPr>
            <p:cNvPr id="23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1" name="Group 74"/>
          <p:cNvGrpSpPr>
            <a:grpSpLocks/>
          </p:cNvGrpSpPr>
          <p:nvPr/>
        </p:nvGrpSpPr>
        <p:grpSpPr bwMode="auto">
          <a:xfrm>
            <a:off x="1116221" y="4533778"/>
            <a:ext cx="332435" cy="332435"/>
            <a:chOff x="201" y="3420"/>
            <a:chExt cx="798" cy="798"/>
          </a:xfrm>
        </p:grpSpPr>
        <p:pic>
          <p:nvPicPr>
            <p:cNvPr id="32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4" name="Group 74"/>
          <p:cNvGrpSpPr>
            <a:grpSpLocks/>
          </p:cNvGrpSpPr>
          <p:nvPr/>
        </p:nvGrpSpPr>
        <p:grpSpPr bwMode="auto">
          <a:xfrm>
            <a:off x="1167592" y="1841948"/>
            <a:ext cx="332435" cy="332435"/>
            <a:chOff x="201" y="3420"/>
            <a:chExt cx="798" cy="798"/>
          </a:xfrm>
        </p:grpSpPr>
        <p:pic>
          <p:nvPicPr>
            <p:cNvPr id="35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7" name="Group 74"/>
          <p:cNvGrpSpPr>
            <a:grpSpLocks/>
          </p:cNvGrpSpPr>
          <p:nvPr/>
        </p:nvGrpSpPr>
        <p:grpSpPr bwMode="auto">
          <a:xfrm>
            <a:off x="5112868" y="2612510"/>
            <a:ext cx="332435" cy="332435"/>
            <a:chOff x="201" y="3420"/>
            <a:chExt cx="798" cy="798"/>
          </a:xfrm>
        </p:grpSpPr>
        <p:pic>
          <p:nvPicPr>
            <p:cNvPr id="38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VIEW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해당 플랜트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MRP3 VIEW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변형구성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KEY FIELD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입력을 통한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 의장 사양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algn="l"/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※ 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제품 대표 변형 구성 필요성</a:t>
                      </a:r>
                      <a:endParaRPr lang="en-US" altLang="ko-KR" sz="10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   매 월 마감 이후 제품별 표준원가 추정 진행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전략기획실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   표준원가 추정의 정확성을 위해 여러 의장사양 구성 중 대표성 구성을 자재 마스터에 등록하여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rgbClr val="FF0000"/>
                          </a:solidFill>
                        </a:rPr>
                        <a:t>포장품에</a:t>
                      </a:r>
                      <a:r>
                        <a:rPr lang="ko-KR" altLang="en-US" sz="1000" dirty="0" smtClean="0">
                          <a:solidFill>
                            <a:srgbClr val="FF0000"/>
                          </a:solidFill>
                        </a:rPr>
                        <a:t> 대한 원가를 제품 원가에 포함하기 위함</a:t>
                      </a:r>
                      <a:r>
                        <a:rPr lang="en-US" altLang="ko-KR" sz="1000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\MM02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대표 변형 구성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307610" y="3670528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70" y="1329170"/>
            <a:ext cx="2427575" cy="127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556" y="2306781"/>
            <a:ext cx="2410208" cy="2672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1387947" y="2044202"/>
            <a:ext cx="945222" cy="24658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8" name="Group 74"/>
          <p:cNvGrpSpPr>
            <a:grpSpLocks/>
          </p:cNvGrpSpPr>
          <p:nvPr/>
        </p:nvGrpSpPr>
        <p:grpSpPr bwMode="auto">
          <a:xfrm>
            <a:off x="921014" y="1965234"/>
            <a:ext cx="332435" cy="332435"/>
            <a:chOff x="201" y="3420"/>
            <a:chExt cx="798" cy="798"/>
          </a:xfrm>
        </p:grpSpPr>
        <p:pic>
          <p:nvPicPr>
            <p:cNvPr id="29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1" name="아래쪽 화살표 30"/>
          <p:cNvSpPr/>
          <p:nvPr/>
        </p:nvSpPr>
        <p:spPr>
          <a:xfrm>
            <a:off x="1029789" y="2509384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03438" y="2794566"/>
            <a:ext cx="2054830" cy="150002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7" name="Group 74"/>
          <p:cNvGrpSpPr>
            <a:grpSpLocks/>
          </p:cNvGrpSpPr>
          <p:nvPr/>
        </p:nvGrpSpPr>
        <p:grpSpPr bwMode="auto">
          <a:xfrm>
            <a:off x="355935" y="2499490"/>
            <a:ext cx="332435" cy="332435"/>
            <a:chOff x="201" y="3420"/>
            <a:chExt cx="798" cy="798"/>
          </a:xfrm>
        </p:grpSpPr>
        <p:pic>
          <p:nvPicPr>
            <p:cNvPr id="40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42" name="Picture 6"/>
          <p:cNvPicPr>
            <a:picLocks noChangeAspect="1" noChangeArrowheads="1"/>
          </p:cNvPicPr>
          <p:nvPr/>
        </p:nvPicPr>
        <p:blipFill>
          <a:blip r:embed="rId7" cstate="print"/>
          <a:srcRect r="35005"/>
          <a:stretch>
            <a:fillRect/>
          </a:stretch>
        </p:blipFill>
        <p:spPr bwMode="auto">
          <a:xfrm>
            <a:off x="441789" y="4489808"/>
            <a:ext cx="2332233" cy="89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3" name="Group 74"/>
          <p:cNvGrpSpPr>
            <a:grpSpLocks/>
          </p:cNvGrpSpPr>
          <p:nvPr/>
        </p:nvGrpSpPr>
        <p:grpSpPr bwMode="auto">
          <a:xfrm>
            <a:off x="1794317" y="4544052"/>
            <a:ext cx="332435" cy="332435"/>
            <a:chOff x="201" y="3420"/>
            <a:chExt cx="798" cy="798"/>
          </a:xfrm>
        </p:grpSpPr>
        <p:pic>
          <p:nvPicPr>
            <p:cNvPr id="44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1089060" y="4685016"/>
            <a:ext cx="678096" cy="19521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아래쪽 화살표 46"/>
          <p:cNvSpPr/>
          <p:nvPr/>
        </p:nvSpPr>
        <p:spPr>
          <a:xfrm>
            <a:off x="1029789" y="4327909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6214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4536" y="3574472"/>
            <a:ext cx="3906981" cy="180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9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03683" y="1342159"/>
            <a:ext cx="3906272" cy="2180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직사각형 47"/>
          <p:cNvSpPr/>
          <p:nvPr/>
        </p:nvSpPr>
        <p:spPr>
          <a:xfrm>
            <a:off x="5116879" y="5143499"/>
            <a:ext cx="1637212" cy="13484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9" name="Group 74"/>
          <p:cNvGrpSpPr>
            <a:grpSpLocks/>
          </p:cNvGrpSpPr>
          <p:nvPr/>
        </p:nvGrpSpPr>
        <p:grpSpPr bwMode="auto">
          <a:xfrm>
            <a:off x="4466998" y="1854090"/>
            <a:ext cx="332435" cy="332435"/>
            <a:chOff x="201" y="3420"/>
            <a:chExt cx="798" cy="798"/>
          </a:xfrm>
        </p:grpSpPr>
        <p:pic>
          <p:nvPicPr>
            <p:cNvPr id="50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>
            <a:off x="4790207" y="2262765"/>
            <a:ext cx="1922319" cy="44926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3" name="아래쪽 화살표 52"/>
          <p:cNvSpPr/>
          <p:nvPr/>
        </p:nvSpPr>
        <p:spPr>
          <a:xfrm rot="16200000">
            <a:off x="2397185" y="4595036"/>
            <a:ext cx="986319" cy="291071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아래쪽 화살표 53"/>
          <p:cNvSpPr/>
          <p:nvPr/>
        </p:nvSpPr>
        <p:spPr>
          <a:xfrm rot="10800000">
            <a:off x="4513307" y="3369725"/>
            <a:ext cx="986319" cy="277483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5" name="Group 74"/>
          <p:cNvGrpSpPr>
            <a:grpSpLocks/>
          </p:cNvGrpSpPr>
          <p:nvPr/>
        </p:nvGrpSpPr>
        <p:grpSpPr bwMode="auto">
          <a:xfrm>
            <a:off x="4917894" y="5016430"/>
            <a:ext cx="332435" cy="332435"/>
            <a:chOff x="201" y="3420"/>
            <a:chExt cx="798" cy="798"/>
          </a:xfrm>
        </p:grpSpPr>
        <p:pic>
          <p:nvPicPr>
            <p:cNvPr id="56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2683" y="2712263"/>
            <a:ext cx="806823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smtClean="0">
                <a:latin typeface="+mn-ea"/>
                <a:ea typeface="+mn-ea"/>
              </a:rPr>
              <a:t>Ⅱ.</a:t>
            </a:r>
            <a:r>
              <a:rPr lang="ko-KR" altLang="en-US" sz="3000" b="1" dirty="0" smtClean="0">
                <a:latin typeface="+mn-ea"/>
                <a:ea typeface="+mn-ea"/>
              </a:rPr>
              <a:t>개발프로그램</a:t>
            </a:r>
            <a:r>
              <a:rPr lang="en-US" altLang="ko-KR" sz="3000" b="1" dirty="0" smtClean="0">
                <a:latin typeface="+mn-ea"/>
                <a:ea typeface="+mn-ea"/>
              </a:rPr>
              <a:t> </a:t>
            </a:r>
            <a:r>
              <a:rPr lang="ko-KR" altLang="en-US" sz="3000" b="1" dirty="0" smtClean="0">
                <a:latin typeface="+mn-ea"/>
                <a:ea typeface="+mn-ea"/>
              </a:rPr>
              <a:t>사용 </a:t>
            </a:r>
            <a:r>
              <a:rPr lang="en-US" altLang="ko-KR" sz="3000" b="1" dirty="0" smtClean="0">
                <a:latin typeface="+mn-ea"/>
                <a:ea typeface="+mn-ea"/>
              </a:rPr>
              <a:t>SUPER BOM </a:t>
            </a:r>
            <a:r>
              <a:rPr lang="ko-KR" altLang="en-US" sz="3000" b="1" dirty="0" smtClean="0">
                <a:latin typeface="+mn-ea"/>
                <a:ea typeface="+mn-ea"/>
              </a:rPr>
              <a:t>관리 방법</a:t>
            </a:r>
            <a:endParaRPr lang="ko-KR" altLang="en-US" sz="3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38730"/>
        </p:xfrm>
        <a:graphic>
          <a:graphicData uri="http://schemas.openxmlformats.org/drawingml/2006/table">
            <a:tbl>
              <a:tblPr/>
              <a:tblGrid>
                <a:gridCol w="6623871"/>
                <a:gridCol w="2591566"/>
              </a:tblGrid>
              <a:tr h="4790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300CLASS(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 클래스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FILL-UP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200CLASS(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의장구성 클래스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FILL-UP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- 300CLASS(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의장클래스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CLASS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CLASS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VC_CLASS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- 200CLASS(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의장구성클래스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CLASS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200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CLASS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특성항목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5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200CLASS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클래스명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K_PRINT_MATNR, K_BOX_MATNR, K_MODEL_MATNR, K_BRAND_MATNR, K_CAUTION_MATNR, K_MANUAL_MATNR,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K_ETCSTICKER_MATNR, K_ETC_MATNR, K_TCAP_MATNR_1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4, K_PALLET_MATNR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Desc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\ZSTC0030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Classification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3" cstate="print"/>
          <a:srcRect r="38562" b="37862"/>
          <a:stretch>
            <a:fillRect/>
          </a:stretch>
        </p:blipFill>
        <p:spPr bwMode="auto">
          <a:xfrm>
            <a:off x="395287" y="1331336"/>
            <a:ext cx="2742768" cy="1264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1097001" y="1524656"/>
            <a:ext cx="945222" cy="24658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0" name="Group 74"/>
          <p:cNvGrpSpPr>
            <a:grpSpLocks/>
          </p:cNvGrpSpPr>
          <p:nvPr/>
        </p:nvGrpSpPr>
        <p:grpSpPr bwMode="auto">
          <a:xfrm>
            <a:off x="889841" y="1778198"/>
            <a:ext cx="332435" cy="332435"/>
            <a:chOff x="201" y="3420"/>
            <a:chExt cx="798" cy="798"/>
          </a:xfrm>
        </p:grpSpPr>
        <p:pic>
          <p:nvPicPr>
            <p:cNvPr id="31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3" name="아래쪽 화살표 32"/>
          <p:cNvSpPr/>
          <p:nvPr/>
        </p:nvSpPr>
        <p:spPr>
          <a:xfrm>
            <a:off x="1376029" y="2443853"/>
            <a:ext cx="986319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395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454" y="3063783"/>
            <a:ext cx="6505905" cy="1087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2453" y="4507305"/>
            <a:ext cx="6453353" cy="151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6" name="Group 74"/>
          <p:cNvGrpSpPr>
            <a:grpSpLocks/>
          </p:cNvGrpSpPr>
          <p:nvPr/>
        </p:nvGrpSpPr>
        <p:grpSpPr bwMode="auto">
          <a:xfrm>
            <a:off x="3349262" y="3659550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9" name="Group 74"/>
          <p:cNvGrpSpPr>
            <a:grpSpLocks/>
          </p:cNvGrpSpPr>
          <p:nvPr/>
        </p:nvGrpSpPr>
        <p:grpSpPr bwMode="auto">
          <a:xfrm>
            <a:off x="5388269" y="5183550"/>
            <a:ext cx="332435" cy="332435"/>
            <a:chOff x="201" y="3420"/>
            <a:chExt cx="798" cy="798"/>
          </a:xfrm>
        </p:grpSpPr>
        <p:pic>
          <p:nvPicPr>
            <p:cNvPr id="4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36628"/>
        </p:xfrm>
        <a:graphic>
          <a:graphicData uri="http://schemas.openxmlformats.org/drawingml/2006/table">
            <a:tbl>
              <a:tblPr/>
              <a:tblGrid>
                <a:gridCol w="6623871"/>
                <a:gridCol w="2591566"/>
              </a:tblGrid>
              <a:tr h="4790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작성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작성 내용 정상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           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BDC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모드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A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전체화면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E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N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5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자재마스터관리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분류시스템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Desc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\ZSTC0030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Classification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 r="38562" b="37862"/>
          <a:stretch>
            <a:fillRect/>
          </a:stretch>
        </p:blipFill>
        <p:spPr bwMode="auto">
          <a:xfrm>
            <a:off x="395287" y="1331336"/>
            <a:ext cx="2742768" cy="1264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923394" y="1566040"/>
            <a:ext cx="505896" cy="21020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4" name="Group 74"/>
          <p:cNvGrpSpPr>
            <a:grpSpLocks/>
          </p:cNvGrpSpPr>
          <p:nvPr/>
        </p:nvGrpSpPr>
        <p:grpSpPr bwMode="auto">
          <a:xfrm>
            <a:off x="1604544" y="1694115"/>
            <a:ext cx="332435" cy="332435"/>
            <a:chOff x="201" y="3420"/>
            <a:chExt cx="798" cy="798"/>
          </a:xfrm>
        </p:grpSpPr>
        <p:pic>
          <p:nvPicPr>
            <p:cNvPr id="1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27784" y="1355834"/>
            <a:ext cx="3556492" cy="1723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아래쪽 화살표 16"/>
          <p:cNvSpPr/>
          <p:nvPr/>
        </p:nvSpPr>
        <p:spPr>
          <a:xfrm rot="16200000">
            <a:off x="2857989" y="1918335"/>
            <a:ext cx="986319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9" name="Group 74"/>
          <p:cNvGrpSpPr>
            <a:grpSpLocks/>
          </p:cNvGrpSpPr>
          <p:nvPr/>
        </p:nvGrpSpPr>
        <p:grpSpPr bwMode="auto">
          <a:xfrm>
            <a:off x="3822227" y="2429839"/>
            <a:ext cx="332435" cy="332435"/>
            <a:chOff x="201" y="3420"/>
            <a:chExt cx="798" cy="798"/>
          </a:xfrm>
        </p:grpSpPr>
        <p:pic>
          <p:nvPicPr>
            <p:cNvPr id="2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207" y="2953407"/>
            <a:ext cx="6530606" cy="299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434848" y="4267856"/>
            <a:ext cx="6438917" cy="170202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4" name="Group 74"/>
          <p:cNvGrpSpPr>
            <a:grpSpLocks/>
          </p:cNvGrpSpPr>
          <p:nvPr/>
        </p:nvGrpSpPr>
        <p:grpSpPr bwMode="auto">
          <a:xfrm>
            <a:off x="543000" y="3995880"/>
            <a:ext cx="332435" cy="332435"/>
            <a:chOff x="201" y="3420"/>
            <a:chExt cx="798" cy="798"/>
          </a:xfrm>
        </p:grpSpPr>
        <p:pic>
          <p:nvPicPr>
            <p:cNvPr id="2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7" name="Group 74"/>
          <p:cNvGrpSpPr>
            <a:grpSpLocks/>
          </p:cNvGrpSpPr>
          <p:nvPr/>
        </p:nvGrpSpPr>
        <p:grpSpPr bwMode="auto">
          <a:xfrm>
            <a:off x="3433344" y="3039439"/>
            <a:ext cx="332435" cy="332435"/>
            <a:chOff x="201" y="3420"/>
            <a:chExt cx="798" cy="798"/>
          </a:xfrm>
        </p:grpSpPr>
        <p:pic>
          <p:nvPicPr>
            <p:cNvPr id="28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3752193" y="3037489"/>
            <a:ext cx="1093075" cy="24173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498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95494" y="2770133"/>
            <a:ext cx="16002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1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57721" y="1666548"/>
            <a:ext cx="666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2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15200" y="3413453"/>
            <a:ext cx="2060028" cy="675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3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37711" y="5314786"/>
            <a:ext cx="15049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491130"/>
        </p:xfrm>
        <a:graphic>
          <a:graphicData uri="http://schemas.openxmlformats.org/drawingml/2006/table">
            <a:tbl>
              <a:tblPr/>
              <a:tblGrid>
                <a:gridCol w="6623871"/>
                <a:gridCol w="2591566"/>
              </a:tblGrid>
              <a:tr h="4790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파일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ZPPE0020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유지보수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행은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값의 조합으로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UNIQUE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5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양식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 사항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 없을 것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N/A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KEY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값의 조합은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UNIQUE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것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오류 발생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의장사양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TABLE\ZPPE0020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TABLE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유지보수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529" y="1373899"/>
            <a:ext cx="3129947" cy="110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571484" y="1660633"/>
            <a:ext cx="731799" cy="20519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511469" y="1925343"/>
            <a:ext cx="332435" cy="332435"/>
            <a:chOff x="201" y="3420"/>
            <a:chExt cx="798" cy="798"/>
          </a:xfrm>
        </p:grpSpPr>
        <p:pic>
          <p:nvPicPr>
            <p:cNvPr id="31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3" name="아래쪽 화살표 32"/>
          <p:cNvSpPr/>
          <p:nvPr/>
        </p:nvSpPr>
        <p:spPr>
          <a:xfrm>
            <a:off x="1376029" y="2443853"/>
            <a:ext cx="986319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434" y="3038969"/>
            <a:ext cx="6364342" cy="131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1148" y="2786392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Group 74"/>
          <p:cNvGrpSpPr>
            <a:grpSpLocks/>
          </p:cNvGrpSpPr>
          <p:nvPr/>
        </p:nvGrpSpPr>
        <p:grpSpPr bwMode="auto">
          <a:xfrm>
            <a:off x="1131580" y="3522916"/>
            <a:ext cx="332435" cy="332435"/>
            <a:chOff x="201" y="3420"/>
            <a:chExt cx="798" cy="798"/>
          </a:xfrm>
        </p:grpSpPr>
        <p:pic>
          <p:nvPicPr>
            <p:cNvPr id="22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4" name="아래쪽 화살표 23"/>
          <p:cNvSpPr/>
          <p:nvPr/>
        </p:nvSpPr>
        <p:spPr>
          <a:xfrm rot="10800000">
            <a:off x="4529134" y="2654060"/>
            <a:ext cx="986319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600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54000" y="1582622"/>
            <a:ext cx="2867517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6008380" y="2051461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4" name="Group 74"/>
          <p:cNvGrpSpPr>
            <a:grpSpLocks/>
          </p:cNvGrpSpPr>
          <p:nvPr/>
        </p:nvGrpSpPr>
        <p:grpSpPr bwMode="auto">
          <a:xfrm>
            <a:off x="3612020" y="1368289"/>
            <a:ext cx="332435" cy="332435"/>
            <a:chOff x="201" y="3420"/>
            <a:chExt cx="798" cy="798"/>
          </a:xfrm>
        </p:grpSpPr>
        <p:pic>
          <p:nvPicPr>
            <p:cNvPr id="3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600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2930" y="4734090"/>
            <a:ext cx="6336753" cy="125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아래쪽 화살표 38"/>
          <p:cNvSpPr/>
          <p:nvPr/>
        </p:nvSpPr>
        <p:spPr>
          <a:xfrm>
            <a:off x="6337738" y="2654059"/>
            <a:ext cx="260280" cy="2117638"/>
          </a:xfrm>
          <a:prstGeom prst="downArrow">
            <a:avLst>
              <a:gd name="adj1" fmla="val 69084"/>
              <a:gd name="adj2" fmla="val 43193"/>
            </a:avLst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2" name="Group 74"/>
          <p:cNvGrpSpPr>
            <a:grpSpLocks/>
          </p:cNvGrpSpPr>
          <p:nvPr/>
        </p:nvGrpSpPr>
        <p:grpSpPr bwMode="auto">
          <a:xfrm>
            <a:off x="984435" y="5330689"/>
            <a:ext cx="332435" cy="332435"/>
            <a:chOff x="201" y="3420"/>
            <a:chExt cx="798" cy="798"/>
          </a:xfrm>
        </p:grpSpPr>
        <p:pic>
          <p:nvPicPr>
            <p:cNvPr id="43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6007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29651" y="3864194"/>
            <a:ext cx="8382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5" name="Group 74"/>
          <p:cNvGrpSpPr>
            <a:grpSpLocks/>
          </p:cNvGrpSpPr>
          <p:nvPr/>
        </p:nvGrpSpPr>
        <p:grpSpPr bwMode="auto">
          <a:xfrm>
            <a:off x="1226173" y="4899765"/>
            <a:ext cx="332435" cy="332435"/>
            <a:chOff x="201" y="3420"/>
            <a:chExt cx="798" cy="798"/>
          </a:xfrm>
        </p:grpSpPr>
        <p:pic>
          <p:nvPicPr>
            <p:cNvPr id="46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PALLET OD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양식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ZSTC0090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팔레트 자재코드만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팔레트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을 클릭하여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PALLET OD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생성은 신규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PALLET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생성되었을 때만 실시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\PALLET O.D\ZSTC0090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PALLET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298267" y="3644743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874" y="1482366"/>
            <a:ext cx="3214195" cy="1530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571484" y="1762532"/>
            <a:ext cx="731799" cy="20519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0" name="Group 74"/>
          <p:cNvGrpSpPr>
            <a:grpSpLocks/>
          </p:cNvGrpSpPr>
          <p:nvPr/>
        </p:nvGrpSpPr>
        <p:grpSpPr bwMode="auto">
          <a:xfrm>
            <a:off x="511469" y="2027242"/>
            <a:ext cx="332435" cy="332435"/>
            <a:chOff x="201" y="3420"/>
            <a:chExt cx="798" cy="798"/>
          </a:xfrm>
        </p:grpSpPr>
        <p:pic>
          <p:nvPicPr>
            <p:cNvPr id="33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5" name="아래쪽 화살표 34"/>
          <p:cNvSpPr/>
          <p:nvPr/>
        </p:nvSpPr>
        <p:spPr>
          <a:xfrm>
            <a:off x="1333986" y="2798000"/>
            <a:ext cx="986319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7689" y="3396038"/>
            <a:ext cx="2615925" cy="647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68112" y="1490085"/>
            <a:ext cx="3258206" cy="1333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70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1324" y="3249235"/>
            <a:ext cx="3283662" cy="124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아래쪽 화살표 35"/>
          <p:cNvSpPr/>
          <p:nvPr/>
        </p:nvSpPr>
        <p:spPr>
          <a:xfrm rot="13952686">
            <a:off x="3314960" y="2620498"/>
            <a:ext cx="449807" cy="892643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아래쪽 화살표 36"/>
          <p:cNvSpPr/>
          <p:nvPr/>
        </p:nvSpPr>
        <p:spPr>
          <a:xfrm>
            <a:off x="4906919" y="2840333"/>
            <a:ext cx="986319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8" name="Group 74"/>
          <p:cNvGrpSpPr>
            <a:grpSpLocks/>
          </p:cNvGrpSpPr>
          <p:nvPr/>
        </p:nvGrpSpPr>
        <p:grpSpPr bwMode="auto">
          <a:xfrm>
            <a:off x="342136" y="3339577"/>
            <a:ext cx="332435" cy="332435"/>
            <a:chOff x="201" y="3420"/>
            <a:chExt cx="798" cy="798"/>
          </a:xfrm>
        </p:grpSpPr>
        <p:pic>
          <p:nvPicPr>
            <p:cNvPr id="39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41148" y="2947258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2" name="Group 74"/>
          <p:cNvGrpSpPr>
            <a:grpSpLocks/>
          </p:cNvGrpSpPr>
          <p:nvPr/>
        </p:nvGrpSpPr>
        <p:grpSpPr bwMode="auto">
          <a:xfrm>
            <a:off x="6488936" y="1942575"/>
            <a:ext cx="332435" cy="332435"/>
            <a:chOff x="201" y="3420"/>
            <a:chExt cx="798" cy="798"/>
          </a:xfrm>
        </p:grpSpPr>
        <p:pic>
          <p:nvPicPr>
            <p:cNvPr id="43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5" name="Group 74"/>
          <p:cNvGrpSpPr>
            <a:grpSpLocks/>
          </p:cNvGrpSpPr>
          <p:nvPr/>
        </p:nvGrpSpPr>
        <p:grpSpPr bwMode="auto">
          <a:xfrm>
            <a:off x="6438136" y="4067708"/>
            <a:ext cx="332435" cy="332435"/>
            <a:chOff x="201" y="3420"/>
            <a:chExt cx="798" cy="798"/>
          </a:xfrm>
        </p:grpSpPr>
        <p:pic>
          <p:nvPicPr>
            <p:cNvPr id="46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8" name="Group 74"/>
          <p:cNvGrpSpPr>
            <a:grpSpLocks/>
          </p:cNvGrpSpPr>
          <p:nvPr/>
        </p:nvGrpSpPr>
        <p:grpSpPr bwMode="auto">
          <a:xfrm>
            <a:off x="3551003" y="1468439"/>
            <a:ext cx="332435" cy="332435"/>
            <a:chOff x="201" y="3420"/>
            <a:chExt cx="798" cy="798"/>
          </a:xfrm>
        </p:grpSpPr>
        <p:pic>
          <p:nvPicPr>
            <p:cNvPr id="49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파일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ZPPC0090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configurable mat. : KMAT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Object Dependency : VC_NET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업로드 파일 오류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\Profile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\ZPPC0090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Profile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3" cstate="print"/>
          <a:srcRect r="24179" b="47751"/>
          <a:stretch>
            <a:fillRect/>
          </a:stretch>
        </p:blipFill>
        <p:spPr bwMode="auto">
          <a:xfrm>
            <a:off x="381166" y="1312479"/>
            <a:ext cx="2603772" cy="915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571484" y="1660633"/>
            <a:ext cx="731799" cy="20519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4" name="Group 74"/>
          <p:cNvGrpSpPr>
            <a:grpSpLocks/>
          </p:cNvGrpSpPr>
          <p:nvPr/>
        </p:nvGrpSpPr>
        <p:grpSpPr bwMode="auto">
          <a:xfrm>
            <a:off x="385345" y="1862281"/>
            <a:ext cx="332435" cy="332435"/>
            <a:chOff x="201" y="3420"/>
            <a:chExt cx="798" cy="798"/>
          </a:xfrm>
        </p:grpSpPr>
        <p:pic>
          <p:nvPicPr>
            <p:cNvPr id="3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7" name="아래쪽 화살표 36"/>
          <p:cNvSpPr/>
          <p:nvPr/>
        </p:nvSpPr>
        <p:spPr>
          <a:xfrm>
            <a:off x="861022" y="2118031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6307" y="2675870"/>
            <a:ext cx="3377927" cy="1044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8" name="Group 74"/>
          <p:cNvGrpSpPr>
            <a:grpSpLocks/>
          </p:cNvGrpSpPr>
          <p:nvPr/>
        </p:nvGrpSpPr>
        <p:grpSpPr bwMode="auto">
          <a:xfrm>
            <a:off x="1982920" y="2398310"/>
            <a:ext cx="332435" cy="332435"/>
            <a:chOff x="201" y="3420"/>
            <a:chExt cx="798" cy="798"/>
          </a:xfrm>
        </p:grpSpPr>
        <p:pic>
          <p:nvPicPr>
            <p:cNvPr id="44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4567" y="1375377"/>
            <a:ext cx="3470220" cy="1557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아래쪽 화살표 45"/>
          <p:cNvSpPr/>
          <p:nvPr/>
        </p:nvSpPr>
        <p:spPr>
          <a:xfrm rot="14487354">
            <a:off x="3038549" y="2532970"/>
            <a:ext cx="897558" cy="499613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7" name="Group 74"/>
          <p:cNvGrpSpPr>
            <a:grpSpLocks/>
          </p:cNvGrpSpPr>
          <p:nvPr/>
        </p:nvGrpSpPr>
        <p:grpSpPr bwMode="auto">
          <a:xfrm>
            <a:off x="6102975" y="2135551"/>
            <a:ext cx="332435" cy="332435"/>
            <a:chOff x="201" y="3420"/>
            <a:chExt cx="798" cy="798"/>
          </a:xfrm>
        </p:grpSpPr>
        <p:pic>
          <p:nvPicPr>
            <p:cNvPr id="48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0" name="Group 74"/>
          <p:cNvGrpSpPr>
            <a:grpSpLocks/>
          </p:cNvGrpSpPr>
          <p:nvPr/>
        </p:nvGrpSpPr>
        <p:grpSpPr bwMode="auto">
          <a:xfrm>
            <a:off x="3212631" y="1462889"/>
            <a:ext cx="332435" cy="332435"/>
            <a:chOff x="201" y="3420"/>
            <a:chExt cx="798" cy="798"/>
          </a:xfrm>
        </p:grpSpPr>
        <p:pic>
          <p:nvPicPr>
            <p:cNvPr id="51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1660" y="3115429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1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174" y="3872405"/>
            <a:ext cx="5738647" cy="1456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아래쪽 화살표 53"/>
          <p:cNvSpPr/>
          <p:nvPr/>
        </p:nvSpPr>
        <p:spPr>
          <a:xfrm>
            <a:off x="5054649" y="2874776"/>
            <a:ext cx="673488" cy="1066604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5" name="Group 74"/>
          <p:cNvGrpSpPr>
            <a:grpSpLocks/>
          </p:cNvGrpSpPr>
          <p:nvPr/>
        </p:nvGrpSpPr>
        <p:grpSpPr bwMode="auto">
          <a:xfrm>
            <a:off x="3927335" y="4647523"/>
            <a:ext cx="332435" cy="332435"/>
            <a:chOff x="201" y="3420"/>
            <a:chExt cx="798" cy="798"/>
          </a:xfrm>
        </p:grpSpPr>
        <p:pic>
          <p:nvPicPr>
            <p:cNvPr id="56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8" name="Group 74"/>
          <p:cNvGrpSpPr>
            <a:grpSpLocks/>
          </p:cNvGrpSpPr>
          <p:nvPr/>
        </p:nvGrpSpPr>
        <p:grpSpPr bwMode="auto">
          <a:xfrm>
            <a:off x="416880" y="3911799"/>
            <a:ext cx="332435" cy="332435"/>
            <a:chOff x="201" y="3420"/>
            <a:chExt cx="798" cy="798"/>
          </a:xfrm>
        </p:grpSpPr>
        <p:pic>
          <p:nvPicPr>
            <p:cNvPr id="59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6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29651" y="3864194"/>
            <a:ext cx="8382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81600"/>
        </p:xfrm>
        <a:graphic>
          <a:graphicData uri="http://schemas.openxmlformats.org/drawingml/2006/table">
            <a:tbl>
              <a:tblPr/>
              <a:tblGrid>
                <a:gridCol w="6847422"/>
                <a:gridCol w="2368015"/>
              </a:tblGrid>
              <a:tr h="443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                             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구성형자재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양식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ZSTC0060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자재마스터 플랜트간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CM,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2/MRP3)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FERT &amp; KMAT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Plant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업로드 파일 오류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0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-KMAT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연결은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FERT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연결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연결시키는 작업을 진행해야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-KMAT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연결은 한번 등록되면 수정이 불가능하여 주의가 필요하며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개발프로그램에서는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FERT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KMAT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SEQ.NO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불일치시 에러를 발생시키도록 실수방지 되어 있음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\KMAT-FERT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\ZSTC0060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-KMAT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연결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 b="14035"/>
          <a:stretch>
            <a:fillRect/>
          </a:stretch>
        </p:blipFill>
        <p:spPr bwMode="auto">
          <a:xfrm>
            <a:off x="7514037" y="4767849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9013" y="1333008"/>
            <a:ext cx="3519816" cy="1326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직사각형 37"/>
          <p:cNvSpPr/>
          <p:nvPr/>
        </p:nvSpPr>
        <p:spPr>
          <a:xfrm>
            <a:off x="476890" y="2133599"/>
            <a:ext cx="1972020" cy="21020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9" name="Group 74"/>
          <p:cNvGrpSpPr>
            <a:grpSpLocks/>
          </p:cNvGrpSpPr>
          <p:nvPr/>
        </p:nvGrpSpPr>
        <p:grpSpPr bwMode="auto">
          <a:xfrm>
            <a:off x="259221" y="1946365"/>
            <a:ext cx="332435" cy="332435"/>
            <a:chOff x="201" y="3420"/>
            <a:chExt cx="798" cy="798"/>
          </a:xfrm>
        </p:grpSpPr>
        <p:pic>
          <p:nvPicPr>
            <p:cNvPr id="42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539952" y="1513488"/>
            <a:ext cx="857924" cy="18918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0" name="Group 74"/>
          <p:cNvGrpSpPr>
            <a:grpSpLocks/>
          </p:cNvGrpSpPr>
          <p:nvPr/>
        </p:nvGrpSpPr>
        <p:grpSpPr bwMode="auto">
          <a:xfrm>
            <a:off x="269731" y="1252683"/>
            <a:ext cx="332435" cy="332435"/>
            <a:chOff x="201" y="3420"/>
            <a:chExt cx="798" cy="798"/>
          </a:xfrm>
        </p:grpSpPr>
        <p:pic>
          <p:nvPicPr>
            <p:cNvPr id="54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62" name="아래쪽 화살표 61"/>
          <p:cNvSpPr/>
          <p:nvPr/>
        </p:nvSpPr>
        <p:spPr>
          <a:xfrm rot="16200000">
            <a:off x="3288913" y="1855271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0788" y="1623676"/>
            <a:ext cx="3097267" cy="121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3" name="Group 74"/>
          <p:cNvGrpSpPr>
            <a:grpSpLocks/>
          </p:cNvGrpSpPr>
          <p:nvPr/>
        </p:nvGrpSpPr>
        <p:grpSpPr bwMode="auto">
          <a:xfrm>
            <a:off x="6849206" y="1536463"/>
            <a:ext cx="332435" cy="332435"/>
            <a:chOff x="201" y="3420"/>
            <a:chExt cx="798" cy="798"/>
          </a:xfrm>
        </p:grpSpPr>
        <p:pic>
          <p:nvPicPr>
            <p:cNvPr id="64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25462" y="2967859"/>
            <a:ext cx="3086828" cy="130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아래쪽 화살표 65"/>
          <p:cNvSpPr/>
          <p:nvPr/>
        </p:nvSpPr>
        <p:spPr>
          <a:xfrm>
            <a:off x="4991589" y="2780181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67" name="Group 74"/>
          <p:cNvGrpSpPr>
            <a:grpSpLocks/>
          </p:cNvGrpSpPr>
          <p:nvPr/>
        </p:nvGrpSpPr>
        <p:grpSpPr bwMode="auto">
          <a:xfrm>
            <a:off x="6302668" y="3354753"/>
            <a:ext cx="332435" cy="332435"/>
            <a:chOff x="201" y="3420"/>
            <a:chExt cx="798" cy="798"/>
          </a:xfrm>
        </p:grpSpPr>
        <p:pic>
          <p:nvPicPr>
            <p:cNvPr id="68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70" name="Group 74"/>
          <p:cNvGrpSpPr>
            <a:grpSpLocks/>
          </p:cNvGrpSpPr>
          <p:nvPr/>
        </p:nvGrpSpPr>
        <p:grpSpPr bwMode="auto">
          <a:xfrm>
            <a:off x="3948351" y="2871277"/>
            <a:ext cx="332435" cy="332435"/>
            <a:chOff x="201" y="3420"/>
            <a:chExt cx="798" cy="798"/>
          </a:xfrm>
        </p:grpSpPr>
        <p:pic>
          <p:nvPicPr>
            <p:cNvPr id="71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7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73" name="Picture 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617139" y="206600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61867" y="4040339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25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3405" y="3917740"/>
            <a:ext cx="3445423" cy="1652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" name="아래쪽 화살표 74"/>
          <p:cNvSpPr/>
          <p:nvPr/>
        </p:nvSpPr>
        <p:spPr>
          <a:xfrm rot="3755132">
            <a:off x="3257382" y="4062442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18876" y="2154619"/>
            <a:ext cx="3117648" cy="67266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87400" y="4855786"/>
            <a:ext cx="3117648" cy="67266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78" name="Group 74"/>
          <p:cNvGrpSpPr>
            <a:grpSpLocks/>
          </p:cNvGrpSpPr>
          <p:nvPr/>
        </p:nvGrpSpPr>
        <p:grpSpPr bwMode="auto">
          <a:xfrm>
            <a:off x="3454364" y="5004877"/>
            <a:ext cx="332435" cy="332435"/>
            <a:chOff x="201" y="3420"/>
            <a:chExt cx="798" cy="798"/>
          </a:xfrm>
        </p:grpSpPr>
        <p:pic>
          <p:nvPicPr>
            <p:cNvPr id="79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8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29200"/>
        </p:xfrm>
        <a:graphic>
          <a:graphicData uri="http://schemas.openxmlformats.org/drawingml/2006/table">
            <a:tbl>
              <a:tblPr/>
              <a:tblGrid>
                <a:gridCol w="6847422"/>
                <a:gridCol w="2368015"/>
              </a:tblGrid>
              <a:tr h="443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SUPER BOM FILL-UP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ZPPC0050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Plant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생산플랜트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ITEM No. : ALLOCATION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ITEM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Cate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▷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품목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▷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품목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CLASS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품목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▷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자재코드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▷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결과품목범주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“L”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OD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팔레트 자재에 대하여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팔레트 자재코드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0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결과품목범주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품목의 경우 실제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결과에 대해서는 재고 품목으로 지정토록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“L”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OD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팔레트 자재에 대하여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OD SYNTAX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연결하는 내용으로 자신의 자재코드를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OD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기입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BOM\ZPPC0050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SUPER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250" y="1347133"/>
            <a:ext cx="3345902" cy="775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직사각형 36"/>
          <p:cNvSpPr/>
          <p:nvPr/>
        </p:nvSpPr>
        <p:spPr>
          <a:xfrm>
            <a:off x="550464" y="1534513"/>
            <a:ext cx="731799" cy="20519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9" name="Group 74"/>
          <p:cNvGrpSpPr>
            <a:grpSpLocks/>
          </p:cNvGrpSpPr>
          <p:nvPr/>
        </p:nvGrpSpPr>
        <p:grpSpPr bwMode="auto">
          <a:xfrm>
            <a:off x="364325" y="1799221"/>
            <a:ext cx="332435" cy="332435"/>
            <a:chOff x="201" y="3420"/>
            <a:chExt cx="798" cy="798"/>
          </a:xfrm>
        </p:grpSpPr>
        <p:pic>
          <p:nvPicPr>
            <p:cNvPr id="4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831" y="2459421"/>
            <a:ext cx="6537060" cy="322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5" name="Group 74"/>
          <p:cNvGrpSpPr>
            <a:grpSpLocks/>
          </p:cNvGrpSpPr>
          <p:nvPr/>
        </p:nvGrpSpPr>
        <p:grpSpPr bwMode="auto">
          <a:xfrm>
            <a:off x="2109043" y="2156572"/>
            <a:ext cx="332435" cy="332435"/>
            <a:chOff x="201" y="3420"/>
            <a:chExt cx="798" cy="798"/>
          </a:xfrm>
        </p:grpSpPr>
        <p:pic>
          <p:nvPicPr>
            <p:cNvPr id="4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9" name="아래쪽 화살표 48"/>
          <p:cNvSpPr/>
          <p:nvPr/>
        </p:nvSpPr>
        <p:spPr>
          <a:xfrm>
            <a:off x="2476989" y="2068981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4979801"/>
        </p:xfrm>
        <a:graphic>
          <a:graphicData uri="http://schemas.openxmlformats.org/drawingml/2006/table">
            <a:tbl>
              <a:tblPr/>
              <a:tblGrid>
                <a:gridCol w="6847422"/>
                <a:gridCol w="2368015"/>
              </a:tblGrid>
              <a:tr h="443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ZPPC0050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업로드 파일 오류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0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BOM\ZPPC0050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SUPER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472" y="1452038"/>
            <a:ext cx="3539658" cy="859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3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9227" y="2607736"/>
            <a:ext cx="6707373" cy="2218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440397" y="3346384"/>
            <a:ext cx="6603870" cy="147962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6" name="Group 74"/>
          <p:cNvGrpSpPr>
            <a:grpSpLocks/>
          </p:cNvGrpSpPr>
          <p:nvPr/>
        </p:nvGrpSpPr>
        <p:grpSpPr bwMode="auto">
          <a:xfrm>
            <a:off x="3310725" y="1909292"/>
            <a:ext cx="332435" cy="332435"/>
            <a:chOff x="201" y="3420"/>
            <a:chExt cx="798" cy="798"/>
          </a:xfrm>
        </p:grpSpPr>
        <p:pic>
          <p:nvPicPr>
            <p:cNvPr id="17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아래쪽 화살표 18"/>
          <p:cNvSpPr/>
          <p:nvPr/>
        </p:nvSpPr>
        <p:spPr>
          <a:xfrm>
            <a:off x="2045189" y="2297585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0" name="Group 74"/>
          <p:cNvGrpSpPr>
            <a:grpSpLocks/>
          </p:cNvGrpSpPr>
          <p:nvPr/>
        </p:nvGrpSpPr>
        <p:grpSpPr bwMode="auto">
          <a:xfrm>
            <a:off x="118792" y="1511359"/>
            <a:ext cx="332435" cy="332435"/>
            <a:chOff x="201" y="3420"/>
            <a:chExt cx="798" cy="798"/>
          </a:xfrm>
        </p:grpSpPr>
        <p:pic>
          <p:nvPicPr>
            <p:cNvPr id="21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3" name="Group 74"/>
          <p:cNvGrpSpPr>
            <a:grpSpLocks/>
          </p:cNvGrpSpPr>
          <p:nvPr/>
        </p:nvGrpSpPr>
        <p:grpSpPr bwMode="auto">
          <a:xfrm>
            <a:off x="5528992" y="3103093"/>
            <a:ext cx="332435" cy="332435"/>
            <a:chOff x="201" y="3420"/>
            <a:chExt cx="798" cy="798"/>
          </a:xfrm>
        </p:grpSpPr>
        <p:pic>
          <p:nvPicPr>
            <p:cNvPr id="24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127259" y="2739026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36467" y="2033739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317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91413" y="2774422"/>
            <a:ext cx="866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21943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6114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ZSTC0080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생산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FERT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업로드 파일 오류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2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\KMAT-FERT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\ZSTC0080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자재와 제품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링크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1660" y="3504312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5341" y="1347953"/>
            <a:ext cx="3505528" cy="1164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0615" y="2903320"/>
            <a:ext cx="3511276" cy="1405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직사각형 33"/>
          <p:cNvSpPr/>
          <p:nvPr/>
        </p:nvSpPr>
        <p:spPr>
          <a:xfrm>
            <a:off x="592504" y="1566043"/>
            <a:ext cx="731799" cy="20519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8" name="Group 74"/>
          <p:cNvGrpSpPr>
            <a:grpSpLocks/>
          </p:cNvGrpSpPr>
          <p:nvPr/>
        </p:nvGrpSpPr>
        <p:grpSpPr bwMode="auto">
          <a:xfrm>
            <a:off x="406365" y="1767691"/>
            <a:ext cx="332435" cy="332435"/>
            <a:chOff x="201" y="3420"/>
            <a:chExt cx="798" cy="798"/>
          </a:xfrm>
        </p:grpSpPr>
        <p:pic>
          <p:nvPicPr>
            <p:cNvPr id="39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1" name="아래쪽 화살표 40"/>
          <p:cNvSpPr/>
          <p:nvPr/>
        </p:nvSpPr>
        <p:spPr>
          <a:xfrm>
            <a:off x="2574208" y="2506915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2" name="Group 74"/>
          <p:cNvGrpSpPr>
            <a:grpSpLocks/>
          </p:cNvGrpSpPr>
          <p:nvPr/>
        </p:nvGrpSpPr>
        <p:grpSpPr bwMode="auto">
          <a:xfrm>
            <a:off x="1825265" y="2555965"/>
            <a:ext cx="332435" cy="332435"/>
            <a:chOff x="201" y="3420"/>
            <a:chExt cx="798" cy="798"/>
          </a:xfrm>
        </p:grpSpPr>
        <p:pic>
          <p:nvPicPr>
            <p:cNvPr id="43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7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419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5972" y="2945524"/>
            <a:ext cx="2911366" cy="1342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0" name="Group 74"/>
          <p:cNvGrpSpPr>
            <a:grpSpLocks/>
          </p:cNvGrpSpPr>
          <p:nvPr/>
        </p:nvGrpSpPr>
        <p:grpSpPr bwMode="auto">
          <a:xfrm>
            <a:off x="6197568" y="3501896"/>
            <a:ext cx="332435" cy="332435"/>
            <a:chOff x="201" y="3420"/>
            <a:chExt cx="798" cy="798"/>
          </a:xfrm>
        </p:grpSpPr>
        <p:pic>
          <p:nvPicPr>
            <p:cNvPr id="55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62" name="Group 74"/>
          <p:cNvGrpSpPr>
            <a:grpSpLocks/>
          </p:cNvGrpSpPr>
          <p:nvPr/>
        </p:nvGrpSpPr>
        <p:grpSpPr bwMode="auto">
          <a:xfrm>
            <a:off x="4000906" y="2871275"/>
            <a:ext cx="332435" cy="332435"/>
            <a:chOff x="201" y="3420"/>
            <a:chExt cx="798" cy="798"/>
          </a:xfrm>
        </p:grpSpPr>
        <p:pic>
          <p:nvPicPr>
            <p:cNvPr id="63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65" name="아래쪽 화살표 64"/>
          <p:cNvSpPr/>
          <p:nvPr/>
        </p:nvSpPr>
        <p:spPr>
          <a:xfrm rot="16200000">
            <a:off x="3351972" y="3463355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641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2518" y="4428139"/>
            <a:ext cx="4810125" cy="142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아래쪽 화살표 65"/>
          <p:cNvSpPr/>
          <p:nvPr/>
        </p:nvSpPr>
        <p:spPr>
          <a:xfrm>
            <a:off x="4455560" y="4304184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1759152" y="5160581"/>
            <a:ext cx="3632655" cy="73572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68" name="Group 74"/>
          <p:cNvGrpSpPr>
            <a:grpSpLocks/>
          </p:cNvGrpSpPr>
          <p:nvPr/>
        </p:nvGrpSpPr>
        <p:grpSpPr bwMode="auto">
          <a:xfrm>
            <a:off x="5430313" y="5131000"/>
            <a:ext cx="332435" cy="332435"/>
            <a:chOff x="201" y="3420"/>
            <a:chExt cx="798" cy="798"/>
          </a:xfrm>
        </p:grpSpPr>
        <p:pic>
          <p:nvPicPr>
            <p:cNvPr id="69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7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71" name="Picture 3"/>
          <p:cNvPicPr>
            <a:picLocks noChangeAspect="1" noChangeArrowheads="1"/>
          </p:cNvPicPr>
          <p:nvPr/>
        </p:nvPicPr>
        <p:blipFill>
          <a:blip r:embed="rId9" cstate="print"/>
          <a:srcRect b="14035"/>
          <a:stretch>
            <a:fillRect/>
          </a:stretch>
        </p:blipFill>
        <p:spPr bwMode="auto">
          <a:xfrm>
            <a:off x="7303831" y="4221311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21943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6114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대표변형구성 등록 양식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                 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ZSTC0060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①제품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 변형 구성 일괄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(MRP3)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업로드 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엑셀 양식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FERT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Plant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고객자재번호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Variant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KEY FIELD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내용을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2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\KMAT-FERT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\ZSTC0060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대표 변형 구성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2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07842" y="190834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5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405" y="1349101"/>
            <a:ext cx="3417339" cy="1204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직사각형 31"/>
          <p:cNvSpPr/>
          <p:nvPr/>
        </p:nvSpPr>
        <p:spPr>
          <a:xfrm>
            <a:off x="2480439" y="2123089"/>
            <a:ext cx="1303283" cy="18918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3" name="Group 74"/>
          <p:cNvGrpSpPr>
            <a:grpSpLocks/>
          </p:cNvGrpSpPr>
          <p:nvPr/>
        </p:nvGrpSpPr>
        <p:grpSpPr bwMode="auto">
          <a:xfrm>
            <a:off x="2161592" y="2114530"/>
            <a:ext cx="332435" cy="332435"/>
            <a:chOff x="201" y="3420"/>
            <a:chExt cx="798" cy="798"/>
          </a:xfrm>
        </p:grpSpPr>
        <p:pic>
          <p:nvPicPr>
            <p:cNvPr id="35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7" name="직사각형 36"/>
          <p:cNvSpPr/>
          <p:nvPr/>
        </p:nvSpPr>
        <p:spPr>
          <a:xfrm>
            <a:off x="560972" y="1523998"/>
            <a:ext cx="857924" cy="18918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8" name="Group 74"/>
          <p:cNvGrpSpPr>
            <a:grpSpLocks/>
          </p:cNvGrpSpPr>
          <p:nvPr/>
        </p:nvGrpSpPr>
        <p:grpSpPr bwMode="auto">
          <a:xfrm>
            <a:off x="301261" y="1294723"/>
            <a:ext cx="332435" cy="332435"/>
            <a:chOff x="201" y="3420"/>
            <a:chExt cx="798" cy="798"/>
          </a:xfrm>
        </p:grpSpPr>
        <p:pic>
          <p:nvPicPr>
            <p:cNvPr id="42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6521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392" y="3140537"/>
            <a:ext cx="6199461" cy="227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9" name="Group 74"/>
          <p:cNvGrpSpPr>
            <a:grpSpLocks/>
          </p:cNvGrpSpPr>
          <p:nvPr/>
        </p:nvGrpSpPr>
        <p:grpSpPr bwMode="auto">
          <a:xfrm>
            <a:off x="3275690" y="2797694"/>
            <a:ext cx="332435" cy="332435"/>
            <a:chOff x="201" y="3420"/>
            <a:chExt cx="798" cy="798"/>
          </a:xfrm>
        </p:grpSpPr>
        <p:pic>
          <p:nvPicPr>
            <p:cNvPr id="80" name="Picture 75" descr="그림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8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82" name="아래쪽 화살표 81"/>
          <p:cNvSpPr/>
          <p:nvPr/>
        </p:nvSpPr>
        <p:spPr>
          <a:xfrm>
            <a:off x="2574208" y="2506915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21943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6114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ZSTC0060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업로드 파일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업로드 파일 오류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메시지 확인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발생시 처리 후 재실행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2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\KMAT-FERT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링크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\ZSTC0060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대표 변형 구성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096" y="1362732"/>
            <a:ext cx="4749526" cy="157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직사각형 31"/>
          <p:cNvSpPr/>
          <p:nvPr/>
        </p:nvSpPr>
        <p:spPr>
          <a:xfrm>
            <a:off x="2364825" y="2028497"/>
            <a:ext cx="1450430" cy="19969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" name="Group 74"/>
          <p:cNvGrpSpPr>
            <a:grpSpLocks/>
          </p:cNvGrpSpPr>
          <p:nvPr/>
        </p:nvGrpSpPr>
        <p:grpSpPr bwMode="auto">
          <a:xfrm>
            <a:off x="3769674" y="1746668"/>
            <a:ext cx="332435" cy="332435"/>
            <a:chOff x="201" y="3420"/>
            <a:chExt cx="798" cy="798"/>
          </a:xfrm>
        </p:grpSpPr>
        <p:pic>
          <p:nvPicPr>
            <p:cNvPr id="42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9" name="Group 74"/>
          <p:cNvGrpSpPr>
            <a:grpSpLocks/>
          </p:cNvGrpSpPr>
          <p:nvPr/>
        </p:nvGrpSpPr>
        <p:grpSpPr bwMode="auto">
          <a:xfrm>
            <a:off x="322281" y="1347275"/>
            <a:ext cx="332435" cy="332435"/>
            <a:chOff x="201" y="3420"/>
            <a:chExt cx="798" cy="798"/>
          </a:xfrm>
        </p:grpSpPr>
        <p:pic>
          <p:nvPicPr>
            <p:cNvPr id="2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2681" y="2032864"/>
            <a:ext cx="247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 cstate="print"/>
          <a:srcRect b="14035"/>
          <a:stretch>
            <a:fillRect/>
          </a:stretch>
        </p:blipFill>
        <p:spPr bwMode="auto">
          <a:xfrm>
            <a:off x="7324852" y="2749863"/>
            <a:ext cx="361951" cy="355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139" y="3112705"/>
            <a:ext cx="6076785" cy="2731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아래쪽 화살표 24"/>
          <p:cNvSpPr/>
          <p:nvPr/>
        </p:nvSpPr>
        <p:spPr>
          <a:xfrm>
            <a:off x="2700332" y="2937839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5619495" y="3659551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9" name="직사각형 28"/>
          <p:cNvSpPr/>
          <p:nvPr/>
        </p:nvSpPr>
        <p:spPr>
          <a:xfrm>
            <a:off x="476889" y="3951887"/>
            <a:ext cx="6018504" cy="186033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32304" y="2712263"/>
            <a:ext cx="47689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err="1" smtClean="0">
                <a:latin typeface="+mn-ea"/>
                <a:ea typeface="+mn-ea"/>
              </a:rPr>
              <a:t>Ⅲ.BOM</a:t>
            </a:r>
            <a:r>
              <a:rPr lang="en-US" altLang="ko-KR" sz="3000" b="1" dirty="0" smtClean="0">
                <a:latin typeface="+mn-ea"/>
                <a:ea typeface="+mn-ea"/>
              </a:rPr>
              <a:t> </a:t>
            </a:r>
            <a:r>
              <a:rPr lang="ko-KR" altLang="en-US" sz="3000" b="1" dirty="0" smtClean="0">
                <a:latin typeface="+mn-ea"/>
                <a:ea typeface="+mn-ea"/>
              </a:rPr>
              <a:t>전개 </a:t>
            </a:r>
            <a:r>
              <a:rPr lang="en-US" altLang="ko-KR" sz="3000" b="1" dirty="0" smtClean="0">
                <a:latin typeface="+mn-ea"/>
                <a:ea typeface="+mn-ea"/>
              </a:rPr>
              <a:t>Report </a:t>
            </a:r>
            <a:r>
              <a:rPr lang="ko-KR" altLang="en-US" sz="3000" b="1" dirty="0" smtClean="0">
                <a:latin typeface="+mn-ea"/>
                <a:ea typeface="+mn-ea"/>
              </a:rPr>
              <a:t>확인</a:t>
            </a:r>
            <a:endParaRPr lang="ko-KR" altLang="en-US" sz="3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26626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859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                 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CU50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초기화면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FERT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생산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구성부품수량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수량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BOM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구성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KEY FIELD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지정하여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의장사양을 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비교 검증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리포팅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CU50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CU50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TEST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558634" y="1735667"/>
            <a:ext cx="1752766" cy="189654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6" name="Group 74"/>
          <p:cNvGrpSpPr>
            <a:grpSpLocks/>
          </p:cNvGrpSpPr>
          <p:nvPr/>
        </p:nvGrpSpPr>
        <p:grpSpPr bwMode="auto">
          <a:xfrm>
            <a:off x="228561" y="1869290"/>
            <a:ext cx="332435" cy="332435"/>
            <a:chOff x="201" y="3420"/>
            <a:chExt cx="798" cy="798"/>
          </a:xfrm>
        </p:grpSpPr>
        <p:pic>
          <p:nvPicPr>
            <p:cNvPr id="7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473205" y="336140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22067" y="2147971"/>
            <a:ext cx="2280708" cy="7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" name="그룹 27"/>
          <p:cNvGrpSpPr/>
          <p:nvPr/>
        </p:nvGrpSpPr>
        <p:grpSpPr>
          <a:xfrm>
            <a:off x="486301" y="1341965"/>
            <a:ext cx="1926695" cy="2408768"/>
            <a:chOff x="486301" y="1341965"/>
            <a:chExt cx="1926695" cy="2408768"/>
          </a:xfrm>
        </p:grpSpPr>
        <p:pic>
          <p:nvPicPr>
            <p:cNvPr id="254978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6301" y="1341965"/>
              <a:ext cx="1926695" cy="2408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4980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319742" y="1826678"/>
              <a:ext cx="585258" cy="104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50951" y="1817259"/>
            <a:ext cx="309975" cy="287421"/>
          </a:xfrm>
          <a:prstGeom prst="rect">
            <a:avLst/>
          </a:prstGeom>
          <a:noFill/>
        </p:spPr>
      </p:pic>
      <p:pic>
        <p:nvPicPr>
          <p:cNvPr id="254981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19433" y="3693583"/>
            <a:ext cx="2286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74"/>
          <p:cNvGrpSpPr>
            <a:grpSpLocks/>
          </p:cNvGrpSpPr>
          <p:nvPr/>
        </p:nvGrpSpPr>
        <p:grpSpPr bwMode="auto">
          <a:xfrm>
            <a:off x="245494" y="1386690"/>
            <a:ext cx="332435" cy="332435"/>
            <a:chOff x="201" y="3420"/>
            <a:chExt cx="798" cy="798"/>
          </a:xfrm>
        </p:grpSpPr>
        <p:pic>
          <p:nvPicPr>
            <p:cNvPr id="15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8" name="아래쪽 화살표 17"/>
          <p:cNvSpPr/>
          <p:nvPr/>
        </p:nvSpPr>
        <p:spPr>
          <a:xfrm>
            <a:off x="1167572" y="3548020"/>
            <a:ext cx="1209516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4982" name="Picture 6"/>
          <p:cNvPicPr>
            <a:picLocks noChangeAspect="1" noChangeArrowheads="1"/>
          </p:cNvPicPr>
          <p:nvPr/>
        </p:nvPicPr>
        <p:blipFill>
          <a:blip r:embed="rId10" cstate="print"/>
          <a:srcRect b="11036"/>
          <a:stretch>
            <a:fillRect/>
          </a:stretch>
        </p:blipFill>
        <p:spPr bwMode="auto">
          <a:xfrm>
            <a:off x="431800" y="3886184"/>
            <a:ext cx="3987800" cy="2252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626367" y="4630959"/>
            <a:ext cx="3192099" cy="53369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0" name="Group 74"/>
          <p:cNvGrpSpPr>
            <a:grpSpLocks/>
          </p:cNvGrpSpPr>
          <p:nvPr/>
        </p:nvGrpSpPr>
        <p:grpSpPr bwMode="auto">
          <a:xfrm>
            <a:off x="431761" y="5154341"/>
            <a:ext cx="332435" cy="332435"/>
            <a:chOff x="201" y="3420"/>
            <a:chExt cx="798" cy="798"/>
          </a:xfrm>
        </p:grpSpPr>
        <p:pic>
          <p:nvPicPr>
            <p:cNvPr id="21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3" name="Group 74"/>
          <p:cNvGrpSpPr>
            <a:grpSpLocks/>
          </p:cNvGrpSpPr>
          <p:nvPr/>
        </p:nvGrpSpPr>
        <p:grpSpPr bwMode="auto">
          <a:xfrm>
            <a:off x="1024428" y="3985942"/>
            <a:ext cx="332435" cy="332435"/>
            <a:chOff x="201" y="3420"/>
            <a:chExt cx="798" cy="798"/>
          </a:xfrm>
        </p:grpSpPr>
        <p:pic>
          <p:nvPicPr>
            <p:cNvPr id="24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4983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26842" y="4785784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4" name="Picture 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12562" y="1363133"/>
            <a:ext cx="3187772" cy="417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아래쪽 화살표 29"/>
          <p:cNvSpPr/>
          <p:nvPr/>
        </p:nvSpPr>
        <p:spPr>
          <a:xfrm rot="14222233">
            <a:off x="3373016" y="3836610"/>
            <a:ext cx="743598" cy="27832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2" name="Group 74"/>
          <p:cNvGrpSpPr>
            <a:grpSpLocks/>
          </p:cNvGrpSpPr>
          <p:nvPr/>
        </p:nvGrpSpPr>
        <p:grpSpPr bwMode="auto">
          <a:xfrm>
            <a:off x="3632161" y="1945476"/>
            <a:ext cx="332435" cy="332435"/>
            <a:chOff x="201" y="3420"/>
            <a:chExt cx="798" cy="798"/>
          </a:xfrm>
        </p:grpSpPr>
        <p:pic>
          <p:nvPicPr>
            <p:cNvPr id="33" name="Picture 75" descr="그림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15732</TotalTime>
  <Words>3914</Words>
  <Application>Microsoft Office PowerPoint</Application>
  <PresentationFormat>A4 용지(210x297mm)</PresentationFormat>
  <Paragraphs>1329</Paragraphs>
  <Slides>44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44</vt:i4>
      </vt:variant>
    </vt:vector>
  </HeadingPairs>
  <TitlesOfParts>
    <vt:vector size="48" baseType="lpstr">
      <vt:lpstr>Office Theme</vt:lpstr>
      <vt:lpstr>1_Office Theme</vt:lpstr>
      <vt:lpstr>비트맵 이미지</vt:lpstr>
      <vt:lpstr>Worksheet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441</cp:revision>
  <cp:lastPrinted>2006-08-30T13:33:06Z</cp:lastPrinted>
  <dcterms:created xsi:type="dcterms:W3CDTF">2008-05-17T00:48:54Z</dcterms:created>
  <dcterms:modified xsi:type="dcterms:W3CDTF">2013-02-21T14:42:34Z</dcterms:modified>
</cp:coreProperties>
</file>