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1"/>
  </p:notesMasterIdLst>
  <p:handoutMasterIdLst>
    <p:handoutMasterId r:id="rId12"/>
  </p:handoutMasterIdLst>
  <p:sldIdLst>
    <p:sldId id="374" r:id="rId3"/>
    <p:sldId id="375" r:id="rId4"/>
    <p:sldId id="532" r:id="rId5"/>
    <p:sldId id="533" r:id="rId6"/>
    <p:sldId id="394" r:id="rId7"/>
    <p:sldId id="513" r:id="rId8"/>
    <p:sldId id="519" r:id="rId9"/>
    <p:sldId id="521" r:id="rId1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EAEAEA"/>
    <a:srgbClr val="808080"/>
    <a:srgbClr val="FF0000"/>
    <a:srgbClr val="333333"/>
    <a:srgbClr val="0083CD"/>
    <a:srgbClr val="103991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1944" y="-432"/>
      </p:cViewPr>
      <p:guideLst>
        <p:guide orient="horz" pos="2160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59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8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50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2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7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60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2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15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3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60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43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68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SD_</a:t>
            </a: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상품 구매요청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2012.09.03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505936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59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업무 흐름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상품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6163736"/>
              </p:ext>
            </p:extLst>
          </p:nvPr>
        </p:nvGraphicFramePr>
        <p:xfrm>
          <a:off x="501084" y="1495686"/>
          <a:ext cx="8936213" cy="4801597"/>
        </p:xfrm>
        <a:graphic>
          <a:graphicData uri="http://schemas.openxmlformats.org/drawingml/2006/table">
            <a:tbl>
              <a:tblPr/>
              <a:tblGrid>
                <a:gridCol w="702604"/>
                <a:gridCol w="633518"/>
                <a:gridCol w="7600091"/>
              </a:tblGrid>
              <a:tr h="49980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0125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본사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기획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92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본사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파견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AutoShape 5"/>
          <p:cNvSpPr>
            <a:spLocks noChangeArrowheads="1"/>
          </p:cNvSpPr>
          <p:nvPr/>
        </p:nvSpPr>
        <p:spPr bwMode="auto">
          <a:xfrm>
            <a:off x="3314005" y="2361505"/>
            <a:ext cx="887773" cy="681944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01.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판매계획서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내자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외자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5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Rectangle 450"/>
          <p:cNvSpPr>
            <a:spLocks noChangeArrowheads="1"/>
          </p:cNvSpPr>
          <p:nvPr/>
        </p:nvSpPr>
        <p:spPr bwMode="auto">
          <a:xfrm>
            <a:off x="4538197" y="2429288"/>
            <a:ext cx="810212" cy="557217"/>
          </a:xfrm>
          <a:prstGeom prst="rect">
            <a:avLst/>
          </a:prstGeom>
          <a:noFill/>
          <a:ln w="317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defRPr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02.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PR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작성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ME51N</a:t>
            </a:r>
            <a:endParaRPr lang="ko-KR" altLang="en-US" sz="105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6" name="AutoShape 478"/>
          <p:cNvCxnSpPr>
            <a:cxnSpLocks noChangeShapeType="1"/>
            <a:stCxn id="18" idx="2"/>
            <a:endCxn id="31" idx="0"/>
          </p:cNvCxnSpPr>
          <p:nvPr/>
        </p:nvCxnSpPr>
        <p:spPr bwMode="auto">
          <a:xfrm rot="5400000">
            <a:off x="5871258" y="4233319"/>
            <a:ext cx="725429" cy="127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7" name="Rectangle 450"/>
          <p:cNvSpPr>
            <a:spLocks noChangeArrowheads="1"/>
          </p:cNvSpPr>
          <p:nvPr/>
        </p:nvSpPr>
        <p:spPr bwMode="auto">
          <a:xfrm>
            <a:off x="5828866" y="2417713"/>
            <a:ext cx="810212" cy="557217"/>
          </a:xfrm>
          <a:prstGeom prst="rect">
            <a:avLst/>
          </a:prstGeom>
          <a:noFill/>
          <a:ln w="317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defRPr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03.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품의상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</a:rPr>
              <a:t>신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Notes</a:t>
            </a:r>
            <a:endParaRPr lang="ko-KR" altLang="en-US" sz="105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Rectangle 450"/>
          <p:cNvSpPr>
            <a:spLocks noChangeArrowheads="1"/>
          </p:cNvSpPr>
          <p:nvPr/>
        </p:nvSpPr>
        <p:spPr bwMode="auto">
          <a:xfrm>
            <a:off x="5828866" y="3313388"/>
            <a:ext cx="810212" cy="557217"/>
          </a:xfrm>
          <a:prstGeom prst="rect">
            <a:avLst/>
          </a:prstGeom>
          <a:noFill/>
          <a:ln w="317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defRPr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04.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품의승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</a:rPr>
              <a:t>인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Notes</a:t>
            </a:r>
            <a:endParaRPr lang="ko-KR" altLang="en-US" sz="105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AutoShape 447"/>
          <p:cNvSpPr>
            <a:spLocks noChangeArrowheads="1"/>
          </p:cNvSpPr>
          <p:nvPr/>
        </p:nvSpPr>
        <p:spPr bwMode="auto">
          <a:xfrm>
            <a:off x="8267852" y="4605937"/>
            <a:ext cx="1106250" cy="53899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>
              <a:spcBef>
                <a:spcPct val="10000"/>
              </a:spcBef>
              <a:defRPr/>
            </a:pP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06. 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MM.01.06.01</a:t>
            </a:r>
            <a:endParaRPr lang="en-US" altLang="ko-KR" sz="10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10000"/>
              </a:spcBef>
              <a:defRPr/>
            </a:pPr>
            <a:r>
              <a:rPr lang="ko-KR" altLang="en-US" sz="105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내수구매오더</a:t>
            </a:r>
            <a:endParaRPr lang="en-US" altLang="ko-KR" sz="10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AutoShape 6"/>
          <p:cNvSpPr>
            <a:spLocks noChangeArrowheads="1"/>
          </p:cNvSpPr>
          <p:nvPr/>
        </p:nvSpPr>
        <p:spPr bwMode="auto">
          <a:xfrm>
            <a:off x="7134328" y="4619784"/>
            <a:ext cx="798099" cy="513514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000" baseline="0" dirty="0" smtClean="0">
                <a:latin typeface="맑은 고딕" pitchFamily="50" charset="-127"/>
                <a:ea typeface="맑은 고딕" pitchFamily="50" charset="-127"/>
              </a:rPr>
              <a:t>조달방법</a:t>
            </a:r>
            <a:endParaRPr lang="en-US" altLang="ko-KR" sz="1000" baseline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Text Box 486"/>
          <p:cNvSpPr txBox="1">
            <a:spLocks noChangeArrowheads="1"/>
          </p:cNvSpPr>
          <p:nvPr/>
        </p:nvSpPr>
        <p:spPr bwMode="auto">
          <a:xfrm>
            <a:off x="7771140" y="4654604"/>
            <a:ext cx="633014" cy="22659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r>
              <a:rPr lang="ko-KR" altLang="en-US" sz="1000" baseline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내자</a:t>
            </a:r>
            <a:endParaRPr lang="en-US" altLang="ko-KR" sz="1000" baseline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486"/>
          <p:cNvSpPr txBox="1">
            <a:spLocks noChangeArrowheads="1"/>
          </p:cNvSpPr>
          <p:nvPr/>
        </p:nvSpPr>
        <p:spPr bwMode="auto">
          <a:xfrm>
            <a:off x="7434952" y="5192163"/>
            <a:ext cx="633014" cy="22659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r>
              <a:rPr lang="ko-KR" altLang="en-US" sz="1000" baseline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외자</a:t>
            </a:r>
            <a:endParaRPr lang="en-US" altLang="ko-KR" sz="1000" baseline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AutoShape 447"/>
          <p:cNvSpPr>
            <a:spLocks noChangeArrowheads="1"/>
          </p:cNvSpPr>
          <p:nvPr/>
        </p:nvSpPr>
        <p:spPr bwMode="auto">
          <a:xfrm>
            <a:off x="8267852" y="5581753"/>
            <a:ext cx="1106250" cy="53899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36000" tIns="36000" rIns="36000" bIns="36000" anchor="ctr"/>
          <a:lstStyle/>
          <a:p>
            <a:pPr>
              <a:spcBef>
                <a:spcPct val="10000"/>
              </a:spcBef>
              <a:defRPr/>
            </a:pP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07. 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MM.01.06.02</a:t>
            </a:r>
            <a:endParaRPr lang="en-US" altLang="ko-KR" sz="10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10000"/>
              </a:spcBef>
              <a:defRPr/>
            </a:pP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외</a:t>
            </a:r>
            <a:r>
              <a:rPr lang="ko-KR" altLang="en-US" sz="105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구매오더</a:t>
            </a:r>
            <a:endParaRPr lang="en-US" altLang="ko-KR" sz="10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4" name="AutoShape 478"/>
          <p:cNvCxnSpPr>
            <a:cxnSpLocks noChangeShapeType="1"/>
            <a:stCxn id="14" idx="3"/>
            <a:endCxn id="15" idx="1"/>
          </p:cNvCxnSpPr>
          <p:nvPr/>
        </p:nvCxnSpPr>
        <p:spPr bwMode="auto">
          <a:xfrm>
            <a:off x="4201778" y="2702477"/>
            <a:ext cx="336419" cy="542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25" name="AutoShape 478"/>
          <p:cNvCxnSpPr>
            <a:cxnSpLocks noChangeShapeType="1"/>
            <a:stCxn id="20" idx="3"/>
            <a:endCxn id="19" idx="1"/>
          </p:cNvCxnSpPr>
          <p:nvPr/>
        </p:nvCxnSpPr>
        <p:spPr bwMode="auto">
          <a:xfrm flipV="1">
            <a:off x="7932427" y="4875435"/>
            <a:ext cx="335425" cy="1106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26" name="AutoShape 478"/>
          <p:cNvCxnSpPr>
            <a:cxnSpLocks noChangeShapeType="1"/>
            <a:stCxn id="20" idx="2"/>
            <a:endCxn id="23" idx="1"/>
          </p:cNvCxnSpPr>
          <p:nvPr/>
        </p:nvCxnSpPr>
        <p:spPr bwMode="auto">
          <a:xfrm rot="16200000" flipH="1">
            <a:off x="7541639" y="5125037"/>
            <a:ext cx="717953" cy="734474"/>
          </a:xfrm>
          <a:prstGeom prst="bent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27" name="AutoShape 478"/>
          <p:cNvCxnSpPr>
            <a:cxnSpLocks noChangeShapeType="1"/>
            <a:stCxn id="17" idx="2"/>
            <a:endCxn id="18" idx="0"/>
          </p:cNvCxnSpPr>
          <p:nvPr/>
        </p:nvCxnSpPr>
        <p:spPr bwMode="auto">
          <a:xfrm rot="5400000">
            <a:off x="6064743" y="3144159"/>
            <a:ext cx="338458" cy="127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28" name="AutoShape 478"/>
          <p:cNvCxnSpPr>
            <a:cxnSpLocks noChangeShapeType="1"/>
            <a:stCxn id="15" idx="3"/>
            <a:endCxn id="17" idx="1"/>
          </p:cNvCxnSpPr>
          <p:nvPr/>
        </p:nvCxnSpPr>
        <p:spPr bwMode="auto">
          <a:xfrm flipV="1">
            <a:off x="5348409" y="2696322"/>
            <a:ext cx="480457" cy="1157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29" name="TextBox 28"/>
          <p:cNvSpPr txBox="1"/>
          <p:nvPr/>
        </p:nvSpPr>
        <p:spPr>
          <a:xfrm>
            <a:off x="5409915" y="2502277"/>
            <a:ext cx="376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I/F</a:t>
            </a:r>
            <a:endParaRPr lang="ko-KR" altLang="en-US" sz="1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17685" y="3960949"/>
            <a:ext cx="376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I/F</a:t>
            </a:r>
            <a:endParaRPr lang="ko-KR" altLang="en-US" sz="1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Rectangle 450"/>
          <p:cNvSpPr>
            <a:spLocks noChangeArrowheads="1"/>
          </p:cNvSpPr>
          <p:nvPr/>
        </p:nvSpPr>
        <p:spPr bwMode="auto">
          <a:xfrm>
            <a:off x="5828866" y="4596034"/>
            <a:ext cx="810212" cy="557217"/>
          </a:xfrm>
          <a:prstGeom prst="rect">
            <a:avLst/>
          </a:prstGeom>
          <a:noFill/>
          <a:ln w="317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defRPr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05.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구매요청 접수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ME5A</a:t>
            </a:r>
            <a:endParaRPr lang="ko-KR" altLang="en-US" sz="105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2" name="AutoShape 478"/>
          <p:cNvCxnSpPr>
            <a:cxnSpLocks noChangeShapeType="1"/>
            <a:stCxn id="31" idx="3"/>
            <a:endCxn id="20" idx="1"/>
          </p:cNvCxnSpPr>
          <p:nvPr/>
        </p:nvCxnSpPr>
        <p:spPr bwMode="auto">
          <a:xfrm>
            <a:off x="6639078" y="4874643"/>
            <a:ext cx="495250" cy="1898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xmlns="" val="99412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505936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59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업무 절차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상품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1884843"/>
              </p:ext>
            </p:extLst>
          </p:nvPr>
        </p:nvGraphicFramePr>
        <p:xfrm>
          <a:off x="315164" y="1336763"/>
          <a:ext cx="9137649" cy="4500478"/>
        </p:xfrm>
        <a:graphic>
          <a:graphicData uri="http://schemas.openxmlformats.org/drawingml/2006/table">
            <a:tbl>
              <a:tblPr/>
              <a:tblGrid>
                <a:gridCol w="506473"/>
                <a:gridCol w="1395351"/>
                <a:gridCol w="1273629"/>
                <a:gridCol w="3955596"/>
                <a:gridCol w="983357"/>
                <a:gridCol w="1023243"/>
              </a:tblGrid>
              <a:tr h="5280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674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01</a:t>
                      </a:r>
                      <a:endParaRPr lang="ko-KR" altLang="en-US" sz="11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판매계획서</a:t>
                      </a:r>
                      <a:endParaRPr lang="en-US" altLang="ko-KR" sz="110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내자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lang="en-US" altLang="ko-KR" sz="11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0" baseline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판매계획에 의거하여 판매계획서 작성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영업기획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offline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48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작성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판매계획 수량으로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영업기획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ME51N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4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03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품의상신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Notes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상신처리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SAP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interface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연계된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정보로 영업팀장에 품의상신을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Notes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로 기안함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영업기획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Notes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48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ct val="10000"/>
                        </a:spcBef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PR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승인처리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Notes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승인처리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영업팀장은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Notes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상에  상신된 품의를 승인함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영업기획팀장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Notes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48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구매요청 접수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영업에서 승인 완료된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전표를 접수함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ME5A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48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ct val="10000"/>
                        </a:spcBef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내수구매오더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Notes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승인에서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interface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연계되어 릴리즈된 구매요청에 대해 내수 구매오더 처리에 연계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ct val="10000"/>
                        </a:spcBef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MM.01.06.01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4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07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ct val="10000"/>
                        </a:spcBef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외자구매오더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Notes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승인에서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interface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연계되어 릴리즈된 구매요청에 대해 외자 구매오더 처리에 연계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ct val="10000"/>
                        </a:spcBef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MM.01.06.02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8742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5640865"/>
              </p:ext>
            </p:extLst>
          </p:nvPr>
        </p:nvGraphicFramePr>
        <p:xfrm>
          <a:off x="631825" y="2060575"/>
          <a:ext cx="8528050" cy="3292478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구매요청 생성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PR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수동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ME51N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구매요청 변경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PR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ME52N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구매요청 조회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PR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조회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ME53N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구매요청 상신 및 승인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PR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승인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NOTES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전자결재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구매요청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PR LIST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ME5A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 재고 조회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현재고 리스트 조회 기능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57166443"/>
              </p:ext>
            </p:extLst>
          </p:nvPr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 수입상품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</a:t>
                      </a:r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생성</a:t>
                      </a:r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(Z1-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원부자재</a:t>
                      </a:r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latin typeface="HY견고딕" pitchFamily="18" charset="-127"/>
                          <a:ea typeface="HY견고딕" pitchFamily="18" charset="-127"/>
                        </a:rPr>
                        <a:t> 상품 수입</a:t>
                      </a:r>
                      <a:r>
                        <a:rPr lang="en-US" altLang="ko-KR" sz="1200" dirty="0" smtClean="0"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r>
                        <a:rPr lang="en-US" altLang="ko-KR" sz="1200" b="1" dirty="0" smtClean="0">
                          <a:latin typeface="돋움체" pitchFamily="49" charset="-127"/>
                          <a:ea typeface="돋움체" pitchFamily="49" charset="-127"/>
                        </a:rPr>
                        <a:t>_</a:t>
                      </a:r>
                      <a:r>
                        <a:rPr lang="ko-KR" altLang="en-US" sz="1200" b="1" dirty="0" smtClean="0">
                          <a:latin typeface="돋움체" pitchFamily="49" charset="-127"/>
                          <a:ea typeface="돋움체" pitchFamily="49" charset="-127"/>
                        </a:rPr>
                        <a:t>코드 구매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①전표유형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:Z1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②자재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③수량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도착요청일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통상적으로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90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⑤플랜트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:1200,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:1300)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⑥구매그룹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김동오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_152)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확인필요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</a:p>
                    <a:p>
                      <a:pPr marL="228600" lvl="0" indent="-228600" algn="l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요청자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영업기획담당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lvl="0" indent="-228600" algn="l"/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저장→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NO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생성→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endParaRPr lang="en-US" altLang="ko-KR" sz="10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전표 유형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:Z1 (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영업→본사 </a:t>
                      </a:r>
                      <a:r>
                        <a:rPr lang="ko-KR" altLang="en-US" sz="1000" b="1" i="0" u="none" strike="noStrike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구매팀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외자 구매담당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수입 상품의 최소 구매 </a:t>
                      </a:r>
                      <a:r>
                        <a:rPr lang="ko-KR" altLang="en-US" sz="1000" b="1" i="0" u="none" strike="noStrike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요청량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단위는 본사 구매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담당자와 협의하여 진행 필요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최소 구매 </a:t>
                      </a:r>
                      <a:r>
                        <a:rPr lang="ko-KR" altLang="en-US" sz="1000" b="1" i="0" u="none" strike="noStrike" baseline="0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요청량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단위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1" i="0" u="none" strike="noStrike" baseline="0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ME51N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8406" y="1596044"/>
            <a:ext cx="6647412" cy="4073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527893" y="2198361"/>
            <a:ext cx="1088633" cy="177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1371599" y="2554868"/>
            <a:ext cx="432708" cy="26998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2530865" y="2568475"/>
            <a:ext cx="302141" cy="2482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3026165" y="2557589"/>
            <a:ext cx="394669" cy="2482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3823544" y="2571196"/>
            <a:ext cx="394669" cy="2482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4615480" y="2571196"/>
            <a:ext cx="171908" cy="2482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/>
          <p:cNvSpPr/>
          <p:nvPr/>
        </p:nvSpPr>
        <p:spPr>
          <a:xfrm>
            <a:off x="4572764" y="235007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6</a:t>
            </a:r>
            <a:endParaRPr lang="ko-KR" altLang="en-US" sz="1000" b="1" dirty="0"/>
          </a:p>
        </p:txBody>
      </p:sp>
      <p:sp>
        <p:nvSpPr>
          <p:cNvPr id="44" name="타원 43"/>
          <p:cNvSpPr/>
          <p:nvPr/>
        </p:nvSpPr>
        <p:spPr>
          <a:xfrm>
            <a:off x="3910516" y="2352848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45" name="타원 44"/>
          <p:cNvSpPr/>
          <p:nvPr/>
        </p:nvSpPr>
        <p:spPr>
          <a:xfrm>
            <a:off x="3115265" y="2330680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58" name="타원 57"/>
          <p:cNvSpPr/>
          <p:nvPr/>
        </p:nvSpPr>
        <p:spPr>
          <a:xfrm>
            <a:off x="2586022" y="2341764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59" name="타원 58"/>
          <p:cNvSpPr/>
          <p:nvPr/>
        </p:nvSpPr>
        <p:spPr>
          <a:xfrm>
            <a:off x="1582952" y="2336223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60" name="타원 59"/>
          <p:cNvSpPr/>
          <p:nvPr/>
        </p:nvSpPr>
        <p:spPr>
          <a:xfrm>
            <a:off x="362565" y="2064079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61" name="직사각형 60"/>
          <p:cNvSpPr/>
          <p:nvPr/>
        </p:nvSpPr>
        <p:spPr>
          <a:xfrm>
            <a:off x="4776191" y="2574117"/>
            <a:ext cx="219013" cy="250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1351647" y="1980511"/>
            <a:ext cx="194074" cy="2173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1534526" y="1674111"/>
            <a:ext cx="171908" cy="2482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타원 63"/>
          <p:cNvSpPr/>
          <p:nvPr/>
        </p:nvSpPr>
        <p:spPr>
          <a:xfrm>
            <a:off x="1533225" y="1976990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9</a:t>
            </a:r>
            <a:endParaRPr lang="ko-KR" altLang="en-US" sz="1000" b="1" dirty="0"/>
          </a:p>
        </p:txBody>
      </p:sp>
      <p:sp>
        <p:nvSpPr>
          <p:cNvPr id="66" name="타원 65"/>
          <p:cNvSpPr/>
          <p:nvPr/>
        </p:nvSpPr>
        <p:spPr>
          <a:xfrm>
            <a:off x="4824916" y="2344534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7</a:t>
            </a:r>
            <a:endParaRPr lang="ko-KR" altLang="en-US" sz="1000" b="1" dirty="0"/>
          </a:p>
        </p:txBody>
      </p:sp>
      <p:sp>
        <p:nvSpPr>
          <p:cNvPr id="68" name="타원 67"/>
          <p:cNvSpPr/>
          <p:nvPr/>
        </p:nvSpPr>
        <p:spPr>
          <a:xfrm>
            <a:off x="1701952" y="1582383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A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863"/>
        </p:xfrm>
        <a:graphic>
          <a:graphicData uri="http://schemas.openxmlformats.org/drawingml/2006/table">
            <a:tbl>
              <a:tblPr/>
              <a:tblGrid>
                <a:gridCol w="7542212"/>
                <a:gridCol w="1673225"/>
              </a:tblGrid>
              <a:tr h="4457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결재작성함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②임시저장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결재선지정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팀장승인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구매팀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담당 회람지정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④발주서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유첨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확인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⑤결재요청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결재는 팀장 전결로 진행한다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팀장이 발주서를 반려할 경우 기존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는 자동 삭제되며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을 생성하여야 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결재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요청전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유첨문서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검색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오류가 발생할 경우는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ME52N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수정후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NOTES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결재 요청 진행하여야 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유첨문서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내용이 자동 변경됨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endParaRPr lang="en-US" altLang="ko-KR" sz="1000" b="1" i="0" u="none" strike="noStrike" dirty="0" smtClean="0">
                        <a:solidFill>
                          <a:srgbClr val="C00000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→임시저장→결재선 지정→결재요청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726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1134" y="1686443"/>
            <a:ext cx="4377245" cy="3955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8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70728" y="3538538"/>
            <a:ext cx="2354715" cy="1726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677721" y="2939144"/>
            <a:ext cx="424457" cy="1224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413994" y="2299608"/>
            <a:ext cx="424457" cy="1224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7269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59842" y="1543051"/>
            <a:ext cx="2243137" cy="1640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직사각형 49"/>
          <p:cNvSpPr/>
          <p:nvPr/>
        </p:nvSpPr>
        <p:spPr>
          <a:xfrm>
            <a:off x="6449871" y="1632859"/>
            <a:ext cx="995958" cy="3347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5263328" y="3499759"/>
            <a:ext cx="2386608" cy="17825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2" name="구부러진 연결선 30"/>
          <p:cNvCxnSpPr/>
          <p:nvPr/>
        </p:nvCxnSpPr>
        <p:spPr>
          <a:xfrm flipV="1">
            <a:off x="1690007" y="4433205"/>
            <a:ext cx="3565756" cy="791938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타원 53"/>
          <p:cNvSpPr/>
          <p:nvPr/>
        </p:nvSpPr>
        <p:spPr>
          <a:xfrm>
            <a:off x="2383053" y="2091288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55" name="타원 54"/>
          <p:cNvSpPr/>
          <p:nvPr/>
        </p:nvSpPr>
        <p:spPr>
          <a:xfrm>
            <a:off x="339260" y="2913159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56" name="타원 55"/>
          <p:cNvSpPr/>
          <p:nvPr/>
        </p:nvSpPr>
        <p:spPr>
          <a:xfrm>
            <a:off x="5471875" y="33268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57" name="타원 56"/>
          <p:cNvSpPr/>
          <p:nvPr/>
        </p:nvSpPr>
        <p:spPr>
          <a:xfrm>
            <a:off x="5591617" y="14218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58" name="타원 57"/>
          <p:cNvSpPr/>
          <p:nvPr/>
        </p:nvSpPr>
        <p:spPr>
          <a:xfrm>
            <a:off x="3583202" y="2417858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59" name="직사각형 58"/>
          <p:cNvSpPr/>
          <p:nvPr/>
        </p:nvSpPr>
        <p:spPr>
          <a:xfrm>
            <a:off x="3431810" y="2574473"/>
            <a:ext cx="356420" cy="152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3420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6047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(ME53N)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변경모드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①전표유형 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②변경모드 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파업창에서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구매요청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④기타문서를 클릭한다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⑤변경모드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연필모양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클릭한다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확인한다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⑦변경한다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점검한다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lvl="0" indent="-228600" algn="l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</a:p>
                    <a:p>
                      <a:pPr marL="228600" lvl="0" indent="-228600" algn="l"/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내역변경→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결재요청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52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PR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변경시는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결재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NOTES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요청전에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진행하여야 하며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결재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요청후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변경시는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구매담당과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협의하에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진행한다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변경시는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G/L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계정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코스트센터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예산등을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종합적으로 검토하여 변경한다</a:t>
                      </a:r>
                      <a:endParaRPr lang="en-US" altLang="ko-KR" sz="1000" b="1" i="0" u="none" strike="noStrike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ME53N-&gt;ME52N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8291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7324" y="1506808"/>
            <a:ext cx="6708371" cy="174480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68292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7671" y="3330818"/>
            <a:ext cx="6675258" cy="1257511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179949" y="3763735"/>
            <a:ext cx="118172" cy="2041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275198" y="2521878"/>
            <a:ext cx="823023" cy="2621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272477" y="1869623"/>
            <a:ext cx="254245" cy="1387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36998" y="2016581"/>
            <a:ext cx="995958" cy="1242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8293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6380" y="4699228"/>
            <a:ext cx="6702878" cy="116273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710626" y="5520890"/>
            <a:ext cx="803974" cy="29208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495633" y="4726233"/>
            <a:ext cx="178046" cy="2458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355588" y="18599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7" name="타원 26"/>
          <p:cNvSpPr/>
          <p:nvPr/>
        </p:nvSpPr>
        <p:spPr>
          <a:xfrm>
            <a:off x="1275431" y="1734780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8" name="타원 27"/>
          <p:cNvSpPr/>
          <p:nvPr/>
        </p:nvSpPr>
        <p:spPr>
          <a:xfrm>
            <a:off x="970630" y="2597473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9" name="타원 28"/>
          <p:cNvSpPr/>
          <p:nvPr/>
        </p:nvSpPr>
        <p:spPr>
          <a:xfrm>
            <a:off x="2127239" y="4937902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6</a:t>
            </a:r>
            <a:endParaRPr lang="ko-KR" altLang="en-US" sz="1000" b="1" dirty="0"/>
          </a:p>
        </p:txBody>
      </p:sp>
      <p:sp>
        <p:nvSpPr>
          <p:cNvPr id="30" name="타원 29"/>
          <p:cNvSpPr/>
          <p:nvPr/>
        </p:nvSpPr>
        <p:spPr>
          <a:xfrm>
            <a:off x="932530" y="3710537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31" name="타원 30"/>
          <p:cNvSpPr/>
          <p:nvPr/>
        </p:nvSpPr>
        <p:spPr>
          <a:xfrm>
            <a:off x="1471374" y="562098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7</a:t>
            </a:r>
            <a:endParaRPr lang="ko-KR" altLang="en-US" sz="1000" b="1" dirty="0"/>
          </a:p>
        </p:txBody>
      </p:sp>
      <p:sp>
        <p:nvSpPr>
          <p:cNvPr id="32" name="직사각형 31"/>
          <p:cNvSpPr/>
          <p:nvPr/>
        </p:nvSpPr>
        <p:spPr>
          <a:xfrm>
            <a:off x="1861457" y="3028950"/>
            <a:ext cx="375558" cy="171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580230" y="299480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34" name="직사각형 33"/>
          <p:cNvSpPr/>
          <p:nvPr/>
        </p:nvSpPr>
        <p:spPr>
          <a:xfrm>
            <a:off x="1789547" y="4939392"/>
            <a:ext cx="308674" cy="1632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1177461" y="49841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8</a:t>
            </a:r>
            <a:endParaRPr lang="ko-KR" altLang="en-US" sz="1000" b="1" dirty="0"/>
          </a:p>
        </p:txBody>
      </p:sp>
      <p:sp>
        <p:nvSpPr>
          <p:cNvPr id="36" name="직사각형 35"/>
          <p:cNvSpPr/>
          <p:nvPr/>
        </p:nvSpPr>
        <p:spPr>
          <a:xfrm>
            <a:off x="1394939" y="5050084"/>
            <a:ext cx="188931" cy="1913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1748960" y="4673923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9</a:t>
            </a:r>
            <a:endParaRPr lang="ko-KR" altLang="en-US" sz="1000" b="1" dirty="0"/>
          </a:p>
        </p:txBody>
      </p:sp>
      <p:pic>
        <p:nvPicPr>
          <p:cNvPr id="2682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0934" y="4914900"/>
            <a:ext cx="2283957" cy="220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타원 39"/>
          <p:cNvSpPr/>
          <p:nvPr/>
        </p:nvSpPr>
        <p:spPr>
          <a:xfrm>
            <a:off x="4807845" y="4818159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9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18223</TotalTime>
  <Words>614</Words>
  <Application>Microsoft Office PowerPoint</Application>
  <PresentationFormat>A4 용지(210x297mm)</PresentationFormat>
  <Paragraphs>221</Paragraphs>
  <Slides>8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593</cp:revision>
  <cp:lastPrinted>2006-08-30T13:33:06Z</cp:lastPrinted>
  <dcterms:created xsi:type="dcterms:W3CDTF">2008-05-17T00:48:54Z</dcterms:created>
  <dcterms:modified xsi:type="dcterms:W3CDTF">2013-03-19T13:22:03Z</dcterms:modified>
</cp:coreProperties>
</file>