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14"/>
  </p:notesMasterIdLst>
  <p:handoutMasterIdLst>
    <p:handoutMasterId r:id="rId15"/>
  </p:handoutMasterIdLst>
  <p:sldIdLst>
    <p:sldId id="2170" r:id="rId2"/>
    <p:sldId id="2173" r:id="rId3"/>
    <p:sldId id="2161" r:id="rId4"/>
    <p:sldId id="2171" r:id="rId5"/>
    <p:sldId id="2169" r:id="rId6"/>
    <p:sldId id="2172" r:id="rId7"/>
    <p:sldId id="2163" r:id="rId8"/>
    <p:sldId id="2164" r:id="rId9"/>
    <p:sldId id="2165" r:id="rId10"/>
    <p:sldId id="2166" r:id="rId11"/>
    <p:sldId id="2167" r:id="rId12"/>
    <p:sldId id="2168" r:id="rId13"/>
  </p:sldIdLst>
  <p:sldSz cx="9906000" cy="6858000" type="A4"/>
  <p:notesSz cx="7010400" cy="9296400"/>
  <p:custDataLst>
    <p:tags r:id="rId16"/>
  </p:custDataLst>
  <p:defaultTextStyle>
    <a:defPPr>
      <a:defRPr lang="en-US"/>
    </a:defPPr>
    <a:lvl1pPr marL="0" algn="l" defTabSz="91411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59" algn="l" defTabSz="91411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18" algn="l" defTabSz="91411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77" algn="l" defTabSz="91411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234" algn="l" defTabSz="91411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294" algn="l" defTabSz="91411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352" algn="l" defTabSz="91411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411" algn="l" defTabSz="91411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470" algn="l" defTabSz="91411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A42DE"/>
    <a:srgbClr val="3333FF"/>
    <a:srgbClr val="FFFFFF"/>
    <a:srgbClr val="292929"/>
    <a:srgbClr val="808080"/>
    <a:srgbClr val="333333"/>
    <a:srgbClr val="4D4D4D"/>
    <a:srgbClr val="000000"/>
    <a:srgbClr val="595959"/>
    <a:srgbClr val="3366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671" autoAdjust="0"/>
    <p:restoredTop sz="94640" autoAdjust="0"/>
  </p:normalViewPr>
  <p:slideViewPr>
    <p:cSldViewPr snapToObjects="1" showGuides="1">
      <p:cViewPr>
        <p:scale>
          <a:sx n="100" d="100"/>
          <a:sy n="100" d="100"/>
        </p:scale>
        <p:origin x="-2130" y="-462"/>
      </p:cViewPr>
      <p:guideLst>
        <p:guide orient="horz" pos="845"/>
        <p:guide orient="horz" pos="3974"/>
        <p:guide pos="172"/>
        <p:guide pos="6068"/>
        <p:guide pos="266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 showGuides="1">
      <p:cViewPr varScale="1">
        <p:scale>
          <a:sx n="56" d="100"/>
          <a:sy n="56" d="100"/>
        </p:scale>
        <p:origin x="-2616" y="-102"/>
      </p:cViewPr>
      <p:guideLst>
        <p:guide orient="horz" pos="2928"/>
        <p:guide pos="220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037840" cy="464820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135D03E6-771D-4398-BC57-01B2932CC02F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8829968"/>
            <a:ext cx="3037840" cy="464820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9" y="8829968"/>
            <a:ext cx="3037840" cy="464820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1A055621-B542-4F2E-8AD4-E12EE0A0B8F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891631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037840" cy="464820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677947B2-EDFD-4580-A98A-C33B6F704C29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9013" y="696913"/>
            <a:ext cx="5032375" cy="3484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1321" tIns="45661" rIns="91321" bIns="4566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8829968"/>
            <a:ext cx="3037840" cy="464820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8"/>
            <a:ext cx="3037840" cy="464820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DF111099-EA48-4149-9495-C64145AB38E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88259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11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059" algn="l" defTabSz="91411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18" algn="l" defTabSz="91411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177" algn="l" defTabSz="91411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234" algn="l" defTabSz="91411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294" algn="l" defTabSz="91411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52" algn="l" defTabSz="91411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11" algn="l" defTabSz="91411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70" algn="l" defTabSz="91411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81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/>
          </a:p>
        </p:txBody>
      </p:sp>
      <p:sp>
        <p:nvSpPr>
          <p:cNvPr id="2181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9pPr>
          </a:lstStyle>
          <a:p>
            <a:fld id="{E5B63DBF-22E2-4A2F-8B77-4011B95D2ED5}" type="slidenum">
              <a:rPr kumimoji="0" lang="ko-KR" altLang="en-US" baseline="0" smtClean="0">
                <a:solidFill>
                  <a:schemeClr val="tx1"/>
                </a:solidFill>
                <a:latin typeface="윤고딕130" pitchFamily="18" charset="-127"/>
                <a:ea typeface="MS PGothic" pitchFamily="34" charset="-128"/>
              </a:rPr>
              <a:pPr/>
              <a:t>1</a:t>
            </a:fld>
            <a:endParaRPr kumimoji="0" lang="en-US" altLang="ko-KR" baseline="0" smtClean="0">
              <a:solidFill>
                <a:schemeClr val="tx1"/>
              </a:solidFill>
              <a:latin typeface="윤고딕130" pitchFamily="18" charset="-127"/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81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/>
          </a:p>
        </p:txBody>
      </p:sp>
      <p:sp>
        <p:nvSpPr>
          <p:cNvPr id="2181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9pPr>
          </a:lstStyle>
          <a:p>
            <a:fld id="{E5B63DBF-22E2-4A2F-8B77-4011B95D2ED5}" type="slidenum">
              <a:rPr kumimoji="0" lang="ko-KR" altLang="en-US" baseline="0" smtClean="0">
                <a:solidFill>
                  <a:schemeClr val="tx1"/>
                </a:solidFill>
                <a:latin typeface="윤고딕130" pitchFamily="18" charset="-127"/>
                <a:ea typeface="MS PGothic" pitchFamily="34" charset="-128"/>
              </a:rPr>
              <a:pPr/>
              <a:t>4</a:t>
            </a:fld>
            <a:endParaRPr kumimoji="0" lang="en-US" altLang="ko-KR" baseline="0" smtClean="0">
              <a:solidFill>
                <a:schemeClr val="tx1"/>
              </a:solidFill>
              <a:latin typeface="윤고딕130" pitchFamily="18" charset="-127"/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81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/>
          </a:p>
        </p:txBody>
      </p:sp>
      <p:sp>
        <p:nvSpPr>
          <p:cNvPr id="2181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9pPr>
          </a:lstStyle>
          <a:p>
            <a:fld id="{E5B63DBF-22E2-4A2F-8B77-4011B95D2ED5}" type="slidenum">
              <a:rPr kumimoji="0" lang="ko-KR" altLang="en-US" baseline="0" smtClean="0">
                <a:solidFill>
                  <a:schemeClr val="tx1"/>
                </a:solidFill>
                <a:latin typeface="윤고딕130" pitchFamily="18" charset="-127"/>
                <a:ea typeface="MS PGothic" pitchFamily="34" charset="-128"/>
              </a:rPr>
              <a:pPr/>
              <a:t>6</a:t>
            </a:fld>
            <a:endParaRPr kumimoji="0" lang="en-US" altLang="ko-KR" baseline="0" smtClean="0">
              <a:solidFill>
                <a:schemeClr val="tx1"/>
              </a:solidFill>
              <a:latin typeface="윤고딕130" pitchFamily="18" charset="-127"/>
              <a:ea typeface="MS PGothic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6"/>
          <p:cNvSpPr txBox="1">
            <a:spLocks noChangeArrowheads="1"/>
          </p:cNvSpPr>
          <p:nvPr userDrawn="1"/>
        </p:nvSpPr>
        <p:spPr bwMode="auto">
          <a:xfrm>
            <a:off x="5595954" y="6534176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1000" dirty="0">
                <a:solidFill>
                  <a:srgbClr val="000000"/>
                </a:solidFill>
              </a:rPr>
              <a:t>Copyright </a:t>
            </a:r>
            <a:r>
              <a:rPr lang="en-US" altLang="ko-KR" sz="1000" dirty="0" smtClean="0">
                <a:solidFill>
                  <a:srgbClr val="000000"/>
                </a:solidFill>
              </a:rPr>
              <a:t>2012 </a:t>
            </a:r>
            <a:r>
              <a:rPr lang="en-US" altLang="ko-KR" sz="1000" dirty="0">
                <a:solidFill>
                  <a:srgbClr val="000000"/>
                </a:solidFill>
              </a:rPr>
              <a:t>Accenture. All Rights Reserved.</a:t>
            </a:r>
          </a:p>
        </p:txBody>
      </p:sp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50443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58941"/>
            <a:ext cx="2519242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윤고딕130" pitchFamily="18" charset="-127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6C88A-6FBB-489D-8B91-680926CBC0E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2733228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51906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.bin"/><Relationship Id="rId5" Type="http://schemas.openxmlformats.org/officeDocument/2006/relationships/vmlDrawing" Target="../drawings/vmlDrawing1.v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lIns="91412" tIns="45705" rIns="91412" bIns="45705" anchor="ctr"/>
          <a:lstStyle/>
          <a:p>
            <a:pPr>
              <a:defRPr/>
            </a:pPr>
            <a:endParaRPr lang="ko-KR" altLang="en-US" kern="0">
              <a:solidFill>
                <a:srgbClr val="FFFFFF"/>
              </a:solidFill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5595954" y="6534176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1000" dirty="0">
                <a:solidFill>
                  <a:srgbClr val="000000"/>
                </a:solidFill>
              </a:rPr>
              <a:t>Copyright </a:t>
            </a:r>
            <a:r>
              <a:rPr lang="en-US" altLang="ko-KR" sz="1000" dirty="0" smtClean="0">
                <a:solidFill>
                  <a:srgbClr val="000000"/>
                </a:solidFill>
              </a:rPr>
              <a:t>2012 </a:t>
            </a:r>
            <a:r>
              <a:rPr lang="en-US" altLang="ko-KR" sz="1000" dirty="0">
                <a:solidFill>
                  <a:srgbClr val="000000"/>
                </a:solidFill>
              </a:rPr>
              <a:t>Accenture. All Rights Reserved.</a:t>
            </a:r>
          </a:p>
        </p:txBody>
      </p:sp>
      <p:graphicFrame>
        <p:nvGraphicFramePr>
          <p:cNvPr id="15" name="Object 11"/>
          <p:cNvGraphicFramePr>
            <a:graphicFrameLocks noChangeAspect="1"/>
          </p:cNvGraphicFramePr>
          <p:nvPr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9420" name="비트맵 이미지" r:id="rId6" imgW="4029637" imgH="1228571" progId="PBrush">
              <p:embed/>
            </p:oleObj>
          </a:graphicData>
        </a:graphic>
      </p:graphicFrame>
      <p:pic>
        <p:nvPicPr>
          <p:cNvPr id="16" name="Picture 1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8097C669-260D-4271-9727-44BB8A86EDD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</p:sldLayoutIdLst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>
        <a:defRPr kumimoji="0" lang="en-US" altLang="zh-SG" sz="18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</p:titleStyle>
    <p:bodyStyle>
      <a:lvl1pPr>
        <a:defRPr kumimoji="0" lang="en-US" sz="16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  <a:lvl2pPr>
        <a:buFont typeface="Wingdings" pitchFamily="2" charset="2"/>
        <a:buChar char="§"/>
        <a:defRPr/>
      </a:lvl2pPr>
      <a:lvl3pPr>
        <a:buFont typeface="Arial" pitchFamily="34" charset="0"/>
        <a:buChar char="•"/>
        <a:defRPr/>
      </a:lvl3pPr>
      <a:lvl4pPr>
        <a:buFont typeface="Arial" pitchFamily="34" charset="0"/>
        <a:buChar char="•"/>
        <a:defRPr/>
      </a:lvl4pPr>
      <a:lvl5pPr>
        <a:buFont typeface="Arial" pitchFamily="34" charset="0"/>
        <a:buChar char="•"/>
        <a:defRPr/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 bwMode="auto">
          <a:xfrm>
            <a:off x="1146175" y="1196751"/>
            <a:ext cx="6632575" cy="400273"/>
          </a:xfrm>
          <a:prstGeom prst="roundRect">
            <a:avLst/>
          </a:prstGeom>
          <a:solidFill>
            <a:schemeClr val="bg1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tIns="46800" bIns="46800" anchor="ctr"/>
          <a:lstStyle/>
          <a:p>
            <a:pPr latinLnBrk="0">
              <a:defRPr/>
            </a:pPr>
            <a:endParaRPr kumimoji="0" lang="en-US" baseline="0" dirty="0">
              <a:ea typeface="윤고딕130" pitchFamily="18" charset="-127"/>
            </a:endParaRPr>
          </a:p>
        </p:txBody>
      </p:sp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3" cy="292100"/>
          </a:xfrm>
        </p:spPr>
        <p:txBody>
          <a:bodyPr/>
          <a:lstStyle/>
          <a:p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목차 </a:t>
            </a:r>
            <a:endParaRPr dirty="0" smtClean="0"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439863" y="1081088"/>
            <a:ext cx="6867525" cy="5075237"/>
          </a:xfrm>
          <a:prstGeom prst="rect">
            <a:avLst/>
          </a:prstGeom>
          <a:noFill/>
          <a:ln cap="flat" algn="ctr">
            <a:miter lim="800000"/>
            <a:headEnd/>
            <a:tailEnd/>
          </a:ln>
        </p:spPr>
        <p:txBody>
          <a:bodyPr/>
          <a:lstStyle/>
          <a:p>
            <a:pPr marL="269875" indent="-269875" defTabSz="936625" eaLnBrk="0" hangingPunct="0">
              <a:lnSpc>
                <a:spcPct val="150000"/>
              </a:lnSpc>
              <a:buFontTx/>
              <a:buAutoNum type="romanUcPeriod"/>
              <a:defRPr/>
            </a:pPr>
            <a:r>
              <a:rPr lang="en-US" altLang="ko-KR" b="1" kern="0" dirty="0">
                <a:ea typeface="윤고딕130" pitchFamily="18" charset="-127"/>
                <a:cs typeface="Arial" pitchFamily="34" charset="0"/>
              </a:rPr>
              <a:t> </a:t>
            </a:r>
            <a:r>
              <a:rPr lang="en-US" altLang="ko-KR" b="1" dirty="0"/>
              <a:t>Backlog </a:t>
            </a:r>
            <a:r>
              <a:rPr lang="ko-KR" altLang="en-US" b="1" dirty="0" smtClean="0"/>
              <a:t>확인</a:t>
            </a:r>
            <a:endParaRPr lang="en-US" altLang="ko-KR" b="1" kern="0" dirty="0">
              <a:ea typeface="윤고딕130" pitchFamily="18" charset="-127"/>
              <a:cs typeface="Arial" pitchFamily="34" charset="0"/>
            </a:endParaRPr>
          </a:p>
          <a:p>
            <a:pPr defTabSz="936625" eaLnBrk="0" hangingPunct="0">
              <a:lnSpc>
                <a:spcPct val="150000"/>
              </a:lnSpc>
              <a:defRPr/>
            </a:pP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</a:rPr>
              <a:t>II</a:t>
            </a:r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</a:rPr>
              <a:t>. Backlog 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</a:rPr>
              <a:t>처리</a:t>
            </a:r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</a:rPr>
              <a:t>흐름도</a:t>
            </a:r>
            <a:endParaRPr lang="en-US" altLang="ko-KR" b="1" dirty="0" smtClean="0">
              <a:solidFill>
                <a:schemeClr val="bg1">
                  <a:lumMod val="50000"/>
                </a:schemeClr>
              </a:solidFill>
            </a:endParaRPr>
          </a:p>
          <a:p>
            <a:pPr defTabSz="936625" eaLnBrk="0" hangingPunct="0">
              <a:lnSpc>
                <a:spcPct val="150000"/>
              </a:lnSpc>
              <a:defRPr/>
            </a:pP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</a:rPr>
              <a:t>III. Backlog 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</a:rPr>
              <a:t>유형별 원인 및 조치</a:t>
            </a:r>
            <a:endParaRPr kumimoji="0" lang="en-US" altLang="ko-KR" sz="1800" b="1" kern="0" baseline="0" dirty="0">
              <a:solidFill>
                <a:schemeClr val="bg1">
                  <a:lumMod val="50000"/>
                </a:schemeClr>
              </a:solidFill>
              <a:ea typeface="윤고딕130" pitchFamily="18" charset="-127"/>
              <a:cs typeface="Arial" pitchFamily="34" charset="0"/>
            </a:endParaRPr>
          </a:p>
          <a:p>
            <a:pPr marL="357187" lvl="1" defTabSz="936625" eaLnBrk="0" hangingPunct="0">
              <a:lnSpc>
                <a:spcPct val="150000"/>
              </a:lnSpc>
              <a:defRPr/>
            </a:pP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CASE1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</a:rPr>
              <a:t> : Msg.184 </a:t>
            </a:r>
          </a:p>
          <a:p>
            <a:pPr marL="357187" lvl="1" defTabSz="936625" eaLnBrk="0" hangingPunct="0">
              <a:lnSpc>
                <a:spcPct val="150000"/>
              </a:lnSpc>
              <a:defRPr/>
            </a:pP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CASE2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600" b="1" dirty="0">
                <a:solidFill>
                  <a:schemeClr val="bg1">
                    <a:lumMod val="50000"/>
                  </a:schemeClr>
                </a:solidFill>
              </a:rPr>
              <a:t>: Msg.108</a:t>
            </a:r>
            <a:endParaRPr lang="en-US" altLang="ko-KR" sz="1600" b="1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357187" lvl="1" defTabSz="936625" eaLnBrk="0" hangingPunct="0">
              <a:lnSpc>
                <a:spcPct val="150000"/>
              </a:lnSpc>
              <a:defRPr/>
            </a:pP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CASE3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600" b="1" dirty="0">
                <a:solidFill>
                  <a:schemeClr val="bg1">
                    <a:lumMod val="50000"/>
                  </a:schemeClr>
                </a:solidFill>
              </a:rPr>
              <a:t>: Msg.106</a:t>
            </a:r>
            <a:endParaRPr lang="en-US" altLang="ko-KR" sz="1600" b="1" kern="0" dirty="0">
              <a:solidFill>
                <a:schemeClr val="bg1">
                  <a:lumMod val="50000"/>
                </a:schemeClr>
              </a:solidFill>
              <a:ea typeface="윤고딕130" pitchFamily="18" charset="-127"/>
              <a:cs typeface="Arial" pitchFamily="34" charset="0"/>
            </a:endParaRPr>
          </a:p>
          <a:p>
            <a:pPr marL="357187" lvl="1" defTabSz="936625" eaLnBrk="0" hangingPunct="0">
              <a:lnSpc>
                <a:spcPct val="150000"/>
              </a:lnSpc>
              <a:defRPr/>
            </a:pP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CASE4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600" b="1" dirty="0">
                <a:solidFill>
                  <a:schemeClr val="bg1">
                    <a:lumMod val="50000"/>
                  </a:schemeClr>
                </a:solidFill>
              </a:rPr>
              <a:t>: 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</a:rPr>
              <a:t>Msg.897</a:t>
            </a:r>
            <a:endParaRPr lang="en-US" altLang="ko-KR" sz="1600" b="1" kern="0" dirty="0">
              <a:solidFill>
                <a:schemeClr val="bg1">
                  <a:lumMod val="50000"/>
                </a:schemeClr>
              </a:solidFill>
              <a:ea typeface="윤고딕130" pitchFamily="18" charset="-127"/>
              <a:cs typeface="Arial" pitchFamily="34" charset="0"/>
            </a:endParaRPr>
          </a:p>
          <a:p>
            <a:pPr marL="357187" lvl="1" defTabSz="936625" eaLnBrk="0" hangingPunct="0">
              <a:lnSpc>
                <a:spcPct val="150000"/>
              </a:lnSpc>
              <a:defRPr/>
            </a:pP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CASE5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600" b="1" dirty="0">
                <a:solidFill>
                  <a:schemeClr val="bg1">
                    <a:lumMod val="50000"/>
                  </a:schemeClr>
                </a:solidFill>
              </a:rPr>
              <a:t>: Msg.021</a:t>
            </a:r>
            <a:endParaRPr lang="en-US" altLang="ko-KR" sz="1600" b="1" kern="0" dirty="0">
              <a:solidFill>
                <a:schemeClr val="bg1">
                  <a:lumMod val="50000"/>
                </a:schemeClr>
              </a:solidFill>
              <a:ea typeface="윤고딕130" pitchFamily="18" charset="-127"/>
              <a:cs typeface="Arial" pitchFamily="34" charset="0"/>
            </a:endParaRPr>
          </a:p>
          <a:p>
            <a:pPr marL="357187" lvl="1" defTabSz="936625" eaLnBrk="0" hangingPunct="0">
              <a:lnSpc>
                <a:spcPct val="150000"/>
              </a:lnSpc>
              <a:defRPr/>
            </a:pP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CASE6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600" b="1" dirty="0">
                <a:solidFill>
                  <a:schemeClr val="bg1">
                    <a:lumMod val="50000"/>
                  </a:schemeClr>
                </a:solidFill>
              </a:rPr>
              <a:t>: 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</a:rPr>
              <a:t>Msg.022</a:t>
            </a:r>
          </a:p>
          <a:p>
            <a:pPr marL="357187" lvl="1" defTabSz="936625" eaLnBrk="0" hangingPunct="0">
              <a:lnSpc>
                <a:spcPct val="150000"/>
              </a:lnSpc>
              <a:defRPr/>
            </a:pP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…..</a:t>
            </a:r>
            <a:endParaRPr lang="en-US" altLang="ko-KR" sz="1600" b="1" kern="0" dirty="0">
              <a:solidFill>
                <a:schemeClr val="bg1">
                  <a:lumMod val="50000"/>
                </a:schemeClr>
              </a:solidFill>
              <a:ea typeface="윤고딕130" pitchFamily="18" charset="-127"/>
              <a:cs typeface="Arial" pitchFamily="34" charset="0"/>
            </a:endParaRPr>
          </a:p>
          <a:p>
            <a:pPr marL="533400" lvl="1" indent="-176213" defTabSz="936625" eaLnBrk="0" hangingPunct="0">
              <a:lnSpc>
                <a:spcPct val="150000"/>
              </a:lnSpc>
              <a:buFontTx/>
              <a:buAutoNum type="arabicPeriod"/>
              <a:defRPr/>
            </a:pPr>
            <a:endParaRPr kumimoji="0" lang="en-US" altLang="ko-KR" sz="1600" b="1" kern="0" baseline="0" dirty="0">
              <a:solidFill>
                <a:schemeClr val="tx1"/>
              </a:solidFill>
              <a:ea typeface="윤고딕130" pitchFamily="18" charset="-127"/>
              <a:cs typeface="Arial" pitchFamily="34" charset="0"/>
            </a:endParaRPr>
          </a:p>
        </p:txBody>
      </p:sp>
      <p:sp>
        <p:nvSpPr>
          <p:cNvPr id="18437" name="Slide Number Placeholder 7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9pPr>
          </a:lstStyle>
          <a:p>
            <a:pPr eaLnBrk="1" hangingPunct="1"/>
            <a:fld id="{1B9217BB-362B-41D5-B13C-438621AAC681}" type="slidenum">
              <a:rPr lang="ko-KR" altLang="en-US" smtClean="0">
                <a:latin typeface="+mn-lt"/>
              </a:rPr>
              <a:pPr eaLnBrk="1" hangingPunct="1"/>
              <a:t>1</a:t>
            </a:fld>
            <a:endParaRPr lang="en-US" altLang="ko-KR" smtClean="0"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100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552" y="1651973"/>
            <a:ext cx="4920496" cy="3695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자재마스터 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MRP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항목등등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출력기준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개별레코드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요약레코드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조회모드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228600" indent="-228600">
                        <a:buAutoNum type="arabicParenR"/>
                      </a:pPr>
                      <a:r>
                        <a:rPr lang="en-US" altLang="ko-KR" sz="1000" b="1" dirty="0" smtClean="0"/>
                        <a:t>COGI</a:t>
                      </a:r>
                      <a:r>
                        <a:rPr lang="ko-KR" altLang="en-US" sz="1000" b="1" dirty="0" smtClean="0"/>
                        <a:t>는</a:t>
                      </a:r>
                      <a:r>
                        <a:rPr lang="ko-KR" altLang="en-US" sz="1000" b="1" baseline="0" dirty="0" smtClean="0"/>
                        <a:t> 자재 오류 레코드 후행처리는 월마감시 </a:t>
                      </a:r>
                      <a:r>
                        <a:rPr lang="en-US" altLang="ko-KR" sz="1000" b="1" baseline="0" dirty="0" smtClean="0"/>
                        <a:t>Clean</a:t>
                      </a:r>
                      <a:r>
                        <a:rPr lang="ko-KR" altLang="en-US" sz="1000" b="1" baseline="0" dirty="0" smtClean="0"/>
                        <a:t>하게 처리가 되어야 함</a:t>
                      </a:r>
                      <a:r>
                        <a:rPr lang="en-US" altLang="ko-KR" sz="1000" b="1" baseline="0" dirty="0" smtClean="0"/>
                        <a:t>.</a:t>
                      </a:r>
                    </a:p>
                    <a:p>
                      <a:pPr marL="228600" indent="-228600">
                        <a:buAutoNum type="arabicParenR"/>
                      </a:pP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미처리시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정확한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월마감처리가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되지 않는다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COGI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자재 이동의 오류 레코드 후행 처리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Backlog </a:t>
            </a:r>
            <a:r>
              <a:rPr lang="ko-KR" altLang="en-US" dirty="0" smtClean="0"/>
              <a:t>원인 규명 및 조치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COGI</a:t>
            </a:r>
            <a:r>
              <a:rPr lang="ko-KR" altLang="en-US" dirty="0"/>
              <a:t>를 통해 </a:t>
            </a:r>
            <a:r>
              <a:rPr lang="en-US" altLang="ko-KR" dirty="0"/>
              <a:t>Backlog</a:t>
            </a:r>
            <a:r>
              <a:rPr lang="ko-KR" altLang="en-US" dirty="0"/>
              <a:t> 발생 원인을 확인하고</a:t>
            </a:r>
            <a:r>
              <a:rPr lang="en-US" altLang="ko-KR" dirty="0"/>
              <a:t>,  </a:t>
            </a:r>
            <a:r>
              <a:rPr lang="ko-KR" altLang="en-US" dirty="0"/>
              <a:t>필요 시 관련 부서 미팅을 통해 해당 </a:t>
            </a:r>
            <a:r>
              <a:rPr lang="en-US" altLang="ko-KR" dirty="0"/>
              <a:t>Backlog</a:t>
            </a:r>
            <a:r>
              <a:rPr lang="ko-KR" altLang="en-US" dirty="0"/>
              <a:t>의 </a:t>
            </a:r>
            <a:r>
              <a:rPr lang="en-US" altLang="ko-KR" dirty="0"/>
              <a:t>Error</a:t>
            </a:r>
            <a:r>
              <a:rPr lang="ko-KR" altLang="en-US" dirty="0"/>
              <a:t>내역에 대한 원인규명 후 </a:t>
            </a:r>
            <a:r>
              <a:rPr lang="en-US" altLang="ko-KR" dirty="0"/>
              <a:t>Error </a:t>
            </a:r>
            <a:r>
              <a:rPr lang="ko-KR" altLang="en-US" dirty="0"/>
              <a:t>해소 조치한다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/>
              <a:t>I</a:t>
            </a:r>
            <a:r>
              <a:rPr lang="en-US" altLang="ko-KR" dirty="0" smtClean="0"/>
              <a:t>. Backlog </a:t>
            </a:r>
            <a:r>
              <a:rPr lang="ko-KR" altLang="en-US" dirty="0" smtClean="0"/>
              <a:t>확인</a:t>
            </a:r>
            <a:endParaRPr lang="ko-KR" altLang="en-US" dirty="0"/>
          </a:p>
        </p:txBody>
      </p:sp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04" y="1380886"/>
            <a:ext cx="8784976" cy="485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5313040" y="2348880"/>
            <a:ext cx="3024336" cy="1224136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ko-KR" altLang="en-US" b="1">
              <a:latin typeface="윤고딕130" pitchFamily="18" charset="-127"/>
            </a:endParaRP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5313040" y="3557704"/>
            <a:ext cx="3024336" cy="2031536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ko-KR" altLang="en-US" b="1">
              <a:latin typeface="윤고딕130" pitchFamily="18" charset="-127"/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5313040" y="5589240"/>
            <a:ext cx="3024336" cy="180020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ko-KR" altLang="en-US" b="1">
              <a:latin typeface="윤고딕130" pitchFamily="18" charset="-127"/>
            </a:endParaRPr>
          </a:p>
        </p:txBody>
      </p:sp>
      <p:sp>
        <p:nvSpPr>
          <p:cNvPr id="15" name="Rectangle 9"/>
          <p:cNvSpPr>
            <a:spLocks noChangeArrowheads="1"/>
          </p:cNvSpPr>
          <p:nvPr/>
        </p:nvSpPr>
        <p:spPr bwMode="auto">
          <a:xfrm>
            <a:off x="5313040" y="5769260"/>
            <a:ext cx="3024336" cy="180020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ko-KR" altLang="en-US" b="1">
              <a:latin typeface="윤고딕130" pitchFamily="18" charset="-127"/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5313040" y="5949280"/>
            <a:ext cx="3024336" cy="287625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ko-KR" altLang="en-US" b="1">
              <a:latin typeface="윤고딕130" pitchFamily="18" charset="-127"/>
            </a:endParaRPr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gray">
          <a:xfrm>
            <a:off x="4699595" y="2348880"/>
            <a:ext cx="613445" cy="251085"/>
          </a:xfrm>
          <a:prstGeom prst="rect">
            <a:avLst/>
          </a:prstGeom>
          <a:solidFill>
            <a:schemeClr val="accent5"/>
          </a:solidFill>
          <a:ln w="6350" algn="ctr">
            <a:noFill/>
            <a:miter lim="800000"/>
            <a:headEnd/>
            <a:tailEnd/>
          </a:ln>
        </p:spPr>
        <p:txBody>
          <a:bodyPr wrap="none" lIns="126000" tIns="118800" rIns="126000" bIns="118800" anchor="ctr"/>
          <a:lstStyle/>
          <a:p>
            <a:pPr algn="ctr">
              <a:defRPr/>
            </a:pPr>
            <a:r>
              <a:rPr lang="en-US" altLang="ko-KR" sz="900" b="1" dirty="0" smtClean="0">
                <a:solidFill>
                  <a:schemeClr val="bg1"/>
                </a:solidFill>
                <a:latin typeface="윤고딕130" pitchFamily="18" charset="-127"/>
                <a:ea typeface="윤고딕130" pitchFamily="18" charset="-127"/>
              </a:rPr>
              <a:t>CASE 1</a:t>
            </a:r>
            <a:endParaRPr lang="ko-KR" altLang="en-US" sz="900" b="1" baseline="0" dirty="0">
              <a:solidFill>
                <a:schemeClr val="bg1"/>
              </a:solidFill>
              <a:latin typeface="윤고딕130" pitchFamily="18" charset="-127"/>
              <a:ea typeface="윤고딕130" pitchFamily="18" charset="-127"/>
            </a:endParaRPr>
          </a:p>
        </p:txBody>
      </p:sp>
      <p:sp>
        <p:nvSpPr>
          <p:cNvPr id="19" name="Rectangle 5"/>
          <p:cNvSpPr>
            <a:spLocks noChangeArrowheads="1"/>
          </p:cNvSpPr>
          <p:nvPr/>
        </p:nvSpPr>
        <p:spPr bwMode="gray">
          <a:xfrm>
            <a:off x="4699594" y="3573016"/>
            <a:ext cx="613445" cy="251085"/>
          </a:xfrm>
          <a:prstGeom prst="rect">
            <a:avLst/>
          </a:prstGeom>
          <a:solidFill>
            <a:schemeClr val="accent5"/>
          </a:solidFill>
          <a:ln w="6350" algn="ctr">
            <a:noFill/>
            <a:miter lim="800000"/>
            <a:headEnd/>
            <a:tailEnd/>
          </a:ln>
        </p:spPr>
        <p:txBody>
          <a:bodyPr wrap="none" lIns="126000" tIns="118800" rIns="126000" bIns="118800" anchor="ctr"/>
          <a:lstStyle/>
          <a:p>
            <a:pPr algn="ctr">
              <a:defRPr/>
            </a:pPr>
            <a:r>
              <a:rPr lang="en-US" altLang="ko-KR" sz="900" b="1" dirty="0" smtClean="0">
                <a:solidFill>
                  <a:schemeClr val="bg1"/>
                </a:solidFill>
                <a:latin typeface="윤고딕130" pitchFamily="18" charset="-127"/>
                <a:ea typeface="윤고딕130" pitchFamily="18" charset="-127"/>
              </a:rPr>
              <a:t>CASE 2</a:t>
            </a:r>
            <a:endParaRPr lang="ko-KR" altLang="en-US" sz="900" b="1" baseline="0" dirty="0">
              <a:solidFill>
                <a:schemeClr val="bg1"/>
              </a:solidFill>
              <a:latin typeface="윤고딕130" pitchFamily="18" charset="-127"/>
              <a:ea typeface="윤고딕130" pitchFamily="18" charset="-127"/>
            </a:endParaRP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gray">
          <a:xfrm>
            <a:off x="4714728" y="5554179"/>
            <a:ext cx="613445" cy="251085"/>
          </a:xfrm>
          <a:prstGeom prst="rect">
            <a:avLst/>
          </a:prstGeom>
          <a:solidFill>
            <a:schemeClr val="accent5"/>
          </a:solidFill>
          <a:ln w="6350" algn="ctr">
            <a:noFill/>
            <a:miter lim="800000"/>
            <a:headEnd/>
            <a:tailEnd/>
          </a:ln>
        </p:spPr>
        <p:txBody>
          <a:bodyPr wrap="none" lIns="126000" tIns="118800" rIns="126000" bIns="118800" anchor="ctr"/>
          <a:lstStyle/>
          <a:p>
            <a:pPr algn="ctr">
              <a:defRPr/>
            </a:pPr>
            <a:r>
              <a:rPr lang="en-US" altLang="ko-KR" sz="900" b="1" dirty="0" smtClean="0">
                <a:solidFill>
                  <a:schemeClr val="bg1"/>
                </a:solidFill>
                <a:latin typeface="윤고딕130" pitchFamily="18" charset="-127"/>
                <a:ea typeface="윤고딕130" pitchFamily="18" charset="-127"/>
              </a:rPr>
              <a:t>CASE 3</a:t>
            </a:r>
            <a:endParaRPr lang="ko-KR" altLang="en-US" sz="900" b="1" baseline="0" dirty="0">
              <a:solidFill>
                <a:schemeClr val="bg1"/>
              </a:solidFill>
              <a:latin typeface="윤고딕130" pitchFamily="18" charset="-127"/>
              <a:ea typeface="윤고딕130" pitchFamily="18" charset="-127"/>
            </a:endParaRP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gray">
          <a:xfrm>
            <a:off x="4714728" y="5770203"/>
            <a:ext cx="613445" cy="251085"/>
          </a:xfrm>
          <a:prstGeom prst="rect">
            <a:avLst/>
          </a:prstGeom>
          <a:solidFill>
            <a:schemeClr val="accent5"/>
          </a:solidFill>
          <a:ln w="6350" algn="ctr">
            <a:noFill/>
            <a:miter lim="800000"/>
            <a:headEnd/>
            <a:tailEnd/>
          </a:ln>
        </p:spPr>
        <p:txBody>
          <a:bodyPr wrap="none" lIns="126000" tIns="118800" rIns="126000" bIns="118800" anchor="ctr"/>
          <a:lstStyle/>
          <a:p>
            <a:pPr algn="ctr">
              <a:defRPr/>
            </a:pPr>
            <a:r>
              <a:rPr lang="en-US" altLang="ko-KR" sz="900" b="1" dirty="0" smtClean="0">
                <a:solidFill>
                  <a:schemeClr val="bg1"/>
                </a:solidFill>
                <a:latin typeface="윤고딕130" pitchFamily="18" charset="-127"/>
                <a:ea typeface="윤고딕130" pitchFamily="18" charset="-127"/>
              </a:rPr>
              <a:t>CASE 4</a:t>
            </a:r>
            <a:endParaRPr lang="ko-KR" altLang="en-US" sz="900" b="1" baseline="0" dirty="0">
              <a:solidFill>
                <a:schemeClr val="bg1"/>
              </a:solidFill>
              <a:latin typeface="윤고딕130" pitchFamily="18" charset="-127"/>
              <a:ea typeface="윤고딕130" pitchFamily="18" charset="-127"/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gray">
          <a:xfrm>
            <a:off x="4714728" y="5986227"/>
            <a:ext cx="613445" cy="251085"/>
          </a:xfrm>
          <a:prstGeom prst="rect">
            <a:avLst/>
          </a:prstGeom>
          <a:solidFill>
            <a:schemeClr val="accent5"/>
          </a:solidFill>
          <a:ln w="6350" algn="ctr">
            <a:noFill/>
            <a:miter lim="800000"/>
            <a:headEnd/>
            <a:tailEnd/>
          </a:ln>
        </p:spPr>
        <p:txBody>
          <a:bodyPr wrap="none" lIns="126000" tIns="118800" rIns="126000" bIns="118800" anchor="ctr"/>
          <a:lstStyle/>
          <a:p>
            <a:pPr algn="ctr">
              <a:defRPr/>
            </a:pPr>
            <a:r>
              <a:rPr lang="en-US" altLang="ko-KR" sz="900" b="1" dirty="0" smtClean="0">
                <a:solidFill>
                  <a:schemeClr val="bg1"/>
                </a:solidFill>
                <a:latin typeface="윤고딕130" pitchFamily="18" charset="-127"/>
                <a:ea typeface="윤고딕130" pitchFamily="18" charset="-127"/>
              </a:rPr>
              <a:t>CASE 5</a:t>
            </a:r>
            <a:endParaRPr lang="ko-KR" altLang="en-US" sz="900" b="1" baseline="0" dirty="0">
              <a:solidFill>
                <a:schemeClr val="bg1"/>
              </a:solidFill>
              <a:latin typeface="윤고딕130" pitchFamily="18" charset="-127"/>
              <a:ea typeface="윤고딕130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77785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 bwMode="auto">
          <a:xfrm>
            <a:off x="1183943" y="1628800"/>
            <a:ext cx="6632575" cy="357634"/>
          </a:xfrm>
          <a:prstGeom prst="roundRect">
            <a:avLst/>
          </a:prstGeom>
          <a:solidFill>
            <a:schemeClr val="bg1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tIns="46800" bIns="46800" anchor="ctr"/>
          <a:lstStyle/>
          <a:p>
            <a:pPr latinLnBrk="0">
              <a:defRPr/>
            </a:pPr>
            <a:endParaRPr kumimoji="0" lang="en-US" baseline="0" dirty="0">
              <a:ea typeface="윤고딕130" pitchFamily="18" charset="-127"/>
            </a:endParaRPr>
          </a:p>
        </p:txBody>
      </p:sp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3" cy="292100"/>
          </a:xfrm>
        </p:spPr>
        <p:txBody>
          <a:bodyPr/>
          <a:lstStyle/>
          <a:p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목차 </a:t>
            </a:r>
            <a:endParaRPr dirty="0" smtClean="0"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439863" y="1081088"/>
            <a:ext cx="6867525" cy="5075237"/>
          </a:xfrm>
          <a:prstGeom prst="rect">
            <a:avLst/>
          </a:prstGeom>
          <a:noFill/>
          <a:ln cap="flat" algn="ctr">
            <a:miter lim="800000"/>
            <a:headEnd/>
            <a:tailEnd/>
          </a:ln>
        </p:spPr>
        <p:txBody>
          <a:bodyPr/>
          <a:lstStyle/>
          <a:p>
            <a:pPr marL="269875" indent="-269875" defTabSz="936625" eaLnBrk="0" hangingPunct="0">
              <a:lnSpc>
                <a:spcPct val="150000"/>
              </a:lnSpc>
              <a:buFontTx/>
              <a:buAutoNum type="romanUcPeriod"/>
              <a:defRPr/>
            </a:pPr>
            <a:r>
              <a:rPr lang="en-US" altLang="ko-KR" b="1" kern="0" dirty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 </a:t>
            </a:r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</a:rPr>
              <a:t>Backlog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</a:rPr>
              <a:t>확인</a:t>
            </a:r>
            <a:endParaRPr lang="en-US" altLang="ko-KR" b="1" kern="0" dirty="0">
              <a:solidFill>
                <a:schemeClr val="bg1">
                  <a:lumMod val="50000"/>
                </a:schemeClr>
              </a:solidFill>
              <a:ea typeface="윤고딕130" pitchFamily="18" charset="-127"/>
              <a:cs typeface="Arial" pitchFamily="34" charset="0"/>
            </a:endParaRPr>
          </a:p>
          <a:p>
            <a:pPr defTabSz="936625" eaLnBrk="0" hangingPunct="0">
              <a:lnSpc>
                <a:spcPct val="150000"/>
              </a:lnSpc>
              <a:defRPr/>
            </a:pPr>
            <a:r>
              <a:rPr lang="en-US" altLang="ko-KR" b="1" dirty="0" smtClean="0"/>
              <a:t>II</a:t>
            </a:r>
            <a:r>
              <a:rPr lang="en-US" altLang="ko-KR" b="1" dirty="0"/>
              <a:t>. Backlog </a:t>
            </a:r>
            <a:r>
              <a:rPr lang="ko-KR" altLang="en-US" b="1" dirty="0"/>
              <a:t>처리</a:t>
            </a:r>
            <a:r>
              <a:rPr lang="en-US" altLang="ko-KR" b="1" dirty="0"/>
              <a:t> </a:t>
            </a:r>
            <a:r>
              <a:rPr lang="ko-KR" altLang="en-US" b="1" dirty="0" smtClean="0"/>
              <a:t>흐름도</a:t>
            </a:r>
            <a:endParaRPr lang="en-US" altLang="ko-KR" b="1" dirty="0" smtClean="0"/>
          </a:p>
          <a:p>
            <a:pPr defTabSz="936625" eaLnBrk="0" hangingPunct="0">
              <a:lnSpc>
                <a:spcPct val="150000"/>
              </a:lnSpc>
              <a:defRPr/>
            </a:pP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</a:rPr>
              <a:t>III. Backlog 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</a:rPr>
              <a:t>유형별 원인 및 조치</a:t>
            </a:r>
            <a:endParaRPr kumimoji="0" lang="en-US" altLang="ko-KR" sz="1800" b="1" kern="0" baseline="0" dirty="0">
              <a:solidFill>
                <a:schemeClr val="bg1">
                  <a:lumMod val="50000"/>
                </a:schemeClr>
              </a:solidFill>
              <a:ea typeface="윤고딕130" pitchFamily="18" charset="-127"/>
              <a:cs typeface="Arial" pitchFamily="34" charset="0"/>
            </a:endParaRPr>
          </a:p>
          <a:p>
            <a:pPr marL="533400" lvl="1" indent="-176213" defTabSz="936625" eaLnBrk="0" hangingPunct="0">
              <a:lnSpc>
                <a:spcPct val="150000"/>
              </a:lnSpc>
              <a:buFontTx/>
              <a:buAutoNum type="arabicPeriod"/>
              <a:defRPr/>
            </a:pP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 CASE1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</a:rPr>
              <a:t> : Msg.184 </a:t>
            </a:r>
          </a:p>
          <a:p>
            <a:pPr marL="533400" lvl="1" indent="-176213" defTabSz="936625" eaLnBrk="0" hangingPunct="0">
              <a:lnSpc>
                <a:spcPct val="150000"/>
              </a:lnSpc>
              <a:buFontTx/>
              <a:buAutoNum type="arabicPeriod"/>
              <a:defRPr/>
            </a:pP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 CASE2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600" b="1" dirty="0">
                <a:solidFill>
                  <a:schemeClr val="bg1">
                    <a:lumMod val="50000"/>
                  </a:schemeClr>
                </a:solidFill>
              </a:rPr>
              <a:t>: Msg.108</a:t>
            </a:r>
            <a:endParaRPr lang="en-US" altLang="ko-KR" sz="1600" b="1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33400" lvl="1" indent="-176213" defTabSz="936625" eaLnBrk="0" hangingPunct="0">
              <a:lnSpc>
                <a:spcPct val="150000"/>
              </a:lnSpc>
              <a:buFontTx/>
              <a:buAutoNum type="arabicPeriod"/>
              <a:defRPr/>
            </a:pPr>
            <a:r>
              <a:rPr lang="en-US" altLang="ko-KR" sz="1600" b="1" kern="0" dirty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 </a:t>
            </a: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CASE3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600" b="1" dirty="0">
                <a:solidFill>
                  <a:schemeClr val="bg1">
                    <a:lumMod val="50000"/>
                  </a:schemeClr>
                </a:solidFill>
              </a:rPr>
              <a:t>: Msg.106</a:t>
            </a:r>
            <a:endParaRPr lang="en-US" altLang="ko-KR" sz="1600" b="1" kern="0" dirty="0">
              <a:solidFill>
                <a:schemeClr val="bg1">
                  <a:lumMod val="50000"/>
                </a:schemeClr>
              </a:solidFill>
              <a:ea typeface="윤고딕130" pitchFamily="18" charset="-127"/>
              <a:cs typeface="Arial" pitchFamily="34" charset="0"/>
            </a:endParaRPr>
          </a:p>
          <a:p>
            <a:pPr marL="533400" lvl="1" indent="-176213" defTabSz="936625" eaLnBrk="0" hangingPunct="0">
              <a:lnSpc>
                <a:spcPct val="150000"/>
              </a:lnSpc>
              <a:buFontTx/>
              <a:buAutoNum type="arabicPeriod"/>
              <a:defRPr/>
            </a:pPr>
            <a:r>
              <a:rPr lang="en-US" altLang="ko-KR" sz="1600" b="1" kern="0" dirty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 </a:t>
            </a: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CASE4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600" b="1" dirty="0">
                <a:solidFill>
                  <a:schemeClr val="bg1">
                    <a:lumMod val="50000"/>
                  </a:schemeClr>
                </a:solidFill>
              </a:rPr>
              <a:t>: 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</a:rPr>
              <a:t>Msg.897</a:t>
            </a:r>
            <a:endParaRPr lang="en-US" altLang="ko-KR" sz="1600" b="1" kern="0" dirty="0">
              <a:solidFill>
                <a:schemeClr val="bg1">
                  <a:lumMod val="50000"/>
                </a:schemeClr>
              </a:solidFill>
              <a:ea typeface="윤고딕130" pitchFamily="18" charset="-127"/>
              <a:cs typeface="Arial" pitchFamily="34" charset="0"/>
            </a:endParaRPr>
          </a:p>
          <a:p>
            <a:pPr marL="533400" lvl="1" indent="-176213" defTabSz="936625" eaLnBrk="0" hangingPunct="0">
              <a:lnSpc>
                <a:spcPct val="150000"/>
              </a:lnSpc>
              <a:buFontTx/>
              <a:buAutoNum type="arabicPeriod"/>
              <a:defRPr/>
            </a:pPr>
            <a:r>
              <a:rPr lang="en-US" altLang="ko-KR" sz="1600" b="1" kern="0" dirty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 </a:t>
            </a: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CASE5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600" b="1" dirty="0">
                <a:solidFill>
                  <a:schemeClr val="bg1">
                    <a:lumMod val="50000"/>
                  </a:schemeClr>
                </a:solidFill>
              </a:rPr>
              <a:t>: Msg.021</a:t>
            </a:r>
            <a:endParaRPr lang="en-US" altLang="ko-KR" sz="1600" b="1" kern="0" dirty="0">
              <a:solidFill>
                <a:schemeClr val="bg1">
                  <a:lumMod val="50000"/>
                </a:schemeClr>
              </a:solidFill>
              <a:ea typeface="윤고딕130" pitchFamily="18" charset="-127"/>
              <a:cs typeface="Arial" pitchFamily="34" charset="0"/>
            </a:endParaRPr>
          </a:p>
          <a:p>
            <a:pPr marL="533400" lvl="1" indent="-176213" defTabSz="936625" eaLnBrk="0" hangingPunct="0">
              <a:lnSpc>
                <a:spcPct val="150000"/>
              </a:lnSpc>
              <a:buFontTx/>
              <a:buAutoNum type="arabicPeriod"/>
              <a:defRPr/>
            </a:pPr>
            <a:r>
              <a:rPr lang="en-US" altLang="ko-KR" sz="1600" b="1" kern="0" dirty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 </a:t>
            </a: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ea typeface="윤고딕130" pitchFamily="18" charset="-127"/>
                <a:cs typeface="Arial" pitchFamily="34" charset="0"/>
              </a:rPr>
              <a:t>CASE6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600" b="1" dirty="0">
                <a:solidFill>
                  <a:schemeClr val="bg1">
                    <a:lumMod val="50000"/>
                  </a:schemeClr>
                </a:solidFill>
              </a:rPr>
              <a:t>: Msg.022</a:t>
            </a:r>
            <a:endParaRPr lang="en-US" altLang="ko-KR" sz="1600" b="1" kern="0" dirty="0">
              <a:solidFill>
                <a:schemeClr val="bg1">
                  <a:lumMod val="50000"/>
                </a:schemeClr>
              </a:solidFill>
              <a:ea typeface="윤고딕130" pitchFamily="18" charset="-127"/>
              <a:cs typeface="Arial" pitchFamily="34" charset="0"/>
            </a:endParaRPr>
          </a:p>
          <a:p>
            <a:pPr marL="533400" lvl="1" indent="-176213" defTabSz="936625" eaLnBrk="0" hangingPunct="0">
              <a:lnSpc>
                <a:spcPct val="150000"/>
              </a:lnSpc>
              <a:buFontTx/>
              <a:buAutoNum type="arabicPeriod"/>
              <a:defRPr/>
            </a:pPr>
            <a:endParaRPr kumimoji="0" lang="en-US" altLang="ko-KR" sz="1600" b="1" kern="0" baseline="0" dirty="0">
              <a:solidFill>
                <a:schemeClr val="tx1"/>
              </a:solidFill>
              <a:ea typeface="윤고딕130" pitchFamily="18" charset="-127"/>
              <a:cs typeface="Arial" pitchFamily="34" charset="0"/>
            </a:endParaRPr>
          </a:p>
        </p:txBody>
      </p:sp>
      <p:sp>
        <p:nvSpPr>
          <p:cNvPr id="18437" name="Slide Number Placeholder 7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9pPr>
          </a:lstStyle>
          <a:p>
            <a:pPr eaLnBrk="1" hangingPunct="1"/>
            <a:fld id="{1B9217BB-362B-41D5-B13C-438621AAC681}" type="slidenum">
              <a:rPr lang="ko-KR" altLang="en-US" smtClean="0">
                <a:latin typeface="+mn-lt"/>
              </a:rPr>
              <a:pPr eaLnBrk="1" hangingPunct="1"/>
              <a:t>4</a:t>
            </a:fld>
            <a:endParaRPr lang="en-US" altLang="ko-KR" smtClean="0"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0460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Backlog </a:t>
            </a:r>
            <a:r>
              <a:rPr lang="ko-KR" altLang="en-US" dirty="0" smtClean="0"/>
              <a:t>처리 </a:t>
            </a:r>
            <a:r>
              <a:rPr lang="ko-KR" altLang="en-US" dirty="0"/>
              <a:t>흐름도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II. Backlog </a:t>
            </a:r>
            <a:r>
              <a:rPr lang="ko-KR" altLang="en-US" dirty="0" smtClean="0"/>
              <a:t>처리</a:t>
            </a:r>
            <a:r>
              <a:rPr lang="en-US" altLang="ko-KR" dirty="0" smtClean="0"/>
              <a:t> </a:t>
            </a:r>
            <a:r>
              <a:rPr lang="ko-KR" altLang="en-US" dirty="0" smtClean="0"/>
              <a:t>흐름도</a:t>
            </a:r>
            <a:endParaRPr lang="ko-KR" altLang="en-US" dirty="0"/>
          </a:p>
        </p:txBody>
      </p:sp>
      <p:graphicFrame>
        <p:nvGraphicFramePr>
          <p:cNvPr id="6" name="Group 28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212752465"/>
              </p:ext>
            </p:extLst>
          </p:nvPr>
        </p:nvGraphicFramePr>
        <p:xfrm>
          <a:off x="273052" y="1484784"/>
          <a:ext cx="9158288" cy="4671386"/>
        </p:xfrm>
        <a:graphic>
          <a:graphicData uri="http://schemas.openxmlformats.org/drawingml/2006/table">
            <a:tbl>
              <a:tblPr/>
              <a:tblGrid>
                <a:gridCol w="2622550"/>
                <a:gridCol w="5235575"/>
                <a:gridCol w="1300163"/>
              </a:tblGrid>
              <a:tr h="25910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프로세스 흐름도 기능 설명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58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업무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설명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ERP T-Code</a:t>
                      </a:r>
                      <a:endParaRPr kumimoji="1" lang="ko-KR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7858" marR="87858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2926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1. </a:t>
                      </a:r>
                      <a:r>
                        <a:rPr lang="en-US" altLang="ko-KR" sz="1200" dirty="0" smtClean="0"/>
                        <a:t>Backlog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확인 및 원인확인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생산팀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담당자는 수시로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 Data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발생여부를 조회하고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원인을 확인한다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COGI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6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 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원인파악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발생원인에 대한 조치가 되었는지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미결인지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(BOM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오류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재고문제 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확인한다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n/a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961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 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처리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발생원인이 조치 되어 있는 품목에 대해서는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저장을 선택하여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를 처리한다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Backflush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수행 시 다른 사용자가 해당 품목에 대해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Transaction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을 수행하고 있을 경우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COGI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29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4. 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항목 조정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BOM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오류 또는 설계변경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미반영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등에 대해서는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자재를 실제 품목으로 변경하여 출고처리를 수행한다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COGI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MB1A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4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재고 확인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재고 부족으로 인한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대해서는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Backflush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창고의 재고를 확인 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MB52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가용재고 유무확인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재고부족으로 인한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에 대해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Backflush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재고의 가용재고를 확인한다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가용재고가 있을 경우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저장을 선택하여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를 처리한다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COGI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7. </a:t>
                      </a: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재고이전 요청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가용재고 부족일 경우는 재고이전 리스트를 확인 후 부족 수량만큼 자재관리 재고 이전 요청을 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.c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n/a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재고 확인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자재관리에서 이전 전기한 재고를 확인 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저장을 선택하여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를 처리한다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COGI</a:t>
                      </a:r>
                    </a:p>
                  </a:txBody>
                  <a:tcPr marL="87858" marR="8785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858975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 bwMode="auto">
          <a:xfrm>
            <a:off x="1200745" y="1988840"/>
            <a:ext cx="6632575" cy="360040"/>
          </a:xfrm>
          <a:prstGeom prst="roundRect">
            <a:avLst/>
          </a:prstGeom>
          <a:solidFill>
            <a:schemeClr val="bg1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tIns="46800" bIns="46800" anchor="ctr"/>
          <a:lstStyle/>
          <a:p>
            <a:pPr latinLnBrk="0">
              <a:defRPr/>
            </a:pPr>
            <a:endParaRPr kumimoji="0" lang="en-US" baseline="0" dirty="0">
              <a:ea typeface="윤고딕130" pitchFamily="18" charset="-127"/>
            </a:endParaRPr>
          </a:p>
        </p:txBody>
      </p:sp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3" cy="292100"/>
          </a:xfrm>
        </p:spPr>
        <p:txBody>
          <a:bodyPr/>
          <a:lstStyle/>
          <a:p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목차 </a:t>
            </a:r>
            <a:endParaRPr dirty="0" smtClean="0"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439863" y="1081088"/>
            <a:ext cx="6867525" cy="5075237"/>
          </a:xfrm>
          <a:prstGeom prst="rect">
            <a:avLst/>
          </a:prstGeom>
          <a:noFill/>
          <a:ln cap="flat" algn="ctr">
            <a:miter lim="800000"/>
            <a:headEnd/>
            <a:tailEnd/>
          </a:ln>
        </p:spPr>
        <p:txBody>
          <a:bodyPr/>
          <a:lstStyle/>
          <a:p>
            <a:pPr marL="269875" indent="-269875" defTabSz="936625" eaLnBrk="0" hangingPunct="0">
              <a:lnSpc>
                <a:spcPct val="150000"/>
              </a:lnSpc>
              <a:buFontTx/>
              <a:buAutoNum type="romanUcPeriod"/>
              <a:defRPr/>
            </a:pP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</a:rPr>
              <a:t>Backlog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</a:rPr>
              <a:t>확인</a:t>
            </a:r>
            <a:endParaRPr lang="en-US" altLang="ko-KR" b="1" kern="0" dirty="0">
              <a:solidFill>
                <a:schemeClr val="bg1">
                  <a:lumMod val="50000"/>
                </a:schemeClr>
              </a:solidFill>
              <a:ea typeface="윤고딕130" pitchFamily="18" charset="-127"/>
              <a:cs typeface="Arial" pitchFamily="34" charset="0"/>
            </a:endParaRPr>
          </a:p>
          <a:p>
            <a:pPr defTabSz="936625" eaLnBrk="0" hangingPunct="0">
              <a:lnSpc>
                <a:spcPct val="150000"/>
              </a:lnSpc>
              <a:defRPr/>
            </a:pP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</a:rPr>
              <a:t>II</a:t>
            </a:r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</a:rPr>
              <a:t>. Backlog 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</a:rPr>
              <a:t>처리</a:t>
            </a:r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</a:rPr>
              <a:t>흐름도</a:t>
            </a:r>
            <a:endParaRPr lang="en-US" altLang="ko-KR" b="1" dirty="0" smtClean="0">
              <a:solidFill>
                <a:schemeClr val="bg1">
                  <a:lumMod val="50000"/>
                </a:schemeClr>
              </a:solidFill>
            </a:endParaRPr>
          </a:p>
          <a:p>
            <a:pPr defTabSz="936625" eaLnBrk="0" hangingPunct="0">
              <a:lnSpc>
                <a:spcPct val="150000"/>
              </a:lnSpc>
              <a:defRPr/>
            </a:pPr>
            <a:r>
              <a:rPr lang="en-US" altLang="ko-KR" b="1" dirty="0" smtClean="0"/>
              <a:t>III. Backlog </a:t>
            </a:r>
            <a:r>
              <a:rPr lang="ko-KR" altLang="en-US" b="1" dirty="0"/>
              <a:t>유형별 원인 및 조치</a:t>
            </a:r>
            <a:endParaRPr kumimoji="0" lang="en-US" altLang="ko-KR" sz="1800" b="1" kern="0" baseline="0" dirty="0">
              <a:solidFill>
                <a:schemeClr val="tx1"/>
              </a:solidFill>
              <a:ea typeface="윤고딕130" pitchFamily="18" charset="-127"/>
              <a:cs typeface="Arial" pitchFamily="34" charset="0"/>
            </a:endParaRPr>
          </a:p>
          <a:p>
            <a:pPr marL="533400" lvl="1" indent="-176213" defTabSz="936625" eaLnBrk="0" hangingPunct="0">
              <a:lnSpc>
                <a:spcPct val="150000"/>
              </a:lnSpc>
              <a:buFontTx/>
              <a:buAutoNum type="arabicPeriod"/>
              <a:defRPr/>
            </a:pPr>
            <a:r>
              <a:rPr lang="en-US" altLang="ko-KR" sz="1600" b="1" kern="0" dirty="0" smtClean="0">
                <a:ea typeface="윤고딕130" pitchFamily="18" charset="-127"/>
                <a:cs typeface="Arial" pitchFamily="34" charset="0"/>
              </a:rPr>
              <a:t> CASE1</a:t>
            </a:r>
            <a:r>
              <a:rPr lang="en-US" altLang="ko-KR" sz="1600" b="1" dirty="0" smtClean="0"/>
              <a:t> : Msg.184 </a:t>
            </a:r>
          </a:p>
          <a:p>
            <a:pPr marL="533400" lvl="1" indent="-176213" defTabSz="936625" eaLnBrk="0" hangingPunct="0">
              <a:lnSpc>
                <a:spcPct val="150000"/>
              </a:lnSpc>
              <a:buFontTx/>
              <a:buAutoNum type="arabicPeriod"/>
              <a:defRPr/>
            </a:pPr>
            <a:r>
              <a:rPr lang="en-US" altLang="ko-KR" sz="1600" b="1" kern="0" dirty="0" smtClean="0">
                <a:ea typeface="윤고딕130" pitchFamily="18" charset="-127"/>
                <a:cs typeface="Arial" pitchFamily="34" charset="0"/>
              </a:rPr>
              <a:t> CASE2</a:t>
            </a:r>
            <a:r>
              <a:rPr lang="en-US" altLang="ko-KR" sz="1600" b="1" dirty="0" smtClean="0"/>
              <a:t> </a:t>
            </a:r>
            <a:r>
              <a:rPr lang="en-US" altLang="ko-KR" sz="1600" b="1" dirty="0"/>
              <a:t>: Msg.108</a:t>
            </a:r>
            <a:endParaRPr lang="en-US" altLang="ko-KR" sz="1600" b="1" dirty="0" smtClean="0"/>
          </a:p>
          <a:p>
            <a:pPr marL="533400" lvl="1" indent="-176213" defTabSz="936625" eaLnBrk="0" hangingPunct="0">
              <a:lnSpc>
                <a:spcPct val="150000"/>
              </a:lnSpc>
              <a:buFontTx/>
              <a:buAutoNum type="arabicPeriod"/>
              <a:defRPr/>
            </a:pPr>
            <a:r>
              <a:rPr lang="en-US" altLang="ko-KR" sz="1600" b="1" kern="0" dirty="0">
                <a:ea typeface="윤고딕130" pitchFamily="18" charset="-127"/>
                <a:cs typeface="Arial" pitchFamily="34" charset="0"/>
              </a:rPr>
              <a:t> </a:t>
            </a:r>
            <a:r>
              <a:rPr lang="en-US" altLang="ko-KR" sz="1600" b="1" kern="0" dirty="0" smtClean="0">
                <a:ea typeface="윤고딕130" pitchFamily="18" charset="-127"/>
                <a:cs typeface="Arial" pitchFamily="34" charset="0"/>
              </a:rPr>
              <a:t>CASE3</a:t>
            </a:r>
            <a:r>
              <a:rPr lang="en-US" altLang="ko-KR" sz="1600" b="1" dirty="0" smtClean="0"/>
              <a:t> </a:t>
            </a:r>
            <a:r>
              <a:rPr lang="en-US" altLang="ko-KR" sz="1600" b="1" dirty="0"/>
              <a:t>: Msg.106</a:t>
            </a:r>
            <a:endParaRPr lang="en-US" altLang="ko-KR" sz="1600" b="1" kern="0" dirty="0">
              <a:ea typeface="윤고딕130" pitchFamily="18" charset="-127"/>
              <a:cs typeface="Arial" pitchFamily="34" charset="0"/>
            </a:endParaRPr>
          </a:p>
          <a:p>
            <a:pPr marL="533400" lvl="1" indent="-176213" defTabSz="936625" eaLnBrk="0" hangingPunct="0">
              <a:lnSpc>
                <a:spcPct val="150000"/>
              </a:lnSpc>
              <a:buFontTx/>
              <a:buAutoNum type="arabicPeriod"/>
              <a:defRPr/>
            </a:pPr>
            <a:r>
              <a:rPr lang="en-US" altLang="ko-KR" sz="1600" b="1" kern="0" dirty="0">
                <a:ea typeface="윤고딕130" pitchFamily="18" charset="-127"/>
                <a:cs typeface="Arial" pitchFamily="34" charset="0"/>
              </a:rPr>
              <a:t> </a:t>
            </a:r>
            <a:r>
              <a:rPr lang="en-US" altLang="ko-KR" sz="1600" b="1" kern="0" dirty="0" smtClean="0">
                <a:ea typeface="윤고딕130" pitchFamily="18" charset="-127"/>
                <a:cs typeface="Arial" pitchFamily="34" charset="0"/>
              </a:rPr>
              <a:t>CASE4</a:t>
            </a:r>
            <a:r>
              <a:rPr lang="en-US" altLang="ko-KR" sz="1600" b="1" dirty="0" smtClean="0"/>
              <a:t> </a:t>
            </a:r>
            <a:r>
              <a:rPr lang="en-US" altLang="ko-KR" sz="1600" b="1" dirty="0"/>
              <a:t>: </a:t>
            </a:r>
            <a:r>
              <a:rPr lang="en-US" altLang="ko-KR" sz="1600" b="1" dirty="0" smtClean="0"/>
              <a:t>Msg.897</a:t>
            </a:r>
            <a:endParaRPr lang="en-US" altLang="ko-KR" sz="1600" b="1" kern="0" dirty="0">
              <a:ea typeface="윤고딕130" pitchFamily="18" charset="-127"/>
              <a:cs typeface="Arial" pitchFamily="34" charset="0"/>
            </a:endParaRPr>
          </a:p>
          <a:p>
            <a:pPr marL="533400" lvl="1" indent="-176213" defTabSz="936625" eaLnBrk="0" hangingPunct="0">
              <a:lnSpc>
                <a:spcPct val="150000"/>
              </a:lnSpc>
              <a:buFontTx/>
              <a:buAutoNum type="arabicPeriod"/>
              <a:defRPr/>
            </a:pPr>
            <a:r>
              <a:rPr lang="en-US" altLang="ko-KR" sz="1600" b="1" kern="0" dirty="0">
                <a:ea typeface="윤고딕130" pitchFamily="18" charset="-127"/>
                <a:cs typeface="Arial" pitchFamily="34" charset="0"/>
              </a:rPr>
              <a:t> </a:t>
            </a:r>
            <a:r>
              <a:rPr lang="en-US" altLang="ko-KR" sz="1600" b="1" kern="0" dirty="0" smtClean="0">
                <a:ea typeface="윤고딕130" pitchFamily="18" charset="-127"/>
                <a:cs typeface="Arial" pitchFamily="34" charset="0"/>
              </a:rPr>
              <a:t>CASE5</a:t>
            </a:r>
            <a:r>
              <a:rPr lang="en-US" altLang="ko-KR" sz="1600" b="1" dirty="0" smtClean="0"/>
              <a:t> </a:t>
            </a:r>
            <a:r>
              <a:rPr lang="en-US" altLang="ko-KR" sz="1600" b="1" dirty="0"/>
              <a:t>: Msg.021</a:t>
            </a:r>
            <a:endParaRPr lang="en-US" altLang="ko-KR" sz="1600" b="1" kern="0" dirty="0">
              <a:ea typeface="윤고딕130" pitchFamily="18" charset="-127"/>
              <a:cs typeface="Arial" pitchFamily="34" charset="0"/>
            </a:endParaRPr>
          </a:p>
          <a:p>
            <a:pPr marL="533400" lvl="1" indent="-176213" defTabSz="936625" eaLnBrk="0" hangingPunct="0">
              <a:lnSpc>
                <a:spcPct val="150000"/>
              </a:lnSpc>
              <a:buFontTx/>
              <a:buAutoNum type="arabicPeriod"/>
              <a:defRPr/>
            </a:pPr>
            <a:r>
              <a:rPr lang="en-US" altLang="ko-KR" sz="1600" b="1" kern="0" dirty="0">
                <a:ea typeface="윤고딕130" pitchFamily="18" charset="-127"/>
                <a:cs typeface="Arial" pitchFamily="34" charset="0"/>
              </a:rPr>
              <a:t> </a:t>
            </a:r>
            <a:r>
              <a:rPr lang="en-US" altLang="ko-KR" sz="1600" b="1" kern="0" dirty="0" smtClean="0">
                <a:ea typeface="윤고딕130" pitchFamily="18" charset="-127"/>
                <a:cs typeface="Arial" pitchFamily="34" charset="0"/>
              </a:rPr>
              <a:t>CASE6</a:t>
            </a:r>
            <a:r>
              <a:rPr lang="en-US" altLang="ko-KR" sz="1600" b="1" dirty="0" smtClean="0"/>
              <a:t> </a:t>
            </a:r>
            <a:r>
              <a:rPr lang="en-US" altLang="ko-KR" sz="1600" b="1" dirty="0"/>
              <a:t>: Msg.022</a:t>
            </a:r>
            <a:endParaRPr lang="en-US" altLang="ko-KR" sz="1600" b="1" kern="0" dirty="0">
              <a:ea typeface="윤고딕130" pitchFamily="18" charset="-127"/>
              <a:cs typeface="Arial" pitchFamily="34" charset="0"/>
            </a:endParaRPr>
          </a:p>
          <a:p>
            <a:pPr marL="533400" lvl="1" indent="-176213" defTabSz="936625" eaLnBrk="0" hangingPunct="0">
              <a:lnSpc>
                <a:spcPct val="150000"/>
              </a:lnSpc>
              <a:buFontTx/>
              <a:buAutoNum type="arabicPeriod"/>
              <a:defRPr/>
            </a:pPr>
            <a:endParaRPr kumimoji="0" lang="en-US" altLang="ko-KR" sz="1600" b="1" kern="0" baseline="0" dirty="0">
              <a:solidFill>
                <a:schemeClr val="tx1"/>
              </a:solidFill>
              <a:ea typeface="윤고딕130" pitchFamily="18" charset="-127"/>
              <a:cs typeface="Arial" pitchFamily="34" charset="0"/>
            </a:endParaRPr>
          </a:p>
        </p:txBody>
      </p:sp>
      <p:sp>
        <p:nvSpPr>
          <p:cNvPr id="18437" name="Slide Number Placeholder 7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9pPr>
          </a:lstStyle>
          <a:p>
            <a:pPr eaLnBrk="1" hangingPunct="1"/>
            <a:fld id="{1B9217BB-362B-41D5-B13C-438621AAC681}" type="slidenum">
              <a:rPr lang="ko-KR" altLang="en-US" smtClean="0">
                <a:latin typeface="+mn-lt"/>
              </a:rPr>
              <a:pPr eaLnBrk="1" hangingPunct="1"/>
              <a:t>6</a:t>
            </a:fld>
            <a:endParaRPr lang="en-US" altLang="ko-KR" smtClean="0"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381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CASE 1 : Msg.184 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err="1" smtClean="0"/>
              <a:t>판매오더재고</a:t>
            </a:r>
            <a:r>
              <a:rPr lang="ko-KR" altLang="en-US" dirty="0" smtClean="0"/>
              <a:t> </a:t>
            </a:r>
            <a:r>
              <a:rPr lang="en-US" altLang="ko-KR" dirty="0"/>
              <a:t>2xxxxxxx </a:t>
            </a:r>
            <a:r>
              <a:rPr lang="en-US" altLang="ko-KR" dirty="0" err="1"/>
              <a:t>xxxxxx</a:t>
            </a:r>
            <a:r>
              <a:rPr lang="en-US" altLang="ko-KR" dirty="0"/>
              <a:t> </a:t>
            </a:r>
            <a:r>
              <a:rPr lang="ko-KR" altLang="en-US" dirty="0"/>
              <a:t>는</a:t>
            </a:r>
            <a:r>
              <a:rPr lang="en-US" altLang="ko-KR" dirty="0"/>
              <a:t>(</a:t>
            </a:r>
            <a:r>
              <a:rPr lang="ko-KR" altLang="en-US" dirty="0"/>
              <a:t>은</a:t>
            </a:r>
            <a:r>
              <a:rPr lang="en-US" altLang="ko-KR" dirty="0"/>
              <a:t>) </a:t>
            </a:r>
            <a:r>
              <a:rPr lang="ko-KR" altLang="en-US" dirty="0"/>
              <a:t>없습니다</a:t>
            </a:r>
          </a:p>
        </p:txBody>
      </p:sp>
      <p:sp>
        <p:nvSpPr>
          <p:cNvPr id="7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7329265" y="58941"/>
            <a:ext cx="2519242" cy="576263"/>
          </a:xfrm>
        </p:spPr>
        <p:txBody>
          <a:bodyPr/>
          <a:lstStyle/>
          <a:p>
            <a:r>
              <a:rPr lang="en-US" altLang="ko-KR" dirty="0" smtClean="0"/>
              <a:t>III. Backlog </a:t>
            </a:r>
            <a:r>
              <a:rPr lang="ko-KR" altLang="en-US" dirty="0" smtClean="0"/>
              <a:t>유형별 조치</a:t>
            </a:r>
            <a:endParaRPr lang="en-US" altLang="ko-KR" dirty="0" smtClean="0"/>
          </a:p>
          <a:p>
            <a:r>
              <a:rPr lang="en-US" altLang="ko-KR" dirty="0" smtClean="0"/>
              <a:t>CASE 1</a:t>
            </a:r>
            <a:endParaRPr lang="ko-KR" altLang="en-US" dirty="0"/>
          </a:p>
        </p:txBody>
      </p:sp>
      <p:sp>
        <p:nvSpPr>
          <p:cNvPr id="10" name="Rectangle 67"/>
          <p:cNvSpPr>
            <a:spLocks noChangeArrowheads="1"/>
          </p:cNvSpPr>
          <p:nvPr/>
        </p:nvSpPr>
        <p:spPr bwMode="auto">
          <a:xfrm>
            <a:off x="303220" y="1484313"/>
            <a:ext cx="1470025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원인</a:t>
            </a:r>
            <a:endParaRPr lang="en-US" altLang="ko-KR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le 68"/>
          <p:cNvSpPr>
            <a:spLocks noChangeArrowheads="1"/>
          </p:cNvSpPr>
          <p:nvPr/>
        </p:nvSpPr>
        <p:spPr bwMode="auto">
          <a:xfrm>
            <a:off x="1858698" y="1484313"/>
            <a:ext cx="7691438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pPr marL="457200" indent="-457200">
              <a:spcBef>
                <a:spcPct val="20000"/>
              </a:spcBef>
              <a:defRPr/>
            </a:pPr>
            <a:r>
              <a:rPr lang="ko-KR" altLang="en-US" sz="1400" b="1" dirty="0" err="1">
                <a:latin typeface="맑은 고딕" pitchFamily="50" charset="-127"/>
                <a:ea typeface="맑은 고딕" pitchFamily="50" charset="-127"/>
              </a:rPr>
              <a:t>판매오더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 재고로 생산 오더에 투입되어야 하는 자재의 </a:t>
            </a:r>
            <a:r>
              <a:rPr lang="ko-KR" altLang="en-US" sz="1400" b="1" dirty="0" err="1">
                <a:latin typeface="맑은 고딕" pitchFamily="50" charset="-127"/>
                <a:ea typeface="맑은 고딕" pitchFamily="50" charset="-127"/>
              </a:rPr>
              <a:t>판매오더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 재고가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없음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Rectangle 67"/>
          <p:cNvSpPr>
            <a:spLocks noChangeArrowheads="1"/>
          </p:cNvSpPr>
          <p:nvPr/>
        </p:nvSpPr>
        <p:spPr bwMode="auto">
          <a:xfrm>
            <a:off x="303220" y="2708920"/>
            <a:ext cx="1470025" cy="3888432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조치</a:t>
            </a:r>
            <a:endParaRPr lang="en-US" altLang="ko-KR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Rectangle 68"/>
          <p:cNvSpPr>
            <a:spLocks noChangeArrowheads="1"/>
          </p:cNvSpPr>
          <p:nvPr/>
        </p:nvSpPr>
        <p:spPr bwMode="auto">
          <a:xfrm>
            <a:off x="1858698" y="2708920"/>
            <a:ext cx="7691438" cy="38884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r>
              <a:rPr lang="ko-KR" altLang="en-US" sz="1400" b="1" dirty="0" smtClean="0">
                <a:latin typeface="+mn-ea"/>
              </a:rPr>
              <a:t>창원</a:t>
            </a:r>
            <a:endParaRPr lang="en-US" altLang="ko-KR" sz="1400" b="1" dirty="0" smtClean="0">
              <a:latin typeface="+mn-ea"/>
            </a:endParaRPr>
          </a:p>
          <a:p>
            <a:pPr lvl="1"/>
            <a:r>
              <a:rPr lang="ko-KR" altLang="en-US" sz="1400" b="1" dirty="0" smtClean="0">
                <a:latin typeface="+mn-ea"/>
              </a:rPr>
              <a:t>조립</a:t>
            </a:r>
            <a:r>
              <a:rPr lang="en-US" altLang="ko-KR" sz="1400" b="1" dirty="0">
                <a:latin typeface="+mn-ea"/>
              </a:rPr>
              <a:t>/</a:t>
            </a:r>
            <a:r>
              <a:rPr lang="ko-KR" altLang="en-US" sz="1400" b="1" dirty="0" smtClean="0">
                <a:latin typeface="+mn-ea"/>
              </a:rPr>
              <a:t>반제품 아닌 경우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ko-KR" altLang="en-US" sz="1400" b="1" dirty="0" smtClean="0">
                <a:latin typeface="+mn-ea"/>
              </a:rPr>
              <a:t>자재 포함</a:t>
            </a:r>
            <a:r>
              <a:rPr lang="en-US" altLang="ko-KR" sz="1400" b="1" dirty="0" smtClean="0">
                <a:latin typeface="+mn-ea"/>
              </a:rPr>
              <a:t>)</a:t>
            </a:r>
          </a:p>
          <a:p>
            <a:pPr lvl="1"/>
            <a:r>
              <a:rPr lang="en-US" altLang="ko-KR" sz="1400" b="1" dirty="0" smtClean="0">
                <a:latin typeface="+mn-ea"/>
              </a:rPr>
              <a:t>1. </a:t>
            </a:r>
            <a:r>
              <a:rPr lang="ko-KR" altLang="en-US" sz="1400" b="1" dirty="0" smtClean="0">
                <a:latin typeface="+mn-ea"/>
              </a:rPr>
              <a:t>자재마스터 </a:t>
            </a:r>
            <a:r>
              <a:rPr lang="en-US" altLang="ko-KR" sz="1400" b="1" dirty="0">
                <a:latin typeface="+mn-ea"/>
              </a:rPr>
              <a:t>MRP 4</a:t>
            </a:r>
            <a:r>
              <a:rPr lang="ko-KR" altLang="en-US" sz="1400" b="1" dirty="0" err="1">
                <a:latin typeface="+mn-ea"/>
              </a:rPr>
              <a:t>뷰</a:t>
            </a:r>
            <a:r>
              <a:rPr lang="ko-KR" altLang="en-US" sz="1400" b="1" dirty="0">
                <a:latin typeface="+mn-ea"/>
              </a:rPr>
              <a:t> 의 </a:t>
            </a:r>
            <a:r>
              <a:rPr lang="en-US" altLang="ko-KR" sz="1400" b="1" dirty="0">
                <a:latin typeface="+mn-ea"/>
              </a:rPr>
              <a:t>“1 </a:t>
            </a:r>
            <a:r>
              <a:rPr lang="ko-KR" altLang="en-US" sz="1400" b="1" dirty="0">
                <a:latin typeface="+mn-ea"/>
              </a:rPr>
              <a:t>개별</a:t>
            </a:r>
            <a:r>
              <a:rPr lang="en-US" altLang="ko-KR" sz="1400" b="1" dirty="0">
                <a:latin typeface="+mn-ea"/>
              </a:rPr>
              <a:t>/ 2 </a:t>
            </a:r>
            <a:r>
              <a:rPr lang="ko-KR" altLang="en-US" sz="1400" b="1" dirty="0">
                <a:latin typeface="+mn-ea"/>
              </a:rPr>
              <a:t>일괄</a:t>
            </a:r>
            <a:r>
              <a:rPr lang="en-US" altLang="ko-KR" sz="1400" b="1" dirty="0">
                <a:latin typeface="+mn-ea"/>
              </a:rPr>
              <a:t>” </a:t>
            </a:r>
            <a:r>
              <a:rPr lang="ko-KR" altLang="en-US" sz="1400" b="1" dirty="0">
                <a:latin typeface="+mn-ea"/>
              </a:rPr>
              <a:t>확인</a:t>
            </a:r>
            <a:endParaRPr lang="en-US" altLang="ko-KR" sz="1400" b="1" dirty="0">
              <a:latin typeface="+mn-ea"/>
            </a:endParaRPr>
          </a:p>
          <a:p>
            <a:pPr lvl="1"/>
            <a:r>
              <a:rPr lang="en-US" altLang="ko-KR" sz="1400" b="1" dirty="0" smtClean="0">
                <a:latin typeface="+mn-ea"/>
              </a:rPr>
              <a:t>	1-1 </a:t>
            </a:r>
            <a:r>
              <a:rPr lang="ko-KR" altLang="en-US" sz="1400" b="1" dirty="0">
                <a:latin typeface="+mn-ea"/>
              </a:rPr>
              <a:t>자재마스터 </a:t>
            </a:r>
            <a:r>
              <a:rPr lang="en-US" altLang="ko-KR" sz="1400" b="1" dirty="0">
                <a:latin typeface="+mn-ea"/>
              </a:rPr>
              <a:t>“2 </a:t>
            </a:r>
            <a:r>
              <a:rPr lang="ko-KR" altLang="en-US" sz="1400" b="1" dirty="0">
                <a:latin typeface="+mn-ea"/>
              </a:rPr>
              <a:t>일괄</a:t>
            </a:r>
            <a:r>
              <a:rPr lang="en-US" altLang="ko-KR" sz="1400" b="1" dirty="0">
                <a:latin typeface="+mn-ea"/>
              </a:rPr>
              <a:t>”</a:t>
            </a:r>
            <a:r>
              <a:rPr lang="ko-KR" altLang="en-US" sz="1400" b="1" dirty="0">
                <a:latin typeface="+mn-ea"/>
              </a:rPr>
              <a:t>로 변경</a:t>
            </a:r>
            <a:r>
              <a:rPr lang="en-US" altLang="ko-KR" sz="1400" b="1" dirty="0">
                <a:latin typeface="+mn-ea"/>
              </a:rPr>
              <a:t>	</a:t>
            </a:r>
          </a:p>
          <a:p>
            <a:pPr lvl="1"/>
            <a:r>
              <a:rPr lang="en-US" altLang="ko-KR" sz="1400" b="1" dirty="0">
                <a:latin typeface="+mn-ea"/>
              </a:rPr>
              <a:t>	</a:t>
            </a:r>
            <a:r>
              <a:rPr lang="en-US" altLang="ko-KR" sz="1400" b="1" dirty="0" smtClean="0">
                <a:latin typeface="+mn-ea"/>
              </a:rPr>
              <a:t>1-2 </a:t>
            </a:r>
            <a:r>
              <a:rPr lang="en-US" altLang="ko-KR" sz="1400" b="1" dirty="0">
                <a:latin typeface="+mn-ea"/>
              </a:rPr>
              <a:t>COGI </a:t>
            </a:r>
            <a:r>
              <a:rPr lang="ko-KR" altLang="en-US" sz="1400" b="1" dirty="0">
                <a:latin typeface="+mn-ea"/>
              </a:rPr>
              <a:t>에서 </a:t>
            </a:r>
            <a:r>
              <a:rPr lang="ko-KR" altLang="en-US" sz="1400" b="1" dirty="0" smtClean="0">
                <a:latin typeface="+mn-ea"/>
              </a:rPr>
              <a:t>특별재고유형 </a:t>
            </a:r>
            <a:r>
              <a:rPr lang="en-US" altLang="ko-KR" sz="1400" b="1" dirty="0">
                <a:latin typeface="+mn-ea"/>
              </a:rPr>
              <a:t>“E” </a:t>
            </a:r>
            <a:r>
              <a:rPr lang="ko-KR" altLang="en-US" sz="1400" b="1" dirty="0" smtClean="0">
                <a:latin typeface="+mn-ea"/>
              </a:rPr>
              <a:t>삭제 및 저장</a:t>
            </a:r>
            <a:endParaRPr lang="en-US" altLang="ko-KR" sz="1400" b="1" dirty="0">
              <a:latin typeface="+mn-ea"/>
            </a:endParaRPr>
          </a:p>
          <a:p>
            <a:pPr lvl="1"/>
            <a:endParaRPr lang="en-US" altLang="ko-KR" sz="1400" b="1" dirty="0" smtClean="0">
              <a:latin typeface="+mn-ea"/>
            </a:endParaRPr>
          </a:p>
          <a:p>
            <a:pPr lvl="1"/>
            <a:r>
              <a:rPr lang="ko-KR" altLang="en-US" sz="1400" b="1" dirty="0" smtClean="0">
                <a:latin typeface="+mn-ea"/>
              </a:rPr>
              <a:t>조립</a:t>
            </a:r>
            <a:r>
              <a:rPr lang="en-US" altLang="ko-KR" sz="1400" b="1" dirty="0" smtClean="0">
                <a:latin typeface="+mn-ea"/>
              </a:rPr>
              <a:t>/</a:t>
            </a:r>
            <a:r>
              <a:rPr lang="ko-KR" altLang="en-US" sz="1400" b="1" dirty="0" smtClean="0">
                <a:latin typeface="+mn-ea"/>
              </a:rPr>
              <a:t>반제품 경우</a:t>
            </a:r>
            <a:endParaRPr lang="en-US" altLang="ko-KR" sz="1400" b="1" dirty="0" smtClean="0">
              <a:latin typeface="+mn-ea"/>
            </a:endParaRPr>
          </a:p>
          <a:p>
            <a:pPr lvl="1"/>
            <a:r>
              <a:rPr lang="en-US" altLang="ko-KR" sz="1400" b="1" dirty="0" smtClean="0">
                <a:latin typeface="+mn-ea"/>
              </a:rPr>
              <a:t>1. </a:t>
            </a:r>
            <a:r>
              <a:rPr lang="ko-KR" altLang="en-US" sz="1400" b="1" dirty="0" smtClean="0">
                <a:latin typeface="+mn-ea"/>
              </a:rPr>
              <a:t>자재마스터 </a:t>
            </a:r>
            <a:r>
              <a:rPr lang="en-US" altLang="ko-KR" sz="1400" b="1" dirty="0">
                <a:latin typeface="+mn-ea"/>
              </a:rPr>
              <a:t>MRP 4</a:t>
            </a:r>
            <a:r>
              <a:rPr lang="ko-KR" altLang="en-US" sz="1400" b="1" dirty="0" err="1">
                <a:latin typeface="+mn-ea"/>
              </a:rPr>
              <a:t>뷰</a:t>
            </a:r>
            <a:r>
              <a:rPr lang="ko-KR" altLang="en-US" sz="1400" b="1" dirty="0">
                <a:latin typeface="+mn-ea"/>
              </a:rPr>
              <a:t> 의 </a:t>
            </a:r>
            <a:r>
              <a:rPr lang="en-US" altLang="ko-KR" sz="1400" b="1" dirty="0">
                <a:latin typeface="+mn-ea"/>
              </a:rPr>
              <a:t>“1 </a:t>
            </a:r>
            <a:r>
              <a:rPr lang="ko-KR" altLang="en-US" sz="1400" b="1" dirty="0">
                <a:latin typeface="+mn-ea"/>
              </a:rPr>
              <a:t>개별</a:t>
            </a:r>
            <a:r>
              <a:rPr lang="en-US" altLang="ko-KR" sz="1400" b="1" dirty="0">
                <a:latin typeface="+mn-ea"/>
              </a:rPr>
              <a:t>/ 2 </a:t>
            </a:r>
            <a:r>
              <a:rPr lang="ko-KR" altLang="en-US" sz="1400" b="1" dirty="0">
                <a:latin typeface="+mn-ea"/>
              </a:rPr>
              <a:t>일괄</a:t>
            </a:r>
            <a:r>
              <a:rPr lang="en-US" altLang="ko-KR" sz="1400" b="1" dirty="0">
                <a:latin typeface="+mn-ea"/>
              </a:rPr>
              <a:t>” </a:t>
            </a:r>
            <a:r>
              <a:rPr lang="ko-KR" altLang="en-US" sz="1400" b="1" dirty="0" smtClean="0">
                <a:latin typeface="+mn-ea"/>
              </a:rPr>
              <a:t>확인 </a:t>
            </a:r>
            <a:r>
              <a:rPr lang="en-US" altLang="ko-KR" sz="1400" b="1" dirty="0" smtClean="0">
                <a:latin typeface="+mn-ea"/>
              </a:rPr>
              <a:t>: </a:t>
            </a:r>
            <a:r>
              <a:rPr lang="ko-KR" altLang="en-US" sz="1400" b="1" dirty="0" smtClean="0">
                <a:latin typeface="+mn-ea"/>
              </a:rPr>
              <a:t>개별 경우</a:t>
            </a:r>
            <a:endParaRPr lang="en-US" altLang="ko-KR" sz="1400" b="1" dirty="0" smtClean="0">
              <a:latin typeface="+mn-ea"/>
            </a:endParaRPr>
          </a:p>
          <a:p>
            <a:pPr lvl="2"/>
            <a:r>
              <a:rPr lang="en-US" altLang="ko-KR" sz="1400" b="1" dirty="0" smtClean="0">
                <a:latin typeface="+mn-ea"/>
              </a:rPr>
              <a:t>1-1. </a:t>
            </a:r>
            <a:r>
              <a:rPr lang="ko-KR" altLang="en-US" sz="1400" b="1" dirty="0" smtClean="0">
                <a:latin typeface="+mn-ea"/>
              </a:rPr>
              <a:t>해당 자재의 부족한 수량 만큼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추가 생산함</a:t>
            </a:r>
            <a:endParaRPr lang="en-US" altLang="ko-KR" sz="1400" b="1" dirty="0" smtClean="0">
              <a:latin typeface="+mn-ea"/>
            </a:endParaRPr>
          </a:p>
          <a:p>
            <a:pPr lvl="2"/>
            <a:r>
              <a:rPr lang="en-US" altLang="ko-KR" sz="1400" b="1" dirty="0" smtClean="0">
                <a:latin typeface="+mn-ea"/>
              </a:rPr>
              <a:t>1-2. COGI </a:t>
            </a:r>
            <a:r>
              <a:rPr lang="ko-KR" altLang="en-US" sz="1400" b="1" dirty="0" smtClean="0">
                <a:latin typeface="+mn-ea"/>
              </a:rPr>
              <a:t>상세화면에서 전기 완료</a:t>
            </a:r>
            <a:endParaRPr lang="en-US" altLang="ko-KR" sz="1400" b="1" dirty="0">
              <a:latin typeface="+mn-ea"/>
            </a:endParaRPr>
          </a:p>
          <a:p>
            <a:pPr lvl="1"/>
            <a:r>
              <a:rPr lang="en-US" altLang="ko-KR" sz="1400" b="1" dirty="0" smtClean="0">
                <a:latin typeface="+mn-ea"/>
              </a:rPr>
              <a:t>2. </a:t>
            </a:r>
            <a:r>
              <a:rPr lang="ko-KR" altLang="en-US" sz="1400" b="1" dirty="0">
                <a:latin typeface="+mn-ea"/>
              </a:rPr>
              <a:t>자재마스터 </a:t>
            </a:r>
            <a:r>
              <a:rPr lang="en-US" altLang="ko-KR" sz="1400" b="1" dirty="0">
                <a:latin typeface="+mn-ea"/>
              </a:rPr>
              <a:t>MRP 4</a:t>
            </a:r>
            <a:r>
              <a:rPr lang="ko-KR" altLang="en-US" sz="1400" b="1" dirty="0" err="1">
                <a:latin typeface="+mn-ea"/>
              </a:rPr>
              <a:t>뷰</a:t>
            </a:r>
            <a:r>
              <a:rPr lang="ko-KR" altLang="en-US" sz="1400" b="1" dirty="0">
                <a:latin typeface="+mn-ea"/>
              </a:rPr>
              <a:t> 의 </a:t>
            </a:r>
            <a:r>
              <a:rPr lang="en-US" altLang="ko-KR" sz="1400" b="1" dirty="0">
                <a:latin typeface="+mn-ea"/>
              </a:rPr>
              <a:t>“1 </a:t>
            </a:r>
            <a:r>
              <a:rPr lang="ko-KR" altLang="en-US" sz="1400" b="1" dirty="0">
                <a:latin typeface="+mn-ea"/>
              </a:rPr>
              <a:t>개별</a:t>
            </a:r>
            <a:r>
              <a:rPr lang="en-US" altLang="ko-KR" sz="1400" b="1" dirty="0">
                <a:latin typeface="+mn-ea"/>
              </a:rPr>
              <a:t>/ 2 </a:t>
            </a:r>
            <a:r>
              <a:rPr lang="ko-KR" altLang="en-US" sz="1400" b="1" dirty="0">
                <a:latin typeface="+mn-ea"/>
              </a:rPr>
              <a:t>일괄</a:t>
            </a:r>
            <a:r>
              <a:rPr lang="en-US" altLang="ko-KR" sz="1400" b="1" dirty="0">
                <a:latin typeface="+mn-ea"/>
              </a:rPr>
              <a:t>” </a:t>
            </a:r>
            <a:r>
              <a:rPr lang="ko-KR" altLang="en-US" sz="1400" b="1" dirty="0">
                <a:latin typeface="+mn-ea"/>
              </a:rPr>
              <a:t>확인 </a:t>
            </a:r>
            <a:r>
              <a:rPr lang="en-US" altLang="ko-KR" sz="1400" b="1" dirty="0">
                <a:latin typeface="+mn-ea"/>
              </a:rPr>
              <a:t>: </a:t>
            </a:r>
            <a:r>
              <a:rPr lang="ko-KR" altLang="en-US" sz="1400" b="1" dirty="0" smtClean="0">
                <a:latin typeface="+mn-ea"/>
              </a:rPr>
              <a:t>일괄 경우</a:t>
            </a:r>
            <a:endParaRPr lang="en-US" altLang="ko-KR" sz="1400" b="1" dirty="0" smtClean="0">
              <a:latin typeface="+mn-ea"/>
            </a:endParaRPr>
          </a:p>
          <a:p>
            <a:pPr lvl="1"/>
            <a:r>
              <a:rPr lang="en-US" altLang="ko-KR" sz="1400" b="1" dirty="0" smtClean="0">
                <a:latin typeface="+mn-ea"/>
              </a:rPr>
              <a:t>	2-1 </a:t>
            </a:r>
            <a:r>
              <a:rPr lang="ko-KR" altLang="en-US" sz="1400" b="1" dirty="0" smtClean="0">
                <a:latin typeface="+mn-ea"/>
              </a:rPr>
              <a:t>자재마스터 </a:t>
            </a:r>
            <a:r>
              <a:rPr lang="en-US" altLang="ko-KR" sz="1400" b="1" dirty="0" smtClean="0">
                <a:latin typeface="+mn-ea"/>
              </a:rPr>
              <a:t>“2 </a:t>
            </a:r>
            <a:r>
              <a:rPr lang="ko-KR" altLang="en-US" sz="1400" b="1" dirty="0" smtClean="0">
                <a:latin typeface="+mn-ea"/>
              </a:rPr>
              <a:t>일괄</a:t>
            </a:r>
            <a:r>
              <a:rPr lang="en-US" altLang="ko-KR" sz="1400" b="1" dirty="0" smtClean="0">
                <a:latin typeface="+mn-ea"/>
              </a:rPr>
              <a:t>”</a:t>
            </a:r>
            <a:r>
              <a:rPr lang="ko-KR" altLang="en-US" sz="1400" b="1" dirty="0" smtClean="0">
                <a:latin typeface="+mn-ea"/>
              </a:rPr>
              <a:t>로 변경</a:t>
            </a:r>
            <a:r>
              <a:rPr lang="en-US" altLang="ko-KR" sz="1400" b="1" dirty="0" smtClean="0">
                <a:latin typeface="+mn-ea"/>
              </a:rPr>
              <a:t>	</a:t>
            </a:r>
          </a:p>
          <a:p>
            <a:pPr lvl="1"/>
            <a:r>
              <a:rPr lang="en-US" altLang="ko-KR" sz="1400" b="1" dirty="0" smtClean="0">
                <a:latin typeface="+mn-ea"/>
              </a:rPr>
              <a:t>	2-2 COGI </a:t>
            </a:r>
            <a:r>
              <a:rPr lang="ko-KR" altLang="en-US" sz="1400" b="1" dirty="0" smtClean="0">
                <a:latin typeface="+mn-ea"/>
              </a:rPr>
              <a:t>에서 특별재고유형 </a:t>
            </a:r>
            <a:r>
              <a:rPr lang="en-US" altLang="ko-KR" sz="1400" b="1" dirty="0" smtClean="0">
                <a:latin typeface="+mn-ea"/>
              </a:rPr>
              <a:t>“E” </a:t>
            </a:r>
            <a:r>
              <a:rPr lang="ko-KR" altLang="en-US" sz="1400" b="1" dirty="0" smtClean="0">
                <a:latin typeface="+mn-ea"/>
              </a:rPr>
              <a:t>삭제 및 저장</a:t>
            </a:r>
            <a:endParaRPr lang="en-US" altLang="ko-KR" sz="1400" b="1" dirty="0" smtClean="0">
              <a:latin typeface="+mn-ea"/>
            </a:endParaRPr>
          </a:p>
          <a:p>
            <a:r>
              <a:rPr lang="ko-KR" altLang="en-US" sz="1400" b="1" dirty="0" smtClean="0">
                <a:latin typeface="+mn-ea"/>
              </a:rPr>
              <a:t>광주 </a:t>
            </a:r>
            <a:endParaRPr lang="en-US" altLang="ko-KR" sz="1400" b="1" dirty="0" smtClean="0">
              <a:latin typeface="+mn-ea"/>
            </a:endParaRPr>
          </a:p>
          <a:p>
            <a:pPr lvl="1"/>
            <a:r>
              <a:rPr lang="en-US" altLang="ko-KR" sz="1400" b="1" dirty="0" smtClean="0">
                <a:latin typeface="+mn-ea"/>
              </a:rPr>
              <a:t>“2 </a:t>
            </a:r>
            <a:r>
              <a:rPr lang="ko-KR" altLang="en-US" sz="1400" b="1" dirty="0" smtClean="0">
                <a:latin typeface="+mn-ea"/>
              </a:rPr>
              <a:t>일괄</a:t>
            </a:r>
            <a:r>
              <a:rPr lang="en-US" altLang="ko-KR" sz="1400" b="1" dirty="0" smtClean="0">
                <a:latin typeface="+mn-ea"/>
              </a:rPr>
              <a:t>” </a:t>
            </a:r>
            <a:r>
              <a:rPr lang="ko-KR" altLang="en-US" sz="1400" b="1" dirty="0" smtClean="0">
                <a:latin typeface="+mn-ea"/>
              </a:rPr>
              <a:t>설정 되어 있어야 함 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ko-KR" altLang="en-US" sz="1400" b="1" dirty="0" smtClean="0">
                <a:latin typeface="+mn-ea"/>
              </a:rPr>
              <a:t>해당 오류 발생시 자재마스터 설정 문제임</a:t>
            </a:r>
            <a:r>
              <a:rPr lang="en-US" altLang="ko-KR" sz="1400" b="1" dirty="0" smtClean="0">
                <a:latin typeface="+mn-ea"/>
              </a:rPr>
              <a:t>)</a:t>
            </a:r>
          </a:p>
          <a:p>
            <a:pPr lvl="1"/>
            <a:r>
              <a:rPr lang="ko-KR" altLang="en-US" sz="1400" b="1" dirty="0" smtClean="0">
                <a:latin typeface="+mn-ea"/>
              </a:rPr>
              <a:t>자재마스터 </a:t>
            </a:r>
            <a:r>
              <a:rPr lang="en-US" altLang="ko-KR" sz="1400" b="1" dirty="0">
                <a:latin typeface="+mn-ea"/>
              </a:rPr>
              <a:t>MRP 4</a:t>
            </a:r>
            <a:r>
              <a:rPr lang="ko-KR" altLang="en-US" sz="1400" b="1" dirty="0" err="1">
                <a:latin typeface="+mn-ea"/>
              </a:rPr>
              <a:t>뷰</a:t>
            </a:r>
            <a:r>
              <a:rPr lang="ko-KR" altLang="en-US" sz="1400" b="1" dirty="0">
                <a:latin typeface="+mn-ea"/>
              </a:rPr>
              <a:t> 의 </a:t>
            </a:r>
            <a:r>
              <a:rPr lang="en-US" altLang="ko-KR" sz="1400" b="1" dirty="0">
                <a:latin typeface="+mn-ea"/>
              </a:rPr>
              <a:t>“1 </a:t>
            </a:r>
            <a:r>
              <a:rPr lang="ko-KR" altLang="en-US" sz="1400" b="1" dirty="0">
                <a:latin typeface="+mn-ea"/>
              </a:rPr>
              <a:t>개별</a:t>
            </a:r>
            <a:r>
              <a:rPr lang="en-US" altLang="ko-KR" sz="1400" b="1" dirty="0">
                <a:latin typeface="+mn-ea"/>
              </a:rPr>
              <a:t>/ 2 </a:t>
            </a:r>
            <a:r>
              <a:rPr lang="ko-KR" altLang="en-US" sz="1400" b="1" dirty="0">
                <a:latin typeface="+mn-ea"/>
              </a:rPr>
              <a:t>일괄</a:t>
            </a:r>
            <a:r>
              <a:rPr lang="en-US" altLang="ko-KR" sz="1400" b="1" dirty="0">
                <a:latin typeface="+mn-ea"/>
              </a:rPr>
              <a:t>” </a:t>
            </a:r>
            <a:r>
              <a:rPr lang="ko-KR" altLang="en-US" sz="1400" b="1" dirty="0" smtClean="0">
                <a:latin typeface="+mn-ea"/>
              </a:rPr>
              <a:t>확인</a:t>
            </a:r>
            <a:endParaRPr lang="en-US" altLang="ko-KR" sz="1400" b="1" dirty="0" smtClean="0">
              <a:latin typeface="+mn-ea"/>
            </a:endParaRPr>
          </a:p>
          <a:p>
            <a:pPr lvl="1"/>
            <a:r>
              <a:rPr lang="en-US" altLang="ko-KR" sz="1400" b="1" dirty="0" smtClean="0">
                <a:latin typeface="+mn-ea"/>
              </a:rPr>
              <a:t>       	1-1 </a:t>
            </a:r>
            <a:r>
              <a:rPr lang="ko-KR" altLang="en-US" sz="1400" b="1" dirty="0" smtClean="0">
                <a:latin typeface="+mn-ea"/>
              </a:rPr>
              <a:t>자재마스터 </a:t>
            </a:r>
            <a:r>
              <a:rPr lang="en-US" altLang="ko-KR" sz="1400" b="1" dirty="0" smtClean="0">
                <a:latin typeface="+mn-ea"/>
              </a:rPr>
              <a:t>“2 </a:t>
            </a:r>
            <a:r>
              <a:rPr lang="ko-KR" altLang="en-US" sz="1400" b="1" dirty="0" smtClean="0">
                <a:latin typeface="+mn-ea"/>
              </a:rPr>
              <a:t>일괄</a:t>
            </a:r>
            <a:r>
              <a:rPr lang="en-US" altLang="ko-KR" sz="1400" b="1" dirty="0" smtClean="0">
                <a:latin typeface="+mn-ea"/>
              </a:rPr>
              <a:t>”</a:t>
            </a:r>
            <a:r>
              <a:rPr lang="ko-KR" altLang="en-US" sz="1400" b="1" dirty="0" smtClean="0">
                <a:latin typeface="+mn-ea"/>
              </a:rPr>
              <a:t>로 변경</a:t>
            </a:r>
            <a:r>
              <a:rPr lang="en-US" altLang="ko-KR" sz="1400" b="1" dirty="0" smtClean="0">
                <a:latin typeface="+mn-ea"/>
              </a:rPr>
              <a:t>	</a:t>
            </a:r>
          </a:p>
          <a:p>
            <a:pPr lvl="1"/>
            <a:r>
              <a:rPr lang="en-US" altLang="ko-KR" sz="1400" b="1" dirty="0" smtClean="0">
                <a:latin typeface="+mn-ea"/>
              </a:rPr>
              <a:t>	1-2 COGI </a:t>
            </a:r>
            <a:r>
              <a:rPr lang="ko-KR" altLang="en-US" sz="1400" b="1" dirty="0" smtClean="0">
                <a:latin typeface="+mn-ea"/>
              </a:rPr>
              <a:t>에서 특별재고유형 </a:t>
            </a:r>
            <a:r>
              <a:rPr lang="en-US" altLang="ko-KR" sz="1400" b="1" dirty="0" smtClean="0">
                <a:latin typeface="+mn-ea"/>
              </a:rPr>
              <a:t>“E” </a:t>
            </a:r>
            <a:r>
              <a:rPr lang="ko-KR" altLang="en-US" sz="1400" b="1" dirty="0" smtClean="0">
                <a:latin typeface="+mn-ea"/>
              </a:rPr>
              <a:t>삭제 및 저장</a:t>
            </a:r>
            <a:endParaRPr lang="en-US" altLang="ko-KR" sz="1400" b="1" dirty="0" smtClean="0">
              <a:latin typeface="+mn-ea"/>
            </a:endParaRPr>
          </a:p>
          <a:p>
            <a:pPr lvl="1"/>
            <a:endParaRPr lang="en-US" altLang="ko-KR" sz="1400" b="1" dirty="0" smtClean="0">
              <a:latin typeface="+mn-ea"/>
            </a:endParaRPr>
          </a:p>
          <a:p>
            <a:endParaRPr lang="en-US" altLang="ko-KR" sz="1400" b="1" dirty="0">
              <a:latin typeface="+mn-ea"/>
            </a:endParaRPr>
          </a:p>
          <a:p>
            <a:r>
              <a:rPr lang="ko-KR" altLang="en-US" sz="1400" b="1" dirty="0" smtClean="0">
                <a:latin typeface="+mn-ea"/>
              </a:rPr>
              <a:t> </a:t>
            </a:r>
          </a:p>
          <a:p>
            <a:pPr marL="457200" indent="-457200">
              <a:spcBef>
                <a:spcPct val="20000"/>
              </a:spcBef>
              <a:defRPr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20564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CASE </a:t>
            </a:r>
            <a:r>
              <a:rPr lang="en-US" altLang="ko-KR" dirty="0" smtClean="0"/>
              <a:t>2 : Msg.018 </a:t>
            </a:r>
            <a:endParaRPr lang="ko-KR" altLang="en-US" dirty="0"/>
          </a:p>
        </p:txBody>
      </p:sp>
      <p:sp>
        <p:nvSpPr>
          <p:cNvPr id="14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7329265" y="58941"/>
            <a:ext cx="2519242" cy="576263"/>
          </a:xfrm>
        </p:spPr>
        <p:txBody>
          <a:bodyPr/>
          <a:lstStyle/>
          <a:p>
            <a:r>
              <a:rPr lang="en-US" altLang="ko-KR" dirty="0" smtClean="0"/>
              <a:t>III. Backlog </a:t>
            </a:r>
            <a:r>
              <a:rPr lang="ko-KR" altLang="en-US" dirty="0" smtClean="0"/>
              <a:t>유형별 조치</a:t>
            </a:r>
            <a:endParaRPr lang="en-US" altLang="ko-KR" dirty="0" smtClean="0"/>
          </a:p>
          <a:p>
            <a:r>
              <a:rPr lang="en-US" altLang="ko-KR" dirty="0" smtClean="0"/>
              <a:t>CASE 2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5" name="Rectangle 67"/>
          <p:cNvSpPr>
            <a:spLocks noChangeArrowheads="1"/>
          </p:cNvSpPr>
          <p:nvPr/>
        </p:nvSpPr>
        <p:spPr bwMode="auto">
          <a:xfrm>
            <a:off x="303220" y="1484313"/>
            <a:ext cx="1470025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원인</a:t>
            </a:r>
            <a:endParaRPr lang="en-US" altLang="ko-KR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Rectangle 68"/>
          <p:cNvSpPr>
            <a:spLocks noChangeArrowheads="1"/>
          </p:cNvSpPr>
          <p:nvPr/>
        </p:nvSpPr>
        <p:spPr bwMode="auto">
          <a:xfrm>
            <a:off x="1858698" y="1484313"/>
            <a:ext cx="7691438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r>
              <a:rPr lang="en-US" altLang="ko-KR" sz="1400" b="1" dirty="0" err="1" smtClean="0"/>
              <a:t>Backflush</a:t>
            </a:r>
            <a:r>
              <a:rPr lang="ko-KR" altLang="en-US" sz="1400" b="1" dirty="0" smtClean="0"/>
              <a:t>를 </a:t>
            </a:r>
            <a:r>
              <a:rPr lang="ko-KR" altLang="en-US" sz="1400" b="1" dirty="0"/>
              <a:t>위한 </a:t>
            </a:r>
            <a:r>
              <a:rPr lang="ko-KR" altLang="en-US" sz="1400" b="1" dirty="0" err="1"/>
              <a:t>구성품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원자재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반제품</a:t>
            </a:r>
            <a:r>
              <a:rPr lang="en-US" altLang="ko-KR" sz="1400" b="1" dirty="0" smtClean="0"/>
              <a:t>) </a:t>
            </a:r>
            <a:r>
              <a:rPr lang="ko-KR" altLang="en-US" sz="1400" b="1" dirty="0" smtClean="0"/>
              <a:t>출고 </a:t>
            </a:r>
            <a:r>
              <a:rPr lang="ko-KR" altLang="en-US" sz="1400" b="1" dirty="0"/>
              <a:t>저장위치가 </a:t>
            </a:r>
            <a:r>
              <a:rPr lang="ko-KR" altLang="en-US" sz="1400" b="1" dirty="0" smtClean="0"/>
              <a:t>지</a:t>
            </a:r>
            <a:r>
              <a:rPr lang="ko-KR" altLang="en-US" sz="1400" b="1" dirty="0"/>
              <a:t>정</a:t>
            </a:r>
            <a:r>
              <a:rPr lang="ko-KR" altLang="en-US" sz="1400" b="1" dirty="0" smtClean="0"/>
              <a:t>되어 </a:t>
            </a:r>
            <a:r>
              <a:rPr lang="ko-KR" altLang="en-US" sz="1400" b="1" dirty="0"/>
              <a:t>있지 않은 경우 </a:t>
            </a:r>
            <a:r>
              <a:rPr lang="ko-KR" altLang="en-US" sz="1400" b="1" dirty="0" smtClean="0"/>
              <a:t>발생</a:t>
            </a:r>
            <a:endParaRPr lang="ko-KR" altLang="en-US" sz="1400" b="1" dirty="0"/>
          </a:p>
        </p:txBody>
      </p:sp>
      <p:sp>
        <p:nvSpPr>
          <p:cNvPr id="17" name="Rectangle 67"/>
          <p:cNvSpPr>
            <a:spLocks noChangeArrowheads="1"/>
          </p:cNvSpPr>
          <p:nvPr/>
        </p:nvSpPr>
        <p:spPr bwMode="auto">
          <a:xfrm>
            <a:off x="303220" y="2708920"/>
            <a:ext cx="1470025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조치</a:t>
            </a:r>
            <a:endParaRPr lang="en-US" altLang="ko-KR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Rectangle 68"/>
          <p:cNvSpPr>
            <a:spLocks noChangeArrowheads="1"/>
          </p:cNvSpPr>
          <p:nvPr/>
        </p:nvSpPr>
        <p:spPr bwMode="auto">
          <a:xfrm>
            <a:off x="1858698" y="2708920"/>
            <a:ext cx="7691438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r>
              <a:rPr lang="en-US" altLang="ko-KR" sz="1400" b="1" dirty="0" smtClean="0">
                <a:latin typeface="+mn-ea"/>
              </a:rPr>
              <a:t>1. </a:t>
            </a:r>
            <a:r>
              <a:rPr lang="ko-KR" altLang="en-US" sz="1400" b="1" dirty="0" smtClean="0">
                <a:latin typeface="+mn-ea"/>
              </a:rPr>
              <a:t>해당 </a:t>
            </a:r>
            <a:r>
              <a:rPr lang="ko-KR" altLang="en-US" sz="1400" b="1" dirty="0">
                <a:latin typeface="+mn-ea"/>
              </a:rPr>
              <a:t>자재마스터의 </a:t>
            </a:r>
            <a:r>
              <a:rPr lang="en-US" altLang="ko-KR" sz="1400" b="1" dirty="0" smtClean="0">
                <a:latin typeface="+mn-ea"/>
              </a:rPr>
              <a:t>“MRP </a:t>
            </a:r>
            <a:r>
              <a:rPr lang="ko-KR" altLang="en-US" sz="1400" b="1" dirty="0" err="1">
                <a:latin typeface="+mn-ea"/>
              </a:rPr>
              <a:t>뷰</a:t>
            </a:r>
            <a:r>
              <a:rPr lang="en-US" altLang="ko-KR" sz="1400" b="1" dirty="0" smtClean="0">
                <a:latin typeface="+mn-ea"/>
              </a:rPr>
              <a:t>2” </a:t>
            </a:r>
            <a:r>
              <a:rPr lang="ko-KR" altLang="en-US" sz="1400" b="1" dirty="0" smtClean="0">
                <a:latin typeface="+mn-ea"/>
              </a:rPr>
              <a:t>또는 </a:t>
            </a:r>
            <a:r>
              <a:rPr lang="en-US" altLang="ko-KR" sz="1400" b="1" dirty="0" smtClean="0">
                <a:latin typeface="+mn-ea"/>
              </a:rPr>
              <a:t>“</a:t>
            </a:r>
            <a:r>
              <a:rPr lang="ko-KR" altLang="en-US" sz="1400" b="1" dirty="0" smtClean="0">
                <a:latin typeface="+mn-ea"/>
              </a:rPr>
              <a:t>작업일정계획 </a:t>
            </a:r>
            <a:r>
              <a:rPr lang="ko-KR" altLang="en-US" sz="1400" b="1" dirty="0" err="1" smtClean="0">
                <a:latin typeface="+mn-ea"/>
              </a:rPr>
              <a:t>뷰</a:t>
            </a:r>
            <a:r>
              <a:rPr lang="en-US" altLang="ko-KR" sz="1400" b="1" dirty="0" smtClean="0">
                <a:latin typeface="+mn-ea"/>
              </a:rPr>
              <a:t>”</a:t>
            </a:r>
            <a:r>
              <a:rPr lang="ko-KR" altLang="en-US" sz="1400" b="1" dirty="0" smtClean="0">
                <a:latin typeface="+mn-ea"/>
              </a:rPr>
              <a:t> 에서 </a:t>
            </a:r>
            <a:r>
              <a:rPr lang="ko-KR" altLang="en-US" sz="1400" b="1" dirty="0">
                <a:latin typeface="+mn-ea"/>
              </a:rPr>
              <a:t>저장위치 확인 </a:t>
            </a:r>
            <a:r>
              <a:rPr lang="en-US" altLang="ko-KR" sz="1400" b="1" dirty="0" smtClean="0">
                <a:latin typeface="+mn-ea"/>
              </a:rPr>
              <a:t>(MM03)</a:t>
            </a:r>
            <a:endParaRPr lang="en-US" altLang="ko-KR" sz="1400" b="1" dirty="0" smtClean="0"/>
          </a:p>
          <a:p>
            <a:r>
              <a:rPr lang="en-US" altLang="ko-KR" sz="1400" b="1" dirty="0" smtClean="0">
                <a:latin typeface="+mn-ea"/>
              </a:rPr>
              <a:t>2. Backlog </a:t>
            </a:r>
            <a:r>
              <a:rPr lang="ko-KR" altLang="en-US" sz="1400" b="1" dirty="0" smtClean="0">
                <a:latin typeface="+mn-ea"/>
              </a:rPr>
              <a:t>가 </a:t>
            </a:r>
            <a:r>
              <a:rPr lang="ko-KR" altLang="en-US" sz="1400" b="1" dirty="0">
                <a:latin typeface="+mn-ea"/>
              </a:rPr>
              <a:t>발생한 해당 자재를 더블 클릭하여 저장위치 입력 후 </a:t>
            </a:r>
            <a:r>
              <a:rPr lang="ko-KR" altLang="en-US" sz="1400" b="1" dirty="0" smtClean="0">
                <a:latin typeface="+mn-ea"/>
              </a:rPr>
              <a:t>저장 </a:t>
            </a:r>
            <a:r>
              <a:rPr lang="en-US" altLang="ko-KR" sz="1400" b="1" dirty="0" smtClean="0">
                <a:latin typeface="+mn-ea"/>
              </a:rPr>
              <a:t>(COGI)</a:t>
            </a:r>
            <a:endParaRPr lang="en-US" altLang="ko-KR" sz="1400" b="1" dirty="0"/>
          </a:p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</p:spPr>
        <p:txBody>
          <a:bodyPr/>
          <a:lstStyle/>
          <a:p>
            <a:r>
              <a:rPr lang="ko-KR" altLang="en-US" dirty="0"/>
              <a:t>저장 위치 을</a:t>
            </a:r>
            <a:r>
              <a:rPr lang="en-US" altLang="ko-KR" dirty="0"/>
              <a:t>(</a:t>
            </a:r>
            <a:r>
              <a:rPr lang="ko-KR" altLang="en-US" dirty="0"/>
              <a:t>를</a:t>
            </a:r>
            <a:r>
              <a:rPr lang="en-US" altLang="ko-KR" dirty="0"/>
              <a:t>) </a:t>
            </a:r>
            <a:r>
              <a:rPr lang="ko-KR" altLang="en-US" dirty="0"/>
              <a:t>입력하십시오</a:t>
            </a:r>
          </a:p>
        </p:txBody>
      </p:sp>
    </p:spTree>
    <p:extLst>
      <p:ext uri="{BB962C8B-B14F-4D97-AF65-F5344CB8AC3E}">
        <p14:creationId xmlns="" xmlns:p14="http://schemas.microsoft.com/office/powerpoint/2010/main" val="3487191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CASE </a:t>
            </a:r>
            <a:r>
              <a:rPr lang="en-US" altLang="ko-KR" dirty="0" smtClean="0"/>
              <a:t>3 : Msg.106</a:t>
            </a:r>
            <a:endParaRPr lang="ko-KR" altLang="en-US" dirty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7329265" y="58941"/>
            <a:ext cx="2519242" cy="576263"/>
          </a:xfrm>
        </p:spPr>
        <p:txBody>
          <a:bodyPr/>
          <a:lstStyle/>
          <a:p>
            <a:r>
              <a:rPr lang="en-US" altLang="ko-KR" dirty="0" smtClean="0"/>
              <a:t>III. Backlog </a:t>
            </a:r>
            <a:r>
              <a:rPr lang="ko-KR" altLang="en-US" dirty="0" smtClean="0"/>
              <a:t>유형별 조치</a:t>
            </a:r>
            <a:endParaRPr lang="en-US" altLang="ko-KR" dirty="0" smtClean="0"/>
          </a:p>
          <a:p>
            <a:r>
              <a:rPr lang="en-US" altLang="ko-KR" dirty="0" smtClean="0"/>
              <a:t>CASE 3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2" name="Rectangle 67"/>
          <p:cNvSpPr>
            <a:spLocks noChangeArrowheads="1"/>
          </p:cNvSpPr>
          <p:nvPr/>
        </p:nvSpPr>
        <p:spPr bwMode="auto">
          <a:xfrm>
            <a:off x="303220" y="1484313"/>
            <a:ext cx="1470025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원인</a:t>
            </a:r>
            <a:endParaRPr lang="en-US" altLang="ko-KR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Rectangle 68"/>
          <p:cNvSpPr>
            <a:spLocks noChangeArrowheads="1"/>
          </p:cNvSpPr>
          <p:nvPr/>
        </p:nvSpPr>
        <p:spPr bwMode="auto">
          <a:xfrm>
            <a:off x="1858698" y="1484313"/>
            <a:ext cx="7691438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r>
              <a:rPr lang="ko-KR" altLang="en-US" sz="1400" b="1" dirty="0" smtClean="0"/>
              <a:t>자재마스터의 기본단위는 </a:t>
            </a:r>
            <a:r>
              <a:rPr lang="en-US" altLang="ko-KR" sz="1400" b="1" dirty="0" smtClean="0"/>
              <a:t>kg</a:t>
            </a:r>
            <a:r>
              <a:rPr lang="ko-KR" altLang="en-US" sz="1400" b="1" dirty="0" smtClean="0"/>
              <a:t>이고 </a:t>
            </a:r>
            <a:r>
              <a:rPr lang="en-US" altLang="ko-KR" sz="1400" b="1" dirty="0" smtClean="0"/>
              <a:t>BOM</a:t>
            </a:r>
            <a:r>
              <a:rPr lang="ko-KR" altLang="en-US" sz="1400" b="1" dirty="0" smtClean="0"/>
              <a:t>의 하위 </a:t>
            </a:r>
            <a:r>
              <a:rPr lang="en-US" altLang="ko-KR" sz="1400" b="1" dirty="0" smtClean="0"/>
              <a:t>Component </a:t>
            </a:r>
            <a:r>
              <a:rPr lang="ko-KR" altLang="en-US" sz="1400" b="1" dirty="0" smtClean="0"/>
              <a:t>들의 단위는 </a:t>
            </a:r>
            <a:r>
              <a:rPr lang="en-US" altLang="ko-KR" sz="1400" b="1" dirty="0" smtClean="0"/>
              <a:t>g</a:t>
            </a:r>
            <a:r>
              <a:rPr lang="ko-KR" altLang="en-US" sz="1400" b="1" dirty="0" smtClean="0"/>
              <a:t>임</a:t>
            </a:r>
            <a:r>
              <a:rPr lang="en-US" altLang="ko-KR" sz="1400" b="1" dirty="0" smtClean="0"/>
              <a:t>.</a:t>
            </a:r>
          </a:p>
          <a:p>
            <a:r>
              <a:rPr lang="en-US" altLang="ko-KR" sz="1400" b="1" dirty="0" smtClean="0"/>
              <a:t>(BOM </a:t>
            </a:r>
            <a:r>
              <a:rPr lang="ko-KR" altLang="en-US" sz="1400" b="1" dirty="0" smtClean="0"/>
              <a:t>수량이 </a:t>
            </a:r>
            <a:r>
              <a:rPr lang="en-US" altLang="ko-KR" sz="1400" b="1" dirty="0" smtClean="0"/>
              <a:t>0.5g </a:t>
            </a:r>
            <a:r>
              <a:rPr lang="ko-KR" altLang="en-US" sz="1400" b="1" dirty="0" smtClean="0"/>
              <a:t>미만일 경우 시스템에서 </a:t>
            </a:r>
            <a:r>
              <a:rPr lang="en-US" altLang="ko-KR" sz="1400" b="1" dirty="0" smtClean="0"/>
              <a:t>0</a:t>
            </a:r>
            <a:r>
              <a:rPr lang="ko-KR" altLang="en-US" sz="1400" b="1" dirty="0" smtClean="0"/>
              <a:t>값으로 간주하여 </a:t>
            </a:r>
            <a:r>
              <a:rPr lang="en-US" altLang="ko-KR" sz="1400" b="1" dirty="0" smtClean="0"/>
              <a:t>Backlog </a:t>
            </a:r>
            <a:r>
              <a:rPr lang="ko-KR" altLang="en-US" sz="1400" b="1" dirty="0" smtClean="0"/>
              <a:t>발생</a:t>
            </a:r>
            <a:endParaRPr lang="en-US" altLang="ko-KR" sz="1400" b="1" dirty="0" smtClean="0"/>
          </a:p>
        </p:txBody>
      </p:sp>
      <p:sp>
        <p:nvSpPr>
          <p:cNvPr id="14" name="Rectangle 67"/>
          <p:cNvSpPr>
            <a:spLocks noChangeArrowheads="1"/>
          </p:cNvSpPr>
          <p:nvPr/>
        </p:nvSpPr>
        <p:spPr bwMode="auto">
          <a:xfrm>
            <a:off x="303220" y="2708920"/>
            <a:ext cx="1470025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조치</a:t>
            </a:r>
            <a:endParaRPr lang="en-US" altLang="ko-KR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Rectangle 68"/>
          <p:cNvSpPr>
            <a:spLocks noChangeArrowheads="1"/>
          </p:cNvSpPr>
          <p:nvPr/>
        </p:nvSpPr>
        <p:spPr bwMode="auto">
          <a:xfrm>
            <a:off x="1858698" y="2708920"/>
            <a:ext cx="7691438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r>
              <a:rPr lang="en-US" altLang="ko-KR" sz="1400" b="1" dirty="0" smtClean="0"/>
              <a:t>BOM </a:t>
            </a:r>
            <a:r>
              <a:rPr lang="ko-KR" altLang="en-US" sz="1400" b="1" dirty="0" smtClean="0"/>
              <a:t>수량이 </a:t>
            </a:r>
            <a:r>
              <a:rPr lang="en-US" altLang="ko-KR" sz="1400" b="1" dirty="0" smtClean="0"/>
              <a:t>0.5 </a:t>
            </a:r>
            <a:r>
              <a:rPr lang="ko-KR" altLang="en-US" sz="1400" b="1" dirty="0" smtClean="0"/>
              <a:t>미만인 것들에 대한 </a:t>
            </a:r>
            <a:r>
              <a:rPr lang="en-US" altLang="ko-KR" sz="1400" b="1" dirty="0" smtClean="0"/>
              <a:t>Backlog</a:t>
            </a:r>
            <a:r>
              <a:rPr lang="ko-KR" altLang="en-US" sz="1400" b="1" dirty="0" smtClean="0"/>
              <a:t>는 월말에 일괄 삭제처리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</p:spPr>
        <p:txBody>
          <a:bodyPr/>
          <a:lstStyle/>
          <a:p>
            <a:r>
              <a:rPr lang="ko-KR" altLang="en-US" dirty="0"/>
              <a:t>재고유지단위 수량은 제로입니다</a:t>
            </a:r>
          </a:p>
        </p:txBody>
      </p:sp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52" y="4000436"/>
            <a:ext cx="6604542" cy="1876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6969224" y="4000436"/>
            <a:ext cx="2592288" cy="18768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300" b="1" dirty="0" smtClean="0">
                <a:solidFill>
                  <a:schemeClr val="tx1"/>
                </a:solidFill>
              </a:rPr>
              <a:t> 1. 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해당 </a:t>
            </a:r>
            <a:r>
              <a:rPr lang="en-US" altLang="ko-KR" sz="1300" b="1" dirty="0" smtClean="0">
                <a:solidFill>
                  <a:schemeClr val="tx1"/>
                </a:solidFill>
              </a:rPr>
              <a:t>Backlog 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선택</a:t>
            </a:r>
            <a:endParaRPr lang="en-US" altLang="ko-KR" sz="1300" b="1" dirty="0" smtClean="0">
              <a:solidFill>
                <a:schemeClr val="tx1"/>
              </a:solidFill>
            </a:endParaRPr>
          </a:p>
          <a:p>
            <a:r>
              <a:rPr lang="en-US" altLang="ko-KR" sz="13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300" b="1" dirty="0" smtClean="0">
                <a:solidFill>
                  <a:schemeClr val="tx1"/>
                </a:solidFill>
              </a:rPr>
              <a:t>2. 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삭제 </a:t>
            </a:r>
            <a:endParaRPr lang="en-US" altLang="ko-KR" sz="1300" b="1" dirty="0" smtClean="0">
              <a:solidFill>
                <a:schemeClr val="tx1"/>
              </a:solidFill>
            </a:endParaRPr>
          </a:p>
          <a:p>
            <a:r>
              <a:rPr lang="en-US" altLang="ko-KR" sz="13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300" b="1" dirty="0" smtClean="0">
                <a:solidFill>
                  <a:schemeClr val="tx1"/>
                </a:solidFill>
              </a:rPr>
              <a:t>3. 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저장 </a:t>
            </a:r>
            <a:endParaRPr lang="en-US" altLang="ko-KR" sz="1300" b="1" dirty="0" smtClean="0">
              <a:solidFill>
                <a:schemeClr val="tx1"/>
              </a:solidFill>
            </a:endParaRPr>
          </a:p>
          <a:p>
            <a:r>
              <a:rPr lang="en-US" altLang="ko-KR" sz="13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300" b="1" dirty="0" smtClean="0">
                <a:solidFill>
                  <a:schemeClr val="tx1"/>
                </a:solidFill>
              </a:rPr>
              <a:t>4. 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삭제 확인</a:t>
            </a:r>
            <a:r>
              <a:rPr lang="en-US" altLang="ko-KR" sz="1300" b="1" dirty="0" smtClean="0">
                <a:solidFill>
                  <a:schemeClr val="tx1"/>
                </a:solidFill>
              </a:rPr>
              <a:t>.</a:t>
            </a:r>
            <a:endParaRPr lang="ko-KR" altLang="en-US" sz="1300" b="1" dirty="0">
              <a:solidFill>
                <a:schemeClr val="tx1"/>
              </a:solidFill>
            </a:endParaRPr>
          </a:p>
        </p:txBody>
      </p:sp>
      <p:pic>
        <p:nvPicPr>
          <p:cNvPr id="2539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89304" y="4734669"/>
            <a:ext cx="2000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89304" y="4972794"/>
            <a:ext cx="1714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487191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CASE </a:t>
            </a:r>
            <a:r>
              <a:rPr lang="en-US" altLang="ko-KR" dirty="0" smtClean="0"/>
              <a:t>4 : Msg.897</a:t>
            </a:r>
            <a:endParaRPr lang="ko-KR" altLang="en-US" dirty="0"/>
          </a:p>
        </p:txBody>
      </p:sp>
      <p:sp>
        <p:nvSpPr>
          <p:cNvPr id="9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7329265" y="58941"/>
            <a:ext cx="2519242" cy="576263"/>
          </a:xfrm>
        </p:spPr>
        <p:txBody>
          <a:bodyPr/>
          <a:lstStyle/>
          <a:p>
            <a:r>
              <a:rPr lang="en-US" altLang="ko-KR" dirty="0" smtClean="0"/>
              <a:t>III. Backlog </a:t>
            </a:r>
            <a:r>
              <a:rPr lang="ko-KR" altLang="en-US" dirty="0" smtClean="0"/>
              <a:t>유형별 조치</a:t>
            </a:r>
            <a:endParaRPr lang="en-US" altLang="ko-KR" dirty="0" smtClean="0"/>
          </a:p>
          <a:p>
            <a:r>
              <a:rPr lang="en-US" altLang="ko-KR" dirty="0" smtClean="0"/>
              <a:t>CASE 4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1" name="Rectangle 67"/>
          <p:cNvSpPr>
            <a:spLocks noChangeArrowheads="1"/>
          </p:cNvSpPr>
          <p:nvPr/>
        </p:nvSpPr>
        <p:spPr bwMode="auto">
          <a:xfrm>
            <a:off x="303220" y="1484313"/>
            <a:ext cx="1470025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원인</a:t>
            </a:r>
            <a:endParaRPr lang="en-US" altLang="ko-KR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Rectangle 68"/>
          <p:cNvSpPr>
            <a:spLocks noChangeArrowheads="1"/>
          </p:cNvSpPr>
          <p:nvPr/>
        </p:nvSpPr>
        <p:spPr bwMode="auto">
          <a:xfrm>
            <a:off x="1858698" y="1484313"/>
            <a:ext cx="7691438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r>
              <a:rPr lang="ko-KR" altLang="en-US" sz="1400" b="1" dirty="0"/>
              <a:t>다른 사용자가 해당 품목에 대해 </a:t>
            </a:r>
            <a:r>
              <a:rPr lang="en-US" altLang="ko-KR" sz="1400" b="1" dirty="0"/>
              <a:t>Transaction</a:t>
            </a:r>
            <a:r>
              <a:rPr lang="ko-KR" altLang="en-US" sz="1400" b="1" dirty="0"/>
              <a:t>을 </a:t>
            </a:r>
            <a:r>
              <a:rPr lang="ko-KR" altLang="en-US" sz="1400" b="1" dirty="0" smtClean="0"/>
              <a:t>동시 수행하고 있을 경우</a:t>
            </a:r>
            <a:endParaRPr lang="ko-KR" altLang="en-US" sz="1400" b="1" dirty="0"/>
          </a:p>
        </p:txBody>
      </p:sp>
      <p:sp>
        <p:nvSpPr>
          <p:cNvPr id="13" name="Rectangle 67"/>
          <p:cNvSpPr>
            <a:spLocks noChangeArrowheads="1"/>
          </p:cNvSpPr>
          <p:nvPr/>
        </p:nvSpPr>
        <p:spPr bwMode="auto">
          <a:xfrm>
            <a:off x="303220" y="2708920"/>
            <a:ext cx="1470025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조치</a:t>
            </a:r>
            <a:endParaRPr lang="en-US" altLang="ko-KR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Rectangle 68"/>
          <p:cNvSpPr>
            <a:spLocks noChangeArrowheads="1"/>
          </p:cNvSpPr>
          <p:nvPr/>
        </p:nvSpPr>
        <p:spPr bwMode="auto">
          <a:xfrm>
            <a:off x="1858698" y="2708920"/>
            <a:ext cx="7691438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r>
              <a:rPr lang="en-US" altLang="ko-KR" sz="1400" b="1" dirty="0" smtClean="0">
                <a:latin typeface="+mn-ea"/>
              </a:rPr>
              <a:t>1. </a:t>
            </a:r>
            <a:r>
              <a:rPr lang="ko-KR" altLang="en-US" sz="1400" b="1" dirty="0" smtClean="0">
                <a:latin typeface="+mn-ea"/>
              </a:rPr>
              <a:t>사용자 확인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en-US" altLang="ko-KR" sz="1400" b="1" dirty="0" smtClean="0">
                <a:latin typeface="+mn-ea"/>
              </a:rPr>
              <a:t>SU01D)</a:t>
            </a:r>
            <a:endParaRPr lang="en-US" altLang="ko-KR" sz="1400" b="1" dirty="0" smtClean="0">
              <a:latin typeface="+mn-ea"/>
            </a:endParaRPr>
          </a:p>
          <a:p>
            <a:r>
              <a:rPr lang="en-US" altLang="ko-KR" sz="1400" b="1" dirty="0" smtClean="0">
                <a:latin typeface="+mn-ea"/>
              </a:rPr>
              <a:t>1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 smtClean="0">
                <a:latin typeface="+mn-ea"/>
              </a:rPr>
              <a:t>잠금 </a:t>
            </a:r>
            <a:r>
              <a:rPr lang="ko-KR" altLang="en-US" sz="1400" b="1" dirty="0" err="1">
                <a:latin typeface="+mn-ea"/>
              </a:rPr>
              <a:t>엔트리</a:t>
            </a:r>
            <a:r>
              <a:rPr lang="ko-KR" altLang="en-US" sz="1400" b="1" dirty="0">
                <a:latin typeface="+mn-ea"/>
              </a:rPr>
              <a:t> 리스트에서 </a:t>
            </a:r>
            <a:r>
              <a:rPr lang="en-US" altLang="ko-KR" sz="1400" b="1" dirty="0" smtClean="0">
                <a:latin typeface="+mn-ea"/>
              </a:rPr>
              <a:t>LOCK</a:t>
            </a:r>
            <a:r>
              <a:rPr lang="ko-KR" altLang="en-US" sz="1400" b="1" dirty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해제 </a:t>
            </a:r>
            <a:r>
              <a:rPr lang="en-US" altLang="ko-KR" sz="1400" b="1" dirty="0" smtClean="0">
                <a:latin typeface="+mn-ea"/>
              </a:rPr>
              <a:t>(SM04 or SM12)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</p:spPr>
        <p:txBody>
          <a:bodyPr/>
          <a:lstStyle/>
          <a:p>
            <a:r>
              <a:rPr lang="ko-KR" altLang="en-US" dirty="0"/>
              <a:t>자재 </a:t>
            </a:r>
            <a:r>
              <a:rPr lang="en-US" altLang="ko-KR" dirty="0" err="1"/>
              <a:t>Mxxxxx</a:t>
            </a:r>
            <a:r>
              <a:rPr lang="en-US" altLang="ko-KR" dirty="0"/>
              <a:t> </a:t>
            </a:r>
            <a:r>
              <a:rPr lang="ko-KR" altLang="en-US" dirty="0"/>
              <a:t>에 대한 플랜트 </a:t>
            </a:r>
            <a:r>
              <a:rPr lang="ko-KR" altLang="en-US" dirty="0" err="1"/>
              <a:t>데이타를</a:t>
            </a:r>
            <a:r>
              <a:rPr lang="ko-KR" altLang="en-US" dirty="0"/>
              <a:t> 사용자 </a:t>
            </a:r>
            <a:r>
              <a:rPr lang="en-US" altLang="ko-KR" dirty="0" err="1"/>
              <a:t>PIxx</a:t>
            </a:r>
            <a:r>
              <a:rPr lang="en-US" altLang="ko-KR" dirty="0"/>
              <a:t> </a:t>
            </a:r>
            <a:r>
              <a:rPr lang="ko-KR" altLang="en-US" dirty="0"/>
              <a:t>가</a:t>
            </a:r>
            <a:r>
              <a:rPr lang="en-US" altLang="ko-KR" dirty="0"/>
              <a:t>(</a:t>
            </a:r>
            <a:r>
              <a:rPr lang="ko-KR" altLang="en-US" dirty="0"/>
              <a:t>이</a:t>
            </a:r>
            <a:r>
              <a:rPr lang="en-US" altLang="ko-KR" dirty="0"/>
              <a:t>) </a:t>
            </a:r>
            <a:r>
              <a:rPr lang="ko-KR" altLang="en-US" dirty="0"/>
              <a:t>보류합니다</a:t>
            </a:r>
          </a:p>
        </p:txBody>
      </p:sp>
    </p:spTree>
    <p:extLst>
      <p:ext uri="{BB962C8B-B14F-4D97-AF65-F5344CB8AC3E}">
        <p14:creationId xmlns="" xmlns:p14="http://schemas.microsoft.com/office/powerpoint/2010/main" val="3487191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CASE </a:t>
            </a:r>
            <a:r>
              <a:rPr lang="en-US" altLang="ko-KR" dirty="0" smtClean="0"/>
              <a:t>5 </a:t>
            </a:r>
            <a:r>
              <a:rPr lang="en-US" altLang="ko-KR" dirty="0"/>
              <a:t>: </a:t>
            </a:r>
            <a:r>
              <a:rPr lang="en-US" altLang="ko-KR" dirty="0" smtClean="0"/>
              <a:t>Msg.021</a:t>
            </a:r>
            <a:endParaRPr lang="ko-KR" altLang="en-US" dirty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7329265" y="58941"/>
            <a:ext cx="2519242" cy="576263"/>
          </a:xfrm>
        </p:spPr>
        <p:txBody>
          <a:bodyPr/>
          <a:lstStyle/>
          <a:p>
            <a:r>
              <a:rPr lang="en-US" altLang="ko-KR" dirty="0" smtClean="0"/>
              <a:t>III. Backlog </a:t>
            </a:r>
            <a:r>
              <a:rPr lang="ko-KR" altLang="en-US" dirty="0" smtClean="0"/>
              <a:t>유형별 조치</a:t>
            </a:r>
            <a:endParaRPr lang="en-US" altLang="ko-KR" dirty="0" smtClean="0"/>
          </a:p>
          <a:p>
            <a:r>
              <a:rPr lang="en-US" altLang="ko-KR" dirty="0" smtClean="0"/>
              <a:t>CASE 5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2" name="Rectangle 67"/>
          <p:cNvSpPr>
            <a:spLocks noChangeArrowheads="1"/>
          </p:cNvSpPr>
          <p:nvPr/>
        </p:nvSpPr>
        <p:spPr bwMode="auto">
          <a:xfrm>
            <a:off x="303220" y="1484313"/>
            <a:ext cx="1470025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원인</a:t>
            </a:r>
            <a:endParaRPr lang="en-US" altLang="ko-KR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Rectangle 68"/>
          <p:cNvSpPr>
            <a:spLocks noChangeArrowheads="1"/>
          </p:cNvSpPr>
          <p:nvPr/>
        </p:nvSpPr>
        <p:spPr bwMode="auto">
          <a:xfrm>
            <a:off x="1858698" y="1484313"/>
            <a:ext cx="7691438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r>
              <a:rPr lang="ko-KR" altLang="en-US" sz="1400" b="1" dirty="0" smtClean="0"/>
              <a:t>오더의 수량보다 창고의 재고가 부족</a:t>
            </a:r>
            <a:r>
              <a:rPr lang="ko-KR" altLang="en-US" sz="1400" b="1" dirty="0"/>
              <a:t>한</a:t>
            </a:r>
            <a:r>
              <a:rPr lang="ko-KR" altLang="en-US" sz="1400" b="1" dirty="0" smtClean="0"/>
              <a:t> 경우</a:t>
            </a:r>
            <a:endParaRPr lang="ko-KR" altLang="en-US" sz="1400" b="1" dirty="0"/>
          </a:p>
        </p:txBody>
      </p:sp>
      <p:sp>
        <p:nvSpPr>
          <p:cNvPr id="14" name="Rectangle 67"/>
          <p:cNvSpPr>
            <a:spLocks noChangeArrowheads="1"/>
          </p:cNvSpPr>
          <p:nvPr/>
        </p:nvSpPr>
        <p:spPr bwMode="auto">
          <a:xfrm>
            <a:off x="303220" y="2708920"/>
            <a:ext cx="1470025" cy="3816424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조치</a:t>
            </a:r>
            <a:endParaRPr lang="en-US" altLang="ko-KR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Rectangle 68"/>
          <p:cNvSpPr>
            <a:spLocks noChangeArrowheads="1"/>
          </p:cNvSpPr>
          <p:nvPr/>
        </p:nvSpPr>
        <p:spPr bwMode="auto">
          <a:xfrm>
            <a:off x="1858698" y="2708920"/>
            <a:ext cx="7691438" cy="381642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r>
              <a:rPr lang="en-US" altLang="ko-KR" sz="1400" b="1" dirty="0" smtClean="0">
                <a:latin typeface="+mn-ea"/>
              </a:rPr>
              <a:t>1. </a:t>
            </a:r>
            <a:r>
              <a:rPr lang="ko-KR" altLang="en-US" sz="1400" b="1" dirty="0" smtClean="0"/>
              <a:t>재고확인 </a:t>
            </a:r>
            <a:r>
              <a:rPr lang="en-US" altLang="ko-KR" sz="1400" b="1" dirty="0" smtClean="0"/>
              <a:t>(MMBE </a:t>
            </a:r>
            <a:r>
              <a:rPr lang="en-US" altLang="ko-KR" sz="1400" b="1" dirty="0"/>
              <a:t>&amp; </a:t>
            </a:r>
            <a:r>
              <a:rPr lang="en-US" altLang="ko-KR" sz="1400" b="1" dirty="0" smtClean="0"/>
              <a:t>MB52)</a:t>
            </a:r>
            <a:endParaRPr lang="en-US" altLang="ko-KR" sz="1400" b="1" dirty="0"/>
          </a:p>
          <a:p>
            <a:r>
              <a:rPr lang="en-US" altLang="ko-KR" sz="1400" b="1" dirty="0" smtClean="0"/>
              <a:t>2. </a:t>
            </a:r>
            <a:r>
              <a:rPr lang="ko-KR" altLang="en-US" sz="1400" b="1" dirty="0" smtClean="0"/>
              <a:t>자재 입고처리 요청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  2-1 </a:t>
            </a:r>
            <a:r>
              <a:rPr lang="ko-KR" altLang="en-US" sz="1400" b="1" dirty="0" smtClean="0"/>
              <a:t>자재 현물</a:t>
            </a:r>
            <a:r>
              <a:rPr lang="en-US" altLang="ko-KR" sz="1400" b="1" dirty="0" smtClean="0"/>
              <a:t>/</a:t>
            </a:r>
            <a:r>
              <a:rPr lang="ko-KR" altLang="en-US" sz="1400" b="1" dirty="0" smtClean="0"/>
              <a:t>장부 입고시점 차이건 </a:t>
            </a:r>
            <a:r>
              <a:rPr lang="en-US" altLang="ko-KR" sz="1400" b="1" dirty="0" smtClean="0"/>
              <a:t>ERP</a:t>
            </a:r>
            <a:r>
              <a:rPr lang="ko-KR" altLang="en-US" sz="1400" b="1" dirty="0" smtClean="0"/>
              <a:t>입고처리 후 </a:t>
            </a:r>
            <a:r>
              <a:rPr lang="ko-KR" altLang="en-US" sz="1400" b="1" dirty="0" err="1" smtClean="0"/>
              <a:t>새로고침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</a:t>
            </a:r>
            <a:r>
              <a:rPr lang="ko-KR" altLang="en-US" sz="1400" b="1" dirty="0" smtClean="0"/>
              <a:t>  </a:t>
            </a:r>
            <a:r>
              <a:rPr lang="en-US" altLang="ko-KR" sz="1400" b="1" dirty="0" smtClean="0"/>
              <a:t>2-2 </a:t>
            </a:r>
            <a:r>
              <a:rPr lang="ko-KR" altLang="en-US" sz="1400" b="1" dirty="0" smtClean="0"/>
              <a:t>입고처리 후 부족분은 자재</a:t>
            </a:r>
            <a:r>
              <a:rPr lang="en-US" altLang="ko-KR" sz="1400" b="1" dirty="0" smtClean="0"/>
              <a:t>/</a:t>
            </a:r>
            <a:r>
              <a:rPr lang="ko-KR" altLang="en-US" sz="1400" b="1" dirty="0" smtClean="0"/>
              <a:t>구매에서 확인 후 재고처리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실물</a:t>
            </a:r>
            <a:r>
              <a:rPr lang="en-US" altLang="ko-KR" sz="1400" b="1" dirty="0" smtClean="0"/>
              <a:t>/</a:t>
            </a:r>
            <a:r>
              <a:rPr lang="ko-KR" altLang="en-US" sz="1400" b="1" dirty="0" smtClean="0"/>
              <a:t>장부재고 일치</a:t>
            </a:r>
            <a:r>
              <a:rPr lang="en-US" altLang="ko-KR" sz="1400" b="1" dirty="0" smtClean="0"/>
              <a:t>)</a:t>
            </a:r>
          </a:p>
          <a:p>
            <a:r>
              <a:rPr lang="en-US" altLang="ko-KR" sz="1400" b="1" dirty="0" smtClean="0"/>
              <a:t>   </a:t>
            </a:r>
          </a:p>
          <a:p>
            <a:r>
              <a:rPr lang="en-US" altLang="ko-KR" sz="1400" b="1" dirty="0" smtClean="0"/>
              <a:t>3. BOM</a:t>
            </a:r>
            <a:r>
              <a:rPr lang="ko-KR" altLang="en-US" sz="1400" b="1" dirty="0" smtClean="0"/>
              <a:t>확인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오더</a:t>
            </a:r>
            <a:r>
              <a:rPr lang="en-US" altLang="ko-KR" sz="1400" b="1" dirty="0" smtClean="0"/>
              <a:t>BOM</a:t>
            </a:r>
            <a:r>
              <a:rPr lang="ko-KR" altLang="en-US" sz="1400" b="1" dirty="0" smtClean="0"/>
              <a:t>확인</a:t>
            </a:r>
            <a:r>
              <a:rPr lang="en-US" altLang="ko-KR" sz="1400" b="1" dirty="0" smtClean="0"/>
              <a:t> </a:t>
            </a:r>
          </a:p>
          <a:p>
            <a:r>
              <a:rPr lang="en-US" altLang="ko-KR" sz="1400" b="1" dirty="0" smtClean="0"/>
              <a:t>     3-1 </a:t>
            </a:r>
            <a:r>
              <a:rPr lang="ko-KR" altLang="en-US" sz="1400" b="1" dirty="0" smtClean="0"/>
              <a:t>기본 </a:t>
            </a:r>
            <a:r>
              <a:rPr lang="en-US" altLang="ko-KR" sz="1400" b="1" dirty="0" smtClean="0"/>
              <a:t>BOM </a:t>
            </a:r>
            <a:r>
              <a:rPr lang="ko-KR" altLang="en-US" sz="1400" b="1" dirty="0" smtClean="0"/>
              <a:t>수량확인 후 수정필요</a:t>
            </a:r>
            <a:r>
              <a:rPr lang="en-US" altLang="ko-KR" sz="1400" b="1" dirty="0" smtClean="0"/>
              <a:t>-</a:t>
            </a:r>
            <a:r>
              <a:rPr lang="ko-KR" altLang="en-US" sz="1400" b="1" dirty="0" smtClean="0"/>
              <a:t>기술팀에 통보변경 요청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  3-2 </a:t>
            </a:r>
            <a:r>
              <a:rPr lang="ko-KR" altLang="en-US" sz="1400" b="1" dirty="0" smtClean="0"/>
              <a:t>오더 </a:t>
            </a:r>
            <a:r>
              <a:rPr lang="en-US" altLang="ko-KR" sz="1400" b="1" dirty="0" smtClean="0"/>
              <a:t>BOM </a:t>
            </a:r>
            <a:r>
              <a:rPr lang="ko-KR" altLang="en-US" sz="1400" b="1" dirty="0" smtClean="0"/>
              <a:t>확인</a:t>
            </a:r>
            <a:r>
              <a:rPr lang="en-US" altLang="ko-KR" sz="1400" b="1" dirty="0" smtClean="0"/>
              <a:t>,</a:t>
            </a:r>
            <a:r>
              <a:rPr lang="ko-KR" altLang="en-US" sz="1400" b="1" dirty="0" smtClean="0"/>
              <a:t> 수량이상</a:t>
            </a:r>
            <a:r>
              <a:rPr lang="en-US" altLang="ko-KR" sz="1400" b="1" dirty="0" smtClean="0"/>
              <a:t>(ZP02~ZP05)</a:t>
            </a:r>
          </a:p>
          <a:p>
            <a:r>
              <a:rPr lang="en-US" altLang="ko-KR" sz="1400" b="1" dirty="0" smtClean="0"/>
              <a:t>           </a:t>
            </a:r>
            <a:r>
              <a:rPr lang="ko-KR" altLang="en-US" sz="1400" b="1" dirty="0" err="1" smtClean="0"/>
              <a:t>생산오더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ERP/POP </a:t>
            </a:r>
            <a:r>
              <a:rPr lang="ko-KR" altLang="en-US" sz="1400" b="1" dirty="0" smtClean="0"/>
              <a:t>확정취소 후 </a:t>
            </a:r>
            <a:r>
              <a:rPr lang="ko-KR" altLang="en-US" sz="1400" b="1" dirty="0" err="1" smtClean="0"/>
              <a:t>오더삭제</a:t>
            </a:r>
            <a:r>
              <a:rPr lang="ko-KR" altLang="en-US" sz="1400" b="1" dirty="0" smtClean="0"/>
              <a:t> 플래그 설정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       </a:t>
            </a:r>
            <a:r>
              <a:rPr lang="ko-KR" altLang="en-US" sz="1400" b="1" dirty="0" smtClean="0"/>
              <a:t> </a:t>
            </a:r>
            <a:r>
              <a:rPr lang="ko-KR" altLang="en-US" sz="1400" b="1" dirty="0" err="1" smtClean="0"/>
              <a:t>재작업지시</a:t>
            </a:r>
            <a:r>
              <a:rPr lang="ko-KR" altLang="en-US" sz="1400" b="1" dirty="0" smtClean="0"/>
              <a:t> 및 </a:t>
            </a:r>
            <a:r>
              <a:rPr lang="en-US" altLang="ko-KR" sz="1400" b="1" dirty="0" smtClean="0"/>
              <a:t>POP </a:t>
            </a:r>
            <a:r>
              <a:rPr lang="ko-KR" altLang="en-US" sz="1400" b="1" dirty="0" smtClean="0"/>
              <a:t>실적처리</a:t>
            </a:r>
            <a:endParaRPr lang="en-US" altLang="ko-KR" sz="1400" b="1" dirty="0" smtClean="0"/>
          </a:p>
          <a:p>
            <a:endParaRPr lang="en-US" altLang="ko-KR" sz="1400" b="1" dirty="0" smtClean="0"/>
          </a:p>
          <a:p>
            <a:r>
              <a:rPr lang="en-US" altLang="ko-KR" sz="1400" b="1" dirty="0" smtClean="0"/>
              <a:t>4. </a:t>
            </a:r>
            <a:r>
              <a:rPr lang="ko-KR" altLang="en-US" sz="1400" b="1" dirty="0" smtClean="0"/>
              <a:t>반제품</a:t>
            </a:r>
            <a:r>
              <a:rPr lang="en-US" altLang="ko-KR" sz="1400" b="1" dirty="0" smtClean="0"/>
              <a:t>/</a:t>
            </a:r>
            <a:r>
              <a:rPr lang="ko-KR" altLang="en-US" sz="1400" b="1" dirty="0" err="1" smtClean="0"/>
              <a:t>재공품</a:t>
            </a:r>
            <a:r>
              <a:rPr lang="ko-KR" altLang="en-US" sz="1400" b="1" dirty="0" smtClean="0"/>
              <a:t> 추가생산</a:t>
            </a:r>
            <a:endParaRPr lang="en-US" altLang="ko-KR" sz="1400" b="1" dirty="0" smtClean="0"/>
          </a:p>
          <a:p>
            <a:r>
              <a:rPr lang="en-US" altLang="ko-KR" sz="1400" b="1" dirty="0" smtClean="0">
                <a:latin typeface="+mn-ea"/>
              </a:rPr>
              <a:t>     4-1 </a:t>
            </a:r>
            <a:r>
              <a:rPr lang="ko-KR" altLang="en-US" sz="1400" b="1" dirty="0" smtClean="0">
                <a:latin typeface="+mn-ea"/>
              </a:rPr>
              <a:t>실물</a:t>
            </a:r>
            <a:r>
              <a:rPr lang="en-US" altLang="ko-KR" sz="1400" b="1" dirty="0" smtClean="0">
                <a:latin typeface="+mn-ea"/>
              </a:rPr>
              <a:t>/</a:t>
            </a:r>
            <a:r>
              <a:rPr lang="ko-KR" altLang="en-US" sz="1400" b="1" dirty="0" smtClean="0">
                <a:latin typeface="+mn-ea"/>
              </a:rPr>
              <a:t>장부 재고 일치</a:t>
            </a:r>
            <a:endParaRPr lang="en-US" altLang="ko-KR" sz="1400" b="1" dirty="0" smtClean="0">
              <a:latin typeface="+mn-ea"/>
            </a:endParaRPr>
          </a:p>
          <a:p>
            <a:r>
              <a:rPr lang="en-US" altLang="ko-KR" sz="1400" b="1" dirty="0" smtClean="0">
                <a:latin typeface="+mn-ea"/>
              </a:rPr>
              <a:t>     4-2</a:t>
            </a:r>
            <a:r>
              <a:rPr lang="ko-KR" altLang="en-US" sz="1400" b="1" dirty="0" smtClean="0">
                <a:latin typeface="+mn-ea"/>
              </a:rPr>
              <a:t> </a:t>
            </a:r>
            <a:r>
              <a:rPr lang="ko-KR" altLang="en-US" sz="1400" b="1" dirty="0" err="1" smtClean="0">
                <a:latin typeface="+mn-ea"/>
              </a:rPr>
              <a:t>원인파악후</a:t>
            </a:r>
            <a:r>
              <a:rPr lang="ko-KR" altLang="en-US" sz="1400" b="1" dirty="0" smtClean="0">
                <a:latin typeface="+mn-ea"/>
              </a:rPr>
              <a:t> 부족분 작업지시 후 입고처리</a:t>
            </a:r>
            <a:endParaRPr lang="en-US" altLang="ko-KR" sz="1400" b="1" dirty="0" smtClean="0">
              <a:latin typeface="+mn-ea"/>
            </a:endParaRPr>
          </a:p>
          <a:p>
            <a:endParaRPr lang="en-US" altLang="ko-KR" sz="1400" b="1" dirty="0" smtClean="0"/>
          </a:p>
          <a:p>
            <a:r>
              <a:rPr lang="en-US" altLang="ko-KR" sz="1400" b="1" dirty="0" smtClean="0"/>
              <a:t>5.  </a:t>
            </a:r>
            <a:r>
              <a:rPr lang="ko-KR" altLang="en-US" sz="1400" b="1" dirty="0" smtClean="0"/>
              <a:t>자재 저장위치 오류 </a:t>
            </a:r>
            <a:endParaRPr lang="en-US" altLang="ko-KR" sz="1400" b="1" dirty="0" smtClean="0"/>
          </a:p>
          <a:p>
            <a:r>
              <a:rPr lang="ko-KR" altLang="en-US" sz="1400" b="1" dirty="0" smtClean="0"/>
              <a:t>     </a:t>
            </a:r>
            <a:r>
              <a:rPr lang="en-US" altLang="ko-KR" sz="1400" b="1" dirty="0" smtClean="0"/>
              <a:t>5-1 </a:t>
            </a:r>
            <a:r>
              <a:rPr lang="ko-KR" altLang="en-US" sz="1400" b="1" dirty="0" smtClean="0"/>
              <a:t>확인</a:t>
            </a:r>
            <a:r>
              <a:rPr lang="en-US" altLang="ko-KR" sz="1400" b="1" dirty="0" smtClean="0"/>
              <a:t>/</a:t>
            </a:r>
            <a:r>
              <a:rPr lang="ko-KR" altLang="en-US" sz="1400" b="1" dirty="0" smtClean="0"/>
              <a:t>변경</a:t>
            </a:r>
            <a:r>
              <a:rPr lang="en-US" altLang="ko-KR" sz="1400" b="1" dirty="0" smtClean="0"/>
              <a:t>/</a:t>
            </a:r>
            <a:r>
              <a:rPr lang="ko-KR" altLang="en-US" sz="1400" b="1" dirty="0" smtClean="0"/>
              <a:t>재고이동</a:t>
            </a:r>
            <a:r>
              <a:rPr lang="en-US" altLang="ko-KR" sz="1400" b="1" dirty="0" smtClean="0"/>
              <a:t>(MB1B,311 </a:t>
            </a:r>
            <a:r>
              <a:rPr lang="ko-KR" altLang="en-US" sz="1400" b="1" dirty="0" err="1" smtClean="0"/>
              <a:t>플랜트내</a:t>
            </a:r>
            <a:r>
              <a:rPr lang="ko-KR" altLang="en-US" sz="1400" b="1" dirty="0" smtClean="0"/>
              <a:t> 저장위치 변경</a:t>
            </a:r>
            <a:r>
              <a:rPr lang="en-US" altLang="ko-KR" sz="1400" b="1" dirty="0" smtClean="0"/>
              <a:t>)</a:t>
            </a:r>
          </a:p>
        </p:txBody>
      </p:sp>
      <p:sp>
        <p:nvSpPr>
          <p:cNvPr id="16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</p:spPr>
        <p:txBody>
          <a:bodyPr/>
          <a:lstStyle/>
          <a:p>
            <a:r>
              <a:rPr lang="en-US" altLang="ko-KR" dirty="0"/>
              <a:t>SL </a:t>
            </a:r>
            <a:r>
              <a:rPr lang="ko-KR" altLang="en-US" dirty="0"/>
              <a:t>가용 </a:t>
            </a:r>
            <a:r>
              <a:rPr lang="en-US" altLang="ko-KR" dirty="0"/>
              <a:t>99 EA : </a:t>
            </a:r>
            <a:r>
              <a:rPr lang="en-US" altLang="ko-KR" dirty="0" err="1"/>
              <a:t>MXXxxxxx</a:t>
            </a:r>
            <a:r>
              <a:rPr lang="en-US" altLang="ko-KR" dirty="0"/>
              <a:t> 1300 1100 </a:t>
            </a:r>
            <a:r>
              <a:rPr lang="ko-KR" altLang="en-US" dirty="0"/>
              <a:t>부족</a:t>
            </a:r>
          </a:p>
        </p:txBody>
      </p:sp>
    </p:spTree>
    <p:extLst>
      <p:ext uri="{BB962C8B-B14F-4D97-AF65-F5344CB8AC3E}">
        <p14:creationId xmlns="" xmlns:p14="http://schemas.microsoft.com/office/powerpoint/2010/main" val="3487191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CASE 6</a:t>
            </a:r>
            <a:r>
              <a:rPr lang="en-US" altLang="ko-KR" dirty="0" smtClean="0"/>
              <a:t> </a:t>
            </a:r>
            <a:r>
              <a:rPr lang="en-US" altLang="ko-KR" dirty="0"/>
              <a:t>: </a:t>
            </a:r>
            <a:r>
              <a:rPr lang="en-US" altLang="ko-KR" dirty="0" smtClean="0"/>
              <a:t>Msg.022</a:t>
            </a:r>
            <a:endParaRPr lang="ko-KR" altLang="en-US" dirty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7329265" y="58941"/>
            <a:ext cx="2519242" cy="576263"/>
          </a:xfrm>
        </p:spPr>
        <p:txBody>
          <a:bodyPr/>
          <a:lstStyle/>
          <a:p>
            <a:r>
              <a:rPr lang="en-US" altLang="ko-KR" dirty="0" smtClean="0"/>
              <a:t>III. Backlog </a:t>
            </a:r>
            <a:r>
              <a:rPr lang="ko-KR" altLang="en-US" dirty="0" smtClean="0"/>
              <a:t>유형별 조치</a:t>
            </a:r>
            <a:endParaRPr lang="en-US" altLang="ko-KR" dirty="0" smtClean="0"/>
          </a:p>
          <a:p>
            <a:r>
              <a:rPr lang="en-US" altLang="ko-KR" dirty="0" smtClean="0"/>
              <a:t>CASE 6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생산</a:t>
            </a:r>
            <a:r>
              <a:rPr lang="en-US" altLang="ko-KR" dirty="0" smtClean="0"/>
              <a:t> </a:t>
            </a:r>
            <a:r>
              <a:rPr lang="ko-KR" altLang="en-US" dirty="0" err="1"/>
              <a:t>오더수량</a:t>
            </a:r>
            <a:r>
              <a:rPr lang="ko-KR" altLang="en-US" dirty="0"/>
              <a:t> 수량을 </a:t>
            </a:r>
            <a:r>
              <a:rPr lang="en-US" altLang="ko-KR" dirty="0"/>
              <a:t>5 EA : PIJ00921D 1300 3100 E </a:t>
            </a:r>
            <a:r>
              <a:rPr lang="ko-KR" altLang="en-US" dirty="0"/>
              <a:t>초과했습니다</a:t>
            </a:r>
          </a:p>
        </p:txBody>
      </p:sp>
      <p:sp>
        <p:nvSpPr>
          <p:cNvPr id="12" name="Rectangle 67"/>
          <p:cNvSpPr>
            <a:spLocks noChangeArrowheads="1"/>
          </p:cNvSpPr>
          <p:nvPr/>
        </p:nvSpPr>
        <p:spPr bwMode="auto">
          <a:xfrm>
            <a:off x="303220" y="1484313"/>
            <a:ext cx="1470025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원인</a:t>
            </a:r>
            <a:endParaRPr lang="en-US" altLang="ko-KR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Rectangle 68"/>
          <p:cNvSpPr>
            <a:spLocks noChangeArrowheads="1"/>
          </p:cNvSpPr>
          <p:nvPr/>
        </p:nvSpPr>
        <p:spPr bwMode="auto">
          <a:xfrm>
            <a:off x="1858698" y="1484313"/>
            <a:ext cx="7691438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r>
              <a:rPr lang="ko-KR" altLang="en-US" sz="1400" b="1" dirty="0" err="1" smtClean="0"/>
              <a:t>생산오더</a:t>
            </a:r>
            <a:r>
              <a:rPr lang="ko-KR" altLang="en-US" sz="1400" b="1" dirty="0" smtClean="0"/>
              <a:t> 수량보다 마지막 공</a:t>
            </a:r>
            <a:r>
              <a:rPr lang="ko-KR" altLang="en-US" sz="1400" b="1" dirty="0"/>
              <a:t>정</a:t>
            </a:r>
            <a:r>
              <a:rPr lang="ko-KR" altLang="en-US" sz="1400" b="1" dirty="0" smtClean="0"/>
              <a:t>에 초과 입고된 경우</a:t>
            </a:r>
            <a:endParaRPr lang="ko-KR" altLang="en-US" sz="1400" b="1" dirty="0"/>
          </a:p>
        </p:txBody>
      </p:sp>
      <p:sp>
        <p:nvSpPr>
          <p:cNvPr id="14" name="Rectangle 67"/>
          <p:cNvSpPr>
            <a:spLocks noChangeArrowheads="1"/>
          </p:cNvSpPr>
          <p:nvPr/>
        </p:nvSpPr>
        <p:spPr bwMode="auto">
          <a:xfrm>
            <a:off x="303220" y="2708920"/>
            <a:ext cx="1470025" cy="3744416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조치</a:t>
            </a:r>
            <a:endParaRPr lang="en-US" altLang="ko-KR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Rectangle 68"/>
          <p:cNvSpPr>
            <a:spLocks noChangeArrowheads="1"/>
          </p:cNvSpPr>
          <p:nvPr/>
        </p:nvSpPr>
        <p:spPr bwMode="auto">
          <a:xfrm>
            <a:off x="1858698" y="2708920"/>
            <a:ext cx="7691438" cy="374441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r>
              <a:rPr lang="en-US" altLang="ko-KR" sz="1400" b="1" dirty="0" smtClean="0">
                <a:latin typeface="+mn-ea"/>
              </a:rPr>
              <a:t>* </a:t>
            </a:r>
            <a:r>
              <a:rPr lang="ko-KR" altLang="en-US" sz="1400" b="1" dirty="0" smtClean="0">
                <a:latin typeface="+mn-ea"/>
              </a:rPr>
              <a:t>조립</a:t>
            </a:r>
            <a:r>
              <a:rPr lang="en-US" altLang="ko-KR" sz="1400" b="1" dirty="0" smtClean="0">
                <a:latin typeface="+mn-ea"/>
              </a:rPr>
              <a:t>/</a:t>
            </a:r>
            <a:r>
              <a:rPr lang="ko-KR" altLang="en-US" sz="1400" b="1" dirty="0" smtClean="0">
                <a:latin typeface="+mn-ea"/>
              </a:rPr>
              <a:t>반제품은 추가확정 없음</a:t>
            </a:r>
            <a:r>
              <a:rPr lang="en-US" altLang="ko-KR" sz="1400" b="1" dirty="0" smtClean="0">
                <a:latin typeface="+mn-ea"/>
              </a:rPr>
              <a:t/>
            </a:r>
            <a:br>
              <a:rPr lang="en-US" altLang="ko-KR" sz="1400" b="1" dirty="0" smtClean="0">
                <a:latin typeface="+mn-ea"/>
              </a:rPr>
            </a:br>
            <a:endParaRPr lang="en-US" altLang="ko-KR" sz="1400" b="1" dirty="0" smtClean="0">
              <a:latin typeface="+mn-ea"/>
            </a:endParaRPr>
          </a:p>
          <a:p>
            <a:r>
              <a:rPr lang="en-US" altLang="ko-KR" sz="1400" b="1" dirty="0" smtClean="0">
                <a:latin typeface="+mn-ea"/>
              </a:rPr>
              <a:t>1.  POP </a:t>
            </a:r>
            <a:r>
              <a:rPr lang="ko-KR" altLang="en-US" sz="1400" b="1" dirty="0" smtClean="0">
                <a:latin typeface="+mn-ea"/>
              </a:rPr>
              <a:t>→ </a:t>
            </a:r>
            <a:r>
              <a:rPr lang="en-US" altLang="ko-KR" sz="1400" b="1" dirty="0" smtClean="0">
                <a:latin typeface="+mn-ea"/>
              </a:rPr>
              <a:t>ERP </a:t>
            </a:r>
            <a:r>
              <a:rPr lang="ko-KR" altLang="en-US" sz="1400" b="1" dirty="0" err="1" smtClean="0">
                <a:latin typeface="+mn-ea"/>
              </a:rPr>
              <a:t>실적수정후</a:t>
            </a:r>
            <a:r>
              <a:rPr lang="ko-KR" altLang="en-US" sz="1400" b="1" dirty="0" smtClean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I/F </a:t>
            </a:r>
            <a:r>
              <a:rPr lang="ko-KR" altLang="en-US" sz="1400" b="1" dirty="0" smtClean="0">
                <a:latin typeface="+mn-ea"/>
              </a:rPr>
              <a:t>재실행</a:t>
            </a:r>
            <a:endParaRPr lang="en-US" altLang="ko-KR" sz="1400" b="1" dirty="0" smtClean="0">
              <a:latin typeface="+mn-ea"/>
            </a:endParaRPr>
          </a:p>
          <a:p>
            <a:pPr marL="342900" indent="-342900"/>
            <a:r>
              <a:rPr lang="en-US" altLang="ko-KR" sz="1400" b="1" dirty="0" smtClean="0">
                <a:latin typeface="+mn-ea"/>
              </a:rPr>
              <a:t>	1-1 </a:t>
            </a:r>
            <a:r>
              <a:rPr lang="ko-KR" altLang="en-US" sz="1400" b="1" dirty="0" err="1" smtClean="0">
                <a:latin typeface="+mn-ea"/>
              </a:rPr>
              <a:t>더정보시스템</a:t>
            </a:r>
            <a:r>
              <a:rPr lang="en-US" altLang="ko-KR" sz="1400" b="1" dirty="0" smtClean="0">
                <a:latin typeface="+mn-ea"/>
              </a:rPr>
              <a:t>(COOIS)</a:t>
            </a:r>
            <a:r>
              <a:rPr lang="ko-KR" altLang="en-US" sz="1400" b="1" dirty="0" smtClean="0">
                <a:latin typeface="+mn-ea"/>
              </a:rPr>
              <a:t>에서 확정 확인</a:t>
            </a:r>
            <a:r>
              <a:rPr lang="en-US" altLang="ko-KR" sz="1400" b="1" dirty="0" smtClean="0">
                <a:latin typeface="+mn-ea"/>
              </a:rPr>
              <a:t>/</a:t>
            </a:r>
            <a:r>
              <a:rPr lang="ko-KR" altLang="en-US" sz="1400" b="1" dirty="0" smtClean="0">
                <a:latin typeface="+mn-ea"/>
              </a:rPr>
              <a:t>원인분석</a:t>
            </a:r>
            <a:endParaRPr lang="en-US" altLang="ko-KR" sz="1400" b="1" dirty="0" smtClean="0">
              <a:latin typeface="+mn-ea"/>
            </a:endParaRPr>
          </a:p>
          <a:p>
            <a:pPr marL="342900" indent="-342900"/>
            <a:r>
              <a:rPr lang="en-US" altLang="ko-KR" sz="1400" b="1" dirty="0" smtClean="0">
                <a:latin typeface="+mn-ea"/>
              </a:rPr>
              <a:t>	1-2 COGI </a:t>
            </a:r>
            <a:r>
              <a:rPr lang="ko-KR" altLang="en-US" sz="1400" b="1" dirty="0" smtClean="0">
                <a:latin typeface="+mn-ea"/>
              </a:rPr>
              <a:t>화면에서 해당 자재의 </a:t>
            </a:r>
            <a:r>
              <a:rPr lang="en-US" altLang="ko-KR" sz="1400" b="1" dirty="0" err="1" smtClean="0">
                <a:latin typeface="+mn-ea"/>
              </a:rPr>
              <a:t>MvT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ko-KR" altLang="en-US" sz="1400" b="1" dirty="0" smtClean="0">
                <a:latin typeface="+mn-ea"/>
              </a:rPr>
              <a:t>이동유형</a:t>
            </a:r>
            <a:r>
              <a:rPr lang="en-US" altLang="ko-KR" sz="1400" b="1" dirty="0" smtClean="0">
                <a:latin typeface="+mn-ea"/>
              </a:rPr>
              <a:t>)</a:t>
            </a:r>
            <a:r>
              <a:rPr lang="ko-KR" altLang="en-US" sz="1400" b="1" dirty="0" smtClean="0">
                <a:latin typeface="+mn-ea"/>
              </a:rPr>
              <a:t>가 </a:t>
            </a:r>
            <a:r>
              <a:rPr lang="en-US" altLang="ko-KR" sz="1400" b="1" dirty="0" smtClean="0">
                <a:latin typeface="+mn-ea"/>
              </a:rPr>
              <a:t>101 </a:t>
            </a:r>
            <a:r>
              <a:rPr lang="ko-KR" altLang="en-US" sz="1400" b="1" dirty="0" smtClean="0">
                <a:latin typeface="+mn-ea"/>
              </a:rPr>
              <a:t>인 것 확인 </a:t>
            </a:r>
            <a:r>
              <a:rPr lang="en-US" altLang="ko-KR" sz="1400" b="1" dirty="0" smtClean="0">
                <a:latin typeface="+mn-ea"/>
              </a:rPr>
              <a:t>: </a:t>
            </a:r>
            <a:r>
              <a:rPr lang="ko-KR" altLang="en-US" sz="1400" b="1" dirty="0" smtClean="0">
                <a:latin typeface="+mn-ea"/>
              </a:rPr>
              <a:t>제품</a:t>
            </a:r>
            <a:r>
              <a:rPr lang="en-US" altLang="ko-KR" sz="1400" b="1" dirty="0" smtClean="0">
                <a:latin typeface="+mn-ea"/>
              </a:rPr>
              <a:t>/</a:t>
            </a:r>
            <a:r>
              <a:rPr lang="ko-KR" altLang="en-US" sz="1400" b="1" dirty="0" smtClean="0">
                <a:latin typeface="+mn-ea"/>
              </a:rPr>
              <a:t>반제품</a:t>
            </a:r>
            <a:endParaRPr lang="en-US" altLang="ko-KR" sz="1400" b="1" dirty="0" smtClean="0">
              <a:latin typeface="+mn-ea"/>
            </a:endParaRPr>
          </a:p>
          <a:p>
            <a:pPr marL="342900" indent="-342900"/>
            <a:r>
              <a:rPr lang="en-US" altLang="ko-KR" sz="1400" b="1" dirty="0" smtClean="0">
                <a:latin typeface="+mn-ea"/>
              </a:rPr>
              <a:t>	1-3 POP </a:t>
            </a:r>
            <a:r>
              <a:rPr lang="ko-KR" altLang="en-US" sz="1400" b="1" dirty="0" err="1" smtClean="0">
                <a:latin typeface="+mn-ea"/>
              </a:rPr>
              <a:t>공정별</a:t>
            </a:r>
            <a:r>
              <a:rPr lang="ko-KR" altLang="en-US" sz="1400" b="1" dirty="0" smtClean="0">
                <a:latin typeface="+mn-ea"/>
              </a:rPr>
              <a:t> 실적 확인</a:t>
            </a:r>
            <a:r>
              <a:rPr lang="en-US" altLang="ko-KR" sz="1400" b="1" dirty="0" smtClean="0">
                <a:latin typeface="+mn-ea"/>
              </a:rPr>
              <a:t>/</a:t>
            </a:r>
            <a:r>
              <a:rPr lang="ko-KR" altLang="en-US" sz="1400" b="1" dirty="0" smtClean="0">
                <a:latin typeface="+mn-ea"/>
              </a:rPr>
              <a:t>수정</a:t>
            </a:r>
            <a:endParaRPr lang="en-US" altLang="ko-KR" sz="1400" b="1" dirty="0" smtClean="0">
              <a:latin typeface="+mn-ea"/>
            </a:endParaRPr>
          </a:p>
          <a:p>
            <a:pPr marL="342900" indent="-342900"/>
            <a:r>
              <a:rPr lang="en-US" altLang="ko-KR" sz="1400" b="1" dirty="0" smtClean="0">
                <a:latin typeface="+mn-ea"/>
              </a:rPr>
              <a:t>	1-4 POP /ERP </a:t>
            </a:r>
            <a:r>
              <a:rPr lang="ko-KR" altLang="en-US" sz="1400" b="1" dirty="0" smtClean="0">
                <a:latin typeface="+mn-ea"/>
              </a:rPr>
              <a:t>간 </a:t>
            </a:r>
            <a:r>
              <a:rPr lang="en-US" altLang="ko-KR" sz="1400" b="1" dirty="0" smtClean="0">
                <a:latin typeface="+mn-ea"/>
              </a:rPr>
              <a:t>I/F </a:t>
            </a:r>
            <a:r>
              <a:rPr lang="ko-KR" altLang="en-US" sz="1400" b="1" dirty="0" smtClean="0">
                <a:latin typeface="+mn-ea"/>
              </a:rPr>
              <a:t>재실행</a:t>
            </a:r>
            <a:r>
              <a:rPr lang="en-US" altLang="ko-KR" sz="1400" b="1" dirty="0" smtClean="0">
                <a:latin typeface="+mn-ea"/>
              </a:rPr>
              <a:t>(T-code </a:t>
            </a:r>
            <a:r>
              <a:rPr lang="ko-KR" altLang="en-US" sz="1400" b="1" dirty="0" smtClean="0">
                <a:latin typeface="+mn-ea"/>
              </a:rPr>
              <a:t>확인</a:t>
            </a:r>
            <a:r>
              <a:rPr lang="en-US" altLang="ko-KR" sz="1400" b="1" dirty="0" smtClean="0">
                <a:latin typeface="+mn-ea"/>
              </a:rPr>
              <a:t>)</a:t>
            </a:r>
            <a:endParaRPr lang="en-US" altLang="ko-KR" sz="1400" b="1" dirty="0" smtClean="0"/>
          </a:p>
          <a:p>
            <a:endParaRPr lang="en-US" altLang="ko-KR" sz="1400" b="1" dirty="0" smtClean="0"/>
          </a:p>
          <a:p>
            <a:pPr marL="342900" indent="-342900"/>
            <a:r>
              <a:rPr lang="en-US" altLang="ko-KR" sz="1400" b="1" dirty="0" smtClean="0"/>
              <a:t>2. ZPPR0060(</a:t>
            </a:r>
            <a:r>
              <a:rPr lang="ko-KR" altLang="en-US" sz="1400" b="1" dirty="0" err="1" smtClean="0"/>
              <a:t>생산오더별</a:t>
            </a:r>
            <a:r>
              <a:rPr lang="ko-KR" altLang="en-US" sz="1400" b="1" dirty="0" smtClean="0"/>
              <a:t> 생산집계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리포트 </a:t>
            </a:r>
            <a:r>
              <a:rPr lang="en-US" altLang="ko-KR" sz="1400" b="1" dirty="0" smtClean="0"/>
              <a:t>Activity</a:t>
            </a:r>
            <a:r>
              <a:rPr lang="ko-KR" altLang="en-US" sz="1400" b="1" dirty="0" smtClean="0"/>
              <a:t>실적 확인하여 작업</a:t>
            </a:r>
            <a:r>
              <a:rPr lang="en-US" altLang="ko-KR" sz="1400" b="1" dirty="0" smtClean="0"/>
              <a:t>/</a:t>
            </a:r>
            <a:r>
              <a:rPr lang="ko-KR" altLang="en-US" sz="1400" b="1" dirty="0" smtClean="0"/>
              <a:t>스크랩수량차이확인</a:t>
            </a:r>
            <a:endParaRPr lang="en-US" altLang="ko-KR" sz="1400" b="1" dirty="0" smtClean="0"/>
          </a:p>
          <a:p>
            <a:pPr marL="342900" indent="-342900"/>
            <a:r>
              <a:rPr lang="en-US" altLang="ko-KR" sz="1400" b="1" dirty="0" smtClean="0"/>
              <a:t>	2-1 POP/ERP </a:t>
            </a:r>
            <a:r>
              <a:rPr lang="ko-KR" altLang="en-US" sz="1400" b="1" dirty="0" smtClean="0"/>
              <a:t>실적차이를 확인한다</a:t>
            </a:r>
            <a:r>
              <a:rPr lang="en-US" altLang="ko-KR" sz="1400" b="1" dirty="0" smtClean="0"/>
              <a:t>.</a:t>
            </a:r>
          </a:p>
          <a:p>
            <a:pPr marL="342900" indent="-342900"/>
            <a:r>
              <a:rPr lang="en-US" altLang="ko-KR" sz="1400" b="1" dirty="0" smtClean="0"/>
              <a:t>	2-2 </a:t>
            </a:r>
            <a:r>
              <a:rPr lang="en-US" altLang="ko-KR" sz="1400" b="1" dirty="0" smtClean="0">
                <a:latin typeface="+mn-ea"/>
              </a:rPr>
              <a:t>POP </a:t>
            </a:r>
            <a:r>
              <a:rPr lang="ko-KR" altLang="en-US" sz="1400" b="1" dirty="0" err="1" smtClean="0">
                <a:latin typeface="+mn-ea"/>
              </a:rPr>
              <a:t>공정별</a:t>
            </a:r>
            <a:r>
              <a:rPr lang="ko-KR" altLang="en-US" sz="1400" b="1" dirty="0" smtClean="0">
                <a:latin typeface="+mn-ea"/>
              </a:rPr>
              <a:t> 실적 확인</a:t>
            </a:r>
            <a:r>
              <a:rPr lang="en-US" altLang="ko-KR" sz="1400" b="1" dirty="0" smtClean="0">
                <a:latin typeface="+mn-ea"/>
              </a:rPr>
              <a:t>/</a:t>
            </a:r>
            <a:r>
              <a:rPr lang="ko-KR" altLang="en-US" sz="1400" b="1" dirty="0" smtClean="0">
                <a:latin typeface="+mn-ea"/>
              </a:rPr>
              <a:t>수정</a:t>
            </a:r>
            <a:endParaRPr lang="en-US" altLang="ko-KR" sz="1400" b="1" dirty="0" smtClean="0"/>
          </a:p>
          <a:p>
            <a:pPr marL="342900" indent="-342900"/>
            <a:r>
              <a:rPr lang="en-US" altLang="ko-KR" sz="1400" b="1" dirty="0" smtClean="0">
                <a:latin typeface="+mn-ea"/>
              </a:rPr>
              <a:t>	2-3 POP /ERP </a:t>
            </a:r>
            <a:r>
              <a:rPr lang="ko-KR" altLang="en-US" sz="1400" b="1" dirty="0" smtClean="0">
                <a:latin typeface="+mn-ea"/>
              </a:rPr>
              <a:t>간 </a:t>
            </a:r>
            <a:r>
              <a:rPr lang="en-US" altLang="ko-KR" sz="1400" b="1" dirty="0" smtClean="0">
                <a:latin typeface="+mn-ea"/>
              </a:rPr>
              <a:t>I/F </a:t>
            </a:r>
            <a:r>
              <a:rPr lang="ko-KR" altLang="en-US" sz="1400" b="1" dirty="0" smtClean="0">
                <a:latin typeface="+mn-ea"/>
              </a:rPr>
              <a:t>재실행</a:t>
            </a:r>
            <a:r>
              <a:rPr lang="en-US" altLang="ko-KR" sz="1400" b="1" dirty="0" smtClean="0">
                <a:latin typeface="+mn-ea"/>
              </a:rPr>
              <a:t>(T-code </a:t>
            </a:r>
            <a:r>
              <a:rPr lang="ko-KR" altLang="en-US" sz="1400" b="1" dirty="0" smtClean="0">
                <a:latin typeface="+mn-ea"/>
              </a:rPr>
              <a:t>확인</a:t>
            </a:r>
            <a:r>
              <a:rPr lang="en-US" altLang="ko-KR" sz="1400" b="1" dirty="0" smtClean="0">
                <a:latin typeface="+mn-ea"/>
              </a:rPr>
              <a:t>)</a:t>
            </a:r>
            <a:endParaRPr lang="en-US" altLang="ko-KR" sz="1400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20442152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TBOX" val="Text"/>
</p:tagLst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52086</TotalTime>
  <Words>870</Words>
  <Application>Microsoft Office PowerPoint</Application>
  <PresentationFormat>A4 용지(210x297mm)</PresentationFormat>
  <Paragraphs>202</Paragraphs>
  <Slides>12</Slides>
  <Notes>3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4" baseType="lpstr">
      <vt:lpstr>1_Office Theme</vt:lpstr>
      <vt:lpstr>비트맵 이미지</vt:lpstr>
      <vt:lpstr>목차 </vt:lpstr>
      <vt:lpstr>슬라이드 2</vt:lpstr>
      <vt:lpstr>Backlog 원인 규명 및 조치</vt:lpstr>
      <vt:lpstr>목차 </vt:lpstr>
      <vt:lpstr>Backlog 처리 흐름도</vt:lpstr>
      <vt:lpstr>목차 </vt:lpstr>
      <vt:lpstr>CASE 1 : Msg.184 </vt:lpstr>
      <vt:lpstr>CASE 2 : Msg.018 </vt:lpstr>
      <vt:lpstr>CASE 3 : Msg.106</vt:lpstr>
      <vt:lpstr>CASE 4 : Msg.897</vt:lpstr>
      <vt:lpstr>CASE 5 : Msg.021</vt:lpstr>
      <vt:lpstr>CASE 6 : Msg.022</vt:lpstr>
    </vt:vector>
  </TitlesOfParts>
  <Company>Accenture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\</dc:creator>
  <cp:lastModifiedBy>gbattery</cp:lastModifiedBy>
  <cp:revision>2364</cp:revision>
  <cp:lastPrinted>2012-08-27T05:23:04Z</cp:lastPrinted>
  <dcterms:created xsi:type="dcterms:W3CDTF">2012-01-22T02:52:50Z</dcterms:created>
  <dcterms:modified xsi:type="dcterms:W3CDTF">2013-02-25T01:20:15Z</dcterms:modified>
</cp:coreProperties>
</file>