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29"/>
  </p:notesMasterIdLst>
  <p:handoutMasterIdLst>
    <p:handoutMasterId r:id="rId130"/>
  </p:handoutMasterIdLst>
  <p:sldIdLst>
    <p:sldId id="374" r:id="rId3"/>
    <p:sldId id="375" r:id="rId4"/>
    <p:sldId id="377" r:id="rId5"/>
    <p:sldId id="577" r:id="rId6"/>
    <p:sldId id="390" r:id="rId7"/>
    <p:sldId id="453" r:id="rId8"/>
    <p:sldId id="454" r:id="rId9"/>
    <p:sldId id="455" r:id="rId10"/>
    <p:sldId id="456" r:id="rId11"/>
    <p:sldId id="392" r:id="rId12"/>
    <p:sldId id="495" r:id="rId13"/>
    <p:sldId id="496" r:id="rId14"/>
    <p:sldId id="497" r:id="rId15"/>
    <p:sldId id="394" r:id="rId16"/>
    <p:sldId id="459" r:id="rId17"/>
    <p:sldId id="466" r:id="rId18"/>
    <p:sldId id="467" r:id="rId19"/>
    <p:sldId id="468" r:id="rId20"/>
    <p:sldId id="470" r:id="rId21"/>
    <p:sldId id="471" r:id="rId22"/>
    <p:sldId id="473" r:id="rId23"/>
    <p:sldId id="474" r:id="rId24"/>
    <p:sldId id="476" r:id="rId25"/>
    <p:sldId id="475" r:id="rId26"/>
    <p:sldId id="477" r:id="rId27"/>
    <p:sldId id="479" r:id="rId28"/>
    <p:sldId id="480" r:id="rId29"/>
    <p:sldId id="481" r:id="rId30"/>
    <p:sldId id="482" r:id="rId31"/>
    <p:sldId id="483" r:id="rId32"/>
    <p:sldId id="484" r:id="rId33"/>
    <p:sldId id="485" r:id="rId34"/>
    <p:sldId id="486" r:id="rId35"/>
    <p:sldId id="498" r:id="rId36"/>
    <p:sldId id="487" r:id="rId37"/>
    <p:sldId id="488" r:id="rId38"/>
    <p:sldId id="489" r:id="rId39"/>
    <p:sldId id="490" r:id="rId40"/>
    <p:sldId id="491" r:id="rId41"/>
    <p:sldId id="492" r:id="rId42"/>
    <p:sldId id="493" r:id="rId43"/>
    <p:sldId id="494" r:id="rId44"/>
    <p:sldId id="499" r:id="rId45"/>
    <p:sldId id="503" r:id="rId46"/>
    <p:sldId id="504" r:id="rId47"/>
    <p:sldId id="505" r:id="rId48"/>
    <p:sldId id="506" r:id="rId49"/>
    <p:sldId id="507" r:id="rId50"/>
    <p:sldId id="508" r:id="rId51"/>
    <p:sldId id="509" r:id="rId52"/>
    <p:sldId id="510" r:id="rId53"/>
    <p:sldId id="511" r:id="rId54"/>
    <p:sldId id="512" r:id="rId55"/>
    <p:sldId id="513" r:id="rId56"/>
    <p:sldId id="514" r:id="rId57"/>
    <p:sldId id="515" r:id="rId58"/>
    <p:sldId id="516" r:id="rId59"/>
    <p:sldId id="517" r:id="rId60"/>
    <p:sldId id="518" r:id="rId61"/>
    <p:sldId id="519" r:id="rId62"/>
    <p:sldId id="520" r:id="rId63"/>
    <p:sldId id="521" r:id="rId64"/>
    <p:sldId id="522" r:id="rId65"/>
    <p:sldId id="523" r:id="rId66"/>
    <p:sldId id="524" r:id="rId67"/>
    <p:sldId id="525" r:id="rId68"/>
    <p:sldId id="526" r:id="rId69"/>
    <p:sldId id="578" r:id="rId70"/>
    <p:sldId id="579" r:id="rId71"/>
    <p:sldId id="580" r:id="rId72"/>
    <p:sldId id="581" r:id="rId73"/>
    <p:sldId id="582" r:id="rId74"/>
    <p:sldId id="583" r:id="rId75"/>
    <p:sldId id="584" r:id="rId76"/>
    <p:sldId id="585" r:id="rId77"/>
    <p:sldId id="586" r:id="rId78"/>
    <p:sldId id="587" r:id="rId79"/>
    <p:sldId id="588" r:id="rId80"/>
    <p:sldId id="589" r:id="rId81"/>
    <p:sldId id="590" r:id="rId82"/>
    <p:sldId id="591" r:id="rId83"/>
    <p:sldId id="592" r:id="rId84"/>
    <p:sldId id="593" r:id="rId85"/>
    <p:sldId id="594" r:id="rId86"/>
    <p:sldId id="595" r:id="rId87"/>
    <p:sldId id="596" r:id="rId88"/>
    <p:sldId id="597" r:id="rId89"/>
    <p:sldId id="598" r:id="rId90"/>
    <p:sldId id="599" r:id="rId91"/>
    <p:sldId id="600" r:id="rId92"/>
    <p:sldId id="601" r:id="rId93"/>
    <p:sldId id="602" r:id="rId94"/>
    <p:sldId id="603" r:id="rId95"/>
    <p:sldId id="604" r:id="rId96"/>
    <p:sldId id="605" r:id="rId97"/>
    <p:sldId id="606" r:id="rId98"/>
    <p:sldId id="607" r:id="rId99"/>
    <p:sldId id="608" r:id="rId100"/>
    <p:sldId id="609" r:id="rId101"/>
    <p:sldId id="610" r:id="rId102"/>
    <p:sldId id="611" r:id="rId103"/>
    <p:sldId id="612" r:id="rId104"/>
    <p:sldId id="613" r:id="rId105"/>
    <p:sldId id="614" r:id="rId106"/>
    <p:sldId id="615" r:id="rId107"/>
    <p:sldId id="616" r:id="rId108"/>
    <p:sldId id="617" r:id="rId109"/>
    <p:sldId id="618" r:id="rId110"/>
    <p:sldId id="619" r:id="rId111"/>
    <p:sldId id="620" r:id="rId112"/>
    <p:sldId id="621" r:id="rId113"/>
    <p:sldId id="622" r:id="rId114"/>
    <p:sldId id="623" r:id="rId115"/>
    <p:sldId id="624" r:id="rId116"/>
    <p:sldId id="625" r:id="rId117"/>
    <p:sldId id="626" r:id="rId118"/>
    <p:sldId id="627" r:id="rId119"/>
    <p:sldId id="628" r:id="rId120"/>
    <p:sldId id="629" r:id="rId121"/>
    <p:sldId id="630" r:id="rId122"/>
    <p:sldId id="631" r:id="rId123"/>
    <p:sldId id="632" r:id="rId124"/>
    <p:sldId id="633" r:id="rId125"/>
    <p:sldId id="634" r:id="rId126"/>
    <p:sldId id="635" r:id="rId127"/>
    <p:sldId id="636" r:id="rId128"/>
  </p:sldIdLst>
  <p:sldSz cx="9906000" cy="6858000" type="A4"/>
  <p:notesSz cx="9942513" cy="6761163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93333" autoAdjust="0"/>
  </p:normalViewPr>
  <p:slideViewPr>
    <p:cSldViewPr snapToGrid="0" showGuides="1">
      <p:cViewPr>
        <p:scale>
          <a:sx n="100" d="100"/>
          <a:sy n="100" d="100"/>
        </p:scale>
        <p:origin x="-846" y="15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30"/>
        <p:guide pos="3131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tableStyles" Target="tableStyles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notesMaster" Target="notesMasters/notesMaster1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handoutMaster" Target="handoutMasters/handoutMaster1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viewProps" Target="viewProps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6" Type="http://schemas.openxmlformats.org/officeDocument/2006/relationships/slide" Target="slides/slide24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309005" cy="37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33508" y="0"/>
            <a:ext cx="4309005" cy="37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385368"/>
            <a:ext cx="4309005" cy="37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33508" y="6385368"/>
            <a:ext cx="4309005" cy="37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9005" cy="33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31918" y="1"/>
            <a:ext cx="4309005" cy="33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0075" y="506413"/>
            <a:ext cx="3663950" cy="2536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5365" y="3211632"/>
            <a:ext cx="7951784" cy="3042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421685"/>
            <a:ext cx="4309005" cy="33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68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0.png"/><Relationship Id="rId5" Type="http://schemas.openxmlformats.org/officeDocument/2006/relationships/image" Target="../media/image99.emf"/><Relationship Id="rId4" Type="http://schemas.openxmlformats.org/officeDocument/2006/relationships/oleObject" Target="../embeddings/oleObject1.bin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0.png"/><Relationship Id="rId5" Type="http://schemas.openxmlformats.org/officeDocument/2006/relationships/image" Target="../media/image99.emf"/><Relationship Id="rId4" Type="http://schemas.openxmlformats.org/officeDocument/2006/relationships/oleObject" Target="../embeddings/oleObject2.bin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0.png"/><Relationship Id="rId5" Type="http://schemas.openxmlformats.org/officeDocument/2006/relationships/image" Target="../media/image99.emf"/><Relationship Id="rId4" Type="http://schemas.openxmlformats.org/officeDocument/2006/relationships/oleObject" Target="../embeddings/oleObject3.bin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0.png"/><Relationship Id="rId5" Type="http://schemas.openxmlformats.org/officeDocument/2006/relationships/image" Target="../media/image99.emf"/><Relationship Id="rId4" Type="http://schemas.openxmlformats.org/officeDocument/2006/relationships/oleObject" Target="../embeddings/oleObject4.bin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0.png"/><Relationship Id="rId5" Type="http://schemas.openxmlformats.org/officeDocument/2006/relationships/image" Target="../media/image99.emf"/><Relationship Id="rId4" Type="http://schemas.openxmlformats.org/officeDocument/2006/relationships/oleObject" Target="../embeddings/oleObject5.bin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BUSINESS PARTNER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059960"/>
              </p:ext>
            </p:extLst>
          </p:nvPr>
        </p:nvGraphicFramePr>
        <p:xfrm>
          <a:off x="307975" y="1322388"/>
          <a:ext cx="9190038" cy="3690549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v0.09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교육자료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김재욱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장준호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장지훈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2015.10.22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Agreement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교재 보완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696720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BP(Business Partner)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Customer, Vender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와 계약 체결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현업에서는 지정된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FORM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관련 업체들의 정보를 작성합니다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작성된 정보가 총무부에 전달되면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이것을 토대로 총무부에서는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 SYSTEM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 등록을 합니다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이후 현업에서는 등록된 정보들이 정확한지 파악하기 위해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 SYSTEM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내에서 검토를 실시합니다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이처럼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 SYSTEM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Customer,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정보가 정확한지 검토 방법을 배우는 것이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BP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교육의 목적입니다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요약하자면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생성을 확인하는 것입니다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(Port, Airport,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수정하는 절차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그리고 시스템상 각 필드의 개념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방법을 숙지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Agreement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AutoNum type="circleNumDbPlain"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운임을 결정하는데 필요한 운임항목 및 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Rate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정보를 관리하여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계약 또는 오더 생성 시 관련 운임이 자동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계산 될 수 있도록 기준정보를 등록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수정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변경 관리하는 업무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Business Partner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/>
        </p:nvGraphicFramePr>
        <p:xfrm>
          <a:off x="1000126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9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4" y="836613"/>
            <a:ext cx="831851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1" y="69852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1393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654850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BP(Business Partner)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Customer,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SYSTEM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정확히 등록되었는지 검토하는 방법을 학습합니다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</p:txBody>
      </p:sp>
      <p:pic>
        <p:nvPicPr>
          <p:cNvPr id="3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2" y="1401699"/>
            <a:ext cx="9001125" cy="48958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16" y="1490472"/>
            <a:ext cx="8741664" cy="4681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4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</p:txBody>
      </p:sp>
      <p:pic>
        <p:nvPicPr>
          <p:cNvPr id="3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2" y="1401699"/>
            <a:ext cx="9001125" cy="489585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2" y="1517904"/>
            <a:ext cx="8769096" cy="465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69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3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2" y="1401699"/>
            <a:ext cx="9001125" cy="489585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5" y="1511427"/>
            <a:ext cx="8778240" cy="4669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69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3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82" y="1401699"/>
            <a:ext cx="9001125" cy="489585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2" y="1508759"/>
            <a:ext cx="8769096" cy="468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69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649435"/>
              </p:ext>
            </p:extLst>
          </p:nvPr>
        </p:nvGraphicFramePr>
        <p:xfrm>
          <a:off x="429768" y="1362072"/>
          <a:ext cx="9025128" cy="5010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2007"/>
                <a:gridCol w="5329809"/>
                <a:gridCol w="1353312"/>
              </a:tblGrid>
              <a:tr h="66446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프로세스 흐름도 기능 설명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2141"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업무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ERP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</a:rPr>
                        <a:t> T-CODE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고객거래처 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신규 고객거래처 발생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첫 거래업체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사업자번호 변경 업체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2.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기존코드 존재여부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기존에 등록된 업체인지 사업자등록번호 등을 통하여 조회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XD03</a:t>
                      </a: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3.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미수거래처 여부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등록담당자는 외상거래 제공 여부를 담당 영업부서장에게 보고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4.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영업부서장 승인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영업부서장은 결제조건 및 고객거래처 신용도를 종합 평가하여 승인여부 결정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5.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고객정보 등록요청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영업부에서 고객등록 요청서를 그룹웨어 전자결재로 요청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세금계산서 첨부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6.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폐업등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국세청 홈페이지에 접속하여 사업자등록번호로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폐업에 관한 정보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7.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총무부 담당자 승인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폐업 여부 및 등록정보 미비 여부 확인 후 승인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8.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 코드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/BP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생성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영업부에서 요청한 신청서에 근거하여 총무부 담당자가 고객정보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/BP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XD01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9.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등록된 고객코드 등을 영업부 담당자에게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이메일을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 통하여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10.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등록정보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 담당자는 등록 완료된 정보를 확인 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XD03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고객정보 변경사유 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주소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대표자 등의 사업자번호 외의 변경사항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08442"/>
              </p:ext>
            </p:extLst>
          </p:nvPr>
        </p:nvGraphicFramePr>
        <p:xfrm>
          <a:off x="429768" y="1362072"/>
          <a:ext cx="9025128" cy="5010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89632"/>
                <a:gridCol w="5282184"/>
                <a:gridCol w="1353312"/>
              </a:tblGrid>
              <a:tr h="66446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프로세스 흐름도 기능 설명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2141"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업무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ERP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</a:rPr>
                        <a:t> T-CODE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12.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고객정보 변경등록 요청서 작성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영업부에서 고객정보 변경 요청서를 그룹웨어 전자결재로 요청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세금계산서 첨부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13.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사업자등록증 등 변경사항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변경요청 정보와 사업자등록증을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ERP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에 등록된 고객정보와 비교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XD02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14.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총무부 담당자 승인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변경사항 검토 후 승인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15.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고객정보 변경생성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영업부에서 요청한 신청서에 근거하여 총무부 담당자가 고객정보 변경등록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XD02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16.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 변경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등록된 고객코드 등을 영업부 담당자에게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이메일을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 통하여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17.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변경정보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 담당자는 변경 완료된 정보를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BP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33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71553"/>
              </p:ext>
            </p:extLst>
          </p:nvPr>
        </p:nvGraphicFramePr>
        <p:xfrm>
          <a:off x="429768" y="1362072"/>
          <a:ext cx="9025128" cy="5036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1082"/>
                <a:gridCol w="5229225"/>
                <a:gridCol w="1234821"/>
              </a:tblGrid>
              <a:tr h="561978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프로세스 흐름도 기능 설명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2141"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업무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ERP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</a:rPr>
                        <a:t> T-CODE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신규 미지급 구매처 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거래처 신규 등록 사유 발생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첫 거래업체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사업자번호 변경 업체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기 등록 여부 확인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기존에 등록되어 있는 거래처인지 시스템에서 조회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XK03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3.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미지급 거래처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등록신청서 작성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그룹웨어를 통한 전자결재를 통해 공급업체 등록신청서 작성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사업자등록증 사본 첨부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4.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사업자등록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</a:rPr>
                        <a:t>휴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</a:rPr>
                        <a:t>폐업등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국세청 홈페이지에서 사업자 유형을 검색하여 적합한 사업자인지 여부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5.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구매처코드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/BP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생성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 유형 검토가 완료된 공급업체 정보를 총무부 담당자가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SAP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에 입력함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XK01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6.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등록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구매처 코드 생성정보를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</a:rPr>
                        <a:t>요청팀에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 통보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7.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신규 구매거래처 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구매거래처가 신규로 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8.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구매거래처 등록 내부품의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담당자는 신규업체등록을 위하여 관련자료를 첨부하여 내부기안을 진행함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9. 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미지급 구매처 정보변경 사유발생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거래처 정보 변경 사유 발생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사업자번호 변경은 신규등록으로 처리함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10.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구매처 정보변경 신청서 작성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그룹웨어를 통한 전자결재를 통해 공급업체 정보변경 신청서 작성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사업자등록증 사본 첨부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11.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사업자등록증 등 변경사항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사업자등록증을 확인하여 변경 내용 검토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308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057113"/>
              </p:ext>
            </p:extLst>
          </p:nvPr>
        </p:nvGraphicFramePr>
        <p:xfrm>
          <a:off x="429768" y="1362072"/>
          <a:ext cx="9025128" cy="49722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1082"/>
                <a:gridCol w="5229225"/>
                <a:gridCol w="1234821"/>
              </a:tblGrid>
              <a:tr h="561978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</a:rPr>
                        <a:t>프로세스 흐름도 기능 설명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2141"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업무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ERP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</a:rPr>
                        <a:t> T-CODE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12.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구매처코드 정보변경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검토가 완료된 공급업체 변경정보를 총무부 담당자가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SAP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에 입력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XK02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13.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</a:rPr>
                        <a:t>구매공급처 정보변경 사유 발생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구매거래처 정보변경 사유 발생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사업자번호 변경은 신규등록으로 처리함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14.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거래처 정보변경 내부품의서 작성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영업부 담당자는 구매처 정보변경을 위하여 사업자등록증 등을 첨부하여 내부기안을 진행함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15.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View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정보변경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구매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View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</a:rPr>
                        <a:t>의 정보변경인 경우 총무부 담당자가 수정 진행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XK02</a:t>
                      </a: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62141"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ctr" latinLnBrk="1"/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712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239493"/>
              </p:ext>
            </p:extLst>
          </p:nvPr>
        </p:nvGraphicFramePr>
        <p:xfrm>
          <a:off x="612775" y="1495425"/>
          <a:ext cx="8616780" cy="4886326"/>
        </p:xfrm>
        <a:graphic>
          <a:graphicData uri="http://schemas.openxmlformats.org/drawingml/2006/table">
            <a:tbl>
              <a:tblPr/>
              <a:tblGrid>
                <a:gridCol w="803783"/>
                <a:gridCol w="3336417"/>
                <a:gridCol w="2322385"/>
                <a:gridCol w="2154195"/>
              </a:tblGrid>
              <a:tr h="2265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929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ERP(ECC)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XD03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29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29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3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ERP(ECC)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XK03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42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4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 role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입력방법과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SCAC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선사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입력방법 학습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294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5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Business Partner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084200"/>
              </p:ext>
            </p:extLst>
          </p:nvPr>
        </p:nvGraphicFramePr>
        <p:xfrm>
          <a:off x="344488" y="1174768"/>
          <a:ext cx="9215437" cy="514030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2915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ERP(ECC)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이동합니다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ERP 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확인을 시작합니다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440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: 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독일의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솔루션을 개발하는 회사 이름입니다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회계기반의 시스템으로서 기업활동을 하는데 있어 필요한 여러 가지 자원들을 원활하게 관리하기 위한 프로그램입니다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3. ERP(Enterprise Resource Planning,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전사적자원관리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TM(transportation management,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프로그램이 있습니다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4.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전사적자원관리란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회사 전체의 자원을 관리하는 시스템을 의미하고 운송관리는 운송에 특화된 시스템을 의미합니다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5. 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ECC(</a:t>
                      </a:r>
                      <a:r>
                        <a:rPr lang="en-US" altLang="ko-KR" sz="10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ERP Central</a:t>
                      </a:r>
                      <a:r>
                        <a:rPr lang="en-US" altLang="ko-KR" sz="1000" b="1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Component)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라고도 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등의 핵심적인 모듈을 포함하고 있음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: 1. BP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생성의 출발점입니다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2. Customer(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Vender(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매출처는 자사가 돈을 받는 업체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자사가 돈을 주는 업체를 의미입니다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4.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전사 시스템으로 인사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회계의 시스템을 통합으로 가지고 있습니다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5.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영업부에서 정해진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기입 후 총무부에 전달하면 총무부에서는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Customer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3824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-&gt;ERP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ERP(ECC) Customer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13" y="1623633"/>
            <a:ext cx="4845939" cy="241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319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808330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또는 빈 칸    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누릅니다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: 1. ECC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연계가 되어 있으므로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내에서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내에서도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정보가 동일하게 생성됩니다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업무부에서는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Customer, Vender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생성되어 있는 것을 먼저 확인 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연동되어 있는 것을 확인하면 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총무부에서 생성한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Customer, Vender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 영업부에 전달되면 영업부에서는 이 코드를 이용해서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생성을 확인합니다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19731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1604962"/>
            <a:ext cx="4605337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타원 7"/>
          <p:cNvSpPr/>
          <p:nvPr/>
        </p:nvSpPr>
        <p:spPr>
          <a:xfrm>
            <a:off x="947737" y="158591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158037" y="15430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54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181287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 화면에서    번 클릭하면 새로운 창이 한 개 나옵니다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그리고 이름 빈 칸에 상호 명을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청산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청산 상호가 들어간 모든 고객 정보를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 후 필요한 고객명을 더블 클릭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69610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4" y="1623418"/>
            <a:ext cx="4424362" cy="29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타원 12"/>
          <p:cNvSpPr/>
          <p:nvPr/>
        </p:nvSpPr>
        <p:spPr>
          <a:xfrm>
            <a:off x="1938337" y="49149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5" y="1623418"/>
            <a:ext cx="4381500" cy="299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6924675" y="2933700"/>
            <a:ext cx="257175" cy="9525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8172450" y="2933700"/>
            <a:ext cx="295275" cy="9525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528762" y="269557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88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164321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   고객 마스터 코드를 가져올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마스터에는 일반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가지가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치면 일반 데이터 창으로 이동됩니다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4696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1215628" y="4920258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1604961"/>
            <a:ext cx="4357687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1028700" y="3562350"/>
            <a:ext cx="419100" cy="11430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5" y="1576386"/>
            <a:ext cx="4381500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타원 13"/>
          <p:cNvSpPr/>
          <p:nvPr/>
        </p:nvSpPr>
        <p:spPr>
          <a:xfrm>
            <a:off x="7254478" y="26479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41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821260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총무부에 요청한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정보가 제대로 생성되었는지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제어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 업체일 경우 제어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사업자등록번호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종목이 필수로 들어가 있어야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조회하기 위해 뒤로 가는 버튼 클릭 후 판매 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경로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빈 칸을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0930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49" y="1638300"/>
            <a:ext cx="4333875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0" y="1552575"/>
            <a:ext cx="43243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타원 2"/>
          <p:cNvSpPr/>
          <p:nvPr/>
        </p:nvSpPr>
        <p:spPr>
          <a:xfrm>
            <a:off x="5248275" y="4000500"/>
            <a:ext cx="657225" cy="15240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타원 3"/>
          <p:cNvSpPr/>
          <p:nvPr/>
        </p:nvSpPr>
        <p:spPr>
          <a:xfrm>
            <a:off x="7115175" y="4152900"/>
            <a:ext cx="238125" cy="11430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115175" y="4286250"/>
            <a:ext cx="238125" cy="11430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8950" y="1552575"/>
            <a:ext cx="142875" cy="2000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8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806743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영역은 판매형태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제품형태에 따라 여러 개로 나눌 수 있지만 자사는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내에서 하나의 영업그룹으로 되어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조직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6000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경로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60 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60)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후에 판매 영역 데이터를 클릭 후 정보 생성 내용을 점검합니다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2809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566864"/>
            <a:ext cx="4362450" cy="301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971675" y="3074194"/>
            <a:ext cx="457200" cy="72628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6" y="1426369"/>
            <a:ext cx="4429124" cy="3164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6000750" y="1762125"/>
            <a:ext cx="733425" cy="1333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5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578453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 그룹을 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 조건을 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특히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 업체인 경우 세금 범주에 세금을 어떻게 부과할 것인지 관리를 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97785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609725"/>
            <a:ext cx="4324349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600075" y="3219450"/>
            <a:ext cx="447675" cy="11430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600200"/>
            <a:ext cx="437197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5276850" y="3333750"/>
            <a:ext cx="400050" cy="952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76850" y="4143375"/>
            <a:ext cx="3743325" cy="2000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28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655433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5475287"/>
                <a:gridCol w="3740150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ECC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개인고객 등의 정보가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정확히 들어가 있어야 부과가치세가 제대로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계산이 되기 때문에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총무부에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요청을 할 때부터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세금분류를 정확히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요청해야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데이터는 총무부에서 내부적인 계정을 결정하는데 쓰이는 데이터이기 때문에 별도로 신경을 안 쓰셔도 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5015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Customer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4" y="1609725"/>
            <a:ext cx="5353051" cy="3009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571999" y="3076576"/>
            <a:ext cx="1152525" cy="60007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25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367529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5475287"/>
                <a:gridCol w="3740150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이동합니다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 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누릅니다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Customer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확인한 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에도 동일하게 생성이 되었는지 확인을 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83747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Customer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1652588"/>
            <a:ext cx="5262561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타원 7"/>
          <p:cNvSpPr/>
          <p:nvPr/>
        </p:nvSpPr>
        <p:spPr>
          <a:xfrm>
            <a:off x="682228" y="18002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435328" y="190797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89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489157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TM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 칸    에 생성된 고객 마스터 넘버를 넣고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 아래에 파트너 정보가 생성됩니다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정보를 더블 클릭하면 상세 정보가 나옵니다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1750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Customer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22" y="1571626"/>
            <a:ext cx="4406503" cy="2990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타원 10"/>
          <p:cNvSpPr/>
          <p:nvPr/>
        </p:nvSpPr>
        <p:spPr>
          <a:xfrm>
            <a:off x="1320403" y="30670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67978" y="49149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49" y="1533526"/>
            <a:ext cx="4391025" cy="3028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5162550" y="4124325"/>
            <a:ext cx="1619250" cy="1333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9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81280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TM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Address tap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생성을 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영문 주소가 필요할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TM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영문으로도 생성이 가능합니다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0844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Customer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5" y="1600200"/>
            <a:ext cx="900589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648075" y="2486025"/>
            <a:ext cx="533400" cy="20002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48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816185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 또는 빈 칸    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누릅니다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공급업체 화면에서 빈 칸   에 커서를 클릭하면 생성되는 창을 엽니다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59132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2043112" y="49244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6" y="1623417"/>
            <a:ext cx="4400550" cy="299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타원 9"/>
          <p:cNvSpPr/>
          <p:nvPr/>
        </p:nvSpPr>
        <p:spPr>
          <a:xfrm>
            <a:off x="804862" y="163294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537692"/>
            <a:ext cx="4438649" cy="3062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타원 10"/>
          <p:cNvSpPr/>
          <p:nvPr/>
        </p:nvSpPr>
        <p:spPr>
          <a:xfrm>
            <a:off x="6281737" y="2156817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606279" y="529054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2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745956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창의 이름 빈 칸    에 상호 명을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*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상호가 들어간 모든 고객 정보를 조회합니다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코드를 가지고 있는 것을 확인할 수 있습니다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마스터는 일반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데이터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조직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가지로 구성되어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공급업체명을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더블 클릭합니다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38558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2202656" y="492859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71624"/>
            <a:ext cx="438150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타원 13"/>
          <p:cNvSpPr/>
          <p:nvPr/>
        </p:nvSpPr>
        <p:spPr>
          <a:xfrm>
            <a:off x="3498056" y="329029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6" y="1638299"/>
            <a:ext cx="440055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7134225" y="3071811"/>
            <a:ext cx="1876425" cy="10001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9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762803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조직은 동일하게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 코드를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정보를 확인하기 위해 전체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 Key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누르면 실제 데이터 화면으로 전환됩니다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주소를 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4382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4" y="1590675"/>
            <a:ext cx="4424362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461965" y="2343150"/>
            <a:ext cx="1633535" cy="2381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3400" y="2819400"/>
            <a:ext cx="114300" cy="4667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33400" y="3533775"/>
            <a:ext cx="114300" cy="494109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33400" y="4257675"/>
            <a:ext cx="114300" cy="2000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538" y="1590675"/>
            <a:ext cx="4376737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5143501" y="2828925"/>
            <a:ext cx="323850" cy="1333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143501" y="3771304"/>
            <a:ext cx="523874" cy="12829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3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422847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사업자등록번호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등을 확인합니다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0167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9" y="1600200"/>
            <a:ext cx="4443412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71500" y="3933825"/>
            <a:ext cx="1638300" cy="34290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86025" y="3933825"/>
            <a:ext cx="1304925" cy="5429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647824"/>
            <a:ext cx="44386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591175" y="3362325"/>
            <a:ext cx="1181100" cy="4286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10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259596"/>
              </p:ext>
            </p:extLst>
          </p:nvPr>
        </p:nvGraphicFramePr>
        <p:xfrm>
          <a:off x="344488" y="1295400"/>
          <a:ext cx="9215437" cy="5063459"/>
        </p:xfrm>
        <a:graphic>
          <a:graphicData uri="http://schemas.openxmlformats.org/drawingml/2006/table">
            <a:tbl>
              <a:tblPr/>
              <a:tblGrid>
                <a:gridCol w="5484812"/>
                <a:gridCol w="3730625"/>
              </a:tblGrid>
              <a:tr h="432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ECC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조직 데이터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 통화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그룹을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10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데이터는 총무부에서 내부적인 계정을 결정하는데 쓰이는 데이터이기 때문에 별도로 신경을 안 쓰셔도 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8474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XK03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Vender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5267325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81025" y="2609850"/>
            <a:ext cx="504825" cy="952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81025" y="5305425"/>
            <a:ext cx="504825" cy="10477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69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06792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5580062"/>
                <a:gridCol w="363537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TM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 칸    에 생성된 공급업체 마스터 넘버를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넣고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start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 아래에 파트너 정보가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생성됩니다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ECC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Vender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다른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구성되어 있는데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 같은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화면을 사용합니다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5008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Vender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 role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22" y="1571626"/>
            <a:ext cx="5378053" cy="2990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타원 10"/>
          <p:cNvSpPr/>
          <p:nvPr/>
        </p:nvSpPr>
        <p:spPr>
          <a:xfrm>
            <a:off x="1529953" y="30670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549628" y="1538884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53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657764"/>
              </p:ext>
            </p:extLst>
          </p:nvPr>
        </p:nvGraphicFramePr>
        <p:xfrm>
          <a:off x="344488" y="1295400"/>
          <a:ext cx="9215437" cy="5010150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383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TM Vender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정보를 더블 클릭하면 상세 정보가 나옵니다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Address tap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생성을 확인합니다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영문 주소가 필요할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TM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영문으로도 생성이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655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TM Vender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확인사항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Vender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선사 혹은 항공사인 경우에는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role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role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추가되어 있어야 합니다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왜냐하면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role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있어야만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(FB/FO)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partner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입력이 가능하기 때문입니다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  (FB : Freight Booking(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// FO : Freight Order(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매입오더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79294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Vender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BP role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600200"/>
            <a:ext cx="4371975" cy="296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14350" y="3033713"/>
            <a:ext cx="1038225" cy="19526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70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549214"/>
              </p:ext>
            </p:extLst>
          </p:nvPr>
        </p:nvGraphicFramePr>
        <p:xfrm>
          <a:off x="344488" y="1295399"/>
          <a:ext cx="9215437" cy="5079241"/>
        </p:xfrm>
        <a:graphic>
          <a:graphicData uri="http://schemas.openxmlformats.org/drawingml/2006/table">
            <a:tbl>
              <a:tblPr/>
              <a:tblGrid>
                <a:gridCol w="4608512"/>
                <a:gridCol w="4606925"/>
              </a:tblGrid>
              <a:tr h="35247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TM Vender BP role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349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화면은 현재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모드이며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클릭하면 이 업체가 가지고 있는 모든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볼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또는 항공사 업체인데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생성이 안되어 있으면 변경모드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연필 모양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변경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저장합니다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그러면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*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BP role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에서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maintained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는 생성되었다는 표시입니다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 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옆에 돋보기 표시 참조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84064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Vender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BP role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SCAC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선사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1600200"/>
            <a:ext cx="437197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타원 6"/>
          <p:cNvSpPr/>
          <p:nvPr/>
        </p:nvSpPr>
        <p:spPr>
          <a:xfrm>
            <a:off x="3120628" y="22288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844403" y="5057774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4" y="1562099"/>
            <a:ext cx="4348161" cy="321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7124700" y="1905000"/>
            <a:ext cx="209550" cy="171450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8639175" y="2209800"/>
            <a:ext cx="161925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8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534738"/>
              </p:ext>
            </p:extLst>
          </p:nvPr>
        </p:nvGraphicFramePr>
        <p:xfrm>
          <a:off x="344488" y="1295399"/>
          <a:ext cx="9215437" cy="50589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589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TM Vender BP role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BP role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용어 정리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Bill-to-Party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납품이나 서비스에 대한 송장을 접수하는 회사 혹은 개인</a:t>
                      </a: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Carrier : </a:t>
                      </a:r>
                      <a:r>
                        <a:rPr lang="ko-KR" altLang="ko-KR" sz="1200" dirty="0" err="1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운송사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역할</a:t>
                      </a: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Financial Services BP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회계와 관련된 데이터를 저장하기 위한 역할</a:t>
                      </a: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Organization Unit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조직단위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회사의 조직 설정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ko-KR" sz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Prospect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예상 고객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현재 고객은 아니지만 향후 고객이 될 사람이나 회사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ko-KR" sz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Ship-to-Party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제품을 납품 받는 개인이나 회사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ko-KR" sz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Sold-to-Party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제품이나 서비스를 주문하는 개인 또는 회사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.</a:t>
                      </a:r>
                      <a:endParaRPr lang="ko-KR" altLang="ko-KR" sz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228600" indent="-228600" latinLnBrk="1">
                        <a:buFont typeface="+mj-ea"/>
                        <a:buAutoNum type="circleNumDbPlain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Vendor :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구매처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재화나 용역을 제공하여 대가를 받는 거래의 상대방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09169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Vender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BP role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SCAC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선사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1995488"/>
            <a:ext cx="268605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470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103431"/>
              </p:ext>
            </p:extLst>
          </p:nvPr>
        </p:nvGraphicFramePr>
        <p:xfrm>
          <a:off x="344488" y="1295399"/>
          <a:ext cx="9215437" cy="50589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Vender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SCAC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선사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입력방법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Identification tap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안에 있는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Identification Numbers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100101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이라는 코드가 아닌 다른 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(SCAC,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가지고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인식할 수 있도록 관리합니다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선사일 경우에는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SCAC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(BUP006)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   선사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(ZBUP07)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추가 입력하고 저장합니다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SCAC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미국으로 수입되는 위험화물에 대해 조기 방지 목적으로 각 선사 및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NVOCC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에게 부여하는 고유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1783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Vender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정보 생성 확인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BP role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추가 입력방법과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SCAC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선사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1729978" y="5595342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467100" y="5604867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6" y="1609724"/>
            <a:ext cx="9039224" cy="349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타원 4"/>
          <p:cNvSpPr/>
          <p:nvPr/>
        </p:nvSpPr>
        <p:spPr>
          <a:xfrm>
            <a:off x="5162550" y="2571750"/>
            <a:ext cx="771525" cy="20002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486150" y="4695825"/>
            <a:ext cx="2952750" cy="10477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495675" y="4905375"/>
            <a:ext cx="3352800" cy="14287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326606" y="4675584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326606" y="487977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326606" y="4352925"/>
            <a:ext cx="1140619" cy="1238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5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619096"/>
              </p:ext>
            </p:extLst>
          </p:nvPr>
        </p:nvGraphicFramePr>
        <p:xfrm>
          <a:off x="344488" y="1295399"/>
          <a:ext cx="9215437" cy="50589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TM 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Person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입력할 수 있는 창이 뜹니다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BP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97080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1558528" y="5410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4" y="1590676"/>
            <a:ext cx="9039225" cy="3495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타원 13"/>
          <p:cNvSpPr/>
          <p:nvPr/>
        </p:nvSpPr>
        <p:spPr>
          <a:xfrm>
            <a:off x="739378" y="1928217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1009650" y="1928217"/>
            <a:ext cx="409575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91740" y="576738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539853" y="2159793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4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298999"/>
              </p:ext>
            </p:extLst>
          </p:nvPr>
        </p:nvGraphicFramePr>
        <p:xfrm>
          <a:off x="344488" y="1295399"/>
          <a:ext cx="9215438" cy="5063367"/>
        </p:xfrm>
        <a:graphic>
          <a:graphicData uri="http://schemas.openxmlformats.org/drawingml/2006/table">
            <a:tbl>
              <a:tblPr/>
              <a:tblGrid>
                <a:gridCol w="4607719"/>
                <a:gridCol w="4607719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- 2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BP role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 후 생성되는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누릅니다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Title, First name, Last name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언어와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국가는 필수로 입력해야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51299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65" y="1604963"/>
            <a:ext cx="447556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847975" y="4857750"/>
            <a:ext cx="485775" cy="16192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286000" y="2362200"/>
            <a:ext cx="485775" cy="15240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4" y="1604964"/>
            <a:ext cx="4481511" cy="347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타원 12"/>
          <p:cNvSpPr/>
          <p:nvPr/>
        </p:nvSpPr>
        <p:spPr>
          <a:xfrm>
            <a:off x="7175897" y="30575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213997" y="40481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46497" y="61531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222772" y="61531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47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149685"/>
              </p:ext>
            </p:extLst>
          </p:nvPr>
        </p:nvGraphicFramePr>
        <p:xfrm>
          <a:off x="344488" y="1295399"/>
          <a:ext cx="9215438" cy="5063367"/>
        </p:xfrm>
        <a:graphic>
          <a:graphicData uri="http://schemas.openxmlformats.org/drawingml/2006/table">
            <a:tbl>
              <a:tblPr/>
              <a:tblGrid>
                <a:gridCol w="9215438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- 3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밑에 있는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 칸에 업체의 대표 정보 등을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밑에 있는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 칸에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업체의 담당자 정보 등을 기입합니다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버튼을 클릭합니다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11235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1609724"/>
            <a:ext cx="9039225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타원 14"/>
          <p:cNvSpPr/>
          <p:nvPr/>
        </p:nvSpPr>
        <p:spPr>
          <a:xfrm>
            <a:off x="3184922" y="3124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184922" y="4267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279922" y="54197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279922" y="578286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2352675" y="1609724"/>
            <a:ext cx="228600" cy="114301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56022" y="614481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3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263378" y="1505112"/>
            <a:ext cx="159544" cy="14612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3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49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36274"/>
              </p:ext>
            </p:extLst>
          </p:nvPr>
        </p:nvGraphicFramePr>
        <p:xfrm>
          <a:off x="344488" y="1295399"/>
          <a:ext cx="9215438" cy="5058907"/>
        </p:xfrm>
        <a:graphic>
          <a:graphicData uri="http://schemas.openxmlformats.org/drawingml/2006/table">
            <a:tbl>
              <a:tblPr/>
              <a:tblGrid>
                <a:gridCol w="9215438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- 4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저장이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칸에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개를 생성됩니다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특정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지정하고 싶은 경우에는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Relationships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 선사에 이 담당자를 지정하고 싶은 경우에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Relationships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카테고리가 뜹니다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9826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타원 16"/>
          <p:cNvSpPr/>
          <p:nvPr/>
        </p:nvSpPr>
        <p:spPr>
          <a:xfrm>
            <a:off x="1489472" y="5410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451747" y="5787033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600200"/>
            <a:ext cx="9010649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타원 13"/>
          <p:cNvSpPr/>
          <p:nvPr/>
        </p:nvSpPr>
        <p:spPr>
          <a:xfrm>
            <a:off x="4922043" y="22193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100637" y="2219325"/>
            <a:ext cx="357188" cy="16073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829300" y="2000250"/>
            <a:ext cx="828675" cy="20955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660231" y="2024658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79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925850"/>
              </p:ext>
            </p:extLst>
          </p:nvPr>
        </p:nvGraphicFramePr>
        <p:xfrm>
          <a:off x="344488" y="1295399"/>
          <a:ext cx="9215438" cy="5058907"/>
        </p:xfrm>
        <a:graphic>
          <a:graphicData uri="http://schemas.openxmlformats.org/drawingml/2006/table">
            <a:tbl>
              <a:tblPr/>
              <a:tblGrid>
                <a:gridCol w="9215438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– 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칸에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Has Communication Partner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항목을 클릭합니다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(148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Communication Partner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한다는 뜻입니다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Relationship to BP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 후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 연계된 회사가 뜹니다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42974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" name="타원 16"/>
          <p:cNvSpPr/>
          <p:nvPr/>
        </p:nvSpPr>
        <p:spPr>
          <a:xfrm>
            <a:off x="565547" y="540067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637109" y="59531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2" y="1595439"/>
            <a:ext cx="8988028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타원 11"/>
          <p:cNvSpPr/>
          <p:nvPr/>
        </p:nvSpPr>
        <p:spPr>
          <a:xfrm>
            <a:off x="4527947" y="34480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706541" y="3448050"/>
            <a:ext cx="1475184" cy="16073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524375" y="406717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725591" y="4067175"/>
            <a:ext cx="737592" cy="16073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856434" y="59626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3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342709" y="4075509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3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511778" y="4067175"/>
            <a:ext cx="870347" cy="1690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764226"/>
              </p:ext>
            </p:extLst>
          </p:nvPr>
        </p:nvGraphicFramePr>
        <p:xfrm>
          <a:off x="344488" y="1295399"/>
          <a:ext cx="9215438" cy="5058907"/>
        </p:xfrm>
        <a:graphic>
          <a:graphicData uri="http://schemas.openxmlformats.org/drawingml/2006/table">
            <a:tbl>
              <a:tblPr/>
              <a:tblGrid>
                <a:gridCol w="9215438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– 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버튼을 클릭합니다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 클릭을 합니다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01352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1614488"/>
            <a:ext cx="9020175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2314575" y="1604963"/>
            <a:ext cx="209550" cy="22383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56022" y="5410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74081" y="1505546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6022" y="578167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60947" y="478155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2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63166" y="4781550"/>
            <a:ext cx="1237059" cy="16073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52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916485"/>
              </p:ext>
            </p:extLst>
          </p:nvPr>
        </p:nvGraphicFramePr>
        <p:xfrm>
          <a:off x="344488" y="1295399"/>
          <a:ext cx="9215438" cy="5058907"/>
        </p:xfrm>
        <a:graphic>
          <a:graphicData uri="http://schemas.openxmlformats.org/drawingml/2006/table">
            <a:tbl>
              <a:tblPr/>
              <a:tblGrid>
                <a:gridCol w="4607719"/>
                <a:gridCol w="4607719"/>
              </a:tblGrid>
              <a:tr h="3874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Person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입력방법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– 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426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 Communication Partner of tap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 최종 생성된 것을 확인할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이러한 과정을 통해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148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Contact Person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Communication Partner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입력되어 있는 것을 확인할 수 있습니다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4907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Management-&gt;Master Data-&gt;BP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Person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추가 입력방법 학습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타원 10"/>
          <p:cNvSpPr/>
          <p:nvPr/>
        </p:nvSpPr>
        <p:spPr>
          <a:xfrm>
            <a:off x="592931" y="5410200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657350"/>
            <a:ext cx="9039225" cy="343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타원 18"/>
          <p:cNvSpPr/>
          <p:nvPr/>
        </p:nvSpPr>
        <p:spPr>
          <a:xfrm>
            <a:off x="3034903" y="4772025"/>
            <a:ext cx="159544" cy="160734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1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203972" y="4781550"/>
            <a:ext cx="1834753" cy="16073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46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LOCATION -</a:t>
            </a:r>
            <a:endParaRPr lang="en-US" altLang="ko-KR" sz="18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2015. 10</a:t>
            </a:r>
          </a:p>
          <a:p>
            <a:r>
              <a:rPr lang="ko-KR" altLang="en-US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  <p:extLst>
      <p:ext uri="{BB962C8B-B14F-4D97-AF65-F5344CB8AC3E}">
        <p14:creationId xmlns:p14="http://schemas.microsoft.com/office/powerpoint/2010/main" val="57807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01256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Location: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기준정보 중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(Port, Airport,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정보를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수정하는 절차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그리고 시스템상 각 필드의 개념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방법을 숙지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관리는 영업부에서 수행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관리를 위해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담당자를 지정하여 운영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17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84531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179388" marR="0" lvl="0" indent="-96838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신규 등록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신규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필요 시 영업부 업무 담당자는 영업부 내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담당자에게 코드 생성을 요청하고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담당자는 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TM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상에서 해당 코드를 생성함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 시 필수정보가 누락되어 있거나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중복코드가 시스템에 이미 존재하는 경우 업무 담당자에게 정보 보완을 요청함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2" indent="-96838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2" indent="-96838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179388" marR="0" lvl="0" indent="-96838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기존 </a:t>
                      </a:r>
                      <a:r>
                        <a:rPr kumimoji="1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데이터 변경</a:t>
                      </a:r>
                      <a:endParaRPr kumimoji="1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  <a:defRPr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  <a:defRPr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데이터 변경 필요 시 영업부 업무 담당자는 영업부 내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담당자에게 정보 변경을 요청하고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Location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담당자는  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TM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상에서 해당 정보를 변경함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  <a:defRPr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63525" marR="0" lvl="0" indent="-79375" algn="l" defTabSz="708025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 typeface="맑은 고딕" panose="020B0503020000020004" pitchFamily="50" charset="-127"/>
                        <a:buChar char="­"/>
                        <a:tabLst/>
                        <a:defRPr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정보 변경 시 필수정보가 누락되어 있으면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업무 담당자에게 정보 보완을 요청함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854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  <p:graphicFrame>
        <p:nvGraphicFramePr>
          <p:cNvPr id="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511493"/>
              </p:ext>
            </p:extLst>
          </p:nvPr>
        </p:nvGraphicFramePr>
        <p:xfrm>
          <a:off x="360363" y="1436846"/>
          <a:ext cx="9161462" cy="4803804"/>
        </p:xfrm>
        <a:graphic>
          <a:graphicData uri="http://schemas.openxmlformats.org/drawingml/2006/table">
            <a:tbl>
              <a:tblPr/>
              <a:tblGrid>
                <a:gridCol w="1132106"/>
                <a:gridCol w="8029356"/>
              </a:tblGrid>
              <a:tr h="282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240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업무담당자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0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Location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 담당자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 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AutoShape 124"/>
          <p:cNvSpPr>
            <a:spLocks noChangeArrowheads="1"/>
          </p:cNvSpPr>
          <p:nvPr/>
        </p:nvSpPr>
        <p:spPr bwMode="auto">
          <a:xfrm>
            <a:off x="1903750" y="1972723"/>
            <a:ext cx="1288098" cy="363537"/>
          </a:xfrm>
          <a:prstGeom prst="homePlate">
            <a:avLst>
              <a:gd name="adj" fmla="val 7494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01.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신규 창고 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Port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발생</a:t>
            </a:r>
            <a:endParaRPr lang="en-US" altLang="ko-KR" sz="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AutoShape 128"/>
          <p:cNvSpPr>
            <a:spLocks noChangeArrowheads="1"/>
          </p:cNvSpPr>
          <p:nvPr/>
        </p:nvSpPr>
        <p:spPr bwMode="auto">
          <a:xfrm>
            <a:off x="4071988" y="4150238"/>
            <a:ext cx="1296000" cy="468000"/>
          </a:xfrm>
          <a:prstGeom prst="flowChartDecision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en-US" altLang="ko-KR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03.</a:t>
            </a:r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 정보</a:t>
            </a:r>
            <a:endParaRPr lang="en-US" altLang="ko-KR" sz="10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누락건 발생</a:t>
            </a:r>
            <a:endParaRPr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Elbow Connector 11"/>
          <p:cNvCxnSpPr>
            <a:stCxn id="8" idx="3"/>
            <a:endCxn id="28" idx="0"/>
          </p:cNvCxnSpPr>
          <p:nvPr/>
        </p:nvCxnSpPr>
        <p:spPr>
          <a:xfrm>
            <a:off x="3191848" y="2154492"/>
            <a:ext cx="1528140" cy="35470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73099" y="4113374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Yes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2" name="Elbow Connector 24"/>
          <p:cNvCxnSpPr>
            <a:stCxn id="26" idx="1"/>
            <a:endCxn id="28" idx="0"/>
          </p:cNvCxnSpPr>
          <p:nvPr/>
        </p:nvCxnSpPr>
        <p:spPr>
          <a:xfrm rot="10800000" flipV="1">
            <a:off x="4719989" y="2154492"/>
            <a:ext cx="1260571" cy="35470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82691" y="4689161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No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Elbow Connector 48"/>
          <p:cNvCxnSpPr>
            <a:stCxn id="20" idx="3"/>
            <a:endCxn id="27" idx="2"/>
          </p:cNvCxnSpPr>
          <p:nvPr/>
        </p:nvCxnSpPr>
        <p:spPr>
          <a:xfrm flipV="1">
            <a:off x="5367988" y="4663442"/>
            <a:ext cx="1193182" cy="75417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26"/>
          <p:cNvSpPr>
            <a:spLocks noChangeArrowheads="1"/>
          </p:cNvSpPr>
          <p:nvPr/>
        </p:nvSpPr>
        <p:spPr bwMode="auto">
          <a:xfrm flipH="1">
            <a:off x="8190264" y="5670670"/>
            <a:ext cx="1022350" cy="3651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en-US" altLang="ko-KR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07.</a:t>
            </a:r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생성</a:t>
            </a:r>
            <a:endParaRPr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6" name="Elbow Connector 57"/>
          <p:cNvCxnSpPr>
            <a:stCxn id="20" idx="2"/>
            <a:endCxn id="15" idx="3"/>
          </p:cNvCxnSpPr>
          <p:nvPr/>
        </p:nvCxnSpPr>
        <p:spPr>
          <a:xfrm rot="16200000" flipH="1">
            <a:off x="6354317" y="4017286"/>
            <a:ext cx="201618" cy="3470276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utoShape 124"/>
          <p:cNvSpPr>
            <a:spLocks noChangeArrowheads="1"/>
          </p:cNvSpPr>
          <p:nvPr/>
        </p:nvSpPr>
        <p:spPr bwMode="auto">
          <a:xfrm>
            <a:off x="1903750" y="3092378"/>
            <a:ext cx="1288098" cy="363537"/>
          </a:xfrm>
          <a:prstGeom prst="homePlate">
            <a:avLst>
              <a:gd name="adj" fmla="val 7494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08.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창고 및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Port </a:t>
            </a:r>
          </a:p>
          <a:p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정보변경 발생</a:t>
            </a:r>
            <a:endParaRPr lang="en-US" altLang="ko-KR" sz="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Oval 40"/>
          <p:cNvSpPr>
            <a:spLocks noChangeArrowheads="1"/>
          </p:cNvSpPr>
          <p:nvPr/>
        </p:nvSpPr>
        <p:spPr bwMode="auto">
          <a:xfrm>
            <a:off x="3388064" y="3100315"/>
            <a:ext cx="455613" cy="347662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A</a:t>
            </a:r>
            <a:endParaRPr lang="en-US" altLang="ko-KR" sz="10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9" name="Straight Arrow Connector 27"/>
          <p:cNvCxnSpPr>
            <a:stCxn id="17" idx="3"/>
            <a:endCxn id="18" idx="2"/>
          </p:cNvCxnSpPr>
          <p:nvPr/>
        </p:nvCxnSpPr>
        <p:spPr>
          <a:xfrm flipV="1">
            <a:off x="3191848" y="3274146"/>
            <a:ext cx="1962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AutoShape 128"/>
          <p:cNvSpPr>
            <a:spLocks noChangeArrowheads="1"/>
          </p:cNvSpPr>
          <p:nvPr/>
        </p:nvSpPr>
        <p:spPr bwMode="auto">
          <a:xfrm>
            <a:off x="4071988" y="5183615"/>
            <a:ext cx="1296000" cy="468000"/>
          </a:xfrm>
          <a:prstGeom prst="flowChartDecision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en-US" altLang="ko-KR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04.</a:t>
            </a:r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중복코드 존재</a:t>
            </a:r>
            <a:endParaRPr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1" name="Straight Arrow Connector 45"/>
          <p:cNvCxnSpPr>
            <a:stCxn id="9" idx="2"/>
            <a:endCxn id="20" idx="0"/>
          </p:cNvCxnSpPr>
          <p:nvPr/>
        </p:nvCxnSpPr>
        <p:spPr>
          <a:xfrm>
            <a:off x="4719988" y="4618238"/>
            <a:ext cx="0" cy="56537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52"/>
          <p:cNvCxnSpPr>
            <a:stCxn id="9" idx="3"/>
            <a:endCxn id="27" idx="1"/>
          </p:cNvCxnSpPr>
          <p:nvPr/>
        </p:nvCxnSpPr>
        <p:spPr>
          <a:xfrm>
            <a:off x="5367988" y="4384238"/>
            <a:ext cx="612571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54"/>
          <p:cNvCxnSpPr>
            <a:stCxn id="27" idx="0"/>
          </p:cNvCxnSpPr>
          <p:nvPr/>
        </p:nvCxnSpPr>
        <p:spPr>
          <a:xfrm flipV="1">
            <a:off x="6561170" y="2435284"/>
            <a:ext cx="0" cy="17255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273099" y="5166315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Yes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2691" y="5598359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No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5980559" y="1875288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06.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정보 보완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5"/>
          <p:cNvSpPr>
            <a:spLocks noChangeArrowheads="1"/>
          </p:cNvSpPr>
          <p:nvPr/>
        </p:nvSpPr>
        <p:spPr bwMode="auto">
          <a:xfrm>
            <a:off x="5980559" y="4105035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05.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정보 보완 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139377" y="2453353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02.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코드 생성 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1" name="Straight Arrow Connector 82"/>
          <p:cNvCxnSpPr/>
          <p:nvPr/>
        </p:nvCxnSpPr>
        <p:spPr>
          <a:xfrm>
            <a:off x="4729964" y="3011760"/>
            <a:ext cx="0" cy="113241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83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  <p:graphicFrame>
        <p:nvGraphicFramePr>
          <p:cNvPr id="7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216491"/>
              </p:ext>
            </p:extLst>
          </p:nvPr>
        </p:nvGraphicFramePr>
        <p:xfrm>
          <a:off x="360363" y="1436846"/>
          <a:ext cx="9161462" cy="4803804"/>
        </p:xfrm>
        <a:graphic>
          <a:graphicData uri="http://schemas.openxmlformats.org/drawingml/2006/table">
            <a:tbl>
              <a:tblPr/>
              <a:tblGrid>
                <a:gridCol w="1132106"/>
                <a:gridCol w="8029356"/>
              </a:tblGrid>
              <a:tr h="282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240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업무담당자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0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Location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관리 담당자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 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AutoShape 128"/>
          <p:cNvSpPr>
            <a:spLocks noChangeArrowheads="1"/>
          </p:cNvSpPr>
          <p:nvPr/>
        </p:nvSpPr>
        <p:spPr bwMode="auto">
          <a:xfrm>
            <a:off x="2936908" y="4570638"/>
            <a:ext cx="1296000" cy="468000"/>
          </a:xfrm>
          <a:prstGeom prst="flowChartDecision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en-US" altLang="ko-KR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10.</a:t>
            </a:r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 정보</a:t>
            </a:r>
            <a:endParaRPr lang="en-US" altLang="ko-KR" sz="10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누락건 발생</a:t>
            </a:r>
            <a:endParaRPr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0" name="Elbow Connector 11"/>
          <p:cNvCxnSpPr>
            <a:endCxn id="42" idx="0"/>
          </p:cNvCxnSpPr>
          <p:nvPr/>
        </p:nvCxnSpPr>
        <p:spPr>
          <a:xfrm>
            <a:off x="2361558" y="2585402"/>
            <a:ext cx="1223350" cy="35470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138019" y="4533774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Yes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3" name="Elbow Connector 24"/>
          <p:cNvCxnSpPr>
            <a:stCxn id="40" idx="1"/>
            <a:endCxn id="42" idx="0"/>
          </p:cNvCxnSpPr>
          <p:nvPr/>
        </p:nvCxnSpPr>
        <p:spPr>
          <a:xfrm rot="10800000" flipV="1">
            <a:off x="3584909" y="2585402"/>
            <a:ext cx="1565361" cy="35470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547611" y="5109561"/>
            <a:ext cx="4978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No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Rectangle 126"/>
          <p:cNvSpPr>
            <a:spLocks noChangeArrowheads="1"/>
          </p:cNvSpPr>
          <p:nvPr/>
        </p:nvSpPr>
        <p:spPr bwMode="auto">
          <a:xfrm flipH="1">
            <a:off x="8284854" y="5670670"/>
            <a:ext cx="1022350" cy="3651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rIns="0" anchor="ctr"/>
          <a:lstStyle/>
          <a:p>
            <a:r>
              <a:rPr lang="en-US" altLang="ko-KR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13.</a:t>
            </a:r>
            <a:r>
              <a:rPr lang="ko-KR" altLang="en-US" sz="10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 변경</a:t>
            </a:r>
            <a:endParaRPr lang="en-US" altLang="ko-KR" sz="1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6" name="Elbow Connector 57"/>
          <p:cNvCxnSpPr>
            <a:stCxn id="29" idx="2"/>
            <a:endCxn id="35" idx="3"/>
          </p:cNvCxnSpPr>
          <p:nvPr/>
        </p:nvCxnSpPr>
        <p:spPr>
          <a:xfrm rot="16200000" flipH="1">
            <a:off x="5527584" y="3095962"/>
            <a:ext cx="814595" cy="4699946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40"/>
          <p:cNvSpPr>
            <a:spLocks noChangeArrowheads="1"/>
          </p:cNvSpPr>
          <p:nvPr/>
        </p:nvSpPr>
        <p:spPr bwMode="auto">
          <a:xfrm>
            <a:off x="1905945" y="2411571"/>
            <a:ext cx="455613" cy="347662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A</a:t>
            </a:r>
            <a:endParaRPr lang="en-US" altLang="ko-KR" sz="10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8" name="Straight Arrow Connector 52"/>
          <p:cNvCxnSpPr>
            <a:stCxn id="29" idx="3"/>
            <a:endCxn id="41" idx="1"/>
          </p:cNvCxnSpPr>
          <p:nvPr/>
        </p:nvCxnSpPr>
        <p:spPr>
          <a:xfrm>
            <a:off x="4232908" y="4804638"/>
            <a:ext cx="917361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54"/>
          <p:cNvCxnSpPr>
            <a:stCxn id="41" idx="0"/>
          </p:cNvCxnSpPr>
          <p:nvPr/>
        </p:nvCxnSpPr>
        <p:spPr>
          <a:xfrm flipV="1">
            <a:off x="5730880" y="2855684"/>
            <a:ext cx="0" cy="17255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5"/>
          <p:cNvSpPr>
            <a:spLocks noChangeArrowheads="1"/>
          </p:cNvSpPr>
          <p:nvPr/>
        </p:nvSpPr>
        <p:spPr bwMode="auto">
          <a:xfrm>
            <a:off x="5150269" y="2306198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12.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정보 보완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5150269" y="4525435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정보 보완 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AutoShape 5"/>
          <p:cNvSpPr>
            <a:spLocks noChangeArrowheads="1"/>
          </p:cNvSpPr>
          <p:nvPr/>
        </p:nvSpPr>
        <p:spPr bwMode="auto">
          <a:xfrm>
            <a:off x="3004297" y="2884263"/>
            <a:ext cx="1161222" cy="5584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09.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정보 변경 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Straight Arrow Connector 28"/>
          <p:cNvCxnSpPr>
            <a:endCxn id="29" idx="0"/>
          </p:cNvCxnSpPr>
          <p:nvPr/>
        </p:nvCxnSpPr>
        <p:spPr>
          <a:xfrm>
            <a:off x="3584908" y="3442670"/>
            <a:ext cx="0" cy="11279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13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24793"/>
              </p:ext>
            </p:extLst>
          </p:nvPr>
        </p:nvGraphicFramePr>
        <p:xfrm>
          <a:off x="488950" y="1366341"/>
          <a:ext cx="8856663" cy="4813746"/>
        </p:xfrm>
        <a:graphic>
          <a:graphicData uri="http://schemas.openxmlformats.org/drawingml/2006/table">
            <a:tbl>
              <a:tblPr/>
              <a:tblGrid>
                <a:gridCol w="2417212"/>
                <a:gridCol w="5088048"/>
                <a:gridCol w="1351403"/>
              </a:tblGrid>
              <a:tr h="48269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8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창고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신규 창고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PORT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발생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생성 요청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신규 창고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PORT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 대한 코드 생성 요청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정보 누락 건 발생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업무담당자로부터 제공 받은 정보 중 누락된 필수정보가 있는지 확인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중복코드 존재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업무담당자로부터 제공받은 정보가 시스템에 기 존재하는지 확인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보완 요청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미비 정보에 대한 보완 요청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보완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필요 정보 보완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업무담당자로부터 제공받은 정보를 시스템으로 입력하여 해당 코드 생성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0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정보변경 발생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창고 및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PORT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 대한 정보 변경을 요청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0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정보 누락 건 발생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업무담당자로부터 제공 받은 정보 중 누락된 필수정보가 있는지 확인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0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보완 요청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미비 정보에 대한 보완 요청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0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보완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필요 정보 보완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00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업무담당자로부터 제공받은 정보를 시스템으로 입력하여 해당 코드 변경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9924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606069"/>
              </p:ext>
            </p:extLst>
          </p:nvPr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LOCATION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Location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344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78497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접속 및 경로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MENU(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그림 붉은색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Transportation Management -&gt; Master Data -&gt; Transportation Network -&gt; 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순으로 더블클릭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23360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80" y="1548633"/>
            <a:ext cx="4692048" cy="400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모서리가 둥근 직사각형 1"/>
          <p:cNvSpPr/>
          <p:nvPr/>
        </p:nvSpPr>
        <p:spPr>
          <a:xfrm>
            <a:off x="861844" y="1849821"/>
            <a:ext cx="220717" cy="23122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021" y="1793686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①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7085" y="3391387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solidFill>
                  <a:srgbClr val="FF0000"/>
                </a:solidFill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83454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29526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접속 및 경로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T-Code(Transaction Code)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직접 입력하여 이동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Code: /O/SCMTMS/LOC3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62804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26" y="1561278"/>
            <a:ext cx="3552825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모서리가 둥근 직사각형 1"/>
          <p:cNvSpPr/>
          <p:nvPr/>
        </p:nvSpPr>
        <p:spPr>
          <a:xfrm>
            <a:off x="651633" y="1818290"/>
            <a:ext cx="1187677" cy="23122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50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60" y="1592974"/>
            <a:ext cx="3829050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269" y="2646121"/>
            <a:ext cx="2268459" cy="389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95209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Location Master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Location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검색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Location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필드 클릭 후 우측 돋보기버튼 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원하는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 클릭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32060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cxnSp>
        <p:nvCxnSpPr>
          <p:cNvPr id="4" name="직선 화살표 연결선 3"/>
          <p:cNvCxnSpPr/>
          <p:nvPr/>
        </p:nvCxnSpPr>
        <p:spPr>
          <a:xfrm>
            <a:off x="2423209" y="2793780"/>
            <a:ext cx="796158" cy="13860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12870" y="2539918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①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72713" y="2539918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60137" y="2892369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③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175269" y="2802833"/>
            <a:ext cx="220717" cy="23122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0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75287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클릭 후 우측 버튼 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검색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검색 가능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Location Search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Location Type, UN/LO Code, IATA 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등의 조건으로 검색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Find Location with Address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도시명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도로명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Seach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term(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등으로 검색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입력완료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 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검색 완료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선택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33114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67" y="1651603"/>
            <a:ext cx="3144071" cy="322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직선 화살표 연결선 8"/>
          <p:cNvCxnSpPr/>
          <p:nvPr/>
        </p:nvCxnSpPr>
        <p:spPr>
          <a:xfrm>
            <a:off x="2692290" y="2803606"/>
            <a:ext cx="921626" cy="113119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311" y="3773214"/>
            <a:ext cx="3479581" cy="2508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모서리가 둥근 직사각형 14"/>
          <p:cNvSpPr/>
          <p:nvPr/>
        </p:nvSpPr>
        <p:spPr>
          <a:xfrm>
            <a:off x="7199582" y="5968599"/>
            <a:ext cx="220717" cy="22198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2450" y="2453282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①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89527" y="5680890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③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891" y="3773215"/>
            <a:ext cx="1813011" cy="2508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772419" y="4482704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</a:rPr>
              <a:t>④</a:t>
            </a:r>
            <a:endParaRPr lang="ko-KR" altLang="en-US" sz="15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047" y="3764161"/>
            <a:ext cx="3034264" cy="246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613916" y="4508931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solidFill>
                  <a:srgbClr val="FF0000"/>
                </a:solidFill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418105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06086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열람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1285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642078"/>
            <a:ext cx="4457700" cy="294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95300" y="2889047"/>
            <a:ext cx="42041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solidFill>
                  <a:srgbClr val="FF0000"/>
                </a:solidFill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73049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08078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주요 정보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[Header]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Location: Location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Type: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유형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[Identifier]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UN/LO Code: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UN/LO 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IATA Code: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IATA 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[Geographical Data]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위도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Time zone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29042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90" y="1608087"/>
            <a:ext cx="5056398" cy="431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액자 4"/>
          <p:cNvSpPr/>
          <p:nvPr/>
        </p:nvSpPr>
        <p:spPr>
          <a:xfrm>
            <a:off x="497290" y="2462545"/>
            <a:ext cx="479184" cy="208228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84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79342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Address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주요 정보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[Street Address]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도시명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국가명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[PO Box Address]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사서함번호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사서함 우편번호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건물이나 회사에 부여된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우편번호 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7761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76" y="1639614"/>
            <a:ext cx="4947580" cy="3999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액자 4"/>
          <p:cNvSpPr/>
          <p:nvPr/>
        </p:nvSpPr>
        <p:spPr>
          <a:xfrm>
            <a:off x="977099" y="2435386"/>
            <a:ext cx="479184" cy="208228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13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73790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Alternative identifiers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AMS, AFR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대하여 필요한 정보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27579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94" y="1618593"/>
            <a:ext cx="4813738" cy="350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67" y="2899348"/>
            <a:ext cx="3702926" cy="3136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액자 5"/>
          <p:cNvSpPr/>
          <p:nvPr/>
        </p:nvSpPr>
        <p:spPr>
          <a:xfrm>
            <a:off x="1529364" y="2530447"/>
            <a:ext cx="761163" cy="208228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1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37765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먼저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하단 에러 메시지를 통해 시스템에 기 입력되어있지 않은 코드임을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85909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08" y="1633866"/>
            <a:ext cx="4542266" cy="3537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액자 2"/>
          <p:cNvSpPr/>
          <p:nvPr/>
        </p:nvSpPr>
        <p:spPr>
          <a:xfrm>
            <a:off x="510408" y="4798337"/>
            <a:ext cx="3029497" cy="372753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13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60296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(Port, Airport)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Code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Name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 : Port(1100), Air Port(1110)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Port(1100)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UN/LOCODE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Port(1110)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IATA CODE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6879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66" y="1639613"/>
            <a:ext cx="4900699" cy="4055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액자 4"/>
          <p:cNvSpPr/>
          <p:nvPr/>
        </p:nvSpPr>
        <p:spPr>
          <a:xfrm>
            <a:off x="2601759" y="2073245"/>
            <a:ext cx="2341433" cy="263331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6" name="액자 5"/>
          <p:cNvSpPr/>
          <p:nvPr/>
        </p:nvSpPr>
        <p:spPr>
          <a:xfrm>
            <a:off x="1368973" y="2261858"/>
            <a:ext cx="596273" cy="186376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액자 6"/>
          <p:cNvSpPr/>
          <p:nvPr/>
        </p:nvSpPr>
        <p:spPr>
          <a:xfrm>
            <a:off x="1368373" y="2082299"/>
            <a:ext cx="958368" cy="208228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8" name="액자 7"/>
          <p:cNvSpPr/>
          <p:nvPr/>
        </p:nvSpPr>
        <p:spPr>
          <a:xfrm>
            <a:off x="432772" y="3121938"/>
            <a:ext cx="1432892" cy="427021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12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86116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(Port, Airport)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Address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Country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Language (English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기본 설정됨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Country 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General 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위도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경도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Time Zone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값이 자동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Time Zone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해당 국가의 시간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경도 값은 해당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국가의 평균적인 지점으로 자동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84760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61" y="1627615"/>
            <a:ext cx="4610264" cy="459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939" y="4656904"/>
            <a:ext cx="6667500" cy="12858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액자 5"/>
          <p:cNvSpPr/>
          <p:nvPr/>
        </p:nvSpPr>
        <p:spPr>
          <a:xfrm>
            <a:off x="1432344" y="4190245"/>
            <a:ext cx="468882" cy="186376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액자 6"/>
          <p:cNvSpPr/>
          <p:nvPr/>
        </p:nvSpPr>
        <p:spPr>
          <a:xfrm>
            <a:off x="1512316" y="5233811"/>
            <a:ext cx="1194530" cy="252587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31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98376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(Port, Airport)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 값 입력 후 상단의 저장 버튼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완료 메시지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3024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67" y="1624670"/>
            <a:ext cx="5254023" cy="257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007472" y="1853163"/>
            <a:ext cx="220717" cy="22198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67" y="4409746"/>
            <a:ext cx="5254023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모서리가 둥근 직사각형 8"/>
          <p:cNvSpPr/>
          <p:nvPr/>
        </p:nvSpPr>
        <p:spPr>
          <a:xfrm>
            <a:off x="567557" y="5043039"/>
            <a:ext cx="1397875" cy="221987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52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61641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Port/Airport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시와 같은 방법으로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Display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에러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메시지를 통해 시스템에 기 등록되지 않았음을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Create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97423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63" y="1639778"/>
            <a:ext cx="4779563" cy="3415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13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30126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Header, General, Address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값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[Header]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Code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Name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Type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(1002),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(1170)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[Address]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Country, Language.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09230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4" y="1621877"/>
            <a:ext cx="4986463" cy="358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액자 5"/>
          <p:cNvSpPr/>
          <p:nvPr/>
        </p:nvSpPr>
        <p:spPr>
          <a:xfrm>
            <a:off x="1394235" y="2154726"/>
            <a:ext cx="1158843" cy="264112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액자 6"/>
          <p:cNvSpPr/>
          <p:nvPr/>
        </p:nvSpPr>
        <p:spPr>
          <a:xfrm>
            <a:off x="2619867" y="2154726"/>
            <a:ext cx="1707691" cy="264112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8" name="액자 7"/>
          <p:cNvSpPr/>
          <p:nvPr/>
        </p:nvSpPr>
        <p:spPr>
          <a:xfrm>
            <a:off x="1394235" y="2409786"/>
            <a:ext cx="353084" cy="206666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1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31356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장치장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Header, General, Address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값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[Header]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Code, Location Name, Location Type.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[Address]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Country, Language.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5755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76" y="1620629"/>
            <a:ext cx="4991118" cy="372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액자 5"/>
          <p:cNvSpPr/>
          <p:nvPr/>
        </p:nvSpPr>
        <p:spPr>
          <a:xfrm>
            <a:off x="1548142" y="3748137"/>
            <a:ext cx="398351" cy="262550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sp>
        <p:nvSpPr>
          <p:cNvPr id="7" name="액자 6"/>
          <p:cNvSpPr/>
          <p:nvPr/>
        </p:nvSpPr>
        <p:spPr>
          <a:xfrm>
            <a:off x="1602464" y="4671588"/>
            <a:ext cx="1251902" cy="253497"/>
          </a:xfrm>
          <a:prstGeom prst="frame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2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2068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Location 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Change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95334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2" y="1583448"/>
            <a:ext cx="4406297" cy="3611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1744715" y="3181537"/>
            <a:ext cx="1040525" cy="47977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25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9465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수정 버튼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단축키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Ctrl + F1)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변경이 필요한 필드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후 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7482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8" y="1576183"/>
            <a:ext cx="4944787" cy="4164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모서리가 둥근 직사각형 7"/>
          <p:cNvSpPr/>
          <p:nvPr/>
        </p:nvSpPr>
        <p:spPr>
          <a:xfrm>
            <a:off x="383958" y="1794171"/>
            <a:ext cx="309725" cy="23988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93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8" y="1556516"/>
            <a:ext cx="5110302" cy="3772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35577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Deletion flag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 기본적으로 한 번 입력된 데이터는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되지 않음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Deletion Flag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시 검색되지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않도록 설정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자체는 시스템상에 존재하며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코드를 알고 있는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직접 입력할 수는 있으나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검색조건으로 검색하면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결과 표시되지 않음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8394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TRANSPORTATION MANAGEMENT -&gt; MASTER DATA -&gt; TRANSPORTATION NETWORK -&gt; 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/SCMTMS/LOC3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2370413" y="5010337"/>
            <a:ext cx="1161063" cy="23988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76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AGREEMENT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  <p:extLst>
      <p:ext uri="{BB962C8B-B14F-4D97-AF65-F5344CB8AC3E}">
        <p14:creationId xmlns:p14="http://schemas.microsoft.com/office/powerpoint/2010/main" val="118986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68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994223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v0.09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장지훈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 시 유의사항 추가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09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00044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indent="-228600" algn="l" latinLnBrk="0">
                        <a:buAutoNum type="arabicPeriod"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: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운임을 결정하는데 필요한 운임항목 및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Rate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정보를 관리하여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계약 또는 오더 생성 시 관련 운임이 자동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228600" indent="-228600" algn="l" latinLnBrk="0"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                              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계산 될 수 있도록 기준정보를 등록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수정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변경 관리하는 업무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2. LOCATION :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3. AGREEMENT :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</p:spTree>
    <p:extLst>
      <p:ext uri="{BB962C8B-B14F-4D97-AF65-F5344CB8AC3E}">
        <p14:creationId xmlns:p14="http://schemas.microsoft.com/office/powerpoint/2010/main" val="333659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/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TM_01_03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6741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 정보가 존재 할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(Agreement)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운임 정보는 기본적으로 계약정보에 적용된 운임 정보를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Forwarding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            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 적용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:p14="http://schemas.microsoft.com/office/powerpoint/2010/main" val="72995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pSp>
        <p:nvGrpSpPr>
          <p:cNvPr id="36" name="그룹 35"/>
          <p:cNvGrpSpPr/>
          <p:nvPr/>
        </p:nvGrpSpPr>
        <p:grpSpPr>
          <a:xfrm>
            <a:off x="1307914" y="1691158"/>
            <a:ext cx="7190080" cy="4129648"/>
            <a:chOff x="1307914" y="1691158"/>
            <a:chExt cx="7190080" cy="4129648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auto">
            <a:xfrm>
              <a:off x="1341803" y="3247314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02. Rate Table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9" name="AutoShape 4"/>
            <p:cNvSpPr>
              <a:spLocks noChangeArrowheads="1"/>
            </p:cNvSpPr>
            <p:nvPr/>
          </p:nvSpPr>
          <p:spPr bwMode="auto">
            <a:xfrm>
              <a:off x="1341803" y="2453178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01. Scale </a:t>
              </a:r>
              <a:r>
                <a:rPr lang="ko-KR" altLang="en-US" sz="1100" dirty="0" smtClean="0">
                  <a:latin typeface="+mn-ea"/>
                  <a:ea typeface="+mn-ea"/>
                </a:rPr>
                <a:t>정의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0" name="AutoShape 4"/>
            <p:cNvSpPr>
              <a:spLocks noChangeArrowheads="1"/>
            </p:cNvSpPr>
            <p:nvPr/>
          </p:nvSpPr>
          <p:spPr bwMode="auto">
            <a:xfrm>
              <a:off x="1341803" y="4057321"/>
              <a:ext cx="1656000" cy="540000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03. Charge Type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(</a:t>
              </a:r>
              <a:r>
                <a:rPr lang="ko-KR" altLang="en-US" sz="1100" dirty="0" smtClean="0">
                  <a:latin typeface="+mn-ea"/>
                  <a:ea typeface="+mn-ea"/>
                </a:rPr>
                <a:t>운임 항목</a:t>
              </a:r>
              <a:r>
                <a:rPr lang="en-US" altLang="ko-KR" sz="1100" dirty="0" smtClean="0">
                  <a:latin typeface="+mn-ea"/>
                  <a:ea typeface="+mn-ea"/>
                </a:rPr>
                <a:t>)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3875579" y="1691158"/>
              <a:ext cx="1365271" cy="694651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Agreement </a:t>
              </a:r>
              <a:r>
                <a:rPr lang="ko-KR" altLang="en-US" sz="1100" dirty="0" smtClean="0">
                  <a:latin typeface="+mn-ea"/>
                  <a:ea typeface="+mn-ea"/>
                </a:rPr>
                <a:t>유무</a:t>
              </a:r>
              <a:endParaRPr lang="en-US" altLang="ko-KR" sz="1100" dirty="0">
                <a:latin typeface="+mn-ea"/>
                <a:ea typeface="+mn-ea"/>
              </a:endParaRPr>
            </a:p>
          </p:txBody>
        </p:sp>
        <p:sp>
          <p:nvSpPr>
            <p:cNvPr id="12" name="AutoShape 46"/>
            <p:cNvSpPr>
              <a:spLocks noChangeArrowheads="1"/>
            </p:cNvSpPr>
            <p:nvPr/>
          </p:nvSpPr>
          <p:spPr bwMode="auto">
            <a:xfrm>
              <a:off x="4632939" y="4174921"/>
              <a:ext cx="1430832" cy="476726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TM.02.02</a:t>
              </a: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</a:t>
              </a:r>
              <a:r>
                <a:rPr lang="en-US" altLang="ko-KR" sz="1100" dirty="0" smtClean="0">
                  <a:latin typeface="+mn-ea"/>
                  <a:ea typeface="+mn-ea"/>
                </a:rPr>
                <a:t>Order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3" name="AutoShape 46"/>
            <p:cNvSpPr>
              <a:spLocks noChangeArrowheads="1"/>
            </p:cNvSpPr>
            <p:nvPr/>
          </p:nvSpPr>
          <p:spPr bwMode="auto">
            <a:xfrm>
              <a:off x="6450268" y="2285560"/>
              <a:ext cx="1731307" cy="548770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>
                  <a:latin typeface="+mn-ea"/>
                  <a:ea typeface="+mn-ea"/>
                </a:rPr>
                <a:t>TM.02.01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</a:t>
              </a:r>
              <a:r>
                <a:rPr lang="en-US" altLang="ko-KR" sz="1100" dirty="0" smtClean="0">
                  <a:latin typeface="+mn-ea"/>
                  <a:ea typeface="+mn-ea"/>
                </a:rPr>
                <a:t>Agreement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4424497" y="2972863"/>
              <a:ext cx="1847717" cy="816706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04. </a:t>
              </a:r>
              <a:r>
                <a:rPr lang="ko-KR" altLang="en-US" sz="1100" dirty="0" smtClean="0">
                  <a:latin typeface="+mn-ea"/>
                  <a:ea typeface="+mn-ea"/>
                </a:rPr>
                <a:t>운임 정보 확정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( TCCS :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Transportation Charge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Calculation Sheet )</a:t>
              </a:r>
            </a:p>
          </p:txBody>
        </p:sp>
        <p:cxnSp>
          <p:nvCxnSpPr>
            <p:cNvPr id="15" name="직선 화살표 연결선 69"/>
            <p:cNvCxnSpPr>
              <a:stCxn id="9" idx="2"/>
              <a:endCxn id="8" idx="0"/>
            </p:cNvCxnSpPr>
            <p:nvPr/>
          </p:nvCxnSpPr>
          <p:spPr>
            <a:xfrm rot="5400000">
              <a:off x="2042735" y="3120246"/>
              <a:ext cx="254136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69"/>
            <p:cNvCxnSpPr>
              <a:stCxn id="10" idx="2"/>
              <a:endCxn id="14" idx="1"/>
            </p:cNvCxnSpPr>
            <p:nvPr/>
          </p:nvCxnSpPr>
          <p:spPr>
            <a:xfrm rot="5400000" flipH="1" flipV="1">
              <a:off x="2689097" y="2861922"/>
              <a:ext cx="1216105" cy="2254694"/>
            </a:xfrm>
            <a:prstGeom prst="bentConnector4">
              <a:avLst>
                <a:gd name="adj1" fmla="val -18798"/>
                <a:gd name="adj2" fmla="val 68362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화살표 연결선 69"/>
            <p:cNvCxnSpPr>
              <a:stCxn id="11" idx="2"/>
              <a:endCxn id="14" idx="0"/>
            </p:cNvCxnSpPr>
            <p:nvPr/>
          </p:nvCxnSpPr>
          <p:spPr>
            <a:xfrm rot="16200000" flipH="1">
              <a:off x="4659758" y="2284265"/>
              <a:ext cx="587054" cy="79014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화살표 연결선 69"/>
            <p:cNvCxnSpPr>
              <a:stCxn id="11" idx="3"/>
              <a:endCxn id="13" idx="0"/>
            </p:cNvCxnSpPr>
            <p:nvPr/>
          </p:nvCxnSpPr>
          <p:spPr>
            <a:xfrm>
              <a:off x="5240850" y="2038484"/>
              <a:ext cx="2075072" cy="247076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69"/>
            <p:cNvCxnSpPr>
              <a:stCxn id="14" idx="2"/>
              <a:endCxn id="12" idx="0"/>
            </p:cNvCxnSpPr>
            <p:nvPr/>
          </p:nvCxnSpPr>
          <p:spPr>
            <a:xfrm rot="5400000">
              <a:off x="5155680" y="3982245"/>
              <a:ext cx="385352" cy="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69"/>
            <p:cNvCxnSpPr>
              <a:stCxn id="13" idx="2"/>
              <a:endCxn id="14" idx="3"/>
            </p:cNvCxnSpPr>
            <p:nvPr/>
          </p:nvCxnSpPr>
          <p:spPr>
            <a:xfrm rot="5400000">
              <a:off x="6520625" y="2585919"/>
              <a:ext cx="546886" cy="1043708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AutoShape 46"/>
            <p:cNvSpPr>
              <a:spLocks noChangeArrowheads="1"/>
            </p:cNvSpPr>
            <p:nvPr/>
          </p:nvSpPr>
          <p:spPr bwMode="auto">
            <a:xfrm>
              <a:off x="4632939" y="5054493"/>
              <a:ext cx="1430832" cy="664012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>
                  <a:latin typeface="+mn-ea"/>
                  <a:ea typeface="+mn-ea"/>
                </a:rPr>
                <a:t>TM.04.01</a:t>
              </a:r>
              <a:endParaRPr lang="en-US" altLang="ko-KR" sz="1100" dirty="0" smtClean="0">
                <a:latin typeface="+mn-ea"/>
                <a:ea typeface="+mn-ea"/>
              </a:endParaRPr>
            </a:p>
            <a:p>
              <a:r>
                <a:rPr lang="en-US" altLang="ko-KR" sz="1100" dirty="0">
                  <a:latin typeface="+mn-ea"/>
                  <a:ea typeface="+mn-ea"/>
                </a:rPr>
                <a:t>Forwarding Settlement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22" name="AutoShape 46"/>
            <p:cNvSpPr>
              <a:spLocks noChangeArrowheads="1"/>
            </p:cNvSpPr>
            <p:nvPr/>
          </p:nvSpPr>
          <p:spPr bwMode="auto">
            <a:xfrm>
              <a:off x="7067162" y="4187276"/>
              <a:ext cx="1430832" cy="664012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TM.03.02</a:t>
              </a:r>
            </a:p>
            <a:p>
              <a:r>
                <a:rPr lang="en-US" altLang="ko-KR" sz="1100" dirty="0" smtClean="0">
                  <a:latin typeface="+mn-ea"/>
                  <a:ea typeface="+mn-ea"/>
                </a:rPr>
                <a:t>Transportation </a:t>
              </a:r>
              <a:r>
                <a:rPr lang="en-US" altLang="ko-KR" sz="1100" dirty="0">
                  <a:latin typeface="+mn-ea"/>
                  <a:ea typeface="+mn-ea"/>
                </a:rPr>
                <a:t>Execution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sp>
          <p:nvSpPr>
            <p:cNvPr id="23" name="AutoShape 46"/>
            <p:cNvSpPr>
              <a:spLocks noChangeArrowheads="1"/>
            </p:cNvSpPr>
            <p:nvPr/>
          </p:nvSpPr>
          <p:spPr bwMode="auto">
            <a:xfrm>
              <a:off x="7067162" y="5344080"/>
              <a:ext cx="1430832" cy="476726"/>
            </a:xfrm>
            <a:prstGeom prst="flowChartAlternateProcess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TM.04.02</a:t>
              </a:r>
            </a:p>
            <a:p>
              <a:r>
                <a:rPr lang="en-US" altLang="ko-KR" sz="1100" dirty="0">
                  <a:latin typeface="+mn-ea"/>
                  <a:ea typeface="+mn-ea"/>
                </a:rPr>
                <a:t>Freight Settlement</a:t>
              </a:r>
              <a:endParaRPr lang="ko-KR" altLang="en-US" sz="1100" dirty="0">
                <a:latin typeface="+mn-ea"/>
                <a:ea typeface="+mn-ea"/>
              </a:endParaRPr>
            </a:p>
          </p:txBody>
        </p:sp>
        <p:cxnSp>
          <p:nvCxnSpPr>
            <p:cNvPr id="24" name="직선 화살표 연결선 69"/>
            <p:cNvCxnSpPr>
              <a:stCxn id="12" idx="2"/>
              <a:endCxn id="21" idx="0"/>
            </p:cNvCxnSpPr>
            <p:nvPr/>
          </p:nvCxnSpPr>
          <p:spPr>
            <a:xfrm rot="5400000">
              <a:off x="5146932" y="4853070"/>
              <a:ext cx="402846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69"/>
            <p:cNvCxnSpPr>
              <a:stCxn id="22" idx="2"/>
              <a:endCxn id="23" idx="0"/>
            </p:cNvCxnSpPr>
            <p:nvPr/>
          </p:nvCxnSpPr>
          <p:spPr>
            <a:xfrm rot="5400000">
              <a:off x="7536182" y="5097684"/>
              <a:ext cx="492792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69"/>
            <p:cNvCxnSpPr>
              <a:stCxn id="12" idx="3"/>
              <a:endCxn id="22" idx="1"/>
            </p:cNvCxnSpPr>
            <p:nvPr/>
          </p:nvCxnSpPr>
          <p:spPr>
            <a:xfrm>
              <a:off x="6063771" y="4413284"/>
              <a:ext cx="1003391" cy="105998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240851" y="1791082"/>
              <a:ext cx="52125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+mn-ea"/>
                  <a:ea typeface="+mn-ea"/>
                </a:rPr>
                <a:t>Yes</a:t>
              </a:r>
              <a:endParaRPr lang="en-US" sz="800" dirty="0">
                <a:latin typeface="+mn-ea"/>
                <a:ea typeface="+mn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97826" y="2385809"/>
              <a:ext cx="52125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+mn-ea"/>
                  <a:ea typeface="+mn-ea"/>
                </a:rPr>
                <a:t>No</a:t>
              </a:r>
              <a:endParaRPr lang="en-US" sz="800" dirty="0">
                <a:latin typeface="+mn-ea"/>
                <a:ea typeface="+mn-ea"/>
              </a:endParaRPr>
            </a:p>
          </p:txBody>
        </p:sp>
        <p:cxnSp>
          <p:nvCxnSpPr>
            <p:cNvPr id="29" name="직선 화살표 연결선 69"/>
            <p:cNvCxnSpPr>
              <a:stCxn id="10" idx="0"/>
              <a:endCxn id="8" idx="2"/>
            </p:cNvCxnSpPr>
            <p:nvPr/>
          </p:nvCxnSpPr>
          <p:spPr>
            <a:xfrm rot="5400000" flipH="1" flipV="1">
              <a:off x="2034800" y="3922318"/>
              <a:ext cx="270007" cy="12700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AutoShape 4"/>
            <p:cNvSpPr>
              <a:spLocks noChangeArrowheads="1"/>
            </p:cNvSpPr>
            <p:nvPr/>
          </p:nvSpPr>
          <p:spPr bwMode="auto">
            <a:xfrm>
              <a:off x="1307914" y="5105651"/>
              <a:ext cx="1847717" cy="613604"/>
            </a:xfrm>
            <a:prstGeom prst="flowChartProcess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100" dirty="0" smtClean="0">
                  <a:latin typeface="+mn-ea"/>
                  <a:ea typeface="+mn-ea"/>
                </a:rPr>
                <a:t>05. Freight Agreement </a:t>
              </a:r>
              <a:r>
                <a:rPr lang="ko-KR" altLang="en-US" sz="1100" dirty="0" smtClean="0">
                  <a:latin typeface="+mn-ea"/>
                  <a:ea typeface="+mn-ea"/>
                </a:rPr>
                <a:t>관리</a:t>
              </a:r>
              <a:endParaRPr lang="en-US" altLang="ko-KR" sz="1100" dirty="0" smtClean="0">
                <a:latin typeface="+mn-ea"/>
                <a:ea typeface="+mn-ea"/>
              </a:endParaRPr>
            </a:p>
          </p:txBody>
        </p:sp>
        <p:cxnSp>
          <p:nvCxnSpPr>
            <p:cNvPr id="31" name="직선 화살표 연결선 69"/>
            <p:cNvCxnSpPr>
              <a:stCxn id="30" idx="3"/>
              <a:endCxn id="14" idx="1"/>
            </p:cNvCxnSpPr>
            <p:nvPr/>
          </p:nvCxnSpPr>
          <p:spPr>
            <a:xfrm flipV="1">
              <a:off x="3155631" y="3381216"/>
              <a:ext cx="1268866" cy="2031237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9446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419865"/>
              </p:ext>
            </p:extLst>
          </p:nvPr>
        </p:nvGraphicFramePr>
        <p:xfrm>
          <a:off x="488950" y="1557338"/>
          <a:ext cx="8856663" cy="397432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78709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Scale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정의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운임을 결정하는 측정 단위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출발지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도착지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컨테이너 종류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, LB, CBM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을 정의하고 등록 관리하는 업무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ZMMR3010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Rate Table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관리</a:t>
                      </a: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운임 항목의 금액을 자동으로 계산할 경우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각 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Scale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 계산 금액 정보를 등록 관리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850">
                <a:tc>
                  <a:txBody>
                    <a:bodyPr/>
                    <a:lstStyle/>
                    <a:p>
                      <a:pPr marL="82550" marR="0" lvl="0" indent="-82550" algn="l" defTabSz="708025" rtl="0" eaLnBrk="0" fontAlgn="ctr" latinLnBrk="0" hangingPunct="0">
                        <a:lnSpc>
                          <a:spcPct val="100000"/>
                        </a:lnSpc>
                        <a:spcBef>
                          <a:spcPct val="8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Charge Type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관리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운임 항목을 정의 하고 등록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수정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삭제 관리하는 업무 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운임 정보 확정</a:t>
                      </a:r>
                      <a:endParaRPr lang="en-US" altLang="ko-KR" sz="1100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자동 계산된 운임 항목별 금액을 확인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및 수정하고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수작업 입력할 운임 항목을 등록 확정하는 업무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742"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Freight</a:t>
                      </a:r>
                      <a:r>
                        <a:rPr kumimoji="1" lang="en-US" altLang="ko-KR" sz="1100" baseline="0" dirty="0" smtClean="0">
                          <a:latin typeface="+mn-ea"/>
                          <a:ea typeface="+mn-ea"/>
                        </a:rPr>
                        <a:t> Agreement</a:t>
                      </a:r>
                      <a:r>
                        <a:rPr kumimoji="1" lang="ko-KR" altLang="en-US" sz="1100" baseline="0" dirty="0" smtClean="0">
                          <a:latin typeface="+mn-ea"/>
                          <a:ea typeface="+mn-ea"/>
                        </a:rPr>
                        <a:t>관리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운송사별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계약된 운임 조건을 등록 관리하여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endParaRPr lang="en-US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r>
                        <a:rPr 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Work List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에서 조회 조건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서비스유형 등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맞는 서비스 계약을 조회 하여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:p14="http://schemas.microsoft.com/office/powerpoint/2010/main" val="307964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290023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80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Agreement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정보 생성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주체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유효기간 등등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Calculation sheet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계산조건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방식 등등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Charge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운임항목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–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 OCF, THC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5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Rate table 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단가표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75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Scale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입력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(POL, POD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:p14="http://schemas.microsoft.com/office/powerpoint/2010/main" val="362330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499675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925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– Forwarding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Freight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2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Forwarding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Freight Agreement Management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 중앙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8242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834" y="1372714"/>
            <a:ext cx="8819886" cy="318118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525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0776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3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836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7654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13" y="1387152"/>
            <a:ext cx="7351414" cy="3284436"/>
          </a:xfrm>
          <a:prstGeom prst="rect">
            <a:avLst/>
          </a:prstGeom>
          <a:noFill/>
          <a:ln>
            <a:solidFill>
              <a:srgbClr val="92D05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86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98770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07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‘Code : ZFWA (Forwarding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0520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616" y="1394341"/>
            <a:ext cx="6554709" cy="357127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187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40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86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Basic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별도 첨부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기준은 없으며 담당자 별로 쉽게 구분할 수 있는 내용으로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Details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Time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Zone : “UTC+09”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Valid-From Date / Valid-to Date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적용 기준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Involved Parties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Organization : ‘6000’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Ordering Party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입력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Molymex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S. 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07069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10" y="1403284"/>
            <a:ext cx="8425825" cy="318682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601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64406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영업 부서 코드를 필수로 입력해야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영업부서가 입력된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부서만 사용가능함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66272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8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1920880" y="4002923"/>
            <a:ext cx="77152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62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0374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02460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/>
        </p:nvGraphicFramePr>
        <p:xfrm>
          <a:off x="765012" y="2153548"/>
          <a:ext cx="8229601" cy="34916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4855"/>
                <a:gridCol w="634855"/>
                <a:gridCol w="634855"/>
                <a:gridCol w="634855"/>
                <a:gridCol w="634855"/>
                <a:gridCol w="634855"/>
                <a:gridCol w="4420471"/>
              </a:tblGrid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매출 </a:t>
                      </a:r>
                      <a:r>
                        <a:rPr lang="en-US" sz="1000" u="none" strike="noStrike">
                          <a:effectLst/>
                        </a:rPr>
                        <a:t>agreement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Code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C_I_200001232_001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</a:rPr>
                        <a:t>17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Rule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C(Container)/A(Air)/L(LCL)/B(Bulk)/T(Truck) + E(Export)/I(Import) + 20000123(</a:t>
                      </a:r>
                      <a:r>
                        <a:rPr lang="ko-KR" altLang="en-US" sz="1000" u="none" strike="noStrike">
                          <a:effectLst/>
                        </a:rPr>
                        <a:t>고객코드</a:t>
                      </a:r>
                      <a:r>
                        <a:rPr lang="en-US" altLang="ko-KR" sz="1000" u="none" strike="noStrike">
                          <a:effectLst/>
                        </a:rPr>
                        <a:t>) + 001(</a:t>
                      </a:r>
                      <a:r>
                        <a:rPr lang="ko-KR" altLang="en-US" sz="1000" u="none" strike="noStrike">
                          <a:effectLst/>
                        </a:rPr>
                        <a:t>일련번호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매입 </a:t>
                      </a:r>
                      <a:r>
                        <a:rPr lang="en-US" sz="1000" u="none" strike="noStrike">
                          <a:effectLst/>
                        </a:rPr>
                        <a:t>agreement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Code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C_E_100023_001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</a:rPr>
                        <a:t>14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Rule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C(Container)/A(Air)/L(LCL)/B(Bulk)/T(Truck) + E(Export)/I(Import) + 100023(</a:t>
                      </a:r>
                      <a:r>
                        <a:rPr lang="ko-KR" altLang="en-US" sz="1000" u="none" strike="noStrike">
                          <a:effectLst/>
                        </a:rPr>
                        <a:t>선사</a:t>
                      </a:r>
                      <a:r>
                        <a:rPr lang="en-US" altLang="ko-KR" sz="1000" u="none" strike="noStrike">
                          <a:effectLst/>
                        </a:rPr>
                        <a:t>/</a:t>
                      </a:r>
                      <a:r>
                        <a:rPr lang="ko-KR" altLang="en-US" sz="1000" u="none" strike="noStrike">
                          <a:effectLst/>
                        </a:rPr>
                        <a:t>운송사코드</a:t>
                      </a:r>
                      <a:r>
                        <a:rPr lang="en-US" altLang="ko-KR" sz="1000" u="none" strike="noStrike">
                          <a:effectLst/>
                        </a:rPr>
                        <a:t>) + 001(</a:t>
                      </a:r>
                      <a:r>
                        <a:rPr lang="ko-KR" altLang="en-US" sz="1000" u="none" strike="noStrike">
                          <a:effectLst/>
                        </a:rPr>
                        <a:t>일련번호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* 날짜는 </a:t>
                      </a:r>
                      <a:r>
                        <a:rPr lang="en-US" altLang="ko-KR" sz="1000" u="none" strike="noStrike">
                          <a:effectLst/>
                        </a:rPr>
                        <a:t>agreement </a:t>
                      </a:r>
                      <a:r>
                        <a:rPr lang="ko-KR" altLang="en-US" sz="1000" u="none" strike="noStrike">
                          <a:effectLst/>
                        </a:rPr>
                        <a:t>상에서 관리됨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* 코드상에 </a:t>
                      </a:r>
                      <a:r>
                        <a:rPr lang="en-US" altLang="ko-KR" sz="1000" u="none" strike="noStrike">
                          <a:effectLst/>
                        </a:rPr>
                        <a:t>remark </a:t>
                      </a:r>
                      <a:r>
                        <a:rPr lang="ko-KR" altLang="en-US" sz="1000" u="none" strike="noStrike">
                          <a:effectLst/>
                        </a:rPr>
                        <a:t>추가는 자리수 제한 상 어려움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  <a:tr h="193983"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817" marR="8817" marT="8817" marB="0" anchor="ctr"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8265" y="1642770"/>
            <a:ext cx="1519968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228600" lvl="0" indent="-228600" algn="l"/>
            <a:r>
              <a:rPr lang="en-US" altLang="ko-KR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**  </a:t>
            </a:r>
            <a:r>
              <a:rPr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별첨 </a:t>
            </a:r>
            <a:r>
              <a:rPr lang="en-US" altLang="ko-KR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</a:t>
            </a:r>
            <a:r>
              <a:rPr lang="ko-KR" altLang="en-US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입력기준</a:t>
            </a:r>
            <a:endParaRPr lang="en-US" altLang="ko-KR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13092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511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정보를 입력한다고 가정할 경우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06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101" y="2128009"/>
            <a:ext cx="5604095" cy="316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445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23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78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하단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Item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하나의 행을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행을 클릭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Calculation  sheet’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생성되는 것을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(Calculation sheet number 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일종의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만들어졌다는 확인 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50288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026" y="4504616"/>
            <a:ext cx="8050605" cy="1763318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996" y="1983192"/>
            <a:ext cx="8048529" cy="1735004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ot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592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 Calculation number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Calculation sheet”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40854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352" y="1844241"/>
            <a:ext cx="9089680" cy="120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938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304453"/>
          <a:ext cx="9215437" cy="49695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Single Item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항목의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갯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 만큼 클릭하여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0561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89" y="1825604"/>
            <a:ext cx="8021375" cy="332581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125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239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23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입력하고자 하는 항목의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OCF4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THC :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THC1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DOC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Currency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해당 항목에 맞는 화폐단위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99643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993" y="1407571"/>
            <a:ext cx="7986711" cy="3551281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659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51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5107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Rate table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확인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 table type –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개념 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13162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803" y="1781629"/>
            <a:ext cx="6294136" cy="21591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89" y="4088129"/>
            <a:ext cx="6285466" cy="21768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867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583152"/>
              </p:ext>
            </p:extLst>
          </p:nvPr>
        </p:nvGraphicFramePr>
        <p:xfrm>
          <a:off x="344488" y="1295398"/>
          <a:ext cx="9215437" cy="493338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51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 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(OCF/THC/DOC)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19933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39" y="1464455"/>
            <a:ext cx="8115142" cy="326235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562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946697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8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1)  General 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창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2) 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를 구성하는 요소는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POL / POD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CNTR TYPE –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가지 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‘Insert Scale’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개의 행을 만듦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90401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15" y="1490085"/>
            <a:ext cx="7505323" cy="351313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785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045973"/>
              </p:ext>
            </p:extLst>
          </p:nvPr>
        </p:nvGraphicFramePr>
        <p:xfrm>
          <a:off x="344488" y="1295400"/>
          <a:ext cx="9215437" cy="50312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21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15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 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*Calculation base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SOURCELOC)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 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DESTLOC)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58873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64" y="1434545"/>
            <a:ext cx="6708431" cy="3672975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198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851682"/>
              </p:ext>
            </p:extLst>
          </p:nvPr>
        </p:nvGraphicFramePr>
        <p:xfrm>
          <a:off x="344488" y="1199841"/>
          <a:ext cx="9215437" cy="536859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22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Dates and Values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Source Location, Destination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입력한 정보가 표의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Title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표시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Source Location (POL)  :  KRPUS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Destination Location (POD)  :  CNSHA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(POL / POD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반드시 정해진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Busan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입력하면 사람은 이해하나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System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이해하지 못함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Equipment Type (CNTR type)  :  22GP / 42GP / 45GP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Value (Rate)  :  20 / 40 / 40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36305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599" y="1392920"/>
            <a:ext cx="7696015" cy="328004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66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989757"/>
              </p:ext>
            </p:extLst>
          </p:nvPr>
        </p:nvGraphicFramePr>
        <p:xfrm>
          <a:off x="344488" y="1295400"/>
          <a:ext cx="9215437" cy="503949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16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285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‘Life Cycle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‘In Process’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라고 표시되어 있으면 현재 진행 중에 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아직 마무리되지 않은 상태임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해줘야만 마무리가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표시와 함께 입력한 정보가 제대로 저장되었는지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3517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609" y="1327007"/>
            <a:ext cx="7758375" cy="333277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778" y="5411757"/>
            <a:ext cx="2000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6293" y="5589606"/>
            <a:ext cx="3123728" cy="37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123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7725772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476331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59908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6086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910312"/>
              </p:ext>
            </p:extLst>
          </p:nvPr>
        </p:nvGraphicFramePr>
        <p:xfrm>
          <a:off x="344488" y="1295400"/>
          <a:ext cx="9215437" cy="52701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9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06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뒤로 돌아와서 다시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‘THC’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지정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, ‘Display Rate Table’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486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471" y="1444180"/>
            <a:ext cx="7732425" cy="3028967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9707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905458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5875080"/>
                <a:gridCol w="3340357"/>
              </a:tblGrid>
              <a:tr h="4981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또한 표 상단에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“Calculation Base”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7541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836" y="1438660"/>
            <a:ext cx="5602232" cy="416307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022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493726"/>
              </p:ext>
            </p:extLst>
          </p:nvPr>
        </p:nvGraphicFramePr>
        <p:xfrm>
          <a:off x="344488" y="1295400"/>
          <a:ext cx="9215437" cy="50724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5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전과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‘Dates and Value’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‘Rate’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8363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379" y="1471028"/>
            <a:ext cx="7733379" cy="31256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166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0987211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0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동일한 방법으로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41061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82" y="1425572"/>
            <a:ext cx="7735023" cy="2940482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8753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5828934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512974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88731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9638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082420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90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2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 FEE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POL / 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구분 없이 건 당 기준이기에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‘Display Rate Table’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건건이 입력할 필요 없이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상태에서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35,000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70048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819" y="1490974"/>
            <a:ext cx="7599297" cy="3089263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0719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201202"/>
              </p:ext>
            </p:extLst>
          </p:nvPr>
        </p:nvGraphicFramePr>
        <p:xfrm>
          <a:off x="344488" y="1295400"/>
          <a:ext cx="9215437" cy="50312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62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다시 원래 위치로 돌아와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제일 중요한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847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Agreement Management – Create Forwarding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13" y="1444765"/>
            <a:ext cx="7338245" cy="347322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9060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123754"/>
              </p:ext>
            </p:extLst>
          </p:nvPr>
        </p:nvGraphicFramePr>
        <p:xfrm>
          <a:off x="344488" y="1295401"/>
          <a:ext cx="9215437" cy="504202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53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836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Agreement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80140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4" y="1373532"/>
            <a:ext cx="8608540" cy="3462604"/>
          </a:xfrm>
          <a:prstGeom prst="rect">
            <a:avLst/>
          </a:prstGeom>
          <a:noFill/>
          <a:ln>
            <a:solidFill>
              <a:srgbClr val="92D05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78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498770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2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07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매출과 동일하게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‘ZFWA (Forwarding 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98039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616" y="1394341"/>
            <a:ext cx="6554709" cy="357127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0897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640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486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Basic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기준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별도 첨부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별도 기준은 없으며 담당자 별로 쉽게 구분할 수 있는 내용으로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Details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Time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Zone : “UTC+09”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Valid-From Date / Valid-to Date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적용 기준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Involved Parties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Organization : ‘6000’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일괄 입력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Carrier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선사정보 입력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매출파트에서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Ordering Party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거래처정보를 입력했다면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매입에서는 선사 등 매입거래처 입력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3218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407" y="1357447"/>
            <a:ext cx="6002446" cy="33558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sp>
        <p:nvSpPr>
          <p:cNvPr id="5" name="모서리가 둥근 사각형 설명선 4"/>
          <p:cNvSpPr/>
          <p:nvPr/>
        </p:nvSpPr>
        <p:spPr>
          <a:xfrm>
            <a:off x="6610350" y="1457325"/>
            <a:ext cx="2819400" cy="1800225"/>
          </a:xfrm>
          <a:prstGeom prst="wedgeRoundRectCallout">
            <a:avLst>
              <a:gd name="adj1" fmla="val -50225"/>
              <a:gd name="adj2" fmla="val 69378"/>
              <a:gd name="adj3" fmla="val 16667"/>
            </a:avLst>
          </a:prstGeom>
          <a:noFill/>
          <a:ln w="158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91"/>
          <p:cNvSpPr>
            <a:spLocks noChangeArrowheads="1"/>
          </p:cNvSpPr>
          <p:nvPr/>
        </p:nvSpPr>
        <p:spPr bwMode="auto">
          <a:xfrm>
            <a:off x="6724650" y="1727101"/>
            <a:ext cx="266700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매입 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(Freight Agreement Management) 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의 경우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Carrier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정보만 화주 정보를 입력하는 매출 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(Forwarding Agreement Management)</a:t>
            </a:r>
            <a:r>
              <a:rPr lang="ko-KR" altLang="en-US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과 다를 뿐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u="sng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이후 입력하는 방식은 모두 동일함</a:t>
            </a:r>
            <a:r>
              <a:rPr lang="en-US" altLang="ko-KR" dirty="0" smtClean="0">
                <a:ln w="1143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  <a:endParaRPr lang="en-US" altLang="ko-KR" dirty="0">
              <a:ln w="1143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091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10592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Group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부서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영업 부서 코드를 필수로 입력해야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영업부서가 입력된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부서만 사용가능함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6199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8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1920880" y="4002923"/>
            <a:ext cx="77152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985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7712"/>
          <a:ext cx="9215437" cy="51511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3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정보를 입력한다고 가정할 경우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56039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101" y="2128009"/>
            <a:ext cx="5604095" cy="316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154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7823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78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하단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Item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하나의 행을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행을 클릭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Calculation  sheet’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생성되는 것을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(Calculation sheet number –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일종의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만들어졌다는 확인 번호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3049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026" y="4504616"/>
            <a:ext cx="8050605" cy="1763318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996" y="1983192"/>
            <a:ext cx="8048529" cy="1735004"/>
          </a:xfrm>
          <a:prstGeom prst="rect">
            <a:avLst/>
          </a:prstGeom>
          <a:noFill/>
          <a:ln w="3175">
            <a:solidFill>
              <a:srgbClr val="92D050"/>
            </a:solidFill>
            <a:prstDash val="sysDot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861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1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 Calculation number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Calculation sheet”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4360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352" y="1844241"/>
            <a:ext cx="9089680" cy="120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018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304453"/>
          <a:ext cx="9215437" cy="49695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Single Item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항목의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갯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 만큼 클릭하여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64456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89" y="1825604"/>
            <a:ext cx="8021375" cy="332581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8636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2391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23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입력하고자 하는 항목의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OCF4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THC :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THC1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,  DOC 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Currency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해당 항목에 맞는 화폐단위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0141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993" y="1407571"/>
            <a:ext cx="7986711" cy="3551281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7897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51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5107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“Add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Rate table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확인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 table type – Calculation sheet number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개념 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5686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803" y="1781629"/>
            <a:ext cx="6294136" cy="21591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89" y="4088129"/>
            <a:ext cx="6285466" cy="217686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040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925050"/>
              </p:ext>
            </p:extLst>
          </p:nvPr>
        </p:nvGraphicFramePr>
        <p:xfrm>
          <a:off x="344488" y="1295398"/>
          <a:ext cx="9215437" cy="493338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51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각 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(OCF/THC/DOC)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지정 후 상단의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“Display Rate Table”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06663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39" y="1464455"/>
            <a:ext cx="8115142" cy="326235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230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911979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8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1)  General data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창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j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2)  OCF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를 구성하는 요소는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POL / POD 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CNTR TYPE – 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가지 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하단의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‘Insert Scale’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을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개의 행을 만듦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26415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15" y="1490085"/>
            <a:ext cx="7505323" cy="351313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894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037608"/>
              </p:ext>
            </p:extLst>
          </p:nvPr>
        </p:nvGraphicFramePr>
        <p:xfrm>
          <a:off x="344488" y="1295400"/>
          <a:ext cx="9215437" cy="503126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521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15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 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*Calculation base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SOURCELOC)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 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DESTLOC)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39282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64" y="1434545"/>
            <a:ext cx="6708431" cy="3672975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3645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412557"/>
              </p:ext>
            </p:extLst>
          </p:nvPr>
        </p:nvGraphicFramePr>
        <p:xfrm>
          <a:off x="344488" y="1199841"/>
          <a:ext cx="9215437" cy="536859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22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Dates and Values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Source Location, Destination Location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입력한 정보가 표의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Title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표시 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Rates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Source Location (POL)  :  KRPUS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Destination Location (POD)  :  CNSHA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(POL / POD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반드시 정해진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들어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Busan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입력하면 사람은 이해하나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System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이해하지 못함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Equipment Type (CNTR type)  :  22GP / 42GP / 45GP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Value (Rate)  :  20 / 40 / 40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5290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599" y="1392920"/>
            <a:ext cx="7696015" cy="3280048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961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785323"/>
              </p:ext>
            </p:extLst>
          </p:nvPr>
        </p:nvGraphicFramePr>
        <p:xfrm>
          <a:off x="344488" y="1295400"/>
          <a:ext cx="9215437" cy="503949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166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285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‘Life Cycle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‘In Process’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라고 표시되어 있으면 현재 진행 중에 있으며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아직 마무리되지 않은 상태임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상단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해줘야만 마무리가 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표시와 함께 입력한 정보가 제대로 저장되었는지 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43804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609" y="1327007"/>
            <a:ext cx="7758375" cy="333277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0778" y="5411757"/>
            <a:ext cx="2000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6293" y="5589606"/>
            <a:ext cx="3123728" cy="37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628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741502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175410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47630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4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821953"/>
              </p:ext>
            </p:extLst>
          </p:nvPr>
        </p:nvGraphicFramePr>
        <p:xfrm>
          <a:off x="344488" y="1295400"/>
          <a:ext cx="9215437" cy="527015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9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06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뒤로 돌아와서 다시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‘THC’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지정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, ‘Display Rate Table’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lt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3161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471" y="1444180"/>
            <a:ext cx="7732425" cy="3028967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449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337186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5875080"/>
                <a:gridCol w="3340357"/>
              </a:tblGrid>
              <a:tr h="4981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또한 표 상단에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첫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번째 행 클릭 후 하기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“Calculation Base”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ENTER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코드명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EQUIP_TYPE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56522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836" y="1438660"/>
            <a:ext cx="5602232" cy="4163070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87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63779"/>
              </p:ext>
            </p:extLst>
          </p:nvPr>
        </p:nvGraphicFramePr>
        <p:xfrm>
          <a:off x="344488" y="1295400"/>
          <a:ext cx="9215437" cy="50724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54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6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전과 동일하게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‘Dates and Value’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‘Rate’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 운임정보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**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엑셀파일에서 복사 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붙여넣기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가능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36552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379" y="1471028"/>
            <a:ext cx="7733379" cy="3125686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06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210783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01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0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동일한 방법으로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6282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882" y="1425572"/>
            <a:ext cx="7735023" cy="2940482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9501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4132142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706096"/>
              </p:ext>
            </p:extLst>
          </p:nvPr>
        </p:nvGraphicFramePr>
        <p:xfrm>
          <a:off x="345440" y="1313507"/>
          <a:ext cx="9225280" cy="5166360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컨터이너 단위로 산정되는 운임에서는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위 그림과 같이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Back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클릭하여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Sheet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돌아감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5606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987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74228"/>
              </p:ext>
            </p:extLst>
          </p:nvPr>
        </p:nvGraphicFramePr>
        <p:xfrm>
          <a:off x="344488" y="1295400"/>
          <a:ext cx="9215437" cy="498183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990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2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 FEE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POL / POD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혹은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CNTR TYPE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구분 없이 건 당 기준이기에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‘Display Rate Table’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건건이 입력할 필요 없이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상태에서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35,000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 ENTER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16991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819" y="1490974"/>
            <a:ext cx="7599297" cy="3089263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201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337238"/>
              </p:ext>
            </p:extLst>
          </p:nvPr>
        </p:nvGraphicFramePr>
        <p:xfrm>
          <a:off x="344488" y="1295400"/>
          <a:ext cx="9215437" cy="50312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62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8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다시 원래 위치로 돌아와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제일 중요한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‘Set Status’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란 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‘Released’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1585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Agreement Management – Create Freight Agreement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Freight Agreement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413" y="1444765"/>
            <a:ext cx="7338245" cy="3473224"/>
          </a:xfrm>
          <a:prstGeom prst="rect">
            <a:avLst/>
          </a:prstGeom>
          <a:noFill/>
          <a:ln w="9525">
            <a:solidFill>
              <a:srgbClr val="92D050"/>
            </a:solidFill>
            <a:prstDash val="sysDash"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71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3080143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217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213021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Calculation Rule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Rate Table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Rules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탭에서 왼편 그림과 같이 값을  입력해줌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Base: QUANTITY_VAL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Apply Level: Rate Table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Unit: 1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Unit of Measure: PC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5957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 bwMode="auto">
          <a:xfrm>
            <a:off x="913768" y="4661203"/>
            <a:ext cx="4735192" cy="2112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391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551697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 운임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Resolution Base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OCF, THC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컨테이너 단위로 계산되는 운임은 반드시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Calculation Resolution Base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‘CONTAINER’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입력해주여야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89885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345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" y="4944683"/>
            <a:ext cx="6120000" cy="465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 bwMode="auto">
          <a:xfrm>
            <a:off x="1575440" y="5081725"/>
            <a:ext cx="76136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019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940317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구간 운임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 구간에만 운임이 적용되도록 하려면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&gt; Item (Calculation Sheet)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Type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아래 값을 입력함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- 03 (Main Carriage)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육상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- 01 (Pick-up)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육상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- 05 (Delivery)</a:t>
                      </a: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7365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Agreement Management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유의 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40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5466720" y="2937965"/>
            <a:ext cx="60896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013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14831</TotalTime>
  <Words>7869</Words>
  <Application>Microsoft Office PowerPoint</Application>
  <PresentationFormat>A4 Paper (210x297 mm)</PresentationFormat>
  <Paragraphs>2210</Paragraphs>
  <Slides>126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126</vt:i4>
      </vt:variant>
    </vt:vector>
  </HeadingPairs>
  <TitlesOfParts>
    <vt:vector size="129" baseType="lpstr">
      <vt:lpstr>Office Theme</vt:lpstr>
      <vt:lpstr>1_Office Theme</vt:lpstr>
      <vt:lpstr>think-cell Slide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dochoi</cp:lastModifiedBy>
  <cp:revision>1522</cp:revision>
  <cp:lastPrinted>2015-10-10T11:21:06Z</cp:lastPrinted>
  <dcterms:created xsi:type="dcterms:W3CDTF">2008-05-17T00:48:54Z</dcterms:created>
  <dcterms:modified xsi:type="dcterms:W3CDTF">2015-10-23T01:49:25Z</dcterms:modified>
</cp:coreProperties>
</file>