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5"/>
  </p:notesMasterIdLst>
  <p:handoutMasterIdLst>
    <p:handoutMasterId r:id="rId26"/>
  </p:handoutMasterIdLst>
  <p:sldIdLst>
    <p:sldId id="374" r:id="rId3"/>
    <p:sldId id="375" r:id="rId4"/>
    <p:sldId id="450" r:id="rId5"/>
    <p:sldId id="392" r:id="rId6"/>
    <p:sldId id="394" r:id="rId7"/>
    <p:sldId id="396" r:id="rId8"/>
    <p:sldId id="451" r:id="rId9"/>
    <p:sldId id="457" r:id="rId10"/>
    <p:sldId id="452" r:id="rId11"/>
    <p:sldId id="453" r:id="rId12"/>
    <p:sldId id="454" r:id="rId13"/>
    <p:sldId id="455" r:id="rId14"/>
    <p:sldId id="456" r:id="rId15"/>
    <p:sldId id="458" r:id="rId16"/>
    <p:sldId id="459" r:id="rId17"/>
    <p:sldId id="460" r:id="rId18"/>
    <p:sldId id="461" r:id="rId19"/>
    <p:sldId id="465" r:id="rId20"/>
    <p:sldId id="467" r:id="rId21"/>
    <p:sldId id="464" r:id="rId22"/>
    <p:sldId id="463" r:id="rId23"/>
    <p:sldId id="468" r:id="rId24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103991"/>
    <a:srgbClr val="0083CD"/>
    <a:srgbClr val="FF0000"/>
    <a:srgbClr val="333333"/>
    <a:srgbClr val="EAEAEA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7" d="100"/>
          <a:sy n="117" d="100"/>
        </p:scale>
        <p:origin x="-1428" y="-102"/>
      </p:cViewPr>
      <p:guideLst>
        <p:guide orient="horz" pos="2160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9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70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4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8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9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5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6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50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1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vmlDrawing" Target="../drawings/vmlDrawing9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3" name="비트맵 이미지" r:id="rId11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7" r:id="rId6"/>
    <p:sldLayoutId id="2147484628" r:id="rId7"/>
    <p:sldLayoutId id="2147484629" r:id="rId8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8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5" Type="http://schemas.openxmlformats.org/officeDocument/2006/relationships/oleObject" Target="../embeddings/Microsoft_Office_Excel_97-2003_____1.xls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://epdev.sgnsis.com:50000/irj/portal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2013.02.28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  _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예약전표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65119028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2012.09.03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5059362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059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508000" y="1443038"/>
          <a:ext cx="8856663" cy="4473344"/>
        </p:xfrm>
        <a:graphic>
          <a:graphicData uri="http://schemas.openxmlformats.org/drawingml/2006/table">
            <a:tbl>
              <a:tblPr/>
              <a:tblGrid>
                <a:gridCol w="1903186"/>
                <a:gridCol w="4596493"/>
                <a:gridCol w="2356984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예약전표 생성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963(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무상출고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-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내수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)---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내수영업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961(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무상출고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-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수출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)---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수출영업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MB21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 vMerge="1"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201,965(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창고에서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코스트센타에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소비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)—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생산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&amp;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기타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예약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LIST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예약전표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List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조회</a:t>
                      </a:r>
                      <a:endParaRPr lang="en-US" altLang="ko-KR" sz="1200" b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l" latinLnBrk="1"/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재고가 없으면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PR/PO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생성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GR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후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M/O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처리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MB25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예약수량 출고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자재창고에서 출고처리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MB1A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18">
                <a:tc rowSpan="2"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창고간 이동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PR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요청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영업→구매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제품창고로 자재 이동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구매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MB51N</a:t>
                      </a:r>
                    </a:p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MB1B(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이동유형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:311)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자재이전전기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1100(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자재창고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→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3100(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제품창고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출고증출력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출고증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&amp;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 제품창고로 이동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구매자재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수송요청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영업→공장 제품관리 담당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ZMMR0100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632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재고확인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재고확인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구매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MMBE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예약전표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 생산 및 기타 부서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①출고 요청일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②이동유형을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1200(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광주공장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1300(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창원공장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200" b="0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MB21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7624" y="1638981"/>
            <a:ext cx="5991225" cy="3831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374740" y="2847880"/>
            <a:ext cx="36004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2374740" y="2631856"/>
            <a:ext cx="122413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374740" y="2991896"/>
            <a:ext cx="36004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2086708" y="2847880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0" name="타원 19"/>
          <p:cNvSpPr/>
          <p:nvPr/>
        </p:nvSpPr>
        <p:spPr>
          <a:xfrm>
            <a:off x="2070379" y="26236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21" name="타원 20"/>
          <p:cNvSpPr/>
          <p:nvPr/>
        </p:nvSpPr>
        <p:spPr>
          <a:xfrm>
            <a:off x="2086708" y="3063904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22" name="직사각형 21"/>
          <p:cNvSpPr/>
          <p:nvPr/>
        </p:nvSpPr>
        <p:spPr>
          <a:xfrm>
            <a:off x="709220" y="1824423"/>
            <a:ext cx="36004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508279" y="1746732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예약전표 입력 코스트 센터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 생산 및 기타 부서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FORM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코스트센터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요청자의 부서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TO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MB21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4275" y="1698172"/>
            <a:ext cx="4086905" cy="3894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95589" y="2426191"/>
            <a:ext cx="3086855" cy="3284652"/>
          </a:xfrm>
          <a:prstGeom prst="rect">
            <a:avLst/>
          </a:prstGeom>
          <a:noFill/>
          <a:ln w="15875">
            <a:solidFill>
              <a:srgbClr val="0083CD"/>
            </a:solidFill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579664" y="2565548"/>
            <a:ext cx="1355272" cy="2266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550801" y="2924777"/>
            <a:ext cx="3376220" cy="3082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/>
          <p:cNvSpPr/>
          <p:nvPr/>
        </p:nvSpPr>
        <p:spPr>
          <a:xfrm>
            <a:off x="389358" y="2394318"/>
            <a:ext cx="216024" cy="123945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26" name="타원 25"/>
          <p:cNvSpPr/>
          <p:nvPr/>
        </p:nvSpPr>
        <p:spPr>
          <a:xfrm>
            <a:off x="352593" y="2803343"/>
            <a:ext cx="216024" cy="123945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graphicFrame>
        <p:nvGraphicFramePr>
          <p:cNvPr id="11" name="개체 10"/>
          <p:cNvGraphicFramePr>
            <a:graphicFrameLocks noChangeAspect="1"/>
          </p:cNvGraphicFramePr>
          <p:nvPr/>
        </p:nvGraphicFramePr>
        <p:xfrm>
          <a:off x="7327447" y="3551918"/>
          <a:ext cx="914400" cy="771525"/>
        </p:xfrm>
        <a:graphic>
          <a:graphicData uri="http://schemas.openxmlformats.org/presentationml/2006/ole">
            <p:oleObj spid="_x0000_s238595" name="Worksheet" showAsIcon="1" r:id="rId5" imgW="914400" imgH="77148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1-3.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예약전표 입력 코스트 센터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 생산 및 기타 부서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더블클릭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②수령인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하역지점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텍스트를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76250"/>
          <a:ext cx="9217025" cy="735014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420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MB21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4275" y="1698172"/>
            <a:ext cx="4086905" cy="3894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3362038" y="3049962"/>
            <a:ext cx="564983" cy="1749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20231" y="2874509"/>
            <a:ext cx="4606698" cy="3296229"/>
          </a:xfrm>
          <a:prstGeom prst="rect">
            <a:avLst/>
          </a:prstGeom>
          <a:noFill/>
          <a:ln w="9525">
            <a:solidFill>
              <a:srgbClr val="103991"/>
            </a:solidFill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4898571" y="5559879"/>
            <a:ext cx="2988128" cy="5339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/>
          <p:cNvSpPr/>
          <p:nvPr/>
        </p:nvSpPr>
        <p:spPr>
          <a:xfrm>
            <a:off x="4670166" y="5442318"/>
            <a:ext cx="216024" cy="166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8" name="타원 27"/>
          <p:cNvSpPr/>
          <p:nvPr/>
        </p:nvSpPr>
        <p:spPr>
          <a:xfrm>
            <a:off x="3597923" y="2827024"/>
            <a:ext cx="216024" cy="166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1-4.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예약전표 입력 완료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 생산 및 기타 부서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②예약전표 전기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메일로 공장 자재 담당자에게  발송한다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별도 진행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자재에서는 재고가 없을 경우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생성한다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MB21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22550" y="1853284"/>
            <a:ext cx="4418919" cy="3535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2062145" y="1905760"/>
            <a:ext cx="274974" cy="1573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795679" y="5229401"/>
            <a:ext cx="1514814" cy="2097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666521" y="5050963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13" name="타원 12"/>
          <p:cNvSpPr/>
          <p:nvPr/>
        </p:nvSpPr>
        <p:spPr>
          <a:xfrm>
            <a:off x="1933799" y="1777082"/>
            <a:ext cx="206231" cy="13492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4103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 리스트 검색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공장입력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②동적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이동유형 더블클릭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이동유형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분류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963(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무상출고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내수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)---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내수영업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961(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무상출고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수출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)---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수출영업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201(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창고에서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코스트센타에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소비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)--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생산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 조회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MB25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 리스트 검색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2168" y="1632857"/>
            <a:ext cx="5675539" cy="3853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949779" y="1943101"/>
            <a:ext cx="234042" cy="1632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588078" y="3262993"/>
            <a:ext cx="373686" cy="15685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442857" y="2280557"/>
            <a:ext cx="373686" cy="15685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78328" y="2637064"/>
            <a:ext cx="715735" cy="1306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5707458" y="2117265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16" name="타원 15"/>
          <p:cNvSpPr/>
          <p:nvPr/>
        </p:nvSpPr>
        <p:spPr>
          <a:xfrm>
            <a:off x="561236" y="2522757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17" name="타원 16"/>
          <p:cNvSpPr/>
          <p:nvPr/>
        </p:nvSpPr>
        <p:spPr>
          <a:xfrm>
            <a:off x="2591422" y="3067043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8" name="타원 17"/>
          <p:cNvSpPr/>
          <p:nvPr/>
        </p:nvSpPr>
        <p:spPr>
          <a:xfrm>
            <a:off x="980336" y="1758036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2" name="타원 21"/>
          <p:cNvSpPr/>
          <p:nvPr/>
        </p:nvSpPr>
        <p:spPr>
          <a:xfrm>
            <a:off x="504087" y="1469565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23" name="직사각형 22"/>
          <p:cNvSpPr/>
          <p:nvPr/>
        </p:nvSpPr>
        <p:spPr>
          <a:xfrm>
            <a:off x="612322" y="1638301"/>
            <a:ext cx="234042" cy="1632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11920729"/>
              </p:ext>
            </p:extLst>
          </p:nvPr>
        </p:nvGraphicFramePr>
        <p:xfrm>
          <a:off x="6492195" y="4177840"/>
          <a:ext cx="2844800" cy="11426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92175"/>
                <a:gridCol w="1952625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900" dirty="0" smtClean="0">
                          <a:latin typeface="+mn-ea"/>
                          <a:ea typeface="+mn-ea"/>
                        </a:rPr>
                        <a:t>이동유형</a:t>
                      </a:r>
                      <a:endParaRPr lang="en-US" sz="900" dirty="0">
                        <a:latin typeface="+mn-ea"/>
                        <a:ea typeface="+mn-ea"/>
                      </a:endParaRPr>
                    </a:p>
                  </a:txBody>
                  <a:tcPr marL="91452" marR="91452" marT="45680" marB="45680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900" dirty="0" smtClean="0">
                          <a:latin typeface="+mn-ea"/>
                          <a:ea typeface="+mn-ea"/>
                        </a:rPr>
                        <a:t>설명</a:t>
                      </a:r>
                      <a:endParaRPr lang="en-US" sz="900" dirty="0">
                        <a:latin typeface="+mn-ea"/>
                        <a:ea typeface="+mn-ea"/>
                      </a:endParaRPr>
                    </a:p>
                  </a:txBody>
                  <a:tcPr marL="91452" marR="91452" marT="45680" marB="45680"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35255"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+mn-ea"/>
                          <a:ea typeface="+mn-ea"/>
                        </a:rPr>
                        <a:t>311/312</a:t>
                      </a:r>
                      <a:endParaRPr lang="en-US" sz="900" dirty="0">
                        <a:latin typeface="+mn-ea"/>
                        <a:ea typeface="+mn-ea"/>
                      </a:endParaRPr>
                    </a:p>
                  </a:txBody>
                  <a:tcPr marL="91452" marR="91452" marT="45680" marB="45680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900" dirty="0" smtClean="0">
                          <a:latin typeface="+mn-ea"/>
                          <a:ea typeface="+mn-ea"/>
                        </a:rPr>
                        <a:t>창고간 이동</a:t>
                      </a:r>
                      <a:endParaRPr lang="en-US" sz="900" dirty="0">
                        <a:latin typeface="+mn-ea"/>
                        <a:ea typeface="+mn-ea"/>
                      </a:endParaRPr>
                    </a:p>
                  </a:txBody>
                  <a:tcPr marL="91452" marR="91452" marT="45680" marB="45680"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63910"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+mn-ea"/>
                          <a:ea typeface="+mn-ea"/>
                        </a:rPr>
                        <a:t>961/962</a:t>
                      </a:r>
                      <a:endParaRPr lang="en-US" sz="900" dirty="0">
                        <a:latin typeface="+mn-ea"/>
                        <a:ea typeface="+mn-ea"/>
                      </a:endParaRPr>
                    </a:p>
                  </a:txBody>
                  <a:tcPr marL="91452" marR="91452" marT="45680" marB="45680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ko-KR" sz="900" dirty="0" smtClean="0">
                          <a:latin typeface="+mn-ea"/>
                          <a:ea typeface="+mn-ea"/>
                        </a:rPr>
                        <a:t>SO</a:t>
                      </a:r>
                      <a:r>
                        <a:rPr lang="ko-KR" altLang="en-US" sz="900" dirty="0" smtClean="0">
                          <a:latin typeface="+mn-ea"/>
                          <a:ea typeface="+mn-ea"/>
                        </a:rPr>
                        <a:t>무상출고</a:t>
                      </a:r>
                      <a:r>
                        <a:rPr lang="en-US" altLang="ko-KR" sz="9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900" dirty="0" smtClean="0">
                          <a:latin typeface="+mn-ea"/>
                          <a:ea typeface="+mn-ea"/>
                        </a:rPr>
                        <a:t>수출</a:t>
                      </a:r>
                      <a:endParaRPr lang="en-US" sz="900" dirty="0">
                        <a:latin typeface="+mn-ea"/>
                        <a:ea typeface="+mn-ea"/>
                      </a:endParaRPr>
                    </a:p>
                  </a:txBody>
                  <a:tcPr marL="91452" marR="91452" marT="45680" marB="45680"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63990"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+mn-ea"/>
                          <a:ea typeface="+mn-ea"/>
                        </a:rPr>
                        <a:t>963/964</a:t>
                      </a:r>
                      <a:endParaRPr lang="en-US" sz="900" dirty="0">
                        <a:latin typeface="+mn-ea"/>
                        <a:ea typeface="+mn-ea"/>
                      </a:endParaRPr>
                    </a:p>
                  </a:txBody>
                  <a:tcPr marL="91452" marR="91452" marT="45680" marB="45680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900" dirty="0" smtClean="0">
                          <a:latin typeface="+mn-ea"/>
                          <a:ea typeface="+mn-ea"/>
                        </a:rPr>
                        <a:t>부대품 구성자재 출고 </a:t>
                      </a:r>
                      <a:r>
                        <a:rPr lang="en-US" altLang="ko-KR" sz="900" dirty="0" smtClean="0">
                          <a:latin typeface="+mn-ea"/>
                          <a:ea typeface="+mn-ea"/>
                        </a:rPr>
                        <a:t>– </a:t>
                      </a:r>
                      <a:r>
                        <a:rPr lang="ko-KR" altLang="en-US" sz="900" dirty="0" smtClean="0">
                          <a:latin typeface="+mn-ea"/>
                          <a:ea typeface="+mn-ea"/>
                        </a:rPr>
                        <a:t>판관비</a:t>
                      </a:r>
                      <a:endParaRPr lang="en-US" sz="900" dirty="0">
                        <a:latin typeface="+mn-ea"/>
                        <a:ea typeface="+mn-ea"/>
                      </a:endParaRPr>
                    </a:p>
                  </a:txBody>
                  <a:tcPr marL="91452" marR="91452" marT="45680" marB="45680"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92645"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+mn-ea"/>
                          <a:ea typeface="+mn-ea"/>
                        </a:rPr>
                        <a:t>Y25/Y26</a:t>
                      </a:r>
                      <a:endParaRPr lang="en-US" sz="900" dirty="0">
                        <a:latin typeface="+mn-ea"/>
                        <a:ea typeface="+mn-ea"/>
                      </a:endParaRPr>
                    </a:p>
                  </a:txBody>
                  <a:tcPr marL="91452" marR="91452" marT="45680" marB="45680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900" dirty="0" smtClean="0">
                          <a:latin typeface="+mn-ea"/>
                          <a:ea typeface="+mn-ea"/>
                        </a:rPr>
                        <a:t>부대품 구성자재 출고 </a:t>
                      </a:r>
                      <a:r>
                        <a:rPr lang="en-US" altLang="ko-KR" sz="900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900" dirty="0" smtClean="0">
                          <a:latin typeface="+mn-ea"/>
                          <a:ea typeface="+mn-ea"/>
                        </a:rPr>
                        <a:t>공장비용</a:t>
                      </a:r>
                      <a:endParaRPr lang="en-US" sz="900" dirty="0">
                        <a:latin typeface="+mn-ea"/>
                        <a:ea typeface="+mn-ea"/>
                      </a:endParaRPr>
                    </a:p>
                  </a:txBody>
                  <a:tcPr marL="91452" marR="91452" marT="45680" marB="45680"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 리스트 검색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①레이아웃 조정한다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②코스트센터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요청부서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③자재수령인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 더블클릭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세부내역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예약 번호를 별도관리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 조회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MB25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 리스트 검색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7552" y="1531015"/>
            <a:ext cx="6518554" cy="39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36121" y="2876550"/>
            <a:ext cx="2688772" cy="25853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4929130" y="3257543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10" name="타원 9"/>
          <p:cNvSpPr/>
          <p:nvPr/>
        </p:nvSpPr>
        <p:spPr>
          <a:xfrm>
            <a:off x="3987515" y="2111823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11" name="직사각형 10"/>
          <p:cNvSpPr/>
          <p:nvPr/>
        </p:nvSpPr>
        <p:spPr>
          <a:xfrm>
            <a:off x="3948793" y="2370365"/>
            <a:ext cx="361950" cy="4626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3241843" y="2109100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13" name="직사각형 12"/>
          <p:cNvSpPr/>
          <p:nvPr/>
        </p:nvSpPr>
        <p:spPr>
          <a:xfrm>
            <a:off x="3235778" y="2351314"/>
            <a:ext cx="373686" cy="4898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491965" y="1918600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49574" y="3477306"/>
            <a:ext cx="4141333" cy="2096371"/>
          </a:xfrm>
          <a:prstGeom prst="rect">
            <a:avLst/>
          </a:prstGeom>
          <a:noFill/>
          <a:ln w="15875">
            <a:solidFill>
              <a:srgbClr val="103991"/>
            </a:solidFill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3241221" y="2718708"/>
            <a:ext cx="373686" cy="130628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직선 화살표 연결선 17"/>
          <p:cNvCxnSpPr/>
          <p:nvPr/>
        </p:nvCxnSpPr>
        <p:spPr>
          <a:xfrm>
            <a:off x="3649436" y="2865664"/>
            <a:ext cx="1085850" cy="604157"/>
          </a:xfrm>
          <a:prstGeom prst="straightConnector1">
            <a:avLst/>
          </a:prstGeom>
          <a:ln w="15875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582386" y="2383972"/>
            <a:ext cx="361950" cy="4626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623830" y="2234286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17" name="직사각형 16"/>
          <p:cNvSpPr/>
          <p:nvPr/>
        </p:nvSpPr>
        <p:spPr>
          <a:xfrm>
            <a:off x="1518557" y="2098221"/>
            <a:ext cx="244929" cy="2422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1" name="직선 화살표 연결선 20"/>
          <p:cNvCxnSpPr/>
          <p:nvPr/>
        </p:nvCxnSpPr>
        <p:spPr>
          <a:xfrm>
            <a:off x="1768929" y="2340428"/>
            <a:ext cx="280307" cy="541565"/>
          </a:xfrm>
          <a:prstGeom prst="straightConnector1">
            <a:avLst/>
          </a:prstGeom>
          <a:ln w="15875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예약전표 기준 자재 출고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①예약으로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②예약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MB1A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전표를 근거하여 자재 출고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70114" y="1559378"/>
            <a:ext cx="4895850" cy="3951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1154508" y="2209793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4" name="타원 13"/>
          <p:cNvSpPr/>
          <p:nvPr/>
        </p:nvSpPr>
        <p:spPr>
          <a:xfrm>
            <a:off x="3209187" y="3301086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15" name="직사각형 14"/>
          <p:cNvSpPr/>
          <p:nvPr/>
        </p:nvSpPr>
        <p:spPr>
          <a:xfrm>
            <a:off x="1074965" y="2027464"/>
            <a:ext cx="373686" cy="15685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724150" y="3145971"/>
            <a:ext cx="2468335" cy="21853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2751365" y="3369128"/>
            <a:ext cx="416378" cy="1660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3949415" y="4947551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22" name="직사각형 21"/>
          <p:cNvSpPr/>
          <p:nvPr/>
        </p:nvSpPr>
        <p:spPr>
          <a:xfrm>
            <a:off x="3907972" y="5154386"/>
            <a:ext cx="416378" cy="1660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예약전표를 근거한 출고 진행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문서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기로한다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③재고가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없을시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애러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발생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(PO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 입고진행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MB1A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전표를 근거하여 자재 출고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63165" y="3200399"/>
            <a:ext cx="3827691" cy="22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5070022" y="2898315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91218" y="1608365"/>
            <a:ext cx="3990976" cy="4041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4667251" y="3178629"/>
            <a:ext cx="3872592" cy="21853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566059" y="5510894"/>
            <a:ext cx="1344384" cy="2122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612619" y="5323108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18" name="직사각형 17"/>
          <p:cNvSpPr/>
          <p:nvPr/>
        </p:nvSpPr>
        <p:spPr>
          <a:xfrm>
            <a:off x="1679122" y="1709056"/>
            <a:ext cx="373686" cy="15685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1769227" y="1532158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예약전표근거 자재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출고증 출력 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①선택조건을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출고저장위치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이동유형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,Posting Data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ZMMR0100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전표를 근거하여 자재 출고증 출력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14349" y="1739675"/>
            <a:ext cx="6457951" cy="3363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2315935" y="3880756"/>
            <a:ext cx="2639785" cy="10259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977291" y="2479215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7" name="타원 6"/>
          <p:cNvSpPr/>
          <p:nvPr/>
        </p:nvSpPr>
        <p:spPr>
          <a:xfrm>
            <a:off x="2452305" y="3611329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8" name="직사각형 7"/>
          <p:cNvSpPr/>
          <p:nvPr/>
        </p:nvSpPr>
        <p:spPr>
          <a:xfrm>
            <a:off x="519793" y="2500993"/>
            <a:ext cx="373686" cy="15685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8" cy="5158467"/>
        </p:xfrm>
        <a:graphic>
          <a:graphicData uri="http://schemas.openxmlformats.org/drawingml/2006/table">
            <a:tbl>
              <a:tblPr/>
              <a:tblGrid>
                <a:gridCol w="7387091"/>
                <a:gridCol w="1828347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예약전표근거 자재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출고증 출력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출고증출력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출고지 기록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지시서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출고증 출력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ZMMR0100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전표를 근거하여 자재 출고증 출력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9323" y="1618396"/>
            <a:ext cx="7011192" cy="2955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38149" y="2158094"/>
            <a:ext cx="598715" cy="1768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40870" y="2729593"/>
            <a:ext cx="297487" cy="1768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494064" y="3706586"/>
            <a:ext cx="2090057" cy="2122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001734" y="3959678"/>
            <a:ext cx="297487" cy="1768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471105" y="2920086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1" name="타원 10"/>
          <p:cNvSpPr/>
          <p:nvPr/>
        </p:nvSpPr>
        <p:spPr>
          <a:xfrm>
            <a:off x="324148" y="1956701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12" name="타원 11"/>
          <p:cNvSpPr/>
          <p:nvPr/>
        </p:nvSpPr>
        <p:spPr>
          <a:xfrm>
            <a:off x="1214055" y="3752844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13" name="타원 12"/>
          <p:cNvSpPr/>
          <p:nvPr/>
        </p:nvSpPr>
        <p:spPr>
          <a:xfrm>
            <a:off x="2724448" y="4038593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4-3.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예약전표근거 자재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출고증 출력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인쇄클릭 출고증 출력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자재담당자는 </a:t>
                      </a:r>
                      <a:r>
                        <a:rPr lang="ko-KR" altLang="en-US" sz="11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인쇄후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출고증을 자재창고 관리자에 전달하고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자재에 출고증을 부착하여 제품창고 수송 요청 전달한다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지시서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출고증 출력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ZMMR0100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전표를 근거하여 자재 출고증 출력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4544" y="1559378"/>
            <a:ext cx="6613070" cy="413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628650" y="1771649"/>
            <a:ext cx="319257" cy="1877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650720" y="1523993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고가 자재 요청 프로세스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고가 자재는 영업에서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 </a:t>
                      </a:r>
                      <a:r>
                        <a:rPr lang="ko-KR" altLang="en-US" sz="11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생성후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ERP</a:t>
                      </a:r>
                      <a:r>
                        <a:rPr lang="en-US" altLang="ko-KR" sz="11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시스템으로 수송요청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직사각형 3"/>
          <p:cNvSpPr/>
          <p:nvPr/>
        </p:nvSpPr>
        <p:spPr>
          <a:xfrm>
            <a:off x="547007" y="2522764"/>
            <a:ext cx="1510393" cy="50618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영업</a:t>
            </a:r>
            <a:r>
              <a:rPr lang="en-US" altLang="ko-KR" sz="1200" dirty="0" smtClean="0">
                <a:solidFill>
                  <a:schemeClr val="tx1"/>
                </a:solidFill>
              </a:rPr>
              <a:t>(S/O)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2560864" y="2536371"/>
            <a:ext cx="2076450" cy="530679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제품관리 담당 접수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146221" y="2509158"/>
            <a:ext cx="1741715" cy="530679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제품관리 담당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자재 담당자에 자재출고요청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135335" y="4204608"/>
            <a:ext cx="1741715" cy="530679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자재 담당자는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PO</a:t>
            </a:r>
            <a:r>
              <a:rPr lang="ko-KR" altLang="en-US" dirty="0" smtClean="0">
                <a:solidFill>
                  <a:schemeClr val="tx1"/>
                </a:solidFill>
              </a:rPr>
              <a:t>생성 입고요청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93520" y="4201886"/>
            <a:ext cx="2027466" cy="530679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자재 제품 창고에 전달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549728" y="4207329"/>
            <a:ext cx="1540329" cy="530679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영업 수송요청 및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제품담당 수송처리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오른쪽 화살표 9"/>
          <p:cNvSpPr/>
          <p:nvPr/>
        </p:nvSpPr>
        <p:spPr>
          <a:xfrm>
            <a:off x="2212521" y="2661557"/>
            <a:ext cx="187779" cy="261257"/>
          </a:xfrm>
          <a:prstGeom prst="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오른쪽 화살표 13"/>
          <p:cNvSpPr/>
          <p:nvPr/>
        </p:nvSpPr>
        <p:spPr>
          <a:xfrm>
            <a:off x="4838700" y="2634342"/>
            <a:ext cx="187779" cy="261257"/>
          </a:xfrm>
          <a:prstGeom prst="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아래쪽 화살표 14"/>
          <p:cNvSpPr/>
          <p:nvPr/>
        </p:nvSpPr>
        <p:spPr>
          <a:xfrm>
            <a:off x="6071507" y="3317421"/>
            <a:ext cx="326572" cy="464004"/>
          </a:xfrm>
          <a:prstGeom prst="down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왼쪽 화살표 15"/>
          <p:cNvSpPr/>
          <p:nvPr/>
        </p:nvSpPr>
        <p:spPr>
          <a:xfrm>
            <a:off x="4718957" y="4335236"/>
            <a:ext cx="244929" cy="228600"/>
          </a:xfrm>
          <a:prstGeom prst="lef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왼쪽 화살표 16"/>
          <p:cNvSpPr/>
          <p:nvPr/>
        </p:nvSpPr>
        <p:spPr>
          <a:xfrm>
            <a:off x="2193472" y="4324350"/>
            <a:ext cx="244929" cy="228600"/>
          </a:xfrm>
          <a:prstGeom prst="lef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56532" y="3227614"/>
            <a:ext cx="1510393" cy="46808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영업</a:t>
            </a:r>
            <a:r>
              <a:rPr lang="en-US" altLang="ko-KR" sz="1200" dirty="0" smtClean="0">
                <a:solidFill>
                  <a:schemeClr val="tx1"/>
                </a:solidFill>
              </a:rPr>
              <a:t>(PR)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2" name="위로 굽은 화살표 21"/>
          <p:cNvSpPr/>
          <p:nvPr/>
        </p:nvSpPr>
        <p:spPr>
          <a:xfrm flipV="1">
            <a:off x="2162174" y="3333750"/>
            <a:ext cx="3571875" cy="457200"/>
          </a:xfrm>
          <a:prstGeom prst="bentUpArrow">
            <a:avLst>
              <a:gd name="adj1" fmla="val 31383"/>
              <a:gd name="adj2" fmla="val 31383"/>
              <a:gd name="adj3" fmla="val 29255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고가 자재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①전표유형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Z1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납품요청일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고가 자재는 영업에서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ME51N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18220" y="1647825"/>
            <a:ext cx="6482655" cy="3819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>
            <a:off x="2247949" y="3190875"/>
            <a:ext cx="3705175" cy="2857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1371649" y="2181225"/>
            <a:ext cx="1543001" cy="1905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타원 23"/>
          <p:cNvSpPr/>
          <p:nvPr/>
        </p:nvSpPr>
        <p:spPr>
          <a:xfrm>
            <a:off x="2319561" y="299392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5" name="타원 24"/>
          <p:cNvSpPr/>
          <p:nvPr/>
        </p:nvSpPr>
        <p:spPr>
          <a:xfrm>
            <a:off x="1414686" y="191760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45205336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상신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요청서의 결재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상신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프로세스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(Notes)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ERP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처리된 구매요청이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I/F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구매요청서로 전환됨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(Batch Job) – ZMMI0120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①구매 요청자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결재 작성함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內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“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임서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저장함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클릭하면  본인이 상신할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요청서가 보임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결재선을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팀장까지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결재상신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lang="en-US" sz="1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 tooltip="http://epdev.sgnsis.com:50000/irj/portal#"/>
                        </a:rPr>
                        <a:t>http://epdev.sgnsis.com:50000/irj/portal#</a:t>
                      </a:r>
                      <a:endParaRPr lang="en-US" sz="10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9556900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 Notes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결재상신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 상신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85220" y="1635854"/>
            <a:ext cx="4329680" cy="370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289822" y="2738500"/>
            <a:ext cx="3625077" cy="146339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61421" y="2922939"/>
            <a:ext cx="481579" cy="115660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33005" y="2881987"/>
            <a:ext cx="154823" cy="19594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 이전전기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 자재창고 → 공장 제품창고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이동유형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(311)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 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창고를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MB1B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이전 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2103" y="1838326"/>
            <a:ext cx="6522027" cy="3795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1909083" y="3997778"/>
            <a:ext cx="567418" cy="5361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타원 23"/>
          <p:cNvSpPr/>
          <p:nvPr/>
        </p:nvSpPr>
        <p:spPr>
          <a:xfrm>
            <a:off x="1663091" y="3999133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 이전전기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 자재창고 → 공장 제품창고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①수령인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 제품창고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②자재코드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문서번호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출고증 출력 없음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MB1B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이전 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03491" y="1641021"/>
            <a:ext cx="4782910" cy="3943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1205592" y="3069772"/>
            <a:ext cx="3652158" cy="2612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880507" y="2503715"/>
            <a:ext cx="2087336" cy="3864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1908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153025" y="3322864"/>
            <a:ext cx="2709182" cy="228323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26" name="직사각형 25"/>
          <p:cNvSpPr/>
          <p:nvPr/>
        </p:nvSpPr>
        <p:spPr>
          <a:xfrm>
            <a:off x="5214257" y="5421086"/>
            <a:ext cx="949779" cy="2530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2136322" y="1763485"/>
            <a:ext cx="296636" cy="2041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1170513" y="2852052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34" name="타원 33"/>
          <p:cNvSpPr/>
          <p:nvPr/>
        </p:nvSpPr>
        <p:spPr>
          <a:xfrm>
            <a:off x="1592334" y="2522759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36" name="타원 35"/>
          <p:cNvSpPr/>
          <p:nvPr/>
        </p:nvSpPr>
        <p:spPr>
          <a:xfrm>
            <a:off x="2321677" y="1537601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37" name="타원 36"/>
          <p:cNvSpPr/>
          <p:nvPr/>
        </p:nvSpPr>
        <p:spPr>
          <a:xfrm>
            <a:off x="5192784" y="5143495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8-1.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자재재고 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③예약 수량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④가용재고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(1100):1800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제품창고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(3100):100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영업에서는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제품창로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시스템으로 수송 요청한다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MMBE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재고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2375" y="1672318"/>
            <a:ext cx="5270811" cy="3716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38413" y="3145291"/>
            <a:ext cx="6679066" cy="2439079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1981200" y="2432956"/>
            <a:ext cx="876300" cy="3102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52450" y="2171700"/>
            <a:ext cx="296636" cy="2041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5380264" y="4931226"/>
            <a:ext cx="351066" cy="4408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4612821" y="4914899"/>
            <a:ext cx="432708" cy="6694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2114848" y="2188023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22" name="타원 21"/>
          <p:cNvSpPr/>
          <p:nvPr/>
        </p:nvSpPr>
        <p:spPr>
          <a:xfrm>
            <a:off x="5350627" y="4729838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23" name="타원 22"/>
          <p:cNvSpPr/>
          <p:nvPr/>
        </p:nvSpPr>
        <p:spPr>
          <a:xfrm>
            <a:off x="375855" y="2081888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7" name="타원 26"/>
          <p:cNvSpPr/>
          <p:nvPr/>
        </p:nvSpPr>
        <p:spPr>
          <a:xfrm>
            <a:off x="4662106" y="4727117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13849</TotalTime>
  <Words>1234</Words>
  <Application>Microsoft Office PowerPoint</Application>
  <PresentationFormat>A4 용지(210x297mm)</PresentationFormat>
  <Paragraphs>423</Paragraphs>
  <Slides>22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22</vt:i4>
      </vt:variant>
    </vt:vector>
  </HeadingPairs>
  <TitlesOfParts>
    <vt:vector size="26" baseType="lpstr">
      <vt:lpstr>Office Theme</vt:lpstr>
      <vt:lpstr>1_Office Theme</vt:lpstr>
      <vt:lpstr>비트맵 이미지</vt:lpstr>
      <vt:lpstr>Microsoft Office Excel 97-2003 워크시트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이상철</cp:lastModifiedBy>
  <cp:revision>473</cp:revision>
  <cp:lastPrinted>2006-08-30T13:33:06Z</cp:lastPrinted>
  <dcterms:created xsi:type="dcterms:W3CDTF">2008-05-17T00:48:54Z</dcterms:created>
  <dcterms:modified xsi:type="dcterms:W3CDTF">2013-03-09T22:39:39Z</dcterms:modified>
</cp:coreProperties>
</file>