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0"/>
  </p:notesMasterIdLst>
  <p:handoutMasterIdLst>
    <p:handoutMasterId r:id="rId51"/>
  </p:handoutMasterIdLst>
  <p:sldIdLst>
    <p:sldId id="374" r:id="rId3"/>
    <p:sldId id="375" r:id="rId4"/>
    <p:sldId id="377" r:id="rId5"/>
    <p:sldId id="379" r:id="rId6"/>
    <p:sldId id="390" r:id="rId7"/>
    <p:sldId id="391" r:id="rId8"/>
    <p:sldId id="450" r:id="rId9"/>
    <p:sldId id="392" r:id="rId10"/>
    <p:sldId id="451" r:id="rId11"/>
    <p:sldId id="394" r:id="rId12"/>
    <p:sldId id="396" r:id="rId13"/>
    <p:sldId id="452" r:id="rId14"/>
    <p:sldId id="457" r:id="rId15"/>
    <p:sldId id="458" r:id="rId16"/>
    <p:sldId id="459" r:id="rId17"/>
    <p:sldId id="462" r:id="rId18"/>
    <p:sldId id="464" r:id="rId19"/>
    <p:sldId id="463" r:id="rId20"/>
    <p:sldId id="465" r:id="rId21"/>
    <p:sldId id="466" r:id="rId22"/>
    <p:sldId id="482" r:id="rId23"/>
    <p:sldId id="485" r:id="rId24"/>
    <p:sldId id="486" r:id="rId25"/>
    <p:sldId id="495" r:id="rId26"/>
    <p:sldId id="491" r:id="rId27"/>
    <p:sldId id="467" r:id="rId28"/>
    <p:sldId id="468" r:id="rId29"/>
    <p:sldId id="469" r:id="rId30"/>
    <p:sldId id="470" r:id="rId31"/>
    <p:sldId id="471" r:id="rId32"/>
    <p:sldId id="472" r:id="rId33"/>
    <p:sldId id="473" r:id="rId34"/>
    <p:sldId id="475" r:id="rId35"/>
    <p:sldId id="492" r:id="rId36"/>
    <p:sldId id="493" r:id="rId37"/>
    <p:sldId id="494" r:id="rId38"/>
    <p:sldId id="477" r:id="rId39"/>
    <p:sldId id="478" r:id="rId40"/>
    <p:sldId id="479" r:id="rId41"/>
    <p:sldId id="480" r:id="rId42"/>
    <p:sldId id="481" r:id="rId43"/>
    <p:sldId id="487" r:id="rId44"/>
    <p:sldId id="488" r:id="rId45"/>
    <p:sldId id="490" r:id="rId46"/>
    <p:sldId id="496" r:id="rId47"/>
    <p:sldId id="497" r:id="rId48"/>
    <p:sldId id="498" r:id="rId49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335F8D7-1365-45DE-8887-1949EC70923B}">
          <p14:sldIdLst>
            <p14:sldId id="374"/>
            <p14:sldId id="375"/>
            <p14:sldId id="377"/>
            <p14:sldId id="379"/>
            <p14:sldId id="390"/>
            <p14:sldId id="391"/>
            <p14:sldId id="450"/>
            <p14:sldId id="392"/>
            <p14:sldId id="451"/>
            <p14:sldId id="394"/>
            <p14:sldId id="396"/>
            <p14:sldId id="452"/>
            <p14:sldId id="457"/>
            <p14:sldId id="458"/>
            <p14:sldId id="459"/>
            <p14:sldId id="462"/>
            <p14:sldId id="464"/>
            <p14:sldId id="463"/>
            <p14:sldId id="465"/>
            <p14:sldId id="466"/>
            <p14:sldId id="482"/>
            <p14:sldId id="485"/>
            <p14:sldId id="486"/>
            <p14:sldId id="495"/>
            <p14:sldId id="491"/>
            <p14:sldId id="467"/>
            <p14:sldId id="468"/>
            <p14:sldId id="469"/>
            <p14:sldId id="470"/>
            <p14:sldId id="471"/>
            <p14:sldId id="472"/>
            <p14:sldId id="473"/>
            <p14:sldId id="475"/>
            <p14:sldId id="492"/>
            <p14:sldId id="493"/>
            <p14:sldId id="494"/>
            <p14:sldId id="477"/>
            <p14:sldId id="478"/>
            <p14:sldId id="479"/>
            <p14:sldId id="480"/>
            <p14:sldId id="481"/>
            <p14:sldId id="487"/>
            <p14:sldId id="488"/>
            <p14:sldId id="490"/>
            <p14:sldId id="496"/>
            <p14:sldId id="497"/>
            <p14:sldId id="4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822" userDrawn="1">
          <p15:clr>
            <a:srgbClr val="A4A3A4"/>
          </p15:clr>
        </p15:guide>
        <p15:guide id="2" pos="4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38" autoAdjust="0"/>
    <p:restoredTop sz="97138" autoAdjust="0"/>
  </p:normalViewPr>
  <p:slideViewPr>
    <p:cSldViewPr snapToGrid="0" showGuides="1">
      <p:cViewPr varScale="1">
        <p:scale>
          <a:sx n="71" d="100"/>
          <a:sy n="71" d="100"/>
        </p:scale>
        <p:origin x="1152" y="60"/>
      </p:cViewPr>
      <p:guideLst>
        <p:guide orient="horz" pos="822"/>
        <p:guide pos="43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TM_06_01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8609547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조창호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개정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조창호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760811"/>
              </p:ext>
            </p:extLst>
          </p:nvPr>
        </p:nvGraphicFramePr>
        <p:xfrm>
          <a:off x="344488" y="1412875"/>
          <a:ext cx="9288462" cy="9648826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업무에 관련한 아래와 같은 세부업무 처리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Process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검토한다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 수입 물량에 대한 매입 매출 처리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 수입 물량에 대한 매입 매출 처리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 시 발생하는 매출 처리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Bonded Warehouse Trading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8982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TM_06_01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Bonded Warehouse Trading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Bonded Warehouse Trading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533421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BWT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업무는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시스템 내에서 매출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처리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BWT Report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관리를 위한 최소한의 정보만 입력하여 관리 함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BWT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용도의 수입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해외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국내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오더타입을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이용하여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FWO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 생성하고 최초 화주에게 수입관련 매출과 창고이용에 따른 매출을 청구 함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해당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수입오더에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FB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 생성하고 선사로부터  접수한 비용에 대한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Invoice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매입을 처리 함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동일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FB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세방으로부터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접수한 창고 이용료에 대한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Invoice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매입을 처리 함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창고 내 소유권 이전에 대한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오더타입을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이용하여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FWO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 생성하고 소유권의 창고이용 관련 매출을 청구 함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Bonded Warehouse Trading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652926"/>
              </p:ext>
            </p:extLst>
          </p:nvPr>
        </p:nvGraphicFramePr>
        <p:xfrm>
          <a:off x="510988" y="1398496"/>
          <a:ext cx="8888505" cy="4800598"/>
        </p:xfrm>
        <a:graphic>
          <a:graphicData uri="http://schemas.openxmlformats.org/drawingml/2006/table">
            <a:tbl>
              <a:tblPr/>
              <a:tblGrid>
                <a:gridCol w="547425"/>
                <a:gridCol w="8341080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1183341" y="2164977"/>
            <a:ext cx="8068235" cy="3832412"/>
            <a:chOff x="992494" y="1988816"/>
            <a:chExt cx="8281058" cy="3950963"/>
          </a:xfrm>
        </p:grpSpPr>
        <p:sp>
          <p:nvSpPr>
            <p:cNvPr id="10" name="AutoShape 124"/>
            <p:cNvSpPr>
              <a:spLocks noChangeArrowheads="1"/>
            </p:cNvSpPr>
            <p:nvPr/>
          </p:nvSpPr>
          <p:spPr bwMode="auto">
            <a:xfrm>
              <a:off x="992494" y="2115977"/>
              <a:ext cx="1288098" cy="363537"/>
            </a:xfrm>
            <a:prstGeom prst="homePlate">
              <a:avLst>
                <a:gd name="adj" fmla="val 74941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0" rIns="0" anchor="ctr"/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수입해상 선적</a:t>
              </a:r>
              <a:endParaRPr lang="en-US" altLang="ko-KR" sz="800" dirty="0">
                <a:latin typeface="+mn-ea"/>
                <a:ea typeface="+mn-ea"/>
              </a:endParaRPr>
            </a:p>
          </p:txBody>
        </p:sp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>
              <a:off x="2341238" y="4415499"/>
              <a:ext cx="1161222" cy="55840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700" dirty="0" smtClean="0">
                  <a:latin typeface="+mn-ea"/>
                  <a:ea typeface="+mn-ea"/>
                </a:rPr>
                <a:t>03.BWT </a:t>
              </a:r>
              <a:r>
                <a:rPr lang="ko-KR" altLang="en-US" sz="700" dirty="0" smtClean="0">
                  <a:latin typeface="+mn-ea"/>
                  <a:ea typeface="+mn-ea"/>
                </a:rPr>
                <a:t>입항일지 및 </a:t>
              </a:r>
              <a:endParaRPr lang="en-US" altLang="ko-KR" sz="700" dirty="0" smtClean="0">
                <a:latin typeface="+mn-ea"/>
                <a:ea typeface="+mn-ea"/>
              </a:endParaRPr>
            </a:p>
            <a:p>
              <a:r>
                <a:rPr lang="en-US" altLang="ko-KR" sz="700" dirty="0" smtClean="0">
                  <a:latin typeface="+mn-ea"/>
                  <a:ea typeface="+mn-ea"/>
                </a:rPr>
                <a:t>STOCK </a:t>
              </a:r>
              <a:r>
                <a:rPr lang="ko-KR" altLang="en-US" sz="700" dirty="0" smtClean="0">
                  <a:latin typeface="+mn-ea"/>
                  <a:ea typeface="+mn-ea"/>
                </a:rPr>
                <a:t>관리</a:t>
              </a:r>
              <a:r>
                <a:rPr lang="en-US" altLang="ko-KR" sz="700" dirty="0" smtClean="0">
                  <a:latin typeface="+mn-ea"/>
                  <a:ea typeface="+mn-ea"/>
                </a:rPr>
                <a:t>UPDATE</a:t>
              </a:r>
              <a:endParaRPr lang="ko-KR" altLang="en-US" sz="700" dirty="0">
                <a:latin typeface="+mn-ea"/>
                <a:ea typeface="+mn-ea"/>
              </a:endParaRPr>
            </a:p>
          </p:txBody>
        </p:sp>
        <p:cxnSp>
          <p:nvCxnSpPr>
            <p:cNvPr id="12" name="Straight Arrow Connector 58"/>
            <p:cNvCxnSpPr>
              <a:stCxn id="21" idx="2"/>
              <a:endCxn id="11" idx="0"/>
            </p:cNvCxnSpPr>
            <p:nvPr/>
          </p:nvCxnSpPr>
          <p:spPr>
            <a:xfrm>
              <a:off x="2921849" y="4158933"/>
              <a:ext cx="0" cy="31240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93"/>
            <p:cNvCxnSpPr/>
            <p:nvPr/>
          </p:nvCxnSpPr>
          <p:spPr>
            <a:xfrm>
              <a:off x="2252655" y="1988816"/>
              <a:ext cx="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/>
            <p:cNvCxnSpPr>
              <a:endCxn id="20" idx="0"/>
            </p:cNvCxnSpPr>
            <p:nvPr/>
          </p:nvCxnSpPr>
          <p:spPr>
            <a:xfrm>
              <a:off x="1636543" y="2488245"/>
              <a:ext cx="0" cy="1337790"/>
            </a:xfrm>
            <a:prstGeom prst="straightConnector1">
              <a:avLst/>
            </a:prstGeom>
            <a:ln cmpd="sng">
              <a:solidFill>
                <a:schemeClr val="tx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화살표 연결선 14"/>
            <p:cNvCxnSpPr>
              <a:stCxn id="20" idx="3"/>
              <a:endCxn id="21" idx="1"/>
            </p:cNvCxnSpPr>
            <p:nvPr/>
          </p:nvCxnSpPr>
          <p:spPr>
            <a:xfrm>
              <a:off x="2144543" y="3973990"/>
              <a:ext cx="26930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15"/>
            <p:cNvCxnSpPr>
              <a:stCxn id="21" idx="3"/>
            </p:cNvCxnSpPr>
            <p:nvPr/>
          </p:nvCxnSpPr>
          <p:spPr>
            <a:xfrm flipV="1">
              <a:off x="3429849" y="3973989"/>
              <a:ext cx="262990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>
              <a:off x="7473322" y="3793966"/>
              <a:ext cx="1161222" cy="360046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latin typeface="+mn-ea"/>
                  <a:ea typeface="+mn-ea"/>
                </a:rPr>
                <a:t>08.Warehouse </a:t>
              </a:r>
            </a:p>
            <a:p>
              <a:r>
                <a:rPr lang="en-US" altLang="ko-KR" sz="1000" dirty="0" smtClean="0">
                  <a:latin typeface="+mn-ea"/>
                  <a:ea typeface="+mn-ea"/>
                </a:rPr>
                <a:t>Confirmation </a:t>
              </a:r>
              <a:r>
                <a:rPr lang="ko-KR" altLang="en-US" sz="1000" dirty="0" smtClean="0">
                  <a:latin typeface="+mn-ea"/>
                  <a:ea typeface="+mn-ea"/>
                </a:rPr>
                <a:t>발행</a:t>
              </a:r>
              <a:endParaRPr lang="en-US" altLang="ko-KR" sz="1000" dirty="0" smtClean="0">
                <a:latin typeface="+mn-ea"/>
                <a:ea typeface="+mn-ea"/>
              </a:endParaRPr>
            </a:p>
          </p:txBody>
        </p:sp>
        <p:sp>
          <p:nvSpPr>
            <p:cNvPr id="18" name="AutoShape 11"/>
            <p:cNvSpPr>
              <a:spLocks noChangeArrowheads="1"/>
            </p:cNvSpPr>
            <p:nvPr/>
          </p:nvSpPr>
          <p:spPr bwMode="auto">
            <a:xfrm>
              <a:off x="7608640" y="2107245"/>
              <a:ext cx="890587" cy="381000"/>
            </a:xfrm>
            <a:prstGeom prst="flowChartDocumen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Storage </a:t>
              </a:r>
            </a:p>
            <a:p>
              <a:r>
                <a:rPr lang="en-US" altLang="ko-KR" sz="800" dirty="0" smtClean="0">
                  <a:latin typeface="+mn-ea"/>
                  <a:ea typeface="+mn-ea"/>
                </a:rPr>
                <a:t>Confirmation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sp>
          <p:nvSpPr>
            <p:cNvPr id="19" name="Oval 40"/>
            <p:cNvSpPr>
              <a:spLocks noChangeArrowheads="1"/>
            </p:cNvSpPr>
            <p:nvPr/>
          </p:nvSpPr>
          <p:spPr bwMode="auto">
            <a:xfrm>
              <a:off x="8817939" y="3795665"/>
              <a:ext cx="455613" cy="35664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ko-KR" sz="800" b="1">
                  <a:latin typeface="+mn-ea"/>
                  <a:ea typeface="+mn-ea"/>
                </a:rPr>
                <a:t>A</a:t>
              </a:r>
            </a:p>
          </p:txBody>
        </p:sp>
        <p:sp>
          <p:nvSpPr>
            <p:cNvPr id="20" name="AutoShape 5"/>
            <p:cNvSpPr>
              <a:spLocks noChangeArrowheads="1"/>
            </p:cNvSpPr>
            <p:nvPr/>
          </p:nvSpPr>
          <p:spPr bwMode="auto">
            <a:xfrm>
              <a:off x="1128543" y="3789046"/>
              <a:ext cx="1016000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01.</a:t>
              </a:r>
              <a:r>
                <a:rPr lang="ko-KR" altLang="en-US" sz="800" dirty="0" smtClean="0">
                  <a:latin typeface="+mn-ea"/>
                  <a:ea typeface="+mn-ea"/>
                </a:rPr>
                <a:t>선적서류 접수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>
              <a:off x="2413849" y="3789046"/>
              <a:ext cx="1016000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02.A/N</a:t>
              </a:r>
              <a:r>
                <a:rPr lang="ko-KR" altLang="en-US" sz="800" dirty="0" smtClean="0">
                  <a:latin typeface="+mn-ea"/>
                  <a:ea typeface="+mn-ea"/>
                </a:rPr>
                <a:t> 수취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22" name="AutoShape 5"/>
            <p:cNvSpPr>
              <a:spLocks noChangeArrowheads="1"/>
            </p:cNvSpPr>
            <p:nvPr/>
          </p:nvSpPr>
          <p:spPr bwMode="auto">
            <a:xfrm>
              <a:off x="4953000" y="3789046"/>
              <a:ext cx="1016000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06.</a:t>
              </a:r>
              <a:r>
                <a:rPr lang="ko-KR" altLang="en-US" sz="800" dirty="0" err="1" smtClean="0">
                  <a:latin typeface="+mn-ea"/>
                  <a:ea typeface="+mn-ea"/>
                </a:rPr>
                <a:t>세방</a:t>
              </a:r>
              <a:r>
                <a:rPr lang="ko-KR" altLang="en-US" sz="800" dirty="0" smtClean="0">
                  <a:latin typeface="+mn-ea"/>
                  <a:ea typeface="+mn-ea"/>
                </a:rPr>
                <a:t> 운송 오더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sp>
          <p:nvSpPr>
            <p:cNvPr id="23" name="AutoShape 46"/>
            <p:cNvSpPr>
              <a:spLocks noChangeArrowheads="1"/>
            </p:cNvSpPr>
            <p:nvPr/>
          </p:nvSpPr>
          <p:spPr bwMode="auto">
            <a:xfrm>
              <a:off x="5594193" y="5498826"/>
              <a:ext cx="993775" cy="440953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LME </a:t>
              </a:r>
              <a:r>
                <a:rPr lang="ko-KR" altLang="en-US" sz="800" dirty="0" smtClean="0">
                  <a:latin typeface="+mn-ea"/>
                  <a:ea typeface="+mn-ea"/>
                </a:rPr>
                <a:t>창고로 입고</a:t>
              </a:r>
              <a:endParaRPr lang="en-US" altLang="ko-KR" sz="800" dirty="0">
                <a:latin typeface="+mn-ea"/>
                <a:ea typeface="+mn-ea"/>
              </a:endParaRPr>
            </a:p>
          </p:txBody>
        </p:sp>
        <p:cxnSp>
          <p:nvCxnSpPr>
            <p:cNvPr id="24" name="직선 화살표 연결선 23"/>
            <p:cNvCxnSpPr>
              <a:stCxn id="17" idx="0"/>
              <a:endCxn id="18" idx="2"/>
            </p:cNvCxnSpPr>
            <p:nvPr/>
          </p:nvCxnSpPr>
          <p:spPr>
            <a:xfrm flipV="1">
              <a:off x="8053933" y="2463057"/>
              <a:ext cx="1" cy="136691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552314" y="4773851"/>
              <a:ext cx="900115" cy="25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창고에 오더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644323" y="3002756"/>
              <a:ext cx="1048069" cy="25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화주 </a:t>
              </a:r>
              <a:r>
                <a:rPr lang="en-US" altLang="ko-KR" sz="800" dirty="0" smtClean="0">
                  <a:latin typeface="+mn-ea"/>
                  <a:ea typeface="+mn-ea"/>
                </a:rPr>
                <a:t>→ </a:t>
              </a:r>
              <a:r>
                <a:rPr lang="ko-KR" altLang="en-US" sz="800" dirty="0" smtClean="0">
                  <a:latin typeface="+mn-ea"/>
                  <a:ea typeface="+mn-ea"/>
                </a:rPr>
                <a:t>세방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6213161" y="3789046"/>
              <a:ext cx="1016000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07.</a:t>
              </a:r>
              <a:r>
                <a:rPr lang="ko-KR" altLang="en-US" sz="800" dirty="0" smtClean="0">
                  <a:latin typeface="+mn-ea"/>
                  <a:ea typeface="+mn-ea"/>
                </a:rPr>
                <a:t>입고 완료 </a:t>
              </a:r>
              <a:endParaRPr lang="en-US" altLang="ko-KR" sz="800" dirty="0" smtClean="0">
                <a:latin typeface="+mn-ea"/>
                <a:ea typeface="+mn-ea"/>
              </a:endParaRPr>
            </a:p>
            <a:p>
              <a:r>
                <a:rPr lang="en-US" altLang="ko-KR" sz="800" dirty="0" smtClean="0">
                  <a:latin typeface="+mn-ea"/>
                  <a:ea typeface="+mn-ea"/>
                </a:rPr>
                <a:t>Tally sheet </a:t>
              </a:r>
              <a:r>
                <a:rPr lang="ko-KR" altLang="en-US" sz="800" dirty="0" smtClean="0">
                  <a:latin typeface="+mn-ea"/>
                  <a:ea typeface="+mn-ea"/>
                </a:rPr>
                <a:t>접수 확인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cxnSp>
          <p:nvCxnSpPr>
            <p:cNvPr id="28" name="꺾인 연결선 27"/>
            <p:cNvCxnSpPr>
              <a:stCxn id="22" idx="2"/>
              <a:endCxn id="23" idx="1"/>
            </p:cNvCxnSpPr>
            <p:nvPr/>
          </p:nvCxnSpPr>
          <p:spPr>
            <a:xfrm rot="16200000" flipH="1">
              <a:off x="4747412" y="4872521"/>
              <a:ext cx="1560370" cy="133193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hape 166"/>
            <p:cNvCxnSpPr>
              <a:stCxn id="23" idx="3"/>
              <a:endCxn id="27" idx="2"/>
            </p:cNvCxnSpPr>
            <p:nvPr/>
          </p:nvCxnSpPr>
          <p:spPr>
            <a:xfrm flipV="1">
              <a:off x="6587968" y="4158933"/>
              <a:ext cx="133193" cy="156037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화살표 연결선 29"/>
            <p:cNvCxnSpPr>
              <a:stCxn id="27" idx="3"/>
              <a:endCxn id="17" idx="1"/>
            </p:cNvCxnSpPr>
            <p:nvPr/>
          </p:nvCxnSpPr>
          <p:spPr>
            <a:xfrm flipV="1">
              <a:off x="7229161" y="3973989"/>
              <a:ext cx="244161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직사각형 30"/>
            <p:cNvSpPr/>
            <p:nvPr/>
          </p:nvSpPr>
          <p:spPr>
            <a:xfrm>
              <a:off x="4326696" y="3068954"/>
              <a:ext cx="1080138" cy="360046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marL="92075" indent="-92075" algn="ctr"/>
              <a:r>
                <a:rPr lang="en-US" altLang="ko-KR" sz="1000" dirty="0" smtClean="0">
                  <a:solidFill>
                    <a:schemeClr val="tx1"/>
                  </a:solidFill>
                  <a:latin typeface="+mn-ea"/>
                </a:rPr>
                <a:t>05.BL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+mn-ea"/>
                </a:rPr>
                <a:t>정보 입력</a:t>
              </a:r>
            </a:p>
          </p:txBody>
        </p:sp>
        <p:cxnSp>
          <p:nvCxnSpPr>
            <p:cNvPr id="32" name="꺾인 연결선 164"/>
            <p:cNvCxnSpPr>
              <a:endCxn id="31" idx="1"/>
            </p:cNvCxnSpPr>
            <p:nvPr/>
          </p:nvCxnSpPr>
          <p:spPr>
            <a:xfrm rot="5400000" flipH="1" flipV="1">
              <a:off x="4007308" y="3474578"/>
              <a:ext cx="544989" cy="9378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꺾인 연결선 164"/>
            <p:cNvCxnSpPr>
              <a:stCxn id="31" idx="3"/>
              <a:endCxn id="22" idx="0"/>
            </p:cNvCxnSpPr>
            <p:nvPr/>
          </p:nvCxnSpPr>
          <p:spPr>
            <a:xfrm>
              <a:off x="5406834" y="3248977"/>
              <a:ext cx="54166" cy="57705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hape 166"/>
            <p:cNvCxnSpPr>
              <a:stCxn id="18" idx="3"/>
              <a:endCxn id="19" idx="0"/>
            </p:cNvCxnSpPr>
            <p:nvPr/>
          </p:nvCxnSpPr>
          <p:spPr>
            <a:xfrm>
              <a:off x="8499227" y="2297745"/>
              <a:ext cx="546519" cy="1497921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AutoShape 5"/>
            <p:cNvSpPr>
              <a:spLocks noChangeArrowheads="1"/>
            </p:cNvSpPr>
            <p:nvPr/>
          </p:nvSpPr>
          <p:spPr bwMode="auto">
            <a:xfrm>
              <a:off x="3703641" y="3789046"/>
              <a:ext cx="1016000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04.D/O </a:t>
              </a:r>
              <a:r>
                <a:rPr lang="ko-KR" altLang="en-US" sz="800" dirty="0" smtClean="0">
                  <a:latin typeface="+mn-ea"/>
                  <a:ea typeface="+mn-ea"/>
                </a:rPr>
                <a:t>발행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522293"/>
              </p:ext>
            </p:extLst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1210235" y="2025973"/>
            <a:ext cx="8081684" cy="4078993"/>
            <a:chOff x="992494" y="1683081"/>
            <a:chExt cx="8494416" cy="4497698"/>
          </a:xfrm>
        </p:grpSpPr>
        <p:sp>
          <p:nvSpPr>
            <p:cNvPr id="9" name="TextBox 8"/>
            <p:cNvSpPr txBox="1"/>
            <p:nvPr/>
          </p:nvSpPr>
          <p:spPr>
            <a:xfrm>
              <a:off x="1851969" y="2679209"/>
              <a:ext cx="1080138" cy="2375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계약중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cxnSp>
          <p:nvCxnSpPr>
            <p:cNvPr id="10" name="직선 화살표 연결선 9"/>
            <p:cNvCxnSpPr/>
            <p:nvPr/>
          </p:nvCxnSpPr>
          <p:spPr>
            <a:xfrm>
              <a:off x="1532563" y="3302737"/>
              <a:ext cx="0" cy="227272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화살표 연결선 10"/>
            <p:cNvCxnSpPr>
              <a:stCxn id="17" idx="3"/>
              <a:endCxn id="60" idx="1"/>
            </p:cNvCxnSpPr>
            <p:nvPr/>
          </p:nvCxnSpPr>
          <p:spPr>
            <a:xfrm>
              <a:off x="4245099" y="3117794"/>
              <a:ext cx="16408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273548" y="4416208"/>
              <a:ext cx="990127" cy="2375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출고 진행 시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sp>
          <p:nvSpPr>
            <p:cNvPr id="13" name="AutoShape 41"/>
            <p:cNvSpPr>
              <a:spLocks noChangeArrowheads="1"/>
            </p:cNvSpPr>
            <p:nvPr/>
          </p:nvSpPr>
          <p:spPr bwMode="auto">
            <a:xfrm>
              <a:off x="8553460" y="4414206"/>
              <a:ext cx="933450" cy="414338"/>
            </a:xfrm>
            <a:prstGeom prst="homePlate">
              <a:avLst>
                <a:gd name="adj" fmla="val 56322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출고</a:t>
              </a:r>
              <a:endParaRPr lang="en-US" altLang="ko-KR" sz="800" dirty="0">
                <a:latin typeface="+mn-ea"/>
                <a:ea typeface="+mn-ea"/>
              </a:endParaRPr>
            </a:p>
          </p:txBody>
        </p:sp>
        <p:sp>
          <p:nvSpPr>
            <p:cNvPr id="14" name="AutoShape 46"/>
            <p:cNvSpPr>
              <a:spLocks noChangeArrowheads="1"/>
            </p:cNvSpPr>
            <p:nvPr/>
          </p:nvSpPr>
          <p:spPr bwMode="auto">
            <a:xfrm>
              <a:off x="1624003" y="1718693"/>
              <a:ext cx="993775" cy="262831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화주 국내 계약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sp>
          <p:nvSpPr>
            <p:cNvPr id="15" name="Oval 40"/>
            <p:cNvSpPr>
              <a:spLocks noChangeArrowheads="1"/>
            </p:cNvSpPr>
            <p:nvPr/>
          </p:nvSpPr>
          <p:spPr bwMode="auto">
            <a:xfrm>
              <a:off x="992494" y="1683081"/>
              <a:ext cx="455613" cy="33405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ko-KR" sz="800" b="1" dirty="0" smtClean="0">
                  <a:latin typeface="+mn-ea"/>
                  <a:ea typeface="+mn-ea"/>
                </a:rPr>
                <a:t>A</a:t>
              </a:r>
              <a:endParaRPr lang="en-US" altLang="ko-KR" sz="800" b="1" dirty="0">
                <a:latin typeface="+mn-ea"/>
                <a:ea typeface="+mn-ea"/>
              </a:endParaRPr>
            </a:p>
          </p:txBody>
        </p:sp>
        <p:sp>
          <p:nvSpPr>
            <p:cNvPr id="16" name="AutoShape 5"/>
            <p:cNvSpPr>
              <a:spLocks noChangeArrowheads="1"/>
            </p:cNvSpPr>
            <p:nvPr/>
          </p:nvSpPr>
          <p:spPr bwMode="auto">
            <a:xfrm>
              <a:off x="1172518" y="2932850"/>
              <a:ext cx="144018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09.Conditional release </a:t>
              </a:r>
            </a:p>
            <a:p>
              <a:r>
                <a:rPr lang="en-US" altLang="ko-KR" sz="800" dirty="0" smtClean="0">
                  <a:latin typeface="+mn-ea"/>
                  <a:ea typeface="+mn-ea"/>
                </a:rPr>
                <a:t>Instruction </a:t>
              </a:r>
              <a:r>
                <a:rPr lang="ko-KR" altLang="en-US" sz="800" dirty="0" smtClean="0">
                  <a:latin typeface="+mn-ea"/>
                  <a:ea typeface="+mn-ea"/>
                </a:rPr>
                <a:t>수취 및 발행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>
              <a:off x="2804916" y="2932850"/>
              <a:ext cx="144018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10.Unconditional release</a:t>
              </a:r>
            </a:p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Instruction </a:t>
              </a:r>
              <a:r>
                <a:rPr lang="ko-KR" altLang="en-US" sz="800" dirty="0" smtClean="0">
                  <a:latin typeface="+mn-ea"/>
                  <a:ea typeface="+mn-ea"/>
                </a:rPr>
                <a:t>수취 및 발행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18" name="AutoShape 11"/>
            <p:cNvSpPr>
              <a:spLocks noChangeArrowheads="1"/>
            </p:cNvSpPr>
            <p:nvPr/>
          </p:nvSpPr>
          <p:spPr bwMode="auto">
            <a:xfrm>
              <a:off x="4437347" y="1931387"/>
              <a:ext cx="1080138" cy="360046"/>
            </a:xfrm>
            <a:prstGeom prst="flowChartDocumen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Debit note </a:t>
              </a:r>
              <a:r>
                <a:rPr lang="ko-KR" altLang="en-US" sz="800" dirty="0" smtClean="0">
                  <a:latin typeface="+mn-ea"/>
                  <a:ea typeface="+mn-ea"/>
                </a:rPr>
                <a:t>접수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cxnSp>
          <p:nvCxnSpPr>
            <p:cNvPr id="19" name="직선 화살표 연결선 18"/>
            <p:cNvCxnSpPr>
              <a:stCxn id="60" idx="3"/>
            </p:cNvCxnSpPr>
            <p:nvPr/>
          </p:nvCxnSpPr>
          <p:spPr>
            <a:xfrm>
              <a:off x="5489325" y="3117794"/>
              <a:ext cx="22034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AutoShape 5"/>
            <p:cNvSpPr>
              <a:spLocks noChangeArrowheads="1"/>
            </p:cNvSpPr>
            <p:nvPr/>
          </p:nvSpPr>
          <p:spPr bwMode="auto">
            <a:xfrm>
              <a:off x="6753231" y="4442079"/>
              <a:ext cx="144018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14.</a:t>
              </a:r>
              <a:r>
                <a:rPr lang="ko-KR" altLang="en-US" sz="800" dirty="0" smtClean="0">
                  <a:latin typeface="+mn-ea"/>
                  <a:ea typeface="+mn-ea"/>
                </a:rPr>
                <a:t>출고 오더 접수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>
              <a:off x="4412931" y="5244947"/>
              <a:ext cx="144018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(</a:t>
              </a:r>
              <a:r>
                <a:rPr lang="ko-KR" altLang="en-US" sz="800" dirty="0" smtClean="0">
                  <a:latin typeface="+mn-ea"/>
                  <a:ea typeface="+mn-ea"/>
                </a:rPr>
                <a:t>가</a:t>
              </a:r>
              <a:r>
                <a:rPr lang="en-US" altLang="ko-KR" sz="800" dirty="0" smtClean="0">
                  <a:latin typeface="+mn-ea"/>
                  <a:ea typeface="+mn-ea"/>
                </a:rPr>
                <a:t>)</a:t>
              </a:r>
              <a:r>
                <a:rPr lang="ko-KR" altLang="en-US" sz="800" dirty="0" smtClean="0">
                  <a:latin typeface="+mn-ea"/>
                  <a:ea typeface="+mn-ea"/>
                </a:rPr>
                <a:t>출고요청서 발행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cxnSp>
          <p:nvCxnSpPr>
            <p:cNvPr id="22" name="직선 화살표 연결선 21"/>
            <p:cNvCxnSpPr>
              <a:endCxn id="24" idx="0"/>
            </p:cNvCxnSpPr>
            <p:nvPr/>
          </p:nvCxnSpPr>
          <p:spPr>
            <a:xfrm>
              <a:off x="6249736" y="3302737"/>
              <a:ext cx="1" cy="26595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>
              <a:endCxn id="59" idx="1"/>
            </p:cNvCxnSpPr>
            <p:nvPr/>
          </p:nvCxnSpPr>
          <p:spPr>
            <a:xfrm flipV="1">
              <a:off x="6789805" y="3117793"/>
              <a:ext cx="228149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AutoShape 11"/>
            <p:cNvSpPr>
              <a:spLocks noChangeArrowheads="1"/>
            </p:cNvSpPr>
            <p:nvPr/>
          </p:nvSpPr>
          <p:spPr bwMode="auto">
            <a:xfrm>
              <a:off x="5763039" y="3568690"/>
              <a:ext cx="973395" cy="360046"/>
            </a:xfrm>
            <a:prstGeom prst="flowChartDocumen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양도증 발행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7945129" y="5244947"/>
              <a:ext cx="144018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(</a:t>
              </a:r>
              <a:r>
                <a:rPr lang="ko-KR" altLang="en-US" sz="800" dirty="0" smtClean="0">
                  <a:latin typeface="+mn-ea"/>
                  <a:ea typeface="+mn-ea"/>
                </a:rPr>
                <a:t>나</a:t>
              </a:r>
              <a:r>
                <a:rPr lang="en-US" altLang="ko-KR" sz="800" dirty="0" smtClean="0">
                  <a:latin typeface="+mn-ea"/>
                  <a:ea typeface="+mn-ea"/>
                </a:rPr>
                <a:t>).</a:t>
              </a:r>
              <a:r>
                <a:rPr lang="ko-KR" altLang="en-US" sz="800" dirty="0" smtClean="0">
                  <a:latin typeface="+mn-ea"/>
                  <a:ea typeface="+mn-ea"/>
                </a:rPr>
                <a:t>수입통관면허 완료</a:t>
              </a:r>
              <a:endParaRPr lang="en-US" altLang="ko-KR" sz="800" dirty="0" smtClean="0">
                <a:latin typeface="+mn-ea"/>
                <a:ea typeface="+mn-ea"/>
              </a:endParaRPr>
            </a:p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(buyer </a:t>
              </a:r>
              <a:r>
                <a:rPr lang="ko-KR" altLang="en-US" sz="800" dirty="0" smtClean="0">
                  <a:latin typeface="+mn-ea"/>
                  <a:ea typeface="+mn-ea"/>
                </a:rPr>
                <a:t>직접 진행</a:t>
              </a:r>
              <a:r>
                <a:rPr lang="en-US" altLang="ko-KR" sz="800" dirty="0" smtClean="0">
                  <a:latin typeface="+mn-ea"/>
                  <a:ea typeface="+mn-ea"/>
                </a:rPr>
                <a:t>)</a:t>
              </a:r>
            </a:p>
          </p:txBody>
        </p:sp>
        <p:cxnSp>
          <p:nvCxnSpPr>
            <p:cNvPr id="26" name="직선 화살표 연결선 25"/>
            <p:cNvCxnSpPr/>
            <p:nvPr/>
          </p:nvCxnSpPr>
          <p:spPr>
            <a:xfrm flipV="1">
              <a:off x="8373437" y="3297816"/>
              <a:ext cx="0" cy="198412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8254374" y="2932850"/>
              <a:ext cx="1080138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16.</a:t>
              </a:r>
              <a:r>
                <a:rPr lang="ko-KR" altLang="en-US" sz="800" dirty="0" smtClean="0">
                  <a:latin typeface="+mn-ea"/>
                  <a:ea typeface="+mn-ea"/>
                </a:rPr>
                <a:t>면허 전달 및</a:t>
              </a:r>
              <a:endParaRPr lang="en-US" altLang="ko-KR" sz="800" dirty="0" smtClean="0">
                <a:latin typeface="+mn-ea"/>
                <a:ea typeface="+mn-ea"/>
              </a:endParaRPr>
            </a:p>
            <a:p>
              <a:pPr marL="228600" indent="-228600"/>
              <a:r>
                <a:rPr lang="ko-KR" altLang="en-US" sz="800" dirty="0" smtClean="0">
                  <a:latin typeface="+mn-ea"/>
                  <a:ea typeface="+mn-ea"/>
                </a:rPr>
                <a:t>출고진행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cxnSp>
          <p:nvCxnSpPr>
            <p:cNvPr id="28" name="직선 화살표 연결선 27"/>
            <p:cNvCxnSpPr>
              <a:endCxn id="13" idx="0"/>
            </p:cNvCxnSpPr>
            <p:nvPr/>
          </p:nvCxnSpPr>
          <p:spPr>
            <a:xfrm>
              <a:off x="8903503" y="3308293"/>
              <a:ext cx="0" cy="110591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35"/>
            <p:cNvCxnSpPr>
              <a:stCxn id="15" idx="6"/>
              <a:endCxn id="14" idx="1"/>
            </p:cNvCxnSpPr>
            <p:nvPr/>
          </p:nvCxnSpPr>
          <p:spPr>
            <a:xfrm>
              <a:off x="1448107" y="1850108"/>
              <a:ext cx="175897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AutoShape 6"/>
            <p:cNvSpPr>
              <a:spLocks noChangeArrowheads="1"/>
            </p:cNvSpPr>
            <p:nvPr/>
          </p:nvSpPr>
          <p:spPr bwMode="auto">
            <a:xfrm>
              <a:off x="1697027" y="2222965"/>
              <a:ext cx="847725" cy="392113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계약</a:t>
              </a:r>
              <a:endParaRPr lang="en-US" altLang="ko-KR" sz="80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완</a:t>
              </a:r>
              <a:r>
                <a:rPr lang="ko-KR" altLang="en-US" sz="800" dirty="0">
                  <a:latin typeface="맑은 고딕" pitchFamily="50" charset="-127"/>
                  <a:ea typeface="맑은 고딕" pitchFamily="50" charset="-127"/>
                </a:rPr>
                <a:t>료</a:t>
              </a:r>
              <a:endParaRPr lang="en-US" altLang="ko-KR" sz="8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1" name="직선 화살표 연결선 35"/>
            <p:cNvCxnSpPr>
              <a:stCxn id="14" idx="2"/>
              <a:endCxn id="30" idx="0"/>
            </p:cNvCxnSpPr>
            <p:nvPr/>
          </p:nvCxnSpPr>
          <p:spPr>
            <a:xfrm flipH="1">
              <a:off x="2120890" y="1981524"/>
              <a:ext cx="1" cy="2414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꺾인 연결선 77"/>
            <p:cNvCxnSpPr>
              <a:stCxn id="30" idx="2"/>
              <a:endCxn id="16" idx="0"/>
            </p:cNvCxnSpPr>
            <p:nvPr/>
          </p:nvCxnSpPr>
          <p:spPr>
            <a:xfrm rot="5400000">
              <a:off x="1829370" y="2678318"/>
              <a:ext cx="354761" cy="22828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꺾인 연결선 77"/>
            <p:cNvCxnSpPr>
              <a:stCxn id="16" idx="1"/>
              <a:endCxn id="30" idx="1"/>
            </p:cNvCxnSpPr>
            <p:nvPr/>
          </p:nvCxnSpPr>
          <p:spPr>
            <a:xfrm rot="10800000" flipH="1">
              <a:off x="1172517" y="2419022"/>
              <a:ext cx="524509" cy="698772"/>
            </a:xfrm>
            <a:prstGeom prst="bentConnector3">
              <a:avLst>
                <a:gd name="adj1" fmla="val -8717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꺾인 연결선 77"/>
            <p:cNvCxnSpPr>
              <a:stCxn id="30" idx="3"/>
              <a:endCxn id="17" idx="0"/>
            </p:cNvCxnSpPr>
            <p:nvPr/>
          </p:nvCxnSpPr>
          <p:spPr>
            <a:xfrm>
              <a:off x="2544752" y="2419022"/>
              <a:ext cx="980256" cy="550817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2410769" y="2171209"/>
              <a:ext cx="1080138" cy="2375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>
                  <a:latin typeface="+mn-ea"/>
                  <a:ea typeface="+mn-ea"/>
                </a:rPr>
                <a:t>계약완료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sp>
          <p:nvSpPr>
            <p:cNvPr id="36" name="AutoShape 6"/>
            <p:cNvSpPr>
              <a:spLocks noChangeArrowheads="1"/>
            </p:cNvSpPr>
            <p:nvPr/>
          </p:nvSpPr>
          <p:spPr bwMode="auto">
            <a:xfrm>
              <a:off x="3101145" y="3552657"/>
              <a:ext cx="847725" cy="392113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맑은 고딕" pitchFamily="50" charset="-127"/>
                  <a:ea typeface="맑은 고딕" pitchFamily="50" charset="-127"/>
                </a:rPr>
                <a:t>LC</a:t>
              </a:r>
              <a:r>
                <a:rPr lang="ko-KR" altLang="en-US" sz="800" dirty="0" smtClean="0">
                  <a:latin typeface="맑은 고딕" pitchFamily="50" charset="-127"/>
                  <a:ea typeface="맑은 고딕" pitchFamily="50" charset="-127"/>
                </a:rPr>
                <a:t>건</a:t>
              </a:r>
              <a:endParaRPr lang="en-US" altLang="ko-KR" sz="8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7" name="직선 화살표 연결선 214"/>
            <p:cNvCxnSpPr>
              <a:stCxn id="17" idx="2"/>
              <a:endCxn id="36" idx="0"/>
            </p:cNvCxnSpPr>
            <p:nvPr/>
          </p:nvCxnSpPr>
          <p:spPr>
            <a:xfrm>
              <a:off x="3525008" y="3302737"/>
              <a:ext cx="0" cy="24992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2497450" y="3511944"/>
              <a:ext cx="1080138" cy="2375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Yes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cxnSp>
          <p:nvCxnSpPr>
            <p:cNvPr id="39" name="꺾인 연결선 77"/>
            <p:cNvCxnSpPr>
              <a:stCxn id="47" idx="2"/>
              <a:endCxn id="48" idx="1"/>
            </p:cNvCxnSpPr>
            <p:nvPr/>
          </p:nvCxnSpPr>
          <p:spPr>
            <a:xfrm rot="16200000" flipH="1">
              <a:off x="3259612" y="5652619"/>
              <a:ext cx="395765" cy="29066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꺾인 연결선 77"/>
            <p:cNvCxnSpPr>
              <a:stCxn id="36" idx="3"/>
            </p:cNvCxnSpPr>
            <p:nvPr/>
          </p:nvCxnSpPr>
          <p:spPr>
            <a:xfrm>
              <a:off x="3948870" y="3748714"/>
              <a:ext cx="211490" cy="2070584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3733479" y="3824056"/>
              <a:ext cx="1080138" cy="2375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No</a:t>
              </a:r>
              <a:endParaRPr lang="ko-KR" altLang="en-US" sz="800" dirty="0">
                <a:latin typeface="+mn-ea"/>
                <a:ea typeface="+mn-ea"/>
              </a:endParaRPr>
            </a:p>
          </p:txBody>
        </p:sp>
        <p:cxnSp>
          <p:nvCxnSpPr>
            <p:cNvPr id="42" name="직선 화살표 연결선 50"/>
            <p:cNvCxnSpPr>
              <a:endCxn id="18" idx="2"/>
            </p:cNvCxnSpPr>
            <p:nvPr/>
          </p:nvCxnSpPr>
          <p:spPr>
            <a:xfrm flipV="1">
              <a:off x="4977383" y="2267630"/>
              <a:ext cx="33" cy="65966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utoShape 5"/>
            <p:cNvSpPr>
              <a:spLocks noChangeArrowheads="1"/>
            </p:cNvSpPr>
            <p:nvPr/>
          </p:nvSpPr>
          <p:spPr bwMode="auto">
            <a:xfrm>
              <a:off x="1172518" y="5538476"/>
              <a:ext cx="144018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Holding Confirmation</a:t>
              </a:r>
            </a:p>
            <a:p>
              <a:pPr marL="228600" indent="-228600"/>
              <a:r>
                <a:rPr lang="ko-KR" altLang="en-US" sz="800" dirty="0" smtClean="0">
                  <a:latin typeface="+mn-ea"/>
                  <a:ea typeface="+mn-ea"/>
                </a:rPr>
                <a:t>접</a:t>
              </a:r>
              <a:r>
                <a:rPr lang="ko-KR" altLang="en-US" sz="800" dirty="0">
                  <a:latin typeface="+mn-ea"/>
                  <a:ea typeface="+mn-ea"/>
                </a:rPr>
                <a:t>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44" name="AutoShape 11"/>
            <p:cNvSpPr>
              <a:spLocks noChangeArrowheads="1"/>
            </p:cNvSpPr>
            <p:nvPr/>
          </p:nvSpPr>
          <p:spPr bwMode="auto">
            <a:xfrm>
              <a:off x="1753226" y="3568690"/>
              <a:ext cx="1080138" cy="360046"/>
            </a:xfrm>
            <a:prstGeom prst="flowChartDocumen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800" dirty="0" smtClean="0">
                  <a:latin typeface="+mn-ea"/>
                  <a:ea typeface="+mn-ea"/>
                </a:rPr>
                <a:t>11.FCR </a:t>
              </a:r>
              <a:r>
                <a:rPr lang="ko-KR" altLang="en-US" sz="800" dirty="0" smtClean="0">
                  <a:latin typeface="+mn-ea"/>
                  <a:ea typeface="+mn-ea"/>
                </a:rPr>
                <a:t>발행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cxnSp>
          <p:nvCxnSpPr>
            <p:cNvPr id="45" name="직선 화살표 연결선 214"/>
            <p:cNvCxnSpPr>
              <a:stCxn id="36" idx="1"/>
              <a:endCxn id="44" idx="3"/>
            </p:cNvCxnSpPr>
            <p:nvPr/>
          </p:nvCxnSpPr>
          <p:spPr>
            <a:xfrm flipH="1" flipV="1">
              <a:off x="2833364" y="3748713"/>
              <a:ext cx="267781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꺾인 연결선 77"/>
            <p:cNvCxnSpPr>
              <a:stCxn id="44" idx="2"/>
              <a:endCxn id="47" idx="0"/>
            </p:cNvCxnSpPr>
            <p:nvPr/>
          </p:nvCxnSpPr>
          <p:spPr>
            <a:xfrm rot="16200000" flipH="1">
              <a:off x="2121607" y="4076620"/>
              <a:ext cx="1362240" cy="1018865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AutoShape 5"/>
            <p:cNvSpPr>
              <a:spLocks noChangeArrowheads="1"/>
            </p:cNvSpPr>
            <p:nvPr/>
          </p:nvSpPr>
          <p:spPr bwMode="auto">
            <a:xfrm>
              <a:off x="2772091" y="5230184"/>
              <a:ext cx="1080138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FCR </a:t>
              </a:r>
              <a:r>
                <a:rPr lang="ko-KR" altLang="en-US" sz="800" dirty="0" smtClean="0">
                  <a:latin typeface="+mn-ea"/>
                  <a:ea typeface="+mn-ea"/>
                </a:rPr>
                <a:t>접수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48" name="AutoShape 5"/>
            <p:cNvSpPr>
              <a:spLocks noChangeArrowheads="1"/>
            </p:cNvSpPr>
            <p:nvPr/>
          </p:nvSpPr>
          <p:spPr bwMode="auto">
            <a:xfrm>
              <a:off x="3602828" y="5810892"/>
              <a:ext cx="144018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Unconditional release</a:t>
              </a:r>
            </a:p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Confirmation </a:t>
              </a:r>
              <a:r>
                <a:rPr lang="ko-KR" altLang="en-US" sz="800" dirty="0" smtClean="0">
                  <a:latin typeface="+mn-ea"/>
                  <a:ea typeface="+mn-ea"/>
                </a:rPr>
                <a:t>접</a:t>
              </a:r>
              <a:r>
                <a:rPr lang="ko-KR" altLang="en-US" sz="800" dirty="0">
                  <a:latin typeface="+mn-ea"/>
                  <a:ea typeface="+mn-ea"/>
                </a:rPr>
                <a:t>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49" name="AutoShape 5"/>
            <p:cNvSpPr>
              <a:spLocks noChangeArrowheads="1"/>
            </p:cNvSpPr>
            <p:nvPr/>
          </p:nvSpPr>
          <p:spPr bwMode="auto">
            <a:xfrm>
              <a:off x="6066383" y="5244947"/>
              <a:ext cx="1080138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ko-KR" altLang="en-US" sz="800" dirty="0" smtClean="0">
                  <a:latin typeface="+mn-ea"/>
                  <a:ea typeface="+mn-ea"/>
                </a:rPr>
                <a:t>양도증 접수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cxnSp>
          <p:nvCxnSpPr>
            <p:cNvPr id="50" name="꺾인 연결선 77"/>
            <p:cNvCxnSpPr>
              <a:stCxn id="24" idx="2"/>
              <a:endCxn id="49" idx="0"/>
            </p:cNvCxnSpPr>
            <p:nvPr/>
          </p:nvCxnSpPr>
          <p:spPr>
            <a:xfrm rot="16200000" flipH="1">
              <a:off x="5739593" y="4415076"/>
              <a:ext cx="1377003" cy="356715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Oval 40"/>
            <p:cNvSpPr>
              <a:spLocks noChangeArrowheads="1"/>
            </p:cNvSpPr>
            <p:nvPr/>
          </p:nvSpPr>
          <p:spPr bwMode="auto">
            <a:xfrm>
              <a:off x="7294283" y="2165458"/>
              <a:ext cx="455613" cy="33405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ko-KR" sz="800" b="1" dirty="0" smtClean="0">
                  <a:latin typeface="+mn-ea"/>
                  <a:ea typeface="+mn-ea"/>
                </a:rPr>
                <a:t>B</a:t>
              </a:r>
              <a:endParaRPr lang="en-US" altLang="ko-KR" sz="800" b="1" dirty="0">
                <a:latin typeface="+mn-ea"/>
                <a:ea typeface="+mn-ea"/>
              </a:endParaRPr>
            </a:p>
          </p:txBody>
        </p:sp>
        <p:cxnSp>
          <p:nvCxnSpPr>
            <p:cNvPr id="52" name="직선 화살표 연결선 230"/>
            <p:cNvCxnSpPr>
              <a:endCxn id="51" idx="4"/>
            </p:cNvCxnSpPr>
            <p:nvPr/>
          </p:nvCxnSpPr>
          <p:spPr>
            <a:xfrm flipV="1">
              <a:off x="7522089" y="2499511"/>
              <a:ext cx="1" cy="43826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40"/>
            <p:cNvSpPr>
              <a:spLocks noChangeArrowheads="1"/>
            </p:cNvSpPr>
            <p:nvPr/>
          </p:nvSpPr>
          <p:spPr bwMode="auto">
            <a:xfrm>
              <a:off x="6284447" y="5790625"/>
              <a:ext cx="455613" cy="33405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ko-KR" sz="800" b="1" dirty="0" smtClean="0">
                  <a:latin typeface="+mn-ea"/>
                  <a:ea typeface="+mn-ea"/>
                </a:rPr>
                <a:t>B</a:t>
              </a:r>
              <a:endParaRPr lang="en-US" altLang="ko-KR" sz="800" b="1" dirty="0">
                <a:latin typeface="+mn-ea"/>
                <a:ea typeface="+mn-ea"/>
              </a:endParaRPr>
            </a:p>
          </p:txBody>
        </p:sp>
        <p:cxnSp>
          <p:nvCxnSpPr>
            <p:cNvPr id="54" name="직선 화살표 연결선 230"/>
            <p:cNvCxnSpPr>
              <a:stCxn id="53" idx="6"/>
            </p:cNvCxnSpPr>
            <p:nvPr/>
          </p:nvCxnSpPr>
          <p:spPr>
            <a:xfrm flipV="1">
              <a:off x="6740059" y="5949323"/>
              <a:ext cx="193194" cy="832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AutoShape 5"/>
            <p:cNvSpPr>
              <a:spLocks noChangeArrowheads="1"/>
            </p:cNvSpPr>
            <p:nvPr/>
          </p:nvSpPr>
          <p:spPr bwMode="auto">
            <a:xfrm>
              <a:off x="6929983" y="5772709"/>
              <a:ext cx="1080138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Invoice </a:t>
              </a:r>
              <a:r>
                <a:rPr lang="ko-KR" altLang="en-US" sz="800" dirty="0" smtClean="0">
                  <a:latin typeface="+mn-ea"/>
                  <a:ea typeface="+mn-ea"/>
                </a:rPr>
                <a:t>접수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cxnSp>
          <p:nvCxnSpPr>
            <p:cNvPr id="56" name="꺾인 연결선 77"/>
            <p:cNvCxnSpPr>
              <a:stCxn id="21" idx="0"/>
            </p:cNvCxnSpPr>
            <p:nvPr/>
          </p:nvCxnSpPr>
          <p:spPr>
            <a:xfrm rot="5400000" flipH="1" flipV="1">
              <a:off x="4304506" y="3967959"/>
              <a:ext cx="2142495" cy="48546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꺾인 연결선 77"/>
            <p:cNvCxnSpPr>
              <a:endCxn id="20" idx="0"/>
            </p:cNvCxnSpPr>
            <p:nvPr/>
          </p:nvCxnSpPr>
          <p:spPr>
            <a:xfrm rot="16200000" flipH="1">
              <a:off x="6273364" y="3279108"/>
              <a:ext cx="1176331" cy="1223587"/>
            </a:xfrm>
            <a:prstGeom prst="bentConnector3">
              <a:avLst>
                <a:gd name="adj1" fmla="val 11133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화살표 연결선 254"/>
            <p:cNvCxnSpPr>
              <a:stCxn id="49" idx="3"/>
              <a:endCxn id="25" idx="1"/>
            </p:cNvCxnSpPr>
            <p:nvPr/>
          </p:nvCxnSpPr>
          <p:spPr>
            <a:xfrm>
              <a:off x="7146521" y="5429891"/>
              <a:ext cx="79860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AutoShape 4"/>
            <p:cNvSpPr>
              <a:spLocks noChangeArrowheads="1"/>
            </p:cNvSpPr>
            <p:nvPr/>
          </p:nvSpPr>
          <p:spPr bwMode="auto">
            <a:xfrm>
              <a:off x="7017954" y="2927293"/>
              <a:ext cx="1080138" cy="381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15.Invoice </a:t>
              </a:r>
              <a:r>
                <a:rPr lang="ko-KR" altLang="en-US" sz="800" dirty="0" smtClean="0">
                  <a:latin typeface="+mn-ea"/>
                  <a:ea typeface="+mn-ea"/>
                </a:rPr>
                <a:t>작성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60" name="AutoShape 5"/>
            <p:cNvSpPr>
              <a:spLocks noChangeArrowheads="1"/>
            </p:cNvSpPr>
            <p:nvPr/>
          </p:nvSpPr>
          <p:spPr bwMode="auto">
            <a:xfrm>
              <a:off x="4409187" y="2932850"/>
              <a:ext cx="1080138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12.Debit Note</a:t>
              </a:r>
            </a:p>
            <a:p>
              <a:pPr marL="228600" indent="-228600"/>
              <a:r>
                <a:rPr lang="ko-KR" altLang="en-US" sz="800" dirty="0" smtClean="0">
                  <a:latin typeface="+mn-ea"/>
                  <a:ea typeface="+mn-ea"/>
                </a:rPr>
                <a:t>발행</a:t>
              </a:r>
              <a:endParaRPr lang="en-US" altLang="ko-KR" sz="800" dirty="0" smtClean="0">
                <a:latin typeface="+mn-ea"/>
                <a:ea typeface="+mn-ea"/>
              </a:endParaRPr>
            </a:p>
          </p:txBody>
        </p:sp>
        <p:sp>
          <p:nvSpPr>
            <p:cNvPr id="61" name="AutoShape 4"/>
            <p:cNvSpPr>
              <a:spLocks noChangeArrowheads="1"/>
            </p:cNvSpPr>
            <p:nvPr/>
          </p:nvSpPr>
          <p:spPr bwMode="auto">
            <a:xfrm>
              <a:off x="5717474" y="2928673"/>
              <a:ext cx="1080138" cy="381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228600" indent="-228600"/>
              <a:r>
                <a:rPr lang="en-US" altLang="ko-KR" sz="800" dirty="0" smtClean="0">
                  <a:latin typeface="+mn-ea"/>
                  <a:ea typeface="+mn-ea"/>
                </a:rPr>
                <a:t>13.Stock report </a:t>
              </a:r>
              <a:r>
                <a:rPr lang="ko-KR" altLang="en-US" sz="800" dirty="0" smtClean="0">
                  <a:latin typeface="+mn-ea"/>
                  <a:ea typeface="+mn-ea"/>
                </a:rPr>
                <a:t>및</a:t>
              </a:r>
              <a:endParaRPr lang="en-US" altLang="ko-KR" sz="800" dirty="0" smtClean="0">
                <a:latin typeface="+mn-ea"/>
                <a:ea typeface="+mn-ea"/>
              </a:endParaRPr>
            </a:p>
            <a:p>
              <a:pPr marL="228600" indent="-228600"/>
              <a:r>
                <a:rPr lang="ko-KR" altLang="en-US" sz="800" dirty="0" smtClean="0">
                  <a:latin typeface="+mn-ea"/>
                  <a:ea typeface="+mn-ea"/>
                </a:rPr>
                <a:t>양도현황 </a:t>
              </a:r>
              <a:r>
                <a:rPr lang="en-US" altLang="ko-KR" sz="800" dirty="0" smtClean="0">
                  <a:latin typeface="+mn-ea"/>
                  <a:ea typeface="+mn-ea"/>
                </a:rPr>
                <a:t>Update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729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329531"/>
              </p:ext>
            </p:extLst>
          </p:nvPr>
        </p:nvGraphicFramePr>
        <p:xfrm>
          <a:off x="384176" y="1425883"/>
          <a:ext cx="9137649" cy="4914795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299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선적 서류 접수</a:t>
                      </a:r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화주로부터 선적서류 접수 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E-MAIL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A/N</a:t>
                      </a:r>
                      <a:r>
                        <a:rPr lang="en-US" altLang="ko-KR" sz="105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5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수취</a:t>
                      </a:r>
                      <a:endParaRPr lang="ko-KR" altLang="en-US" sz="105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A/N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받은 후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BWT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입항일지 및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STOCK REPORT STATUS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UPDATE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BWT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입항일지 및 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STOCK 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관리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UPDATE</a:t>
                      </a:r>
                      <a:endParaRPr lang="ko-KR" altLang="en-US" sz="105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A/N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상의 정보를 시스템으로 입력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D/O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세방익스프레스 부산사무실에 요청하여 선사로부터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D/O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발행 받음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BL 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정보 입력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BL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정보를 시스템으로 입력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세방 운송 오더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D/O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처리 후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세방창고에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운송 요청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세방영업팀</a:t>
                      </a:r>
                      <a:endParaRPr kumimoji="1" lang="en-US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입고 완료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Tally sheet </a:t>
                      </a:r>
                      <a:r>
                        <a:rPr lang="ko-KR" altLang="en-US" sz="105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접수 확인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창고로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부터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입고 됨을 확인 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세방영업팀</a:t>
                      </a:r>
                      <a:endParaRPr kumimoji="1" lang="en-US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08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Warehouse Confirmation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  <a:endParaRPr lang="ko-KR" altLang="en-US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화주에게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storage confirmation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발행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27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09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Conditional</a:t>
                      </a:r>
                      <a:r>
                        <a:rPr lang="en-US" altLang="ko-KR" sz="10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release instruction </a:t>
                      </a:r>
                      <a:r>
                        <a:rPr lang="ko-KR" altLang="en-US" sz="105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수취 및 발행</a:t>
                      </a:r>
                      <a:endParaRPr lang="en-US" altLang="ko-KR" sz="10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화주로부터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Conditional release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수취하고 관련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Holding confirmation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발행해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buyer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에게 전달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주문의 단위는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lot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임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01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Unconditional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release instruction 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수취 및 발행</a:t>
                      </a:r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화주와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buyer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간 계약이 완료된 경우 화주로부터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Unconditional release instruction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받아 해당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confirmation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발행해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buyer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에게 전달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327561"/>
              </p:ext>
            </p:extLst>
          </p:nvPr>
        </p:nvGraphicFramePr>
        <p:xfrm>
          <a:off x="384176" y="1410724"/>
          <a:ext cx="9137649" cy="476054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FCR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L/C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건의 경우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FCR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을 발행해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buyer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에게 전달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Debit Note</a:t>
                      </a:r>
                      <a:r>
                        <a:rPr lang="en-US" altLang="ko-KR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해외 화주에게 청구하기 위한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Debit Note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작성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Stock</a:t>
                      </a:r>
                      <a:r>
                        <a:rPr lang="en-US" altLang="ko-KR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report </a:t>
                      </a:r>
                      <a:r>
                        <a:rPr lang="ko-KR" altLang="en-US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및 양도현황 </a:t>
                      </a:r>
                      <a:r>
                        <a:rPr lang="en-US" altLang="ko-KR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update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 재고변동을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stock report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상에 갱신 후  출고진행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출고 오더 접수</a:t>
                      </a: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창고에서 출고건에 대한 오더를 접수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Invoice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System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으로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buyer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에게 청구인보이스 작성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양도날짜 기준으로 이전 운송발생건은 화주에게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Debit Note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통해 청구하고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이후 운송발생건은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buyer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에게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invoice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통해 청구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면허 전달 및 출고진행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Buyer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가 진행한 통관건의 면허를 받아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세방으로 전달하여 출고 진행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4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896802"/>
              </p:ext>
            </p:extLst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BWT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해외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수입 업무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FB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업무에 따른 선사 정산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FB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물류 업무에 따른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BWT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국내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 수입 업무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FO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물류 업무에 따른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BWT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내 소유권 이전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 업무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물류 업무에 따른 화주 정산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추가정산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물류 업무에 따른 화주 정산 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139963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3403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 Management</a:t>
                      </a:r>
                      <a:r>
                        <a:rPr lang="en-US" sz="1000" baseline="0" dirty="0" smtClean="0">
                          <a:effectLst/>
                        </a:rPr>
                        <a:t> &gt; </a:t>
                      </a: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161" y="2042272"/>
            <a:ext cx="5314950" cy="325755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034118" y="3429000"/>
            <a:ext cx="1586753" cy="86061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32613" y="1344614"/>
            <a:ext cx="2627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latinLnBrk="1">
              <a:spcBef>
                <a:spcPct val="20000"/>
              </a:spcBef>
            </a:pPr>
            <a:r>
              <a:rPr kumimoji="1" lang="ko-KR" altLang="en-US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 </a:t>
            </a:r>
            <a:r>
              <a:rPr kumimoji="1" lang="en-US" altLang="ko-KR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kumimoji="1" lang="ko-KR" altLang="en-US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</a:t>
            </a:r>
            <a:r>
              <a:rPr kumimoji="1" lang="en-US" altLang="ko-KR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kumimoji="1" lang="ko-KR" altLang="en-US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</a:t>
            </a:r>
            <a:r>
              <a:rPr kumimoji="1" lang="en-US" altLang="ko-KR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kumimoji="1" lang="ko-KR" altLang="en-US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</a:t>
            </a:r>
            <a:endParaRPr kumimoji="1"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317518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78490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 Management</a:t>
                      </a:r>
                      <a:r>
                        <a:rPr lang="en-US" sz="1000" baseline="0" dirty="0" smtClean="0">
                          <a:effectLst/>
                        </a:rPr>
                        <a:t> &gt; </a:t>
                      </a:r>
                      <a:r>
                        <a:rPr lang="en-US" sz="1000" dirty="0" smtClean="0">
                          <a:effectLst/>
                        </a:rPr>
                        <a:t>Forwarding Order 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900" y="1860456"/>
            <a:ext cx="5732667" cy="30880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Type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ZBOB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Shipping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Type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3(FCL)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Type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PB(Port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BW)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Sales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Group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영업부서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코드 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286001" y="2641600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286001" y="3517900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286001" y="3733800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286001" y="4613554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16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99134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General 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 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688" y="4240039"/>
            <a:ext cx="3240119" cy="144771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88" y="1381123"/>
            <a:ext cx="6470649" cy="27747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32613" y="1344614"/>
            <a:ext cx="2627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Incoterms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2250" lvl="1"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Person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Incharge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자신의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57800" y="3162300"/>
            <a:ext cx="1333500" cy="190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19201" y="4574242"/>
            <a:ext cx="1650999" cy="17555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27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507560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1357315"/>
            <a:ext cx="6250691" cy="1804986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96575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Items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Container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빨간색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Container No.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Equipment Type</a:t>
            </a:r>
          </a:p>
          <a:p>
            <a:pPr marL="222250" lvl="1" algn="l"/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(Container Type 22GP, 42GP)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주황색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 Description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Package(Ref. No.)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Lot No.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 Type(BG)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Quantity(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Gross weight(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무게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Net weight(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무게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099814" y="1809426"/>
            <a:ext cx="781050" cy="108000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289160" y="1809426"/>
            <a:ext cx="381000" cy="108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694168" y="1809426"/>
            <a:ext cx="381000" cy="108000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62509" y="1809426"/>
            <a:ext cx="381000" cy="108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866369" y="1809426"/>
            <a:ext cx="523828" cy="108000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400244" y="1809426"/>
            <a:ext cx="276225" cy="108000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936828" y="1809426"/>
            <a:ext cx="385017" cy="108000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885300" y="1809426"/>
            <a:ext cx="381000" cy="108000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10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2875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Business Partner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Business Partner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Shipper(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입력하면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Ordering Party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Prepaid Agreement Party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자동으로 입력 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Consignee(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Sales Employee(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08432"/>
            <a:ext cx="6348078" cy="405256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749300" y="3150864"/>
            <a:ext cx="1955800" cy="9004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55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830935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99" y="1462087"/>
            <a:ext cx="6238113" cy="2760479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5394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Stage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(Freight Booking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Actual Route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Complete Carriage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출도착항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Source Location(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출발항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Destination Location(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도착항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indent="-234950" algn="l">
              <a:buFont typeface="+mj-lt"/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Layout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 View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변경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Agreement Party Role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확인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(Prepaid Party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875" y="3335808"/>
            <a:ext cx="1276350" cy="11811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746918" y="3905066"/>
            <a:ext cx="4891882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998" y="4479924"/>
            <a:ext cx="6254507" cy="1146175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635000" y="5283200"/>
            <a:ext cx="6111112" cy="3428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33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482915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87" y="1377985"/>
            <a:ext cx="6488113" cy="1228946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47893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Stage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Doc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Actual Route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Doc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 후 아래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아래 팝업화면이 나오면 출발일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도착일을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입력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Stage1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우측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컬럼에서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번호 생성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좌측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최상단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클릭하여 문서 저장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Stage1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우측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</a:t>
            </a:r>
            <a:r>
              <a:rPr lang="ko-KR" altLang="en-US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컬럼에서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Booking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번호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Booking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화면으로 이동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981199" y="1409700"/>
            <a:ext cx="762001" cy="584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 flipV="1">
            <a:off x="431801" y="2425700"/>
            <a:ext cx="165099" cy="139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2651322"/>
            <a:ext cx="2565399" cy="3090562"/>
          </a:xfrm>
          <a:prstGeom prst="rect">
            <a:avLst/>
          </a:prstGeom>
        </p:spPr>
      </p:pic>
      <p:sp>
        <p:nvSpPr>
          <p:cNvPr id="15" name="아래쪽 화살표 14"/>
          <p:cNvSpPr/>
          <p:nvPr/>
        </p:nvSpPr>
        <p:spPr>
          <a:xfrm>
            <a:off x="2158999" y="2024063"/>
            <a:ext cx="406400" cy="884238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650999" y="4483100"/>
            <a:ext cx="762001" cy="584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8490" y="4760934"/>
            <a:ext cx="1762125" cy="371475"/>
          </a:xfrm>
          <a:prstGeom prst="rect">
            <a:avLst/>
          </a:prstGeom>
        </p:spPr>
      </p:pic>
      <p:sp>
        <p:nvSpPr>
          <p:cNvPr id="14" name="아래쪽 화살표 13"/>
          <p:cNvSpPr/>
          <p:nvPr/>
        </p:nvSpPr>
        <p:spPr>
          <a:xfrm rot="16200000">
            <a:off x="3646492" y="4485481"/>
            <a:ext cx="406400" cy="884238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33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19473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General 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General Data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Edit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활성화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Carrier(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선사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Carrier MBL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Purchasing Group(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영업부서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Vessel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및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Voyage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r="14999" b="1602"/>
          <a:stretch/>
        </p:blipFill>
        <p:spPr>
          <a:xfrm>
            <a:off x="454025" y="1387475"/>
            <a:ext cx="6398032" cy="365442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581149" y="4578350"/>
            <a:ext cx="1682751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32350" y="3702050"/>
            <a:ext cx="1549400" cy="1651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619250" y="2349500"/>
            <a:ext cx="1206500" cy="1651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98500" y="2946400"/>
            <a:ext cx="2114550" cy="1651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53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10035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Location and Dates/Times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ETA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 관리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Report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출력되는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ETA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는 일자는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Port of Discharge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Expected Arrival Date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사용함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2250" lvl="1"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POL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 관리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입력한 출발지가 들어오게 되며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Report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해당 필드의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Desc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이 출력 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545" y="1365704"/>
            <a:ext cx="6468803" cy="319178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 flipV="1">
            <a:off x="4086226" y="2847974"/>
            <a:ext cx="1428750" cy="1238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 flipV="1">
            <a:off x="1123950" y="3095623"/>
            <a:ext cx="1981199" cy="1238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3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8863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Customs &gt; Declaration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MRN/MSN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 관리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Report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출력되는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MRN/MSN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Custom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Declaration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입력 관리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클릭하여 저장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87" y="1395414"/>
            <a:ext cx="6462713" cy="2678588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 flipV="1">
            <a:off x="5181600" y="3414712"/>
            <a:ext cx="1138238" cy="3071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82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55925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Settlement(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FB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Calculate Charges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Calculate 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구간정보를 호출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63" y="1400175"/>
            <a:ext cx="5214938" cy="120173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263" y="2882900"/>
            <a:ext cx="5705475" cy="137160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 flipV="1">
            <a:off x="4483100" y="1625600"/>
            <a:ext cx="838200" cy="1603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아래쪽 화살표 10"/>
          <p:cNvSpPr/>
          <p:nvPr/>
        </p:nvSpPr>
        <p:spPr>
          <a:xfrm rot="2231899">
            <a:off x="3896242" y="1647712"/>
            <a:ext cx="406400" cy="2527249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 flipV="1">
            <a:off x="660400" y="3987800"/>
            <a:ext cx="4787900" cy="25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Settlement(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FB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구간에 대한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등록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구간정보 클릭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Insert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Line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추가한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Line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 운임종류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(Charge Code)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Rate Amount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해당 금액을 입력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 상단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Follow up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Freight Settlement Document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화면으로 이동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750" y="1387475"/>
            <a:ext cx="6454902" cy="1876425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 flipV="1">
            <a:off x="1231900" y="1727200"/>
            <a:ext cx="1689100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 flipV="1">
            <a:off x="546100" y="2540000"/>
            <a:ext cx="44577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751" y="3348036"/>
            <a:ext cx="6454902" cy="1395215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 flipV="1">
            <a:off x="4670552" y="4089399"/>
            <a:ext cx="2197100" cy="6538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751" y="4845145"/>
            <a:ext cx="5670550" cy="946566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 flipV="1">
            <a:off x="3845052" y="5130799"/>
            <a:ext cx="2197100" cy="6538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79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17777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Settlement &gt; Charges &amp; Settlement Documents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Settlement(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FB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하단의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최종 정산 금액을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 화면의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Documents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and Transfer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정산문서 전송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87" y="1390650"/>
            <a:ext cx="6382331" cy="25717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787" y="4197350"/>
            <a:ext cx="6382331" cy="1260947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 flipV="1">
            <a:off x="622300" y="3086100"/>
            <a:ext cx="6218818" cy="8763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 flipV="1">
            <a:off x="1536700" y="4864099"/>
            <a:ext cx="635000" cy="1396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23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68794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84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60304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Settlement &gt; Document Flow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Settlement(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FB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세방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정산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Flow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 후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새로고침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하여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Sevice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Entry Sheet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및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Purchase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정상적으로 생성되었는지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3" y="1438275"/>
            <a:ext cx="6313488" cy="2518634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764167" y="3149600"/>
            <a:ext cx="5395333" cy="711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77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066015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Booking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Settlement(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FB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하단의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최종 정산 금액을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 화면의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Documents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and Transfer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정산문서 전송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263273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56678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Locations and Dates/Times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D/O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 입고일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D/O,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입고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 관리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Report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출력되는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D/O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Delivery Date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 사용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Report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출력되는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입고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Confirmed Delivery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Date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 사용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2" y="1338263"/>
            <a:ext cx="6507088" cy="242411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 flipV="1">
            <a:off x="4152900" y="2509836"/>
            <a:ext cx="1547812" cy="2667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60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94380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Locations and Dates/Times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Type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ZBDB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2250" lvl="1"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DB(Door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 BW)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Sales Group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영업부서 코드 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3" y="1344613"/>
            <a:ext cx="6163908" cy="3303587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2085976" y="2174875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085976" y="3295650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085976" y="4175404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84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0948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General 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기초정보 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Person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Incharge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자신의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688" y="1367545"/>
            <a:ext cx="6025656" cy="280035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689229" y="3977395"/>
            <a:ext cx="1568696" cy="1659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75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1403526"/>
            <a:ext cx="6454686" cy="1558749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67146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Items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주황색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 Description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Package(Ref. No.)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Lot No.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 Type(BG)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Quantity(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Gross weight(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무게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Net weight(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무게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819276" y="1809426"/>
            <a:ext cx="5054510" cy="648024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3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815457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677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Business Partner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Business Partner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Shipper(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입력하면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Ordering Party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자동으로 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Consignee(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_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세방익스프레스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Sales Employee(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442" y="1399056"/>
            <a:ext cx="6294711" cy="3858744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784225" y="2944489"/>
            <a:ext cx="1946275" cy="72581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05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01" y="1366557"/>
            <a:ext cx="6467653" cy="3070972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214842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67304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Stage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(Freight Order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Actual Route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Complete Carriage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출도착지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Source Location(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출발지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Destination Location(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도착지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222250" lvl="1"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indent="-234950" algn="l">
              <a:buFont typeface="+mj-lt"/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Layout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 View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변경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08024" y="3882278"/>
            <a:ext cx="5368925" cy="3000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4330" y="2872440"/>
            <a:ext cx="127635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3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01" y="2740071"/>
            <a:ext cx="6404217" cy="1265833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93446"/>
              </p:ext>
            </p:extLst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7856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Stage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Doc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Actual Route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Doc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 후 아래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Stage1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우측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컬럼에서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좌측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최상단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클릭하여 문서 저장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Stage1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우측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</a:t>
            </a:r>
            <a:r>
              <a:rPr lang="ko-KR" altLang="en-US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컬럼에서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Order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번호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화면으로 이동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01" y="1360838"/>
            <a:ext cx="6404217" cy="1248747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752601" y="1369055"/>
            <a:ext cx="596899" cy="49784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 flipV="1">
            <a:off x="412751" y="2203450"/>
            <a:ext cx="165099" cy="139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 flipV="1">
            <a:off x="5803901" y="3568700"/>
            <a:ext cx="558799" cy="1587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0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719" y="1365272"/>
            <a:ext cx="6444590" cy="3321028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&gt; General 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General Data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Edit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활성화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Carrier(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주세방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Purchasing Group(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영업부서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 저장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36758" y="2276474"/>
            <a:ext cx="1402192" cy="1428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953000" y="4514850"/>
            <a:ext cx="1847850" cy="1460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03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37720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Settlement((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세방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정산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선사정산과 동일한 방식으로 진행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Charges/Settlement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Calculation 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구간정보를 선택하고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Line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추가하여 비용항목 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비용항목 입력을 완료하고 다시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Charges/Settlement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Settlement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Document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생성화면으로 이동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925" y="1416050"/>
            <a:ext cx="6454775" cy="293687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2859667" y="1616074"/>
            <a:ext cx="1191633" cy="8223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99067" y="3886200"/>
            <a:ext cx="6271633" cy="469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94367" y="3327400"/>
            <a:ext cx="531233" cy="139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859667" y="1692274"/>
            <a:ext cx="1191633" cy="1746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859667" y="2060574"/>
            <a:ext cx="1191633" cy="1746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00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880458"/>
              </p:ext>
            </p:extLst>
          </p:nvPr>
        </p:nvGraphicFramePr>
        <p:xfrm>
          <a:off x="344488" y="1295400"/>
          <a:ext cx="9215437" cy="5068794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84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43360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&gt;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Settlement &gt; Charges &amp; Settlement Documents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Settlement((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세방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정산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정산화면에서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탭의 최종 금액을 확인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(Document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Curreny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확인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Documents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and Transfer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정산정보 전송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3" y="1362076"/>
            <a:ext cx="6453187" cy="26786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3" y="4225925"/>
            <a:ext cx="3867150" cy="1506528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649867" y="3467100"/>
            <a:ext cx="6271633" cy="6223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707267" y="2362200"/>
            <a:ext cx="404233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364867" y="3784600"/>
            <a:ext cx="404233" cy="2921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792867" y="5041900"/>
            <a:ext cx="721733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08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68794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84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66067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Freight Order &gt;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Settlement &gt; Document Flow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Settlement((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세방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정산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Flow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 후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새로고침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하여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Sevice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Entry Sheet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및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Purchase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정상적으로 생성되었는지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3" y="1438275"/>
            <a:ext cx="6313488" cy="2518634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764167" y="3149600"/>
            <a:ext cx="5395333" cy="711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26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475" y="1344615"/>
            <a:ext cx="6136432" cy="3303586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 Management</a:t>
                      </a:r>
                      <a:r>
                        <a:rPr lang="en-US" sz="1000" baseline="0" dirty="0" smtClean="0">
                          <a:effectLst/>
                        </a:rPr>
                        <a:t> &gt; </a:t>
                      </a:r>
                      <a:r>
                        <a:rPr lang="en-US" sz="1000" dirty="0" smtClean="0">
                          <a:effectLst/>
                        </a:rPr>
                        <a:t>Forwarding Order &gt;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Type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ZBWM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2250" lvl="1"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BW(BW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 BW)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Sales Group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영업부서 코드 입력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85976" y="2174875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085976" y="3295650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085976" y="4175404"/>
            <a:ext cx="24130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1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67154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General Data &amp; Items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 물량 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Person </a:t>
            </a:r>
            <a:r>
              <a:rPr lang="en-US" altLang="ko-KR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Incharge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자신의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2250" lvl="1"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주황색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 Description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Package(Ref. No.)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Lot No.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Package Type(BG)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Quantity(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수량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Gross weight(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무게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Net weight(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무게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465" t="48961" r="7945" b="20512"/>
          <a:stretch/>
        </p:blipFill>
        <p:spPr>
          <a:xfrm>
            <a:off x="438150" y="3152775"/>
            <a:ext cx="6409924" cy="10541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609600" y="3886200"/>
            <a:ext cx="619124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1411289"/>
            <a:ext cx="6409924" cy="162631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5229225" y="2857500"/>
            <a:ext cx="1609724" cy="171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31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937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General Data &amp; Items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 업체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인계업체 및 인수업체 등록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Shipper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기존 소유업체 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Ordering Party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인수업체 입력하면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Consignee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자동으로 입력 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Sales Employee(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412875"/>
            <a:ext cx="5305425" cy="4285764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819149" y="3098800"/>
            <a:ext cx="2114551" cy="850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01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75" y="1376363"/>
            <a:ext cx="6441661" cy="1757362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19850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Locations and Dates/Times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 및 출고 일자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소유권 이전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4457700" y="2314573"/>
            <a:ext cx="2371726" cy="7620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32613" y="1344614"/>
            <a:ext cx="2627312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인수자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(Ordering Party)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소유권이 시작된 시점에 입력할 항목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Source Location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에는 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“BW_SEBANG_IN” 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인수자 입장의 소유권 시작 의미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Pick-Up Date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인수자의 소유권 시작일을 입력</a:t>
            </a: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인수자</a:t>
            </a:r>
            <a:r>
              <a:rPr lang="en-US" altLang="ko-KR" sz="10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(Ordering Party) 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소유권이 종료된 시점에 입력할 항목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Destination </a:t>
            </a:r>
            <a:r>
              <a:rPr lang="en-US" altLang="ko-KR" sz="10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Location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에는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“BW_SEBANG_OUT” 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인수자 입장의 소유권 종료 의미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Delivery Date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에는 인수자의 소유권 종료일을 입력</a:t>
            </a: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출고 시점에 입력할 항목</a:t>
            </a:r>
            <a:endParaRPr lang="en-US" altLang="ko-KR" sz="105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sz="10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Destination Location</a:t>
            </a:r>
            <a:r>
              <a:rPr lang="ko-KR" altLang="en-US" sz="10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에는 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수출의 경우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“EXPORT”, 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국내일 경우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”DOMESTIC 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입력하고</a:t>
            </a: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Destination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Confirmed Delivery Date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</a:t>
            </a:r>
            <a:r>
              <a:rPr lang="ko-KR" altLang="en-US" sz="105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는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출고일자를 입력</a:t>
            </a: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sz="10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63148" y="2314573"/>
            <a:ext cx="2371726" cy="6286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28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50817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창고이용료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정산은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 구성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만 다를 뿐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오더타입과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관련 없이 동일한 방식으로 이루어 짐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Calculation Charge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Item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해당 구간 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Insert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Line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선택하여 추가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63" y="1391491"/>
            <a:ext cx="5443537" cy="4389158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4699000" y="1654173"/>
            <a:ext cx="1016000" cy="2127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36600" y="5451473"/>
            <a:ext cx="203200" cy="2381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460500" y="4359273"/>
            <a:ext cx="1828800" cy="7461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04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59167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창고이용료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32613" y="1344614"/>
            <a:ext cx="2627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정산은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 구성 만 다를 뿐 </a:t>
            </a:r>
            <a:r>
              <a:rPr lang="ko-KR" altLang="en-US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오더타입과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관련 없이 동일한 방식으로 이루어 짐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Line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추가하여 매출항목을 입력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Confirm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정산항목을 확정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Follow up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Create Forwarding Settlement Document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Document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생성화면으로 이동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738" y="1438276"/>
            <a:ext cx="6418262" cy="3028372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070100" y="1616073"/>
            <a:ext cx="1333500" cy="3651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46100" y="4168773"/>
            <a:ext cx="6273800" cy="3270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45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9979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창고이용료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정산은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 구성 만 다를 뿐 </a:t>
            </a:r>
            <a:r>
              <a:rPr lang="ko-KR" altLang="en-US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오더타입과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관련 없이 동일한 방식으로 이루어 짐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팝업화면에서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Ordering Party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선택하고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Group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Select All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675" y="1508125"/>
            <a:ext cx="4070350" cy="4157323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723900" y="2324100"/>
            <a:ext cx="3606800" cy="266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90600" y="3937000"/>
            <a:ext cx="2794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886200" y="5295900"/>
            <a:ext cx="279400" cy="215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40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52921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창고이용료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32613" y="1344614"/>
            <a:ext cx="26273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정산은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 구성 만 다를 뿐 </a:t>
            </a:r>
            <a:r>
              <a:rPr lang="ko-KR" altLang="en-US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오더타입과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관련 없이 동일한 방식으로 이루어 짐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생성화면이 열리면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Total Amount Document 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아래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와 동일하게 입력하였는지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상단의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Document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and Transfer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정산정보 전송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Flow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 후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새로고침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Billing Doc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이 정상적으로 생성되었는지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963" y="1376362"/>
            <a:ext cx="6392122" cy="2814638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692400" y="2578100"/>
            <a:ext cx="469900" cy="203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963" y="4297362"/>
            <a:ext cx="2926131" cy="1501029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514600" y="5067300"/>
            <a:ext cx="723900" cy="2413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4549075"/>
            <a:ext cx="3250496" cy="1084963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3759200" y="5334000"/>
            <a:ext cx="2768600" cy="25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아래쪽 화살표 10"/>
          <p:cNvSpPr/>
          <p:nvPr/>
        </p:nvSpPr>
        <p:spPr>
          <a:xfrm rot="16200000">
            <a:off x="3387126" y="5003625"/>
            <a:ext cx="195243" cy="371105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81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52037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창고이용료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ZBOB, ZBDB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추가 정산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국내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해외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수입오더의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경우 원 소유자의 물량 전체에 대해 소유권 이전이 완료되기 전까지 지속적으로 창고 이용료에 대한 정산이 필요 하므로 추가 정산이 필요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추가정산이 필요한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찾아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추가 항목을 입력 한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문서를 생성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63" y="1376362"/>
            <a:ext cx="6408737" cy="308005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762000" y="4191000"/>
            <a:ext cx="61087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25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창고이용료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32613" y="1344614"/>
            <a:ext cx="2627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ZBOB, ZBDB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추가 정산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라인의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Rate 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상단의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Total Amount Document 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필드에 동일하게 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라인의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Final Amount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Total Amount Document 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금액이 추가한 금액이 맞는지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" y="1368425"/>
            <a:ext cx="6441379" cy="301307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60400" y="2451100"/>
            <a:ext cx="2514600" cy="190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299200" y="3225800"/>
            <a:ext cx="533400" cy="1155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054600" y="3200400"/>
            <a:ext cx="863600" cy="11811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5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dirty="0" smtClean="0">
                          <a:effectLst/>
                        </a:rPr>
                        <a:t>Forwarding Order</a:t>
                      </a:r>
                      <a:r>
                        <a:rPr lang="en-US" sz="1000" baseline="0" dirty="0" smtClean="0">
                          <a:effectLst/>
                        </a:rPr>
                        <a:t> &gt;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화주 정산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창고이용료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BWT FWO(ZBOB, ZBDB, ZBWM)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ZBOB, ZBDB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추가 정산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and Transfer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정산정보 전송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Flow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Billing Document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잘 생성 되었는지 확인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62" y="1379537"/>
            <a:ext cx="6238875" cy="244792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62" y="3911598"/>
            <a:ext cx="5600700" cy="1727876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3759200" y="2667000"/>
            <a:ext cx="11430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49300" y="5270500"/>
            <a:ext cx="4635500" cy="3689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3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28600" indent="-228600" algn="l">
          <a:buAutoNum type="arabicPeriod"/>
          <a:defRPr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  <a:cs typeface="윤고딕13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14192</TotalTime>
  <Words>2818</Words>
  <Application>Microsoft Office PowerPoint</Application>
  <PresentationFormat>A4 용지(210x297mm)</PresentationFormat>
  <Paragraphs>717</Paragraphs>
  <Slides>47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47</vt:i4>
      </vt:variant>
    </vt:vector>
  </HeadingPairs>
  <TitlesOfParts>
    <vt:vector size="57" baseType="lpstr">
      <vt:lpstr>MS PGothic</vt:lpstr>
      <vt:lpstr>굴림</vt:lpstr>
      <vt:lpstr>맑은 고딕</vt:lpstr>
      <vt:lpstr>윤고딕130</vt:lpstr>
      <vt:lpstr>윤고딕150</vt:lpstr>
      <vt:lpstr>Arial</vt:lpstr>
      <vt:lpstr>Times New Roman</vt:lpstr>
      <vt:lpstr>Wingdings</vt:lpstr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Jo, Chang-Ho</cp:lastModifiedBy>
  <cp:revision>401</cp:revision>
  <cp:lastPrinted>2006-08-30T13:33:06Z</cp:lastPrinted>
  <dcterms:created xsi:type="dcterms:W3CDTF">2008-05-17T00:48:54Z</dcterms:created>
  <dcterms:modified xsi:type="dcterms:W3CDTF">2015-10-10T14:38:33Z</dcterms:modified>
</cp:coreProperties>
</file>