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81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B183"/>
    <a:srgbClr val="FFFF00"/>
    <a:srgbClr val="99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2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E28FD-A528-40BA-A085-FB1B2380EDBA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9FEF3B-0DC5-43B7-9B1F-88219B3B00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738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093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36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19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33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1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26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31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41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22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14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231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54C11-35A4-4563-A091-94801B076EAE}" type="datetimeFigureOut">
              <a:rPr lang="ko-KR" altLang="en-US" smtClean="0"/>
              <a:t>2025-12-12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11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741437"/>
              </p:ext>
            </p:extLst>
          </p:nvPr>
        </p:nvGraphicFramePr>
        <p:xfrm>
          <a:off x="461554" y="439051"/>
          <a:ext cx="8212184" cy="9061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98720">
                  <a:extLst>
                    <a:ext uri="{9D8B030D-6E8A-4147-A177-3AD203B41FA5}">
                      <a16:colId xmlns:a16="http://schemas.microsoft.com/office/drawing/2014/main" val="370364121"/>
                    </a:ext>
                  </a:extLst>
                </a:gridCol>
                <a:gridCol w="1271452">
                  <a:extLst>
                    <a:ext uri="{9D8B030D-6E8A-4147-A177-3AD203B41FA5}">
                      <a16:colId xmlns:a16="http://schemas.microsoft.com/office/drawing/2014/main" val="3931071502"/>
                    </a:ext>
                  </a:extLst>
                </a:gridCol>
                <a:gridCol w="1942012">
                  <a:extLst>
                    <a:ext uri="{9D8B030D-6E8A-4147-A177-3AD203B41FA5}">
                      <a16:colId xmlns:a16="http://schemas.microsoft.com/office/drawing/2014/main" val="985275607"/>
                    </a:ext>
                  </a:extLst>
                </a:gridCol>
              </a:tblGrid>
              <a:tr h="302057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시장정보 통보서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작  성  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2025. 12.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000" b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1988179"/>
                  </a:ext>
                </a:extLst>
              </a:tr>
              <a:tr h="302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작성 부서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품질본부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CS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2926388"/>
                  </a:ext>
                </a:extLst>
              </a:tr>
              <a:tr h="3020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 검  자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서부파트  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배규한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책임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5436708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616924"/>
              </p:ext>
            </p:extLst>
          </p:nvPr>
        </p:nvGraphicFramePr>
        <p:xfrm>
          <a:off x="461308" y="1395907"/>
          <a:ext cx="8212184" cy="1684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697">
                  <a:extLst>
                    <a:ext uri="{9D8B030D-6E8A-4147-A177-3AD203B41FA5}">
                      <a16:colId xmlns:a16="http://schemas.microsoft.com/office/drawing/2014/main" val="370364121"/>
                    </a:ext>
                  </a:extLst>
                </a:gridCol>
                <a:gridCol w="1368698">
                  <a:extLst>
                    <a:ext uri="{9D8B030D-6E8A-4147-A177-3AD203B41FA5}">
                      <a16:colId xmlns:a16="http://schemas.microsoft.com/office/drawing/2014/main" val="1025502044"/>
                    </a:ext>
                  </a:extLst>
                </a:gridCol>
                <a:gridCol w="1368697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1368697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1152434">
                  <a:extLst>
                    <a:ext uri="{9D8B030D-6E8A-4147-A177-3AD203B41FA5}">
                      <a16:colId xmlns:a16="http://schemas.microsoft.com/office/drawing/2014/main" val="767279589"/>
                    </a:ext>
                  </a:extLst>
                </a:gridCol>
                <a:gridCol w="1584961">
                  <a:extLst>
                    <a:ext uri="{9D8B030D-6E8A-4147-A177-3AD203B41FA5}">
                      <a16:colId xmlns:a16="http://schemas.microsoft.com/office/drawing/2014/main" val="1182844352"/>
                    </a:ext>
                  </a:extLst>
                </a:gridCol>
              </a:tblGrid>
              <a:tr h="1729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불량 유형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외관 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카바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손상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2025. 12. 10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한국수력원자력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주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무주양수발전소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3309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 현상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171450" indent="-171450" algn="l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CGS800 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운용중인 </a:t>
                      </a:r>
                      <a:r>
                        <a:rPr lang="ko-KR" altLang="en-US" sz="1000" b="0" baseline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고객측에서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제품 상단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모서리부 외관 손상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&amp;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내부저항 상승 불만 발생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</a:t>
                      </a:r>
                    </a:p>
                    <a:p>
                      <a:pPr marL="171450" indent="-171450" algn="l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‘24.10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로서 약 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13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개월 운용중임 개소이며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현장 방문하여 외관 및 전압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내부저항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운용 환경 점검 진행함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3460819"/>
                  </a:ext>
                </a:extLst>
              </a:tr>
              <a:tr h="2311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 소견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카바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상단부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손상 및 손상 방향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상→하측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),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모서리 측면 하부 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카바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파손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소실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현상 등으로 제품 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출고후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발생된 것으로 판단됨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불만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부적합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품만 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저전압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내부저항 상승되었으며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기타 제품들은 양호한 상태를 유지중임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출고 이후 제품 이동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설치 과정 등에서 발생된 것으로 판단됨에 따라 설치 등 관련 부분의 대책이 필요할 것으로 사료됨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6812863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616705"/>
              </p:ext>
            </p:extLst>
          </p:nvPr>
        </p:nvGraphicFramePr>
        <p:xfrm>
          <a:off x="3198948" y="3135698"/>
          <a:ext cx="5474790" cy="184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1671446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972611">
                  <a:extLst>
                    <a:ext uri="{9D8B030D-6E8A-4147-A177-3AD203B41FA5}">
                      <a16:colId xmlns:a16="http://schemas.microsoft.com/office/drawing/2014/main" val="767279589"/>
                    </a:ext>
                  </a:extLst>
                </a:gridCol>
                <a:gridCol w="1710230">
                  <a:extLst>
                    <a:ext uri="{9D8B030D-6E8A-4147-A177-3AD203B41FA5}">
                      <a16:colId xmlns:a16="http://schemas.microsoft.com/office/drawing/2014/main" val="1182844352"/>
                    </a:ext>
                  </a:extLst>
                </a:gridCol>
              </a:tblGrid>
              <a:tr h="290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CGS800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제조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2024.10.07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290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 수량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(EA)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112 EA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 수량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(EA)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 EA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094261"/>
                  </a:ext>
                </a:extLst>
              </a:tr>
              <a:tr h="290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 장소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본부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층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UPS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실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2024.10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.31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0163253"/>
                  </a:ext>
                </a:extLst>
              </a:tr>
              <a:tr h="290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 형태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10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 운용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 용도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UPS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5194815"/>
                  </a:ext>
                </a:extLst>
              </a:tr>
              <a:tr h="290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전압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(V)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(#10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_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손상품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2.145V</a:t>
                      </a:r>
                    </a:p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(#9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_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정상품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2.228V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내부 저항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en-US" altLang="ko-KR" sz="1000" b="1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mΩ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(#10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_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손상품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0.493mΩ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(#9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_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정상품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0.389mΩ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628213"/>
                  </a:ext>
                </a:extLst>
              </a:tr>
              <a:tr h="2903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AC/DC</a:t>
                      </a:r>
                      <a:r>
                        <a:rPr lang="en-US" altLang="ko-KR" sz="1000" b="1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000" b="1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전류</a:t>
                      </a:r>
                      <a:r>
                        <a:rPr lang="en-US" altLang="ko-KR" sz="1000" b="1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(A)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/ 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 온도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℃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19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1359346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69037"/>
              </p:ext>
            </p:extLst>
          </p:nvPr>
        </p:nvGraphicFramePr>
        <p:xfrm>
          <a:off x="461554" y="3135698"/>
          <a:ext cx="2664823" cy="3519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82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</a:tblGrid>
              <a:tr h="2691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 세부 내역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3250413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▶ 외력 방향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900" b="1" u="sng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카바</a:t>
                      </a:r>
                      <a:r>
                        <a:rPr lang="ko-KR" altLang="en-US" sz="900" b="1" u="sng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측면 내측 소실은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운용후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손상 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발생될 연계성이 낮을 것으로 예상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판단됨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094261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313771"/>
              </p:ext>
            </p:extLst>
          </p:nvPr>
        </p:nvGraphicFramePr>
        <p:xfrm>
          <a:off x="3198948" y="4973510"/>
          <a:ext cx="5474791" cy="1681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748938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3605350">
                  <a:extLst>
                    <a:ext uri="{9D8B030D-6E8A-4147-A177-3AD203B41FA5}">
                      <a16:colId xmlns:a16="http://schemas.microsoft.com/office/drawing/2014/main" val="3089208972"/>
                    </a:ext>
                  </a:extLst>
                </a:gridCol>
              </a:tblGrid>
              <a:tr h="33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불량 사유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외관 손상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백화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_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외부 충격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 설치 및 이동간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3419340"/>
                  </a:ext>
                </a:extLst>
              </a:tr>
              <a:tr h="24776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수신 부서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창원 공장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품질경영팀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기술혁신팀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 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생산팀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 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고정형팀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(●)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080518"/>
                  </a:ext>
                </a:extLst>
              </a:tr>
              <a:tr h="2477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광주 공장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품질경영팀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기술혁신팀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 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생산팀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 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기타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    )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9056727"/>
                  </a:ext>
                </a:extLst>
              </a:tr>
              <a:tr h="5248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 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▶ 발생 현상 및 제품 교체 절차 등 고객측 설명 완료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984384"/>
                  </a:ext>
                </a:extLst>
              </a:tr>
              <a:tr h="330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개선 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8000958"/>
                  </a:ext>
                </a:extLst>
              </a:tr>
            </a:tbl>
          </a:graphicData>
        </a:graphic>
      </p:graphicFrame>
      <p:grpSp>
        <p:nvGrpSpPr>
          <p:cNvPr id="46" name="그룹 45">
            <a:extLst>
              <a:ext uri="{FF2B5EF4-FFF2-40B4-BE49-F238E27FC236}">
                <a16:creationId xmlns:a16="http://schemas.microsoft.com/office/drawing/2014/main" id="{3D6EB814-3685-4235-B20B-40363E5F7F98}"/>
              </a:ext>
            </a:extLst>
          </p:cNvPr>
          <p:cNvGrpSpPr/>
          <p:nvPr/>
        </p:nvGrpSpPr>
        <p:grpSpPr>
          <a:xfrm>
            <a:off x="512003" y="4780689"/>
            <a:ext cx="2559835" cy="1182288"/>
            <a:chOff x="512003" y="4780689"/>
            <a:chExt cx="2559835" cy="1182288"/>
          </a:xfrm>
        </p:grpSpPr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E781BFD0-DF08-421B-B214-9B2BAA68AE65}"/>
                </a:ext>
              </a:extLst>
            </p:cNvPr>
            <p:cNvGrpSpPr/>
            <p:nvPr/>
          </p:nvGrpSpPr>
          <p:grpSpPr>
            <a:xfrm>
              <a:off x="1944210" y="4806254"/>
              <a:ext cx="1127628" cy="1156722"/>
              <a:chOff x="1903700" y="5111245"/>
              <a:chExt cx="1058400" cy="1156722"/>
            </a:xfrm>
          </p:grpSpPr>
          <p:pic>
            <p:nvPicPr>
              <p:cNvPr id="22" name="그림 21">
                <a:extLst>
                  <a:ext uri="{FF2B5EF4-FFF2-40B4-BE49-F238E27FC236}">
                    <a16:creationId xmlns:a16="http://schemas.microsoft.com/office/drawing/2014/main" id="{C8885904-8FE6-4D2E-AD08-5A94E86E4E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903700" y="5111245"/>
                <a:ext cx="1058400" cy="1156722"/>
              </a:xfrm>
              <a:prstGeom prst="rect">
                <a:avLst/>
              </a:prstGeom>
            </p:spPr>
          </p:pic>
          <p:sp>
            <p:nvSpPr>
              <p:cNvPr id="23" name="타원 22">
                <a:extLst>
                  <a:ext uri="{FF2B5EF4-FFF2-40B4-BE49-F238E27FC236}">
                    <a16:creationId xmlns:a16="http://schemas.microsoft.com/office/drawing/2014/main" id="{57D9A0C1-503A-4319-A23F-C552171C8550}"/>
                  </a:ext>
                </a:extLst>
              </p:cNvPr>
              <p:cNvSpPr/>
              <p:nvPr/>
            </p:nvSpPr>
            <p:spPr>
              <a:xfrm>
                <a:off x="2175029" y="5433134"/>
                <a:ext cx="502821" cy="482542"/>
              </a:xfrm>
              <a:prstGeom prst="ellipse">
                <a:avLst/>
              </a:prstGeom>
              <a:noFill/>
              <a:ln w="19050"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C70CD73C-6792-4381-92FD-A9B572922191}"/>
                </a:ext>
              </a:extLst>
            </p:cNvPr>
            <p:cNvGrpSpPr/>
            <p:nvPr/>
          </p:nvGrpSpPr>
          <p:grpSpPr>
            <a:xfrm>
              <a:off x="512003" y="4806254"/>
              <a:ext cx="1269507" cy="1156723"/>
              <a:chOff x="266329" y="4830910"/>
              <a:chExt cx="1504175" cy="1507746"/>
            </a:xfrm>
          </p:grpSpPr>
          <p:pic>
            <p:nvPicPr>
              <p:cNvPr id="24" name="그림 23">
                <a:extLst>
                  <a:ext uri="{FF2B5EF4-FFF2-40B4-BE49-F238E27FC236}">
                    <a16:creationId xmlns:a16="http://schemas.microsoft.com/office/drawing/2014/main" id="{11A927CB-A528-44ED-95F2-3A0F007E616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16328" r="7024" b="20467"/>
              <a:stretch/>
            </p:blipFill>
            <p:spPr>
              <a:xfrm>
                <a:off x="266329" y="4830910"/>
                <a:ext cx="1504175" cy="1507746"/>
              </a:xfrm>
              <a:prstGeom prst="rect">
                <a:avLst/>
              </a:prstGeom>
            </p:spPr>
          </p:pic>
          <p:sp>
            <p:nvSpPr>
              <p:cNvPr id="25" name="타원 24">
                <a:extLst>
                  <a:ext uri="{FF2B5EF4-FFF2-40B4-BE49-F238E27FC236}">
                    <a16:creationId xmlns:a16="http://schemas.microsoft.com/office/drawing/2014/main" id="{92ED0A08-CA09-4EAF-AD1F-AA3BC71C3652}"/>
                  </a:ext>
                </a:extLst>
              </p:cNvPr>
              <p:cNvSpPr/>
              <p:nvPr/>
            </p:nvSpPr>
            <p:spPr>
              <a:xfrm>
                <a:off x="791768" y="5210610"/>
                <a:ext cx="714423" cy="448988"/>
              </a:xfrm>
              <a:prstGeom prst="ellipse">
                <a:avLst/>
              </a:prstGeom>
              <a:noFill/>
              <a:ln w="19050">
                <a:solidFill>
                  <a:srgbClr val="FF000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554F8918-5174-423B-8718-5D3AB3300193}"/>
                </a:ext>
              </a:extLst>
            </p:cNvPr>
            <p:cNvSpPr txBox="1"/>
            <p:nvPr/>
          </p:nvSpPr>
          <p:spPr>
            <a:xfrm>
              <a:off x="699402" y="4780689"/>
              <a:ext cx="8947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&lt; </a:t>
              </a:r>
              <a:r>
                <a:rPr lang="ko-KR" altLang="en-US" sz="1050" dirty="0" err="1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손상품</a:t>
              </a:r>
              <a:r>
                <a:rPr lang="ko-KR" altLang="en-US" sz="105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 </a:t>
              </a:r>
              <a:r>
                <a:rPr lang="en-US" altLang="ko-KR" sz="105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&gt;</a:t>
              </a:r>
              <a:endParaRPr lang="ko-KR" altLang="en-US" sz="1050" dirty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D3D1137-0C9D-47F1-9BCF-2DB1ED34B435}"/>
                </a:ext>
              </a:extLst>
            </p:cNvPr>
            <p:cNvSpPr txBox="1"/>
            <p:nvPr/>
          </p:nvSpPr>
          <p:spPr>
            <a:xfrm>
              <a:off x="2049601" y="4780689"/>
              <a:ext cx="89470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&lt; </a:t>
              </a:r>
              <a:r>
                <a:rPr lang="ko-KR" altLang="en-US" sz="1050" dirty="0" err="1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정상품</a:t>
              </a:r>
              <a:r>
                <a:rPr lang="ko-KR" altLang="en-US" sz="105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 </a:t>
              </a:r>
              <a:r>
                <a:rPr lang="en-US" altLang="ko-KR" sz="105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&gt;</a:t>
              </a:r>
              <a:endParaRPr lang="ko-KR" altLang="en-US" sz="1050" dirty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endParaRPr>
            </a:p>
          </p:txBody>
        </p:sp>
        <p:sp>
          <p:nvSpPr>
            <p:cNvPr id="33" name="화살표: 오른쪽 32">
              <a:extLst>
                <a:ext uri="{FF2B5EF4-FFF2-40B4-BE49-F238E27FC236}">
                  <a16:creationId xmlns:a16="http://schemas.microsoft.com/office/drawing/2014/main" id="{D98072EA-CED2-4B03-9351-3D9EB9E0A49F}"/>
                </a:ext>
              </a:extLst>
            </p:cNvPr>
            <p:cNvSpPr/>
            <p:nvPr/>
          </p:nvSpPr>
          <p:spPr>
            <a:xfrm rot="18759311">
              <a:off x="867056" y="5348952"/>
              <a:ext cx="368987" cy="252358"/>
            </a:xfrm>
            <a:prstGeom prst="rightArrow">
              <a:avLst/>
            </a:prstGeom>
            <a:solidFill>
              <a:srgbClr val="F4B183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F7DFA96-8EFD-48DD-94BB-6C2203B41BC3}"/>
                </a:ext>
              </a:extLst>
            </p:cNvPr>
            <p:cNvSpPr txBox="1"/>
            <p:nvPr/>
          </p:nvSpPr>
          <p:spPr>
            <a:xfrm>
              <a:off x="591497" y="5671138"/>
              <a:ext cx="124046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5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2) </a:t>
              </a:r>
              <a:r>
                <a:rPr lang="ko-KR" altLang="en-US" sz="1050" dirty="0" err="1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카바</a:t>
              </a:r>
              <a:r>
                <a:rPr lang="ko-KR" altLang="en-US" sz="105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 측면 소실</a:t>
              </a:r>
              <a:endParaRPr lang="en-US" altLang="ko-KR" sz="1050" dirty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8D162B9E-F4C3-4C83-98B6-D795908A09A2}"/>
              </a:ext>
            </a:extLst>
          </p:cNvPr>
          <p:cNvGrpSpPr/>
          <p:nvPr/>
        </p:nvGrpSpPr>
        <p:grpSpPr>
          <a:xfrm>
            <a:off x="491252" y="3499337"/>
            <a:ext cx="2581012" cy="1152686"/>
            <a:chOff x="491252" y="3499337"/>
            <a:chExt cx="2581012" cy="1152686"/>
          </a:xfrm>
        </p:grpSpPr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3FDDD417-9AEA-4454-BE60-8DF9DC509D39}"/>
                </a:ext>
              </a:extLst>
            </p:cNvPr>
            <p:cNvGrpSpPr/>
            <p:nvPr/>
          </p:nvGrpSpPr>
          <p:grpSpPr>
            <a:xfrm>
              <a:off x="491252" y="3499337"/>
              <a:ext cx="2581012" cy="1108175"/>
              <a:chOff x="491252" y="3499337"/>
              <a:chExt cx="2581012" cy="1108175"/>
            </a:xfrm>
          </p:grpSpPr>
          <p:pic>
            <p:nvPicPr>
              <p:cNvPr id="2" name="그림 1">
                <a:extLst>
                  <a:ext uri="{FF2B5EF4-FFF2-40B4-BE49-F238E27FC236}">
                    <a16:creationId xmlns:a16="http://schemas.microsoft.com/office/drawing/2014/main" id="{16477EDE-8A02-4BD7-8285-93C259A9E73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15065" t="545" r="15218" b="36177"/>
              <a:stretch/>
            </p:blipFill>
            <p:spPr>
              <a:xfrm>
                <a:off x="2101362" y="3499338"/>
                <a:ext cx="970902" cy="1108174"/>
              </a:xfrm>
              <a:prstGeom prst="rect">
                <a:avLst/>
              </a:prstGeom>
            </p:spPr>
          </p:pic>
          <p:grpSp>
            <p:nvGrpSpPr>
              <p:cNvPr id="20" name="그룹 19">
                <a:extLst>
                  <a:ext uri="{FF2B5EF4-FFF2-40B4-BE49-F238E27FC236}">
                    <a16:creationId xmlns:a16="http://schemas.microsoft.com/office/drawing/2014/main" id="{ABA65C4A-72C7-4514-A1FB-52F804E9DDAA}"/>
                  </a:ext>
                </a:extLst>
              </p:cNvPr>
              <p:cNvGrpSpPr/>
              <p:nvPr/>
            </p:nvGrpSpPr>
            <p:grpSpPr>
              <a:xfrm>
                <a:off x="491252" y="3499337"/>
                <a:ext cx="1555997" cy="797004"/>
                <a:chOff x="491252" y="3499337"/>
                <a:chExt cx="1555997" cy="797004"/>
              </a:xfrm>
            </p:grpSpPr>
            <p:grpSp>
              <p:nvGrpSpPr>
                <p:cNvPr id="18" name="그룹 17">
                  <a:extLst>
                    <a:ext uri="{FF2B5EF4-FFF2-40B4-BE49-F238E27FC236}">
                      <a16:creationId xmlns:a16="http://schemas.microsoft.com/office/drawing/2014/main" id="{B194E8B3-5B30-459B-928C-74226A624194}"/>
                    </a:ext>
                  </a:extLst>
                </p:cNvPr>
                <p:cNvGrpSpPr/>
                <p:nvPr/>
              </p:nvGrpSpPr>
              <p:grpSpPr>
                <a:xfrm>
                  <a:off x="543075" y="3499337"/>
                  <a:ext cx="1504174" cy="796179"/>
                  <a:chOff x="543075" y="3499337"/>
                  <a:chExt cx="1504174" cy="796179"/>
                </a:xfrm>
              </p:grpSpPr>
              <p:pic>
                <p:nvPicPr>
                  <p:cNvPr id="14" name="그림 13">
                    <a:extLst>
                      <a:ext uri="{FF2B5EF4-FFF2-40B4-BE49-F238E27FC236}">
                        <a16:creationId xmlns:a16="http://schemas.microsoft.com/office/drawing/2014/main" id="{0576D426-9B82-4BC8-A0B9-F227FFE6137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543075" y="3499337"/>
                    <a:ext cx="1504174" cy="796179"/>
                  </a:xfrm>
                  <a:prstGeom prst="rect">
                    <a:avLst/>
                  </a:prstGeom>
                </p:spPr>
              </p:pic>
              <p:sp>
                <p:nvSpPr>
                  <p:cNvPr id="17" name="모서리가 둥근 직사각형 16">
                    <a:extLst>
                      <a:ext uri="{FF2B5EF4-FFF2-40B4-BE49-F238E27FC236}">
                        <a16:creationId xmlns:a16="http://schemas.microsoft.com/office/drawing/2014/main" id="{E598A3C5-0CCA-4997-961C-FD9FC5D00874}"/>
                      </a:ext>
                    </a:extLst>
                  </p:cNvPr>
                  <p:cNvSpPr/>
                  <p:nvPr/>
                </p:nvSpPr>
                <p:spPr>
                  <a:xfrm>
                    <a:off x="1793965" y="3501190"/>
                    <a:ext cx="219473" cy="430924"/>
                  </a:xfrm>
                  <a:prstGeom prst="roundRect">
                    <a:avLst/>
                  </a:prstGeom>
                  <a:noFill/>
                  <a:ln w="19050">
                    <a:solidFill>
                      <a:srgbClr val="FF0000"/>
                    </a:solidFill>
                    <a:prstDash val="sys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sp>
              <p:nvSpPr>
                <p:cNvPr id="19" name="TextBox 18">
                  <a:extLst>
                    <a:ext uri="{FF2B5EF4-FFF2-40B4-BE49-F238E27FC236}">
                      <a16:creationId xmlns:a16="http://schemas.microsoft.com/office/drawing/2014/main" id="{C9612310-DAAA-4598-9563-FC44750C3F64}"/>
                    </a:ext>
                  </a:extLst>
                </p:cNvPr>
                <p:cNvSpPr txBox="1"/>
                <p:nvPr/>
              </p:nvSpPr>
              <p:spPr>
                <a:xfrm>
                  <a:off x="491252" y="4034731"/>
                  <a:ext cx="1160329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ko-KR" sz="1050" dirty="0">
                      <a:solidFill>
                        <a:srgbClr val="FFFF00"/>
                      </a:solidFill>
                      <a:latin typeface="세방고딕 Regular" panose="00000500000000000000" pitchFamily="2" charset="-127"/>
                      <a:ea typeface="세방고딕 Regular" panose="00000500000000000000" pitchFamily="2" charset="-127"/>
                    </a:rPr>
                    <a:t>#10</a:t>
                  </a:r>
                  <a:r>
                    <a:rPr lang="ko-KR" altLang="en-US" sz="1050" dirty="0" err="1">
                      <a:solidFill>
                        <a:srgbClr val="FFFF00"/>
                      </a:solidFill>
                      <a:latin typeface="세방고딕 Regular" panose="00000500000000000000" pitchFamily="2" charset="-127"/>
                      <a:ea typeface="세방고딕 Regular" panose="00000500000000000000" pitchFamily="2" charset="-127"/>
                    </a:rPr>
                    <a:t>번셀</a:t>
                  </a:r>
                  <a:endParaRPr lang="ko-KR" altLang="en-US" sz="1050" dirty="0">
                    <a:solidFill>
                      <a:srgbClr val="FFFF00"/>
                    </a:solidFill>
                    <a:latin typeface="세방고딕 Regular" panose="00000500000000000000" pitchFamily="2" charset="-127"/>
                    <a:ea typeface="세방고딕 Regular" panose="00000500000000000000" pitchFamily="2" charset="-127"/>
                  </a:endParaRPr>
                </a:p>
              </p:txBody>
            </p:sp>
          </p:grpSp>
        </p:grpSp>
        <p:sp>
          <p:nvSpPr>
            <p:cNvPr id="43" name="화살표: 오른쪽 42">
              <a:extLst>
                <a:ext uri="{FF2B5EF4-FFF2-40B4-BE49-F238E27FC236}">
                  <a16:creationId xmlns:a16="http://schemas.microsoft.com/office/drawing/2014/main" id="{C526DA9C-CC6E-4269-BC70-3E2A8E1B0803}"/>
                </a:ext>
              </a:extLst>
            </p:cNvPr>
            <p:cNvSpPr/>
            <p:nvPr/>
          </p:nvSpPr>
          <p:spPr>
            <a:xfrm rot="17899662">
              <a:off x="2393625" y="4188832"/>
              <a:ext cx="386373" cy="339418"/>
            </a:xfrm>
            <a:prstGeom prst="rightArrow">
              <a:avLst/>
            </a:prstGeom>
            <a:solidFill>
              <a:srgbClr val="F4B183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111B79A4-16B7-4E8F-8D79-66F1E6EB46C1}"/>
                </a:ext>
              </a:extLst>
            </p:cNvPr>
            <p:cNvSpPr txBox="1"/>
            <p:nvPr/>
          </p:nvSpPr>
          <p:spPr>
            <a:xfrm>
              <a:off x="1989439" y="4398107"/>
              <a:ext cx="996816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1) </a:t>
              </a:r>
              <a:r>
                <a:rPr lang="ko-KR" altLang="en-US" sz="105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외력 방향</a:t>
              </a:r>
              <a:endParaRPr lang="en-US" altLang="ko-KR" sz="1050" dirty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14964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1551</TotalTime>
  <Words>347</Words>
  <Application>Microsoft Office PowerPoint</Application>
  <PresentationFormat>화면 슬라이드 쇼(4:3)</PresentationFormat>
  <Paragraphs>77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세방고딕 Regular</vt:lpstr>
      <vt:lpstr>Arial</vt:lpstr>
      <vt:lpstr>Calibri</vt:lpstr>
      <vt:lpstr>Calibri Light</vt:lpstr>
      <vt:lpstr>Wingdings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hsryu@gbattery.com</dc:creator>
  <cp:lastModifiedBy>user</cp:lastModifiedBy>
  <cp:revision>180</cp:revision>
  <cp:lastPrinted>2020-02-06T07:54:56Z</cp:lastPrinted>
  <dcterms:created xsi:type="dcterms:W3CDTF">2019-12-16T05:29:30Z</dcterms:created>
  <dcterms:modified xsi:type="dcterms:W3CDTF">2025-12-12T03:29:14Z</dcterms:modified>
</cp:coreProperties>
</file>