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1.xml" ContentType="application/vnd.openxmlformats-officedocument.presentationml.tags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42"/>
  </p:notesMasterIdLst>
  <p:handoutMasterIdLst>
    <p:handoutMasterId r:id="rId43"/>
  </p:handoutMasterIdLst>
  <p:sldIdLst>
    <p:sldId id="374" r:id="rId3"/>
    <p:sldId id="375" r:id="rId4"/>
    <p:sldId id="377" r:id="rId5"/>
    <p:sldId id="379" r:id="rId6"/>
    <p:sldId id="390" r:id="rId7"/>
    <p:sldId id="391" r:id="rId8"/>
    <p:sldId id="450" r:id="rId9"/>
    <p:sldId id="453" r:id="rId10"/>
    <p:sldId id="451" r:id="rId11"/>
    <p:sldId id="452" r:id="rId12"/>
    <p:sldId id="454" r:id="rId13"/>
    <p:sldId id="455" r:id="rId14"/>
    <p:sldId id="392" r:id="rId15"/>
    <p:sldId id="394" r:id="rId16"/>
    <p:sldId id="396" r:id="rId17"/>
    <p:sldId id="456" r:id="rId18"/>
    <p:sldId id="457" r:id="rId19"/>
    <p:sldId id="458" r:id="rId20"/>
    <p:sldId id="459" r:id="rId21"/>
    <p:sldId id="460" r:id="rId22"/>
    <p:sldId id="462" r:id="rId23"/>
    <p:sldId id="463" r:id="rId24"/>
    <p:sldId id="464" r:id="rId25"/>
    <p:sldId id="465" r:id="rId26"/>
    <p:sldId id="466" r:id="rId27"/>
    <p:sldId id="467" r:id="rId28"/>
    <p:sldId id="468" r:id="rId29"/>
    <p:sldId id="469" r:id="rId30"/>
    <p:sldId id="470" r:id="rId31"/>
    <p:sldId id="471" r:id="rId32"/>
    <p:sldId id="472" r:id="rId33"/>
    <p:sldId id="461" r:id="rId34"/>
    <p:sldId id="473" r:id="rId35"/>
    <p:sldId id="474" r:id="rId36"/>
    <p:sldId id="475" r:id="rId37"/>
    <p:sldId id="476" r:id="rId38"/>
    <p:sldId id="477" r:id="rId39"/>
    <p:sldId id="478" r:id="rId40"/>
    <p:sldId id="479" r:id="rId41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4523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809" autoAdjust="0"/>
    <p:restoredTop sz="97138" autoAdjust="0"/>
  </p:normalViewPr>
  <p:slideViewPr>
    <p:cSldViewPr snapToGrid="0" showGuides="1">
      <p:cViewPr>
        <p:scale>
          <a:sx n="75" d="100"/>
          <a:sy n="75" d="100"/>
        </p:scale>
        <p:origin x="948" y="84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3589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FI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2015. 09</a:t>
            </a: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05904423"/>
              </p:ext>
            </p:extLst>
          </p:nvPr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2015.09.23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조승권 부장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1184912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고정자산관련 마스터관리 및 취득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이동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매각 등 관련 모든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을 설명한다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734592"/>
              </p:ext>
            </p:extLst>
          </p:nvPr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FI_05_01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취득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FI_05_02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변경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FI_05_03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폐기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매각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233472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관련 모든 거래처리를 수행가능 해야 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고정자산관리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고정자산관리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812" y="1355725"/>
            <a:ext cx="8002588" cy="48188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225" y="1423987"/>
            <a:ext cx="8235950" cy="4723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336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162" y="1447799"/>
            <a:ext cx="8237537" cy="465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586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099" y="1447799"/>
            <a:ext cx="8321675" cy="47035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907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7673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42134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87" y="1462087"/>
            <a:ext cx="8494713" cy="4734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414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3746" name="Group 1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5350962"/>
              </p:ext>
            </p:extLst>
          </p:nvPr>
        </p:nvGraphicFramePr>
        <p:xfrm>
          <a:off x="488950" y="1557338"/>
          <a:ext cx="8856663" cy="4582417"/>
        </p:xfrm>
        <a:graphic>
          <a:graphicData uri="http://schemas.openxmlformats.org/drawingml/2006/table">
            <a:tbl>
              <a:tblPr/>
              <a:tblGrid>
                <a:gridCol w="2536825"/>
                <a:gridCol w="5062538"/>
                <a:gridCol w="1257300"/>
              </a:tblGrid>
              <a:tr h="44004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프로세스 흐름도 기능 설명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848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설명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1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 T-Code</a:t>
                      </a:r>
                      <a:endParaRPr kumimoji="1" lang="ko-KR" altLang="en-U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FBFBF"/>
                    </a:solidFill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마스터 생성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고정자산 마스터 생성 및 관리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AS01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취득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고정자산을 취득 프로세스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FB01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이동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고정자산 이동 프로세스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AS02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분할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합산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고정자산 분할 및 합산 프로세스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ABUMN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매각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고정자산 매각 프로세스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FB01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폐기</a:t>
                      </a: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고정자산 폐기 프로세스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ABAVN</a:t>
                      </a: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19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 typeface="Arial" charset="0"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7858" marR="87858" marT="45716" marB="4571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31825" y="2060575"/>
          <a:ext cx="8528050" cy="230505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자재소요계획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Stock Requirements List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MD04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청구현황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Purchase Requisition List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ZMMM3010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현재고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Stock Overview/ Display Warehouse Stocks of Material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MMBE,MB51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발주현황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Purchase Requisition Trace Report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ZMMR3010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80355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고정자산마스터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 자산 클래스를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회계계정을 결정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내용연수를 결정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842773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마스터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52" y="1658222"/>
            <a:ext cx="4748749" cy="3438525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92952" y="2654300"/>
            <a:ext cx="2415348" cy="330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2908300" y="24892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52" y="1658222"/>
            <a:ext cx="4767430" cy="3497978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3393318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고정자산마스터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명칭입력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회계계정을 결정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마스터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1699452" y="3302000"/>
            <a:ext cx="3012248" cy="330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521200" y="27051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85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750" y="1604962"/>
            <a:ext cx="4718050" cy="3724275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89975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고정자산마스터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고정자산 조직정보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사업영역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 센터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감가상각에 사용될 귀속 부서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자산사용정지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자산의 운휴자산 등으로 사용정지상태가 되었을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마스터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607252" y="3517900"/>
            <a:ext cx="2021648" cy="4699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2824162" y="33909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07252" y="4762500"/>
            <a:ext cx="738948" cy="2413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477962" y="46482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54662" y="25654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035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4329974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고정자산마스터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감가상각방법 및 내용연수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감가상각방법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KRLN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정액법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Default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내용연수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5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Default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변경이 필요한 경우 수정하여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다음에 저장함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5" y="1747122"/>
            <a:ext cx="4794413" cy="28502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마스터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18352" y="3454400"/>
            <a:ext cx="3596448" cy="101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254500" y="33147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956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192073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고정자산마스터 변경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자산번호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변경을 원하는 자산번호를 입력함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719041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마스터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868" y="1717675"/>
            <a:ext cx="4713880" cy="2676525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471868" y="3263900"/>
            <a:ext cx="3896932" cy="317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521200" y="29337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2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5101082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고정자산마스터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변경사항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변경하고자 하는 정보를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713" y="1696322"/>
            <a:ext cx="4751388" cy="35106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738469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마스터 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1699452" y="3302000"/>
            <a:ext cx="3012248" cy="330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622800" y="29083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97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5810308"/>
              </p:ext>
            </p:extLst>
          </p:nvPr>
        </p:nvGraphicFramePr>
        <p:xfrm>
          <a:off x="344488" y="1295400"/>
          <a:ext cx="9215437" cy="514604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고정자산마스터 취득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날짜입력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증빙일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 일자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재무제표 반영일자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전표유형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고정자산거래의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회사 및 통화정보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회사코드 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“6000”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환율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외화거래의 경우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Currency ISO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코드입력 및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특정환율시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환율입력 만약 환율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미입력시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전일마감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은행평균 외환종가금액 자동입력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미지급대상 공급처코드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169" y="1620122"/>
            <a:ext cx="4896231" cy="37265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12176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취득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29452" y="2095500"/>
            <a:ext cx="1704148" cy="330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2070100" y="18034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60822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69352" y="2133600"/>
            <a:ext cx="911986" cy="1324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022600" y="18034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3200019" y="2128122"/>
            <a:ext cx="1986344" cy="2975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029199" y="18034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01078" y="5019395"/>
            <a:ext cx="2256410" cy="20030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625345" y="473812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60822" y="23948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60822" y="27504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560822" y="388722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88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9355983"/>
              </p:ext>
            </p:extLst>
          </p:nvPr>
        </p:nvGraphicFramePr>
        <p:xfrm>
          <a:off x="344488" y="1295400"/>
          <a:ext cx="9215437" cy="532892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고정자산마스터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미지급금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일반계정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(2071001)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부가가치세 포함금액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세금정보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부분을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하면 세액이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자동계산되어짐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고정자산취득관련 부가세 코드입력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본사 또는 부사사무소 사업장을 선택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사업장의 개념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SAP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상에 사업장은 부가가치세 신고사업장을 의미함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전표요약사항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고정자산번호입력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“70”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고정자산번호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취득의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“100”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512" y="1620123"/>
            <a:ext cx="4874867" cy="36757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364899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마스터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074352" y="2095500"/>
            <a:ext cx="1158048" cy="21344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978400" y="1686641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69152" y="2717800"/>
            <a:ext cx="2085148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318452" y="3060700"/>
            <a:ext cx="3659948" cy="21042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07252" y="4445000"/>
            <a:ext cx="3659948" cy="21042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94552" y="4940300"/>
            <a:ext cx="3659948" cy="21042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794000" y="2613741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562600" y="1864441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4800600" y="2766141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84824" y="2241237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4229100" y="414893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5562600" y="384889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4253740" y="473955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584824" y="4245613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3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9530788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고정자산마스터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금액입력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 필드에 자동계산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되어져 있으면 부가세 포함금액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 필드에 자동계산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안되어져 있으면 부가세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비포함금액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부가가치세 신고사업장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전표적요사항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저장을 실행한다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463" y="1620122"/>
            <a:ext cx="4795838" cy="4514850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44918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FB01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마스터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25463" y="3263900"/>
            <a:ext cx="2916237" cy="2921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3495675" y="30099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811463" y="3708400"/>
            <a:ext cx="1661477" cy="2921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428490" y="340995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94043" y="4965700"/>
            <a:ext cx="3878897" cy="2844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218940" y="4664947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562600" y="25853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575300" y="29409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71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1670922"/>
            <a:ext cx="3746500" cy="2697878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0624508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고정자산마스터 생성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조회하고자 하는 자산번호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마스터데이터 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마스터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71500" y="3162300"/>
            <a:ext cx="3746500" cy="330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229100" y="28575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60400" y="2108200"/>
            <a:ext cx="1181100" cy="330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795462" y="18542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49900" y="18487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408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46009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고정자산마스터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전기정보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1)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자본화일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자산취득일자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2)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비활성화일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 매각 또는 폐기 일자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자산가치 버튼 클릭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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자산의 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가치파악시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489" y="1565275"/>
            <a:ext cx="4824412" cy="3012654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6940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마스터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16752" y="3695700"/>
            <a:ext cx="4523548" cy="698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660900" y="33401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83452" y="1727200"/>
            <a:ext cx="573848" cy="23770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384299" y="168296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75298" y="222906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496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1050046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고정자산마스터 조회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가치 필드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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해당 고정자산의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취득가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예상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감가상각액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등의 표시되어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순장부가액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파악이 가능함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993" y="1620122"/>
            <a:ext cx="4596607" cy="3574177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1999662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마스터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1864552" y="3505200"/>
            <a:ext cx="1920048" cy="914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3873500" y="32004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15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720264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고정자산마스터 이동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고정자산의 귀속부서 변경 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귀속부서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Cost center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입력함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537" y="1747123"/>
            <a:ext cx="4805363" cy="35360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292081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AS02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이동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90537" y="3636962"/>
            <a:ext cx="3012248" cy="330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3657600" y="34417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5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1241880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분할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합산 대상 고정자산번호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 및 합산 대상 증빙일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자산기준일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증빙일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전기일과 동일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재무제표 반영일자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자산기준일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실제 고정자산의 가치에 반영되는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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감가상각 등의 기준일이 되어짐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기존자산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합산상에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Target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자산으로 기존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자산마스터가 존재하는 경우 해당 자산마스터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번호를 입력함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신규자산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합산사에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Target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자산이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신규자산으로 처리를 해야 할 경우 해당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신규자산을 신규 생성하는 부분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부분대체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489" y="1735137"/>
            <a:ext cx="4976812" cy="3171713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6586015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ABUMN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분할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344487" y="2374900"/>
            <a:ext cx="2982913" cy="190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3416300" y="20320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39737" y="3022600"/>
            <a:ext cx="2659063" cy="70643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117850" y="276225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39737" y="3802062"/>
            <a:ext cx="2379664" cy="36671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863850" y="3789363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928018" y="2604241"/>
            <a:ext cx="643732" cy="34533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597945" y="257968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49900" y="18360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87206" y="2934851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645151" y="437658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692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031" y="1666874"/>
            <a:ext cx="4652169" cy="3685873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6720838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분할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분할금액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비율입력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대체처리 되어질 자산에 대한 금액을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대체처리자산의 올해 취득자산일 경우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ㅎ녀재연도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취득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시뮬레이션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ABUMN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분할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69152" y="3352800"/>
            <a:ext cx="3291648" cy="863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3860800" y="30861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81852" y="4559300"/>
            <a:ext cx="3291648" cy="482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873500" y="43307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04031" y="1965022"/>
            <a:ext cx="372269" cy="25143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876300" y="178087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562600" y="22043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562600" y="276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96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2101108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분할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결과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237" y="1607422"/>
            <a:ext cx="4741863" cy="3381375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ABUMN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분할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합산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03236" y="3336209"/>
            <a:ext cx="3471863" cy="165258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063999" y="31750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09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4342244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Scrapping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명칭입력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Scrapping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처리대상 자산번호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해당 전표일자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부분처분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8645" y="1747122"/>
            <a:ext cx="4735512" cy="2657475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60539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ABAVN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Scrapping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78645" y="2628900"/>
            <a:ext cx="3012248" cy="2286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3581765" y="23749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16744" y="3441699"/>
            <a:ext cx="4158455" cy="96289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084769" y="3029229"/>
            <a:ext cx="569531" cy="27999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790677" y="3169225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946401" y="2915225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549900" y="22479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549900" y="26035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59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7004871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Scrapping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스크래핑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처리금액 및 비율입력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Scrapping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 자산의 취득 연도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시뮬레이션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756" y="1620122"/>
            <a:ext cx="4362450" cy="3609975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ABAVN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Scrapping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89756" y="3263900"/>
            <a:ext cx="3588544" cy="787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296568" y="317110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08024" y="4202828"/>
            <a:ext cx="1196976" cy="67397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89756" y="1942228"/>
            <a:ext cx="375444" cy="24304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130028" y="4135436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010047" y="180975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549900" y="18614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5549900" y="22297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939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7413397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Scrapping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시물레이션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회계전표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확인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0538" y="1620122"/>
            <a:ext cx="4861818" cy="34217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ABAVN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Scrapping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90538" y="3479084"/>
            <a:ext cx="3548062" cy="156281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4184650" y="33020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021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198414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매각 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기간입력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증빙일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세금계산서일자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총계정원장 반영일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전표유형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: “AA”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전기키 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: “01”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공급처거래처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488" y="1620122"/>
            <a:ext cx="4989512" cy="3820541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3016248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FB01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매각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379669" y="2120900"/>
            <a:ext cx="1512631" cy="330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1765300" y="186293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132268" y="2159000"/>
            <a:ext cx="901445" cy="13493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63538" y="4999038"/>
            <a:ext cx="700088" cy="330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439863" y="5011738"/>
            <a:ext cx="1162050" cy="330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3006981" y="19050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135984" y="4717615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640268" y="4743015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72125" y="222646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89715" y="2601196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589715" y="291512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817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851329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매각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매각금액입력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부가세 포함금액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세금정보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세금계산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Check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세금코드입력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“O3”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3)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G/L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계정변경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“1151001”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지급 기산일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입금 예정일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전기키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“50”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GL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계정입력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“9211001”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고정자산처분임시계정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725" y="1606947"/>
            <a:ext cx="4844897" cy="3765153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매각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71818" y="2849880"/>
            <a:ext cx="1570342" cy="35052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2651443" y="2115185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57586" y="3213140"/>
            <a:ext cx="2667622" cy="16764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66725" y="3763962"/>
            <a:ext cx="1118235" cy="14509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956243" y="2194085"/>
            <a:ext cx="907098" cy="13001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913823" y="3603467"/>
            <a:ext cx="907098" cy="13001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05949" y="4944587"/>
            <a:ext cx="530371" cy="19391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260329" y="4944587"/>
            <a:ext cx="858031" cy="19391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2037397" y="262413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371208" y="288036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602423" y="3649186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898842" y="46813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2037397" y="4690587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5549900" y="183125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5545898" y="275336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5570952" y="311912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3" name="타원 22"/>
          <p:cNvSpPr/>
          <p:nvPr/>
        </p:nvSpPr>
        <p:spPr>
          <a:xfrm>
            <a:off x="5570952" y="348488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4" name="타원 23"/>
          <p:cNvSpPr/>
          <p:nvPr/>
        </p:nvSpPr>
        <p:spPr>
          <a:xfrm>
            <a:off x="5570952" y="385064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28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761643"/>
              </p:ext>
            </p:extLst>
          </p:nvPr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매각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매각금액입력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세금코드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“O3”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조직코드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사업영역 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“6000”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자산처분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Check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Enter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키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721" y="1607422"/>
            <a:ext cx="4847326" cy="3701178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매각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527752" y="2832100"/>
            <a:ext cx="2202748" cy="177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2792501" y="30099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27752" y="3009900"/>
            <a:ext cx="2202748" cy="177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749458" y="4222750"/>
            <a:ext cx="1225642" cy="177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785791" y="27559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27752" y="3187700"/>
            <a:ext cx="1275648" cy="3619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903141" y="3225800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848100" y="394811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49900" y="18487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49900" y="22170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549900" y="29536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04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0178141"/>
              </p:ext>
            </p:extLst>
          </p:nvPr>
        </p:nvGraphicFramePr>
        <p:xfrm>
          <a:off x="344488" y="1295400"/>
          <a:ext cx="9215437" cy="50419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78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 매각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매각자산번호 입력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거래유형입력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“210”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자산매각기준일 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전기일자도 동일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완결처분일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Check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완결처분이 아닌 일부 매각일 경우 해당 금액 또는 비율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5" y="1622424"/>
            <a:ext cx="4899022" cy="3686176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매각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1629126" y="2878932"/>
            <a:ext cx="2202748" cy="177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2951480" y="326524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714339" y="3535838"/>
            <a:ext cx="1364141" cy="1447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714336" y="4183060"/>
            <a:ext cx="2248063" cy="57261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848100" y="241823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714338" y="3669506"/>
            <a:ext cx="1752761" cy="20081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3487554" y="3510676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492500" y="379571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49900" y="18487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49900" y="22170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549900" y="25853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714337" y="3870324"/>
            <a:ext cx="1752761" cy="20081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898900" y="396081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5562600" y="29282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893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5753812"/>
              </p:ext>
            </p:extLst>
          </p:nvPr>
        </p:nvGraphicFramePr>
        <p:xfrm>
          <a:off x="344488" y="1295400"/>
          <a:ext cx="9215437" cy="50419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78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 매각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매각자산번호 입력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거래유형입력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“210”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자산매각기준일 입력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전기일자도 동일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완결처분일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Check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완결처분이 아닌 일부 매각일 경우 해당 금액 또는 비율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다음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375" y="1622424"/>
            <a:ext cx="4899022" cy="3686176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매각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1629126" y="2878932"/>
            <a:ext cx="2202748" cy="1778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" name="타원 4"/>
          <p:cNvSpPr/>
          <p:nvPr/>
        </p:nvSpPr>
        <p:spPr>
          <a:xfrm>
            <a:off x="2951480" y="3265249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714339" y="3535838"/>
            <a:ext cx="1364141" cy="14478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714336" y="4183060"/>
            <a:ext cx="2248063" cy="57261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848100" y="2418238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714338" y="3669506"/>
            <a:ext cx="1752761" cy="20081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3487554" y="3510676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3492500" y="379571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5549900" y="18487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549900" y="22170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5549900" y="25853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714337" y="3870324"/>
            <a:ext cx="1752761" cy="20081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3898900" y="396081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1" name="타원 20"/>
          <p:cNvSpPr/>
          <p:nvPr/>
        </p:nvSpPr>
        <p:spPr>
          <a:xfrm>
            <a:off x="5562600" y="29282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227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6118118"/>
              </p:ext>
            </p:extLst>
          </p:nvPr>
        </p:nvGraphicFramePr>
        <p:xfrm>
          <a:off x="344488" y="1295400"/>
          <a:ext cx="9215437" cy="50419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783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자산 매각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분개 확인 후 저장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091" y="1670843"/>
            <a:ext cx="4770745" cy="2888457"/>
          </a:xfrm>
          <a:prstGeom prst="rect">
            <a:avLst/>
          </a:prstGeom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FB01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고정자산 매각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22090" y="3182222"/>
            <a:ext cx="4632509" cy="13770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549900" y="1493122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838699" y="2886154"/>
            <a:ext cx="254000" cy="254000"/>
          </a:xfrm>
          <a:prstGeom prst="ellipse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47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13545</TotalTime>
  <Words>1513</Words>
  <Application>Microsoft Office PowerPoint</Application>
  <PresentationFormat>A4 용지(210x297mm)</PresentationFormat>
  <Paragraphs>703</Paragraphs>
  <Slides>39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39</vt:i4>
      </vt:variant>
    </vt:vector>
  </HeadingPairs>
  <TitlesOfParts>
    <vt:vector size="48" baseType="lpstr">
      <vt:lpstr>MS PGothic</vt:lpstr>
      <vt:lpstr>굴림</vt:lpstr>
      <vt:lpstr>맑은 고딕</vt:lpstr>
      <vt:lpstr>윤고딕130</vt:lpstr>
      <vt:lpstr>윤고딕150</vt:lpstr>
      <vt:lpstr>Arial</vt:lpstr>
      <vt:lpstr>Wingdings</vt:lpstr>
      <vt:lpstr>Office Theme</vt:lpstr>
      <vt:lpstr>1_Office Theme</vt:lpstr>
      <vt:lpstr>PowerPoint 프레젠테이션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doosan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Cho, Seung-Kwon</cp:lastModifiedBy>
  <cp:revision>388</cp:revision>
  <cp:lastPrinted>2006-08-30T13:33:06Z</cp:lastPrinted>
  <dcterms:created xsi:type="dcterms:W3CDTF">2008-05-17T00:48:54Z</dcterms:created>
  <dcterms:modified xsi:type="dcterms:W3CDTF">2015-10-06T12:53:04Z</dcterms:modified>
</cp:coreProperties>
</file>