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78"/>
  </p:notesMasterIdLst>
  <p:handoutMasterIdLst>
    <p:handoutMasterId r:id="rId79"/>
  </p:handoutMasterIdLst>
  <p:sldIdLst>
    <p:sldId id="374" r:id="rId3"/>
    <p:sldId id="575" r:id="rId4"/>
    <p:sldId id="518" r:id="rId5"/>
    <p:sldId id="517" r:id="rId6"/>
    <p:sldId id="519" r:id="rId7"/>
    <p:sldId id="520" r:id="rId8"/>
    <p:sldId id="516" r:id="rId9"/>
    <p:sldId id="524" r:id="rId10"/>
    <p:sldId id="506" r:id="rId11"/>
    <p:sldId id="498" r:id="rId12"/>
    <p:sldId id="533" r:id="rId13"/>
    <p:sldId id="504" r:id="rId14"/>
    <p:sldId id="546" r:id="rId15"/>
    <p:sldId id="503" r:id="rId16"/>
    <p:sldId id="545" r:id="rId17"/>
    <p:sldId id="547" r:id="rId18"/>
    <p:sldId id="502" r:id="rId19"/>
    <p:sldId id="544" r:id="rId20"/>
    <p:sldId id="505" r:id="rId21"/>
    <p:sldId id="507" r:id="rId22"/>
    <p:sldId id="543" r:id="rId23"/>
    <p:sldId id="548" r:id="rId24"/>
    <p:sldId id="549" r:id="rId25"/>
    <p:sldId id="550" r:id="rId26"/>
    <p:sldId id="551" r:id="rId27"/>
    <p:sldId id="552" r:id="rId28"/>
    <p:sldId id="554" r:id="rId29"/>
    <p:sldId id="555" r:id="rId30"/>
    <p:sldId id="525" r:id="rId31"/>
    <p:sldId id="508" r:id="rId32"/>
    <p:sldId id="509" r:id="rId33"/>
    <p:sldId id="510" r:id="rId34"/>
    <p:sldId id="511" r:id="rId35"/>
    <p:sldId id="512" r:id="rId36"/>
    <p:sldId id="530" r:id="rId37"/>
    <p:sldId id="527" r:id="rId38"/>
    <p:sldId id="528" r:id="rId39"/>
    <p:sldId id="529" r:id="rId40"/>
    <p:sldId id="526" r:id="rId41"/>
    <p:sldId id="513" r:id="rId42"/>
    <p:sldId id="514" r:id="rId43"/>
    <p:sldId id="540" r:id="rId44"/>
    <p:sldId id="535" r:id="rId45"/>
    <p:sldId id="536" r:id="rId46"/>
    <p:sldId id="537" r:id="rId47"/>
    <p:sldId id="541" r:id="rId48"/>
    <p:sldId id="556" r:id="rId49"/>
    <p:sldId id="558" r:id="rId50"/>
    <p:sldId id="561" r:id="rId51"/>
    <p:sldId id="560" r:id="rId52"/>
    <p:sldId id="568" r:id="rId53"/>
    <p:sldId id="559" r:id="rId54"/>
    <p:sldId id="569" r:id="rId55"/>
    <p:sldId id="557" r:id="rId56"/>
    <p:sldId id="562" r:id="rId57"/>
    <p:sldId id="542" r:id="rId58"/>
    <p:sldId id="570" r:id="rId59"/>
    <p:sldId id="563" r:id="rId60"/>
    <p:sldId id="567" r:id="rId61"/>
    <p:sldId id="564" r:id="rId62"/>
    <p:sldId id="571" r:id="rId63"/>
    <p:sldId id="565" r:id="rId64"/>
    <p:sldId id="566" r:id="rId65"/>
    <p:sldId id="574" r:id="rId66"/>
    <p:sldId id="578" r:id="rId67"/>
    <p:sldId id="576" r:id="rId68"/>
    <p:sldId id="577" r:id="rId69"/>
    <p:sldId id="581" r:id="rId70"/>
    <p:sldId id="579" r:id="rId71"/>
    <p:sldId id="580" r:id="rId72"/>
    <p:sldId id="582" r:id="rId73"/>
    <p:sldId id="583" r:id="rId74"/>
    <p:sldId id="584" r:id="rId75"/>
    <p:sldId id="585" r:id="rId76"/>
    <p:sldId id="586" r:id="rId7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FFFFCC"/>
    <a:srgbClr val="49F94D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553" autoAdjust="0"/>
    <p:restoredTop sz="90456" autoAdjust="0"/>
  </p:normalViewPr>
  <p:slideViewPr>
    <p:cSldViewPr snapToGrid="0" showGuides="1">
      <p:cViewPr>
        <p:scale>
          <a:sx n="75" d="100"/>
          <a:sy n="75" d="100"/>
        </p:scale>
        <p:origin x="-906" y="-36"/>
      </p:cViewPr>
      <p:guideLst>
        <p:guide orient="horz" pos="640"/>
        <p:guide pos="21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6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2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</a:t>
            </a:r>
            <a:r>
              <a:rPr lang="ko-KR" altLang="en-US" sz="2800" b="1" dirty="0" err="1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메뉴얼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" name="텍스트 개체 틀 2"/>
          <p:cNvSpPr txBox="1">
            <a:spLocks/>
          </p:cNvSpPr>
          <p:nvPr/>
        </p:nvSpPr>
        <p:spPr bwMode="auto">
          <a:xfrm>
            <a:off x="3409628" y="2801144"/>
            <a:ext cx="6267772" cy="799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4000" b="1" kern="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e</a:t>
            </a:r>
            <a:r>
              <a:rPr lang="en-US" altLang="ko-KR" sz="4000" b="1" kern="0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-Accounting System </a:t>
            </a:r>
            <a:endParaRPr kumimoji="0" lang="ko-KR" altLang="en-US" sz="4000" b="1" i="0" u="none" strike="noStrike" kern="0" cap="none" spc="0" normalizeH="0" baseline="0" noProof="0" dirty="0">
              <a:ln>
                <a:noFill/>
              </a:ln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074503" y="297242"/>
            <a:ext cx="5364163" cy="6309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ko-KR" sz="3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 N D E X</a:t>
            </a:r>
            <a:endParaRPr lang="ko-KR" altLang="en-US" sz="35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542925" y="1038095"/>
          <a:ext cx="8867775" cy="54442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77150"/>
                <a:gridCol w="1190625"/>
              </a:tblGrid>
              <a:tr h="466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메       </a:t>
                      </a:r>
                      <a:r>
                        <a:rPr lang="ko-KR" altLang="en-US" sz="17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뉴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7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Page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1.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매입전자세금계산서 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정발행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2.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매입전자세금계산서 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외화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총액조정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3.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법인카드 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개별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28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4.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법인카드 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개별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15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500" b="1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접대비 </a:t>
                      </a: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500" b="1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만원 이상 처리시</a:t>
                      </a:r>
                      <a:endParaRPr lang="ko-KR" altLang="en-US" sz="1500" b="1" dirty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34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5.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법인카드 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일괄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38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6.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 천 세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41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7. </a:t>
                      </a:r>
                      <a:r>
                        <a:rPr lang="ko-KR" altLang="en-US" sz="15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전도금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신청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45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>
                        <a:lnSpc>
                          <a:spcPct val="15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8.</a:t>
                      </a:r>
                      <a:r>
                        <a:rPr lang="en-US" altLang="ko-KR" sz="15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5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전도금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정산</a:t>
                      </a:r>
                      <a:endParaRPr lang="en-US" altLang="ko-KR" sz="15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50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(1)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매입전자세금계산서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52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(2)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매입세금계산서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56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(3) </a:t>
                      </a:r>
                      <a:r>
                        <a:rPr lang="ko-KR" altLang="en-US" sz="15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전도금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입금 정산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    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60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9. SAP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전표</a:t>
                      </a:r>
                      <a:r>
                        <a:rPr lang="en-US" altLang="ko-KR" sz="15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5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결재상신</a:t>
                      </a:r>
                      <a:endParaRPr lang="ko-KR" altLang="en-US" sz="15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64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5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10.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전표승인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70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http://epdev.sgnsis.com:50000/irj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(SEBANG PORTAL)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3" y="1044576"/>
            <a:ext cx="9213851" cy="515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http://epdev.sgnsis.com:50000/irj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(SEBANG PORTAL)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242425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http://epdev.sgnsis.com:50000/irj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(SEBANG PORTAL)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044576"/>
            <a:ext cx="9185274" cy="5146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http://epdev.sgnsis.com:50000/irj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(SEBANG PORTAL) &gt; e-Accounting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044576"/>
            <a:ext cx="9185275" cy="5137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02057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54020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9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http://epdev.sgnsis.com:50000/irj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(SEBANG PORTAL) &gt; e-Accounting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6" name="그룹 5"/>
          <p:cNvGrpSpPr/>
          <p:nvPr/>
        </p:nvGrpSpPr>
        <p:grpSpPr>
          <a:xfrm>
            <a:off x="451648" y="1120775"/>
            <a:ext cx="1771650" cy="5272980"/>
            <a:chOff x="3686175" y="476672"/>
            <a:chExt cx="1771650" cy="5272980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90937" y="476672"/>
              <a:ext cx="1762125" cy="1304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86175" y="1772816"/>
              <a:ext cx="1771650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95700" y="2940546"/>
              <a:ext cx="1752600" cy="1352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71900" y="4293096"/>
              <a:ext cx="1600200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67137" y="4797152"/>
              <a:ext cx="1609725" cy="952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1663589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smtClean="0">
                <a:latin typeface="+mn-ea"/>
                <a:ea typeface="+mn-ea"/>
              </a:rPr>
              <a:t>전자세금계산서</a:t>
            </a:r>
            <a:r>
              <a:rPr lang="en-US" altLang="ko-KR" sz="800" b="0" dirty="0" smtClean="0">
                <a:latin typeface="+mn-ea"/>
                <a:ea typeface="+mn-ea"/>
              </a:rPr>
              <a:t>(</a:t>
            </a:r>
            <a:r>
              <a:rPr lang="ko-KR" altLang="en-US" sz="800" b="0" dirty="0" smtClean="0">
                <a:latin typeface="+mn-ea"/>
                <a:ea typeface="+mn-ea"/>
              </a:rPr>
              <a:t>계산서</a:t>
            </a:r>
            <a:r>
              <a:rPr lang="en-US" altLang="ko-KR" sz="800" b="0" dirty="0" smtClean="0">
                <a:latin typeface="+mn-ea"/>
                <a:ea typeface="+mn-ea"/>
              </a:rPr>
              <a:t>)</a:t>
            </a:r>
            <a:r>
              <a:rPr lang="ko-KR" altLang="en-US" sz="800" b="0" dirty="0" smtClean="0">
                <a:latin typeface="+mn-ea"/>
                <a:ea typeface="+mn-ea"/>
              </a:rPr>
              <a:t>로 </a:t>
            </a:r>
            <a:r>
              <a:rPr lang="ko-KR" altLang="en-US" sz="800" b="0" dirty="0" err="1" smtClean="0">
                <a:latin typeface="+mn-ea"/>
                <a:ea typeface="+mn-ea"/>
              </a:rPr>
              <a:t>정발행된</a:t>
            </a:r>
            <a:r>
              <a:rPr lang="ko-KR" altLang="en-US" sz="800" b="0" dirty="0" smtClean="0">
                <a:latin typeface="+mn-ea"/>
                <a:ea typeface="+mn-ea"/>
              </a:rPr>
              <a:t> 건 처리 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1831229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smtClean="0">
                <a:latin typeface="+mn-ea"/>
                <a:ea typeface="+mn-ea"/>
              </a:rPr>
              <a:t>전자세금계산서</a:t>
            </a:r>
            <a:r>
              <a:rPr lang="en-US" altLang="ko-KR" sz="800" b="0" dirty="0" smtClean="0">
                <a:latin typeface="+mn-ea"/>
                <a:ea typeface="+mn-ea"/>
              </a:rPr>
              <a:t>(</a:t>
            </a:r>
            <a:r>
              <a:rPr lang="ko-KR" altLang="en-US" sz="800" b="0" dirty="0" smtClean="0">
                <a:latin typeface="+mn-ea"/>
                <a:ea typeface="+mn-ea"/>
              </a:rPr>
              <a:t>계산서</a:t>
            </a:r>
            <a:r>
              <a:rPr lang="en-US" altLang="ko-KR" sz="800" b="0" dirty="0" smtClean="0">
                <a:latin typeface="+mn-ea"/>
                <a:ea typeface="+mn-ea"/>
              </a:rPr>
              <a:t>)</a:t>
            </a:r>
            <a:r>
              <a:rPr lang="ko-KR" altLang="en-US" sz="800" b="0" dirty="0" smtClean="0">
                <a:latin typeface="+mn-ea"/>
                <a:ea typeface="+mn-ea"/>
              </a:rPr>
              <a:t>로 </a:t>
            </a:r>
            <a:r>
              <a:rPr lang="ko-KR" altLang="en-US" sz="800" b="0" dirty="0" err="1" smtClean="0">
                <a:latin typeface="+mn-ea"/>
                <a:ea typeface="+mn-ea"/>
              </a:rPr>
              <a:t>정발행된</a:t>
            </a:r>
            <a:r>
              <a:rPr lang="ko-KR" altLang="en-US" sz="800" b="0" dirty="0" smtClean="0">
                <a:latin typeface="+mn-ea"/>
                <a:ea typeface="+mn-ea"/>
              </a:rPr>
              <a:t> 건으로 </a:t>
            </a:r>
            <a:r>
              <a:rPr lang="ko-KR" altLang="en-US" sz="800" b="0" dirty="0" smtClean="0">
                <a:solidFill>
                  <a:srgbClr val="FF0000"/>
                </a:solidFill>
                <a:latin typeface="+mn-ea"/>
                <a:ea typeface="+mn-ea"/>
              </a:rPr>
              <a:t>외화 </a:t>
            </a:r>
            <a:r>
              <a:rPr lang="en-US" altLang="ko-KR" sz="800" b="0" dirty="0" smtClean="0">
                <a:solidFill>
                  <a:srgbClr val="FF0000"/>
                </a:solidFill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solidFill>
                  <a:srgbClr val="FF0000"/>
                </a:solidFill>
                <a:latin typeface="+mn-ea"/>
                <a:ea typeface="+mn-ea"/>
              </a:rPr>
              <a:t>총액조정</a:t>
            </a:r>
            <a:r>
              <a:rPr lang="ko-KR" altLang="en-US" sz="800" b="0" dirty="0" smtClean="0">
                <a:latin typeface="+mn-ea"/>
                <a:ea typeface="+mn-ea"/>
              </a:rPr>
              <a:t>으로 처리 할 경우 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5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2007577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smtClean="0">
                <a:latin typeface="+mn-ea"/>
                <a:ea typeface="+mn-ea"/>
              </a:rPr>
              <a:t>법인카드 사용 건으로 개별처리 할 경우 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6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2174129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smtClean="0">
                <a:latin typeface="+mn-ea"/>
                <a:ea typeface="+mn-ea"/>
              </a:rPr>
              <a:t>법인카드 사용 건으로 </a:t>
            </a:r>
            <a:r>
              <a:rPr lang="ko-KR" altLang="en-US" sz="800" b="0" dirty="0" smtClean="0">
                <a:solidFill>
                  <a:srgbClr val="FF0000"/>
                </a:solidFill>
                <a:latin typeface="+mn-ea"/>
                <a:ea typeface="+mn-ea"/>
              </a:rPr>
              <a:t>일괄처리</a:t>
            </a:r>
            <a:r>
              <a:rPr lang="ko-KR" altLang="en-US" sz="800" b="0" dirty="0" smtClean="0">
                <a:latin typeface="+mn-ea"/>
                <a:ea typeface="+mn-ea"/>
              </a:rPr>
              <a:t> 할 경우 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8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2654189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u="sng" dirty="0" smtClean="0">
                <a:solidFill>
                  <a:srgbClr val="0070C0"/>
                </a:solidFill>
                <a:latin typeface="+mn-ea"/>
                <a:ea typeface="+mn-ea"/>
              </a:rPr>
              <a:t>종이</a:t>
            </a:r>
            <a:r>
              <a:rPr lang="ko-KR" altLang="en-US" sz="800" b="0" dirty="0" smtClean="0">
                <a:latin typeface="+mn-ea"/>
                <a:ea typeface="+mn-ea"/>
              </a:rPr>
              <a:t>세금계산서</a:t>
            </a:r>
            <a:r>
              <a:rPr lang="en-US" altLang="ko-KR" sz="800" b="0" dirty="0" smtClean="0">
                <a:latin typeface="+mn-ea"/>
                <a:ea typeface="+mn-ea"/>
              </a:rPr>
              <a:t>(</a:t>
            </a:r>
            <a:r>
              <a:rPr lang="ko-KR" altLang="en-US" sz="800" b="0" dirty="0" smtClean="0">
                <a:latin typeface="+mn-ea"/>
                <a:ea typeface="+mn-ea"/>
              </a:rPr>
              <a:t>계산서</a:t>
            </a:r>
            <a:r>
              <a:rPr lang="en-US" altLang="ko-KR" sz="800" b="0" dirty="0" smtClean="0">
                <a:latin typeface="+mn-ea"/>
                <a:ea typeface="+mn-ea"/>
              </a:rPr>
              <a:t>)</a:t>
            </a:r>
            <a:r>
              <a:rPr lang="ko-KR" altLang="en-US" sz="800" b="0" dirty="0" smtClean="0">
                <a:latin typeface="+mn-ea"/>
                <a:ea typeface="+mn-ea"/>
              </a:rPr>
              <a:t>로 발행된 건 처리 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9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2821829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u="sng" dirty="0" smtClean="0">
                <a:solidFill>
                  <a:srgbClr val="0070C0"/>
                </a:solidFill>
                <a:latin typeface="+mn-ea"/>
                <a:ea typeface="+mn-ea"/>
              </a:rPr>
              <a:t>종이</a:t>
            </a:r>
            <a:r>
              <a:rPr lang="ko-KR" altLang="en-US" sz="800" b="0" dirty="0" smtClean="0">
                <a:latin typeface="+mn-ea"/>
                <a:ea typeface="+mn-ea"/>
              </a:rPr>
              <a:t>세금계산서</a:t>
            </a:r>
            <a:r>
              <a:rPr lang="en-US" altLang="ko-KR" sz="800" b="0" dirty="0" smtClean="0">
                <a:latin typeface="+mn-ea"/>
                <a:ea typeface="+mn-ea"/>
              </a:rPr>
              <a:t>(</a:t>
            </a:r>
            <a:r>
              <a:rPr lang="ko-KR" altLang="en-US" sz="800" b="0" dirty="0" smtClean="0">
                <a:latin typeface="+mn-ea"/>
                <a:ea typeface="+mn-ea"/>
              </a:rPr>
              <a:t>계산서</a:t>
            </a:r>
            <a:r>
              <a:rPr lang="en-US" altLang="ko-KR" sz="800" b="0" dirty="0" smtClean="0">
                <a:latin typeface="+mn-ea"/>
                <a:ea typeface="+mn-ea"/>
              </a:rPr>
              <a:t>)</a:t>
            </a:r>
            <a:r>
              <a:rPr lang="ko-KR" altLang="en-US" sz="800" b="0" dirty="0" smtClean="0">
                <a:latin typeface="+mn-ea"/>
                <a:ea typeface="+mn-ea"/>
              </a:rPr>
              <a:t>로 발행된 건으로 </a:t>
            </a:r>
            <a:r>
              <a:rPr lang="ko-KR" altLang="en-US" sz="800" b="0" dirty="0" smtClean="0">
                <a:solidFill>
                  <a:srgbClr val="FF0000"/>
                </a:solidFill>
                <a:latin typeface="+mn-ea"/>
                <a:ea typeface="+mn-ea"/>
              </a:rPr>
              <a:t>외화 </a:t>
            </a:r>
            <a:r>
              <a:rPr lang="en-US" altLang="ko-KR" sz="800" b="0" dirty="0" smtClean="0">
                <a:solidFill>
                  <a:srgbClr val="FF0000"/>
                </a:solidFill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solidFill>
                  <a:srgbClr val="FF0000"/>
                </a:solidFill>
                <a:latin typeface="+mn-ea"/>
                <a:ea typeface="+mn-ea"/>
              </a:rPr>
              <a:t>총액조정</a:t>
            </a:r>
            <a:r>
              <a:rPr lang="ko-KR" altLang="en-US" sz="800" b="0" dirty="0" smtClean="0">
                <a:latin typeface="+mn-ea"/>
                <a:ea typeface="+mn-ea"/>
              </a:rPr>
              <a:t>으로 처리 할 경우 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0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3012873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smtClean="0">
                <a:latin typeface="+mn-ea"/>
                <a:ea typeface="+mn-ea"/>
              </a:rPr>
              <a:t>기타소득 </a:t>
            </a:r>
            <a:r>
              <a:rPr lang="en-US" altLang="ko-KR" sz="800" b="0" dirty="0" smtClean="0"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latin typeface="+mn-ea"/>
                <a:ea typeface="+mn-ea"/>
              </a:rPr>
              <a:t>사업소득 </a:t>
            </a:r>
            <a:r>
              <a:rPr lang="en-US" altLang="ko-KR" sz="800" b="0" dirty="0" smtClean="0"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latin typeface="+mn-ea"/>
                <a:ea typeface="+mn-ea"/>
              </a:rPr>
              <a:t>배당소득에 대한 원천징수가 필요할 경우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1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3195753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smtClean="0">
                <a:latin typeface="+mn-ea"/>
                <a:ea typeface="+mn-ea"/>
              </a:rPr>
              <a:t>선급금 </a:t>
            </a:r>
            <a:r>
              <a:rPr lang="en-US" altLang="ko-KR" sz="800" b="0" dirty="0" smtClean="0"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latin typeface="+mn-ea"/>
                <a:ea typeface="+mn-ea"/>
              </a:rPr>
              <a:t>단기대여금 </a:t>
            </a:r>
            <a:r>
              <a:rPr lang="en-US" altLang="ko-KR" sz="800" b="0" dirty="0" smtClean="0"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latin typeface="+mn-ea"/>
                <a:ea typeface="+mn-ea"/>
              </a:rPr>
              <a:t>보증금</a:t>
            </a:r>
            <a:r>
              <a:rPr lang="en-US" altLang="ko-KR" sz="800" b="0" dirty="0" smtClean="0">
                <a:latin typeface="+mn-ea"/>
                <a:ea typeface="+mn-ea"/>
              </a:rPr>
              <a:t>(</a:t>
            </a:r>
            <a:r>
              <a:rPr lang="ko-KR" altLang="en-US" sz="800" b="0" dirty="0" smtClean="0">
                <a:latin typeface="+mn-ea"/>
                <a:ea typeface="+mn-ea"/>
              </a:rPr>
              <a:t>임차</a:t>
            </a:r>
            <a:r>
              <a:rPr lang="en-US" altLang="ko-KR" sz="800" b="0" dirty="0" smtClean="0">
                <a:latin typeface="+mn-ea"/>
                <a:ea typeface="+mn-ea"/>
              </a:rPr>
              <a:t>, </a:t>
            </a:r>
            <a:r>
              <a:rPr lang="ko-KR" altLang="en-US" sz="800" b="0" dirty="0" smtClean="0">
                <a:latin typeface="+mn-ea"/>
                <a:ea typeface="+mn-ea"/>
              </a:rPr>
              <a:t>예치</a:t>
            </a:r>
            <a:r>
              <a:rPr lang="en-US" altLang="ko-KR" sz="800" b="0" dirty="0" smtClean="0">
                <a:latin typeface="+mn-ea"/>
                <a:ea typeface="+mn-ea"/>
              </a:rPr>
              <a:t>, </a:t>
            </a:r>
            <a:r>
              <a:rPr lang="ko-KR" altLang="en-US" sz="800" b="0" dirty="0" smtClean="0">
                <a:latin typeface="+mn-ea"/>
                <a:ea typeface="+mn-ea"/>
              </a:rPr>
              <a:t>영업</a:t>
            </a:r>
            <a:r>
              <a:rPr lang="en-US" altLang="ko-KR" sz="800" b="0" dirty="0" smtClean="0">
                <a:latin typeface="+mn-ea"/>
                <a:ea typeface="+mn-ea"/>
              </a:rPr>
              <a:t>, </a:t>
            </a:r>
            <a:r>
              <a:rPr lang="ko-KR" altLang="en-US" sz="800" b="0" dirty="0" smtClean="0">
                <a:latin typeface="+mn-ea"/>
                <a:ea typeface="+mn-ea"/>
              </a:rPr>
              <a:t>전화가입권</a:t>
            </a:r>
            <a:r>
              <a:rPr lang="en-US" altLang="ko-KR" sz="800" b="0" dirty="0" smtClean="0">
                <a:latin typeface="+mn-ea"/>
                <a:ea typeface="+mn-ea"/>
              </a:rPr>
              <a:t>)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2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3378089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smtClean="0">
                <a:latin typeface="+mn-ea"/>
                <a:ea typeface="+mn-ea"/>
              </a:rPr>
              <a:t>영수증 </a:t>
            </a:r>
            <a:r>
              <a:rPr lang="en-US" altLang="ko-KR" sz="800" b="0" dirty="0" smtClean="0"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latin typeface="+mn-ea"/>
                <a:ea typeface="+mn-ea"/>
              </a:rPr>
              <a:t>개인카드 </a:t>
            </a:r>
            <a:r>
              <a:rPr lang="en-US" altLang="ko-KR" sz="800" b="0" dirty="0" smtClean="0"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latin typeface="+mn-ea"/>
                <a:ea typeface="+mn-ea"/>
              </a:rPr>
              <a:t>현금영수증 </a:t>
            </a:r>
            <a:r>
              <a:rPr lang="en-US" altLang="ko-KR" sz="800" b="0" dirty="0" smtClean="0">
                <a:latin typeface="+mn-ea"/>
                <a:ea typeface="+mn-ea"/>
              </a:rPr>
              <a:t>/ </a:t>
            </a:r>
            <a:r>
              <a:rPr lang="ko-KR" altLang="en-US" sz="800" b="0" dirty="0" smtClean="0">
                <a:latin typeface="+mn-ea"/>
                <a:ea typeface="+mn-ea"/>
              </a:rPr>
              <a:t>매입부가세 무관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3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3813790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err="1" smtClean="0">
                <a:latin typeface="+mn-ea"/>
                <a:ea typeface="+mn-ea"/>
              </a:rPr>
              <a:t>전도금</a:t>
            </a:r>
            <a:r>
              <a:rPr lang="ko-KR" altLang="en-US" sz="800" b="0" dirty="0" smtClean="0">
                <a:latin typeface="+mn-ea"/>
                <a:ea typeface="+mn-ea"/>
              </a:rPr>
              <a:t> 신청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4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4206220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err="1" smtClean="0">
                <a:latin typeface="+mn-ea"/>
                <a:ea typeface="+mn-ea"/>
              </a:rPr>
              <a:t>전도금</a:t>
            </a:r>
            <a:r>
              <a:rPr lang="ko-KR" altLang="en-US" sz="800" b="0" dirty="0" smtClean="0">
                <a:latin typeface="+mn-ea"/>
                <a:ea typeface="+mn-ea"/>
              </a:rPr>
              <a:t> 정산 </a:t>
            </a:r>
            <a:r>
              <a:rPr lang="en-US" altLang="ko-KR" sz="800" b="0" dirty="0" smtClean="0">
                <a:latin typeface="+mn-ea"/>
                <a:ea typeface="+mn-ea"/>
              </a:rPr>
              <a:t>– </a:t>
            </a:r>
            <a:r>
              <a:rPr lang="ko-KR" altLang="en-US" sz="800" b="0" dirty="0" smtClean="0">
                <a:latin typeface="+mn-ea"/>
                <a:ea typeface="+mn-ea"/>
              </a:rPr>
              <a:t>각 증빙에 맞는 메뉴 선택하여 정산 처리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5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4682470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err="1" smtClean="0">
                <a:latin typeface="+mn-ea"/>
                <a:ea typeface="+mn-ea"/>
              </a:rPr>
              <a:t>전도금</a:t>
            </a:r>
            <a:r>
              <a:rPr lang="ko-KR" altLang="en-US" sz="800" b="0" dirty="0" smtClean="0">
                <a:latin typeface="+mn-ea"/>
                <a:ea typeface="+mn-ea"/>
              </a:rPr>
              <a:t> 입금 정산 </a:t>
            </a:r>
            <a:r>
              <a:rPr lang="en-US" altLang="ko-KR" sz="800" b="0" dirty="0" smtClean="0">
                <a:latin typeface="+mn-ea"/>
                <a:ea typeface="+mn-ea"/>
              </a:rPr>
              <a:t>– </a:t>
            </a:r>
            <a:r>
              <a:rPr lang="ko-KR" altLang="en-US" sz="800" b="0" dirty="0" err="1" smtClean="0">
                <a:latin typeface="+mn-ea"/>
                <a:ea typeface="+mn-ea"/>
              </a:rPr>
              <a:t>전도금</a:t>
            </a:r>
            <a:r>
              <a:rPr lang="ko-KR" altLang="en-US" sz="800" b="0" dirty="0" smtClean="0">
                <a:latin typeface="+mn-ea"/>
                <a:ea typeface="+mn-ea"/>
              </a:rPr>
              <a:t> 잔액을 입금 처리 했을 경우 정산 처리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4962505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“SAP(ERP)”</a:t>
            </a:r>
            <a:r>
              <a:rPr lang="ko-KR" altLang="en-US" sz="800" b="0" dirty="0" smtClean="0">
                <a:latin typeface="+mn-ea"/>
                <a:ea typeface="+mn-ea"/>
              </a:rPr>
              <a:t>에서 전표 생성 후 </a:t>
            </a:r>
            <a:r>
              <a:rPr lang="en-US" altLang="ko-KR" sz="800" b="0" dirty="0" smtClean="0">
                <a:latin typeface="+mn-ea"/>
                <a:ea typeface="+mn-ea"/>
              </a:rPr>
              <a:t>“e-Accounting”</a:t>
            </a:r>
            <a:r>
              <a:rPr lang="ko-KR" altLang="en-US" sz="800" b="0" dirty="0" smtClean="0">
                <a:latin typeface="+mn-ea"/>
                <a:ea typeface="+mn-ea"/>
              </a:rPr>
              <a:t>에서 결재를 올리는 메뉴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113537" y="5678785"/>
            <a:ext cx="5472608" cy="189137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en-US" altLang="ko-KR" sz="800" b="0" dirty="0" smtClean="0">
                <a:latin typeface="+mn-ea"/>
                <a:ea typeface="+mn-ea"/>
              </a:rPr>
              <a:t>: </a:t>
            </a:r>
            <a:r>
              <a:rPr lang="ko-KR" altLang="en-US" sz="800" b="0" dirty="0" smtClean="0">
                <a:latin typeface="+mn-ea"/>
                <a:ea typeface="+mn-ea"/>
              </a:rPr>
              <a:t>본인이 결재상신 한 전표의 처리 현황을 확인하는 화면</a:t>
            </a:r>
            <a:endParaRPr lang="ko-KR" altLang="en-US" sz="800" b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69521" y="4012734"/>
            <a:ext cx="1497404" cy="68309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3500" dirty="0" smtClean="0">
                <a:latin typeface="HY헤드라인M" pitchFamily="18" charset="-127"/>
                <a:ea typeface="HY헤드라인M" pitchFamily="18" charset="-127"/>
              </a:rPr>
              <a:t>매입전자세금계산서 </a:t>
            </a:r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3500" dirty="0" err="1" smtClean="0">
                <a:latin typeface="HY헤드라인M" pitchFamily="18" charset="-127"/>
                <a:ea typeface="HY헤드라인M" pitchFamily="18" charset="-127"/>
              </a:rPr>
              <a:t>정발행</a:t>
            </a:r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35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300" b="1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1.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e-mail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로 검색하여 조회</a:t>
                      </a:r>
                      <a:endParaRPr lang="en-US" altLang="ko-KR" sz="13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300" b="1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2. </a:t>
                      </a:r>
                      <a:r>
                        <a:rPr lang="ko-KR" altLang="en-US" sz="1300" b="1" dirty="0" err="1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거래처명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300" b="1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으로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검색하여 조회</a:t>
                      </a:r>
                      <a:endParaRPr lang="en-US" altLang="ko-KR" sz="13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22151"/>
            <a:ext cx="9186863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7" name="Picture 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3113740"/>
            <a:ext cx="9172575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8647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dirty="0" smtClean="0"/>
                        <a:t>            : </a:t>
                      </a:r>
                      <a:r>
                        <a:rPr lang="ko-KR" altLang="en-US" sz="1100" dirty="0" smtClean="0"/>
                        <a:t>공통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필수</a:t>
                      </a:r>
                      <a:r>
                        <a:rPr lang="en-US" altLang="ko-KR" sz="1100" dirty="0" smtClean="0"/>
                        <a:t>)</a:t>
                      </a:r>
                      <a:r>
                        <a:rPr lang="ko-KR" altLang="en-US" sz="1100" dirty="0" smtClean="0"/>
                        <a:t>입력항목</a:t>
                      </a: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dirty="0" smtClean="0"/>
                        <a:t>            : </a:t>
                      </a:r>
                      <a:r>
                        <a:rPr lang="ko-KR" altLang="en-US" sz="1100" dirty="0" smtClean="0"/>
                        <a:t>변경가능항목</a:t>
                      </a: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39725" y="5686425"/>
            <a:ext cx="603250" cy="1619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39725" y="5867400"/>
            <a:ext cx="603250" cy="161925"/>
          </a:xfrm>
          <a:prstGeom prst="rect">
            <a:avLst/>
          </a:prstGeom>
          <a:solidFill>
            <a:srgbClr val="49F94D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4"/>
            <a:ext cx="9208294" cy="4583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8647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300" b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대변 조정계정</a:t>
                      </a:r>
                      <a:r>
                        <a:rPr lang="en-US" altLang="ko-KR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변경</a:t>
                      </a:r>
                      <a:r>
                        <a:rPr lang="ko-KR" altLang="en-US" sz="1300" b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미지급금 </a:t>
                      </a:r>
                      <a:r>
                        <a:rPr lang="en-US" altLang="ko-KR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외상매입금</a:t>
                      </a:r>
                      <a:r>
                        <a:rPr lang="en-US" altLang="ko-KR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 </a:t>
                      </a:r>
                      <a:r>
                        <a:rPr lang="en-US" altLang="ko-KR" sz="1300" b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en-US" altLang="ko-KR" sz="1300" b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dirty="0" smtClean="0"/>
                        <a:t>대변계정</a:t>
                      </a:r>
                      <a:r>
                        <a:rPr lang="ko-KR" altLang="en-US" sz="1100" baseline="0" dirty="0" smtClean="0"/>
                        <a:t> </a:t>
                      </a:r>
                      <a:r>
                        <a:rPr lang="en-US" altLang="ko-KR" sz="1100" baseline="0" dirty="0" smtClean="0"/>
                        <a:t>(</a:t>
                      </a:r>
                      <a:r>
                        <a:rPr lang="ko-KR" altLang="en-US" sz="1100" baseline="0" dirty="0" smtClean="0"/>
                        <a:t>미지급금</a:t>
                      </a:r>
                      <a:r>
                        <a:rPr lang="en-US" altLang="ko-KR" sz="1100" baseline="0" dirty="0" smtClean="0"/>
                        <a:t>/</a:t>
                      </a:r>
                      <a:r>
                        <a:rPr lang="ko-KR" altLang="en-US" sz="1100" baseline="0" dirty="0" smtClean="0"/>
                        <a:t>외상매입금</a:t>
                      </a:r>
                      <a:r>
                        <a:rPr lang="en-US" altLang="ko-KR" sz="1100" baseline="0" dirty="0" smtClean="0"/>
                        <a:t>) </a:t>
                      </a:r>
                      <a:r>
                        <a:rPr lang="ko-KR" altLang="en-US" sz="1100" baseline="0" dirty="0" smtClean="0"/>
                        <a:t>변경 필요 시</a:t>
                      </a:r>
                      <a:endParaRPr lang="en-US" altLang="ko-KR" sz="1100" baseline="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aseline="0" dirty="0" smtClean="0"/>
                        <a:t>(1) [MORE] “Click”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aseline="0" dirty="0" smtClean="0"/>
                        <a:t>(2) </a:t>
                      </a:r>
                      <a:r>
                        <a:rPr lang="ko-KR" altLang="en-US" sz="1100" baseline="0" dirty="0" smtClean="0"/>
                        <a:t>조정계정에서 변경 적용</a:t>
                      </a: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71134"/>
            <a:ext cx="9081135" cy="1592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3305367"/>
            <a:ext cx="9103995" cy="235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417121" y="3469809"/>
            <a:ext cx="8775866" cy="8735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Shape 11"/>
          <p:cNvCxnSpPr>
            <a:stCxn id="17" idx="1"/>
          </p:cNvCxnSpPr>
          <p:nvPr/>
        </p:nvCxnSpPr>
        <p:spPr>
          <a:xfrm rot="10800000" flipV="1">
            <a:off x="506187" y="1461167"/>
            <a:ext cx="229343" cy="1975985"/>
          </a:xfrm>
          <a:prstGeom prst="bentConnector2">
            <a:avLst/>
          </a:prstGeom>
          <a:ln w="1270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735529" y="1387462"/>
            <a:ext cx="285008" cy="1474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588823" y="3991872"/>
            <a:ext cx="1623947" cy="19640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미지급급 </a:t>
            </a:r>
            <a:r>
              <a:rPr lang="en-US" altLang="ko-KR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/ </a:t>
            </a:r>
            <a:r>
              <a:rPr lang="ko-KR" altLang="en-US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외상매입금 등</a:t>
            </a:r>
          </a:p>
        </p:txBody>
      </p:sp>
      <p:sp>
        <p:nvSpPr>
          <p:cNvPr id="10" name="타원 9"/>
          <p:cNvSpPr/>
          <p:nvPr/>
        </p:nvSpPr>
        <p:spPr>
          <a:xfrm>
            <a:off x="657288" y="12741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24038" y="399832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4" name="그룹 33"/>
          <p:cNvGrpSpPr/>
          <p:nvPr/>
        </p:nvGrpSpPr>
        <p:grpSpPr>
          <a:xfrm>
            <a:off x="339725" y="1044575"/>
            <a:ext cx="9194006" cy="5327333"/>
            <a:chOff x="339725" y="1044575"/>
            <a:chExt cx="9194006" cy="5327333"/>
          </a:xfrm>
        </p:grpSpPr>
        <p:pic>
          <p:nvPicPr>
            <p:cNvPr id="239618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5"/>
              <a:ext cx="9194006" cy="5327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8596" name="Picture 4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36927" y="1975757"/>
              <a:ext cx="1900237" cy="156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직사각형 10"/>
          <p:cNvSpPr/>
          <p:nvPr/>
        </p:nvSpPr>
        <p:spPr>
          <a:xfrm>
            <a:off x="3471059" y="3102923"/>
            <a:ext cx="1455963" cy="1537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35878" y="3265714"/>
            <a:ext cx="1828304" cy="14027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cxnSp>
        <p:nvCxnSpPr>
          <p:cNvPr id="15" name="Shape 14"/>
          <p:cNvCxnSpPr>
            <a:stCxn id="11" idx="3"/>
            <a:endCxn id="7" idx="0"/>
          </p:cNvCxnSpPr>
          <p:nvPr/>
        </p:nvCxnSpPr>
        <p:spPr>
          <a:xfrm>
            <a:off x="4927022" y="3179804"/>
            <a:ext cx="2952589" cy="130642"/>
          </a:xfrm>
          <a:prstGeom prst="bentConnector2">
            <a:avLst/>
          </a:prstGeom>
          <a:ln w="1270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536289" y="3746293"/>
            <a:ext cx="340011" cy="131744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39725" y="37411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485838" y="197902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85838" y="216952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85838" y="31029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485838" y="32649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4876863" y="262672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4</a:t>
            </a:r>
            <a:endParaRPr lang="ko-KR" altLang="en-US" sz="1000" dirty="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20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3422072" y="1788480"/>
            <a:ext cx="1411181" cy="375056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 BANK TYPE ]</a:t>
            </a: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* A001 :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현금계좌</a:t>
            </a:r>
            <a:endParaRPr lang="en-US" altLang="ko-KR" sz="80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* K001 :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구매카드계좌</a:t>
            </a:r>
          </a:p>
        </p:txBody>
      </p:sp>
      <p:pic>
        <p:nvPicPr>
          <p:cNvPr id="238597" name="Picture 5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77846" y="3925667"/>
            <a:ext cx="3820884" cy="1658708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33" name="타원 32"/>
          <p:cNvSpPr/>
          <p:nvPr/>
        </p:nvSpPr>
        <p:spPr>
          <a:xfrm>
            <a:off x="492642" y="262672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cxnSp>
        <p:nvCxnSpPr>
          <p:cNvPr id="38" name="Shape 37"/>
          <p:cNvCxnSpPr>
            <a:stCxn id="12" idx="3"/>
          </p:cNvCxnSpPr>
          <p:nvPr/>
        </p:nvCxnSpPr>
        <p:spPr>
          <a:xfrm>
            <a:off x="4364182" y="3335853"/>
            <a:ext cx="370818" cy="571501"/>
          </a:xfrm>
          <a:prstGeom prst="bentConnector2">
            <a:avLst/>
          </a:prstGeom>
          <a:ln w="1270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62729" y="3310446"/>
            <a:ext cx="3433763" cy="1660208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7651164" y="4180619"/>
            <a:ext cx="1803067" cy="562836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계정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즐겨찾기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  <a:p>
            <a:pPr marL="228600" indent="-228600" algn="l">
              <a:lnSpc>
                <a:spcPct val="150000"/>
              </a:lnSpc>
            </a:pP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①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즐겨찾기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v (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우측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marL="228600" indent="-228600" algn="l">
              <a:lnSpc>
                <a:spcPct val="150000"/>
              </a:lnSpc>
            </a:pP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② 해당 전표건의 계정 선택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좌측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80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3" name="오른쪽으로 구부러진 화살표 42"/>
          <p:cNvSpPr/>
          <p:nvPr/>
        </p:nvSpPr>
        <p:spPr>
          <a:xfrm>
            <a:off x="1110343" y="3486150"/>
            <a:ext cx="400050" cy="677636"/>
          </a:xfrm>
          <a:prstGeom prst="curvedRightArrow">
            <a:avLst/>
          </a:prstGeom>
          <a:solidFill>
            <a:srgbClr val="00B050">
              <a:alpha val="37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4791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803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b="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7156164" y="5799617"/>
            <a:ext cx="530511" cy="130383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9"/>
          <p:cNvGrpSpPr/>
          <p:nvPr/>
        </p:nvGrpSpPr>
        <p:grpSpPr>
          <a:xfrm>
            <a:off x="339725" y="1093559"/>
            <a:ext cx="9179719" cy="5126413"/>
            <a:chOff x="339725" y="1044575"/>
            <a:chExt cx="9179719" cy="5126413"/>
          </a:xfrm>
        </p:grpSpPr>
        <p:pic>
          <p:nvPicPr>
            <p:cNvPr id="24064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5"/>
              <a:ext cx="9179719" cy="39647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0643" name="Picture 3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9725" y="5084185"/>
              <a:ext cx="9179719" cy="1086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직사각형 13"/>
          <p:cNvSpPr/>
          <p:nvPr/>
        </p:nvSpPr>
        <p:spPr>
          <a:xfrm>
            <a:off x="1527463" y="4212769"/>
            <a:ext cx="7772401" cy="83424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4791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803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수정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변경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 </a:t>
                      </a:r>
                      <a:r>
                        <a:rPr lang="en-US" altLang="ko-KR" sz="1300" b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: </a:t>
                      </a:r>
                      <a:r>
                        <a:rPr lang="en-US" altLang="ko-KR" sz="1300" b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“</a:t>
                      </a:r>
                      <a:r>
                        <a:rPr lang="ko-KR" altLang="en-US" sz="1300" b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수정</a:t>
                      </a:r>
                      <a:r>
                        <a:rPr lang="ko-KR" altLang="en-US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Click”</a:t>
                      </a:r>
                      <a:r>
                        <a:rPr lang="en-US" altLang="ko-KR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하면 상세내역으로 </a:t>
                      </a:r>
                      <a:r>
                        <a:rPr lang="ko-KR" altLang="en-US" sz="1300" b="0" baseline="0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재반영되어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수정가능 </a:t>
                      </a:r>
                      <a:r>
                        <a:rPr lang="en-US" altLang="ko-KR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– 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수정 후 </a:t>
                      </a:r>
                      <a:r>
                        <a:rPr lang="en-US" altLang="ko-KR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“</a:t>
                      </a:r>
                      <a:r>
                        <a:rPr lang="ko-KR" altLang="en-US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변경 </a:t>
                      </a:r>
                      <a:r>
                        <a:rPr lang="en-US" altLang="ko-KR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Click”</a:t>
                      </a:r>
                      <a:endParaRPr lang="en-US" altLang="ko-KR" sz="1300" b="0" dirty="0" smtClean="0">
                        <a:solidFill>
                          <a:srgbClr val="00B05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b="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7156164" y="6052701"/>
            <a:ext cx="530511" cy="130383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0" name="그룹 19"/>
          <p:cNvGrpSpPr/>
          <p:nvPr/>
        </p:nvGrpSpPr>
        <p:grpSpPr>
          <a:xfrm>
            <a:off x="339725" y="1346643"/>
            <a:ext cx="9179719" cy="5126413"/>
            <a:chOff x="339725" y="1044575"/>
            <a:chExt cx="9179719" cy="5126413"/>
          </a:xfrm>
        </p:grpSpPr>
        <p:pic>
          <p:nvPicPr>
            <p:cNvPr id="24064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5"/>
              <a:ext cx="9179719" cy="39647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0643" name="Picture 3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9725" y="5084185"/>
              <a:ext cx="9179719" cy="1086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직사각형 7"/>
            <p:cNvSpPr/>
            <p:nvPr/>
          </p:nvSpPr>
          <p:spPr>
            <a:xfrm>
              <a:off x="1527463" y="4163785"/>
              <a:ext cx="7772401" cy="834241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685800" y="4514850"/>
              <a:ext cx="304800" cy="142875"/>
            </a:xfrm>
            <a:prstGeom prst="rect">
              <a:avLst/>
            </a:prstGeom>
            <a:noFill/>
            <a:ln w="127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9" name="원형 화살표 18"/>
            <p:cNvSpPr/>
            <p:nvPr/>
          </p:nvSpPr>
          <p:spPr>
            <a:xfrm rot="16200000">
              <a:off x="935697" y="3584117"/>
              <a:ext cx="1170668" cy="1077686"/>
            </a:xfrm>
            <a:prstGeom prst="circularArrow">
              <a:avLst/>
            </a:prstGeom>
            <a:solidFill>
              <a:srgbClr val="00B050">
                <a:alpha val="46000"/>
              </a:srgb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21" name="타원 20"/>
          <p:cNvSpPr/>
          <p:nvPr/>
        </p:nvSpPr>
        <p:spPr>
          <a:xfrm>
            <a:off x="494002" y="481203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4791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803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수정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변경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 </a:t>
                      </a:r>
                      <a:r>
                        <a:rPr lang="en-US" altLang="ko-KR" sz="1300" b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: </a:t>
                      </a:r>
                      <a:r>
                        <a:rPr lang="en-US" altLang="ko-KR" sz="1300" b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“</a:t>
                      </a:r>
                      <a:r>
                        <a:rPr lang="ko-KR" altLang="en-US" sz="1300" b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수정</a:t>
                      </a:r>
                      <a:r>
                        <a:rPr lang="ko-KR" altLang="en-US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Click”</a:t>
                      </a:r>
                      <a:r>
                        <a:rPr lang="en-US" altLang="ko-KR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하면 상세내역으로 </a:t>
                      </a:r>
                      <a:r>
                        <a:rPr lang="ko-KR" altLang="en-US" sz="1300" b="0" baseline="0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재반영되어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수정가능 </a:t>
                      </a:r>
                      <a:r>
                        <a:rPr lang="en-US" altLang="ko-KR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– </a:t>
                      </a:r>
                      <a:r>
                        <a:rPr lang="ko-KR" altLang="en-US" sz="1300" b="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수정 후 </a:t>
                      </a:r>
                      <a:r>
                        <a:rPr lang="en-US" altLang="ko-KR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“</a:t>
                      </a:r>
                      <a:r>
                        <a:rPr lang="ko-KR" altLang="en-US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변경 </a:t>
                      </a:r>
                      <a:r>
                        <a:rPr lang="en-US" altLang="ko-KR" sz="1300" b="0" baseline="0" dirty="0" smtClean="0">
                          <a:solidFill>
                            <a:srgbClr val="00B05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Click”</a:t>
                      </a:r>
                      <a:endParaRPr lang="en-US" altLang="ko-KR" sz="1300" b="0" dirty="0" smtClean="0">
                        <a:solidFill>
                          <a:srgbClr val="00B05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b="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4" name="그룹 13"/>
          <p:cNvGrpSpPr/>
          <p:nvPr/>
        </p:nvGrpSpPr>
        <p:grpSpPr>
          <a:xfrm>
            <a:off x="307069" y="1297659"/>
            <a:ext cx="9253310" cy="5126413"/>
            <a:chOff x="307069" y="1297659"/>
            <a:chExt cx="9253310" cy="5126413"/>
          </a:xfrm>
        </p:grpSpPr>
        <p:grpSp>
          <p:nvGrpSpPr>
            <p:cNvPr id="2" name="그룹 19"/>
            <p:cNvGrpSpPr/>
            <p:nvPr/>
          </p:nvGrpSpPr>
          <p:grpSpPr>
            <a:xfrm>
              <a:off x="307069" y="1297659"/>
              <a:ext cx="9253310" cy="5126413"/>
              <a:chOff x="307069" y="1044575"/>
              <a:chExt cx="9253310" cy="5126413"/>
            </a:xfrm>
          </p:grpSpPr>
          <p:pic>
            <p:nvPicPr>
              <p:cNvPr id="240642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39725" y="1044575"/>
                <a:ext cx="9179719" cy="39647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0643" name="Picture 3"/>
              <p:cNvPicPr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07069" y="5084185"/>
                <a:ext cx="9253310" cy="10868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39618" name="Picture 2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9725" y="3392015"/>
              <a:ext cx="9204325" cy="1900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타원 20"/>
          <p:cNvSpPr/>
          <p:nvPr/>
        </p:nvSpPr>
        <p:spPr>
          <a:xfrm>
            <a:off x="2413454" y="363937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오른쪽으로 구부러진 화살표 14"/>
          <p:cNvSpPr/>
          <p:nvPr/>
        </p:nvSpPr>
        <p:spPr>
          <a:xfrm>
            <a:off x="1110343" y="3902529"/>
            <a:ext cx="400050" cy="832737"/>
          </a:xfrm>
          <a:prstGeom prst="curvedRightArrow">
            <a:avLst/>
          </a:prstGeom>
          <a:solidFill>
            <a:srgbClr val="00B050">
              <a:alpha val="37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9725" y="41373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323397" y="1044575"/>
            <a:ext cx="9281772" cy="5227320"/>
            <a:chOff x="323397" y="1044575"/>
            <a:chExt cx="9281772" cy="5227320"/>
          </a:xfrm>
        </p:grpSpPr>
        <p:grpSp>
          <p:nvGrpSpPr>
            <p:cNvPr id="8" name="그룹 7"/>
            <p:cNvGrpSpPr/>
            <p:nvPr/>
          </p:nvGrpSpPr>
          <p:grpSpPr>
            <a:xfrm>
              <a:off x="339725" y="1044575"/>
              <a:ext cx="9265444" cy="5227320"/>
              <a:chOff x="339725" y="1044575"/>
              <a:chExt cx="9265444" cy="5227320"/>
            </a:xfrm>
          </p:grpSpPr>
          <p:pic>
            <p:nvPicPr>
              <p:cNvPr id="241666" name="Picture 2"/>
              <p:cNvPicPr>
                <a:picLocks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39725" y="1044575"/>
                <a:ext cx="9265444" cy="5227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0642" name="Picture 2"/>
              <p:cNvPicPr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64217" y="3030971"/>
                <a:ext cx="9187997" cy="1780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9" name="Picture 3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3397" y="5141333"/>
              <a:ext cx="9196160" cy="1086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직사각형 6"/>
          <p:cNvSpPr/>
          <p:nvPr/>
        </p:nvSpPr>
        <p:spPr>
          <a:xfrm>
            <a:off x="1519299" y="3997779"/>
            <a:ext cx="7772401" cy="77016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10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7131525" y="6049737"/>
            <a:ext cx="575561" cy="163284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969126" y="594986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2" name="그룹 11"/>
          <p:cNvGrpSpPr/>
          <p:nvPr/>
        </p:nvGrpSpPr>
        <p:grpSpPr>
          <a:xfrm>
            <a:off x="339725" y="1044575"/>
            <a:ext cx="9265444" cy="5227320"/>
            <a:chOff x="339725" y="1044575"/>
            <a:chExt cx="9265444" cy="5227320"/>
          </a:xfrm>
        </p:grpSpPr>
        <p:pic>
          <p:nvPicPr>
            <p:cNvPr id="241666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5"/>
              <a:ext cx="9265444" cy="5227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4217" y="3030971"/>
              <a:ext cx="9187997" cy="1780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직사각형 6"/>
          <p:cNvSpPr/>
          <p:nvPr/>
        </p:nvSpPr>
        <p:spPr>
          <a:xfrm>
            <a:off x="1527463" y="5524500"/>
            <a:ext cx="7772401" cy="4927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10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7743825" y="6090557"/>
            <a:ext cx="628650" cy="148318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7646762" y="595803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91269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결재라인 </a:t>
                      </a:r>
                      <a:r>
                        <a:rPr lang="ko-KR" altLang="en-US" sz="1300" b="1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즐겨찾기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3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03791"/>
            <a:ext cx="5367338" cy="264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2238" y="2554726"/>
            <a:ext cx="2246948" cy="100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57663" y="3548049"/>
            <a:ext cx="5354003" cy="263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4845671" y="1899789"/>
            <a:ext cx="673386" cy="116777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5217996" y="2031028"/>
            <a:ext cx="448017" cy="132495"/>
          </a:xfrm>
          <a:prstGeom prst="roundRect">
            <a:avLst/>
          </a:prstGeom>
          <a:solidFill>
            <a:srgbClr val="00B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649624" y="1872880"/>
            <a:ext cx="170121" cy="148856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rgbClr val="FF0000"/>
                </a:solidFill>
              </a:rPr>
              <a:t>1</a:t>
            </a:r>
            <a:endParaRPr lang="ko-KR" altLang="en-US" sz="1000" b="1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004646" y="3195493"/>
            <a:ext cx="170121" cy="148856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rgbClr val="FF0000"/>
                </a:solidFill>
              </a:rPr>
              <a:t>2</a:t>
            </a:r>
            <a:endParaRPr lang="ko-KR" altLang="en-US" sz="1000" b="1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110885" y="3353032"/>
            <a:ext cx="632565" cy="116776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870665" y="4316437"/>
            <a:ext cx="175365" cy="149434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548071" y="5824393"/>
            <a:ext cx="170121" cy="148856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rgbClr val="FF0000"/>
                </a:solidFill>
              </a:rPr>
              <a:t>3</a:t>
            </a:r>
            <a:endParaRPr lang="ko-KR" altLang="en-US" sz="10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94006" cy="5207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8413464" y="6070392"/>
            <a:ext cx="530511" cy="158958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785790" y="6242451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519785" y="5298612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519785" y="4939384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3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전표처리현황 조회 </a:t>
                      </a: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</a:rPr>
                        <a:t>[</a:t>
                      </a:r>
                      <a:r>
                        <a:rPr lang="en-US" altLang="ko-KR" sz="11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</a:rPr>
                        <a:t>전표처리현황 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dirty="0" smtClean="0"/>
                        <a:t>결재요청 후 전표처리현황 및 진행상태를 조회</a:t>
                      </a:r>
                      <a:r>
                        <a:rPr lang="en-US" altLang="ko-KR" sz="1100" dirty="0" smtClean="0"/>
                        <a:t>.</a:t>
                      </a: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668915"/>
            <a:ext cx="9196161" cy="3118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3500" dirty="0" smtClean="0">
                <a:latin typeface="HY헤드라인M" pitchFamily="18" charset="-127"/>
                <a:ea typeface="HY헤드라인M" pitchFamily="18" charset="-127"/>
              </a:rPr>
              <a:t>매입전자세금계산서 </a:t>
            </a:r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3500" dirty="0" smtClean="0">
                <a:latin typeface="HY헤드라인M" pitchFamily="18" charset="-127"/>
                <a:ea typeface="HY헤드라인M" pitchFamily="18" charset="-127"/>
              </a:rPr>
              <a:t>외화</a:t>
            </a:r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3500" dirty="0" smtClean="0">
                <a:latin typeface="HY헤드라인M" pitchFamily="18" charset="-127"/>
                <a:ea typeface="HY헤드라인M" pitchFamily="18" charset="-127"/>
              </a:rPr>
              <a:t>총액조정</a:t>
            </a:r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35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3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3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매입전자세금계산서</a:t>
                      </a:r>
                      <a:r>
                        <a:rPr lang="en-US" altLang="ko-KR" sz="13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– </a:t>
                      </a:r>
                      <a:r>
                        <a:rPr lang="ko-KR" altLang="en-US" sz="13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총액조정</a:t>
                      </a:r>
                      <a:r>
                        <a:rPr lang="en-US" altLang="ko-KR" sz="13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]</a:t>
                      </a:r>
                      <a:endParaRPr lang="en-US" altLang="ko-KR" sz="1300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dirty="0" smtClean="0"/>
                        <a:t>수신된 전자세금계산서의 공급가액과 세액에 대한 상세내역 입력 후 추가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339725" y="1371135"/>
            <a:ext cx="9171668" cy="4213226"/>
            <a:chOff x="339725" y="1371135"/>
            <a:chExt cx="9171668" cy="4213226"/>
          </a:xfrm>
        </p:grpSpPr>
        <p:pic>
          <p:nvPicPr>
            <p:cNvPr id="241666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371135"/>
              <a:ext cx="9171668" cy="4213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직사각형 8"/>
            <p:cNvSpPr/>
            <p:nvPr/>
          </p:nvSpPr>
          <p:spPr>
            <a:xfrm>
              <a:off x="1518557" y="1804294"/>
              <a:ext cx="963386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500097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2514600" y="1804294"/>
              <a:ext cx="3486149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한국전력공사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서울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2" name="타원 11"/>
          <p:cNvSpPr/>
          <p:nvPr/>
        </p:nvSpPr>
        <p:spPr>
          <a:xfrm>
            <a:off x="1324038" y="21409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24038" y="23124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24038" y="27219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753163" y="32649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24038" y="38268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324038" y="40078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324038" y="41983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39725" y="47412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8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494806" y="4659085"/>
            <a:ext cx="7772401" cy="91712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39725" y="1044575"/>
            <a:ext cx="9155339" cy="4545711"/>
            <a:chOff x="339725" y="1044575"/>
            <a:chExt cx="9155339" cy="4545711"/>
          </a:xfrm>
        </p:grpSpPr>
        <p:pic>
          <p:nvPicPr>
            <p:cNvPr id="242690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5"/>
              <a:ext cx="9155339" cy="4545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직사각형 8"/>
            <p:cNvSpPr/>
            <p:nvPr/>
          </p:nvSpPr>
          <p:spPr>
            <a:xfrm>
              <a:off x="1518557" y="1477734"/>
              <a:ext cx="963386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500097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2514600" y="1477734"/>
              <a:ext cx="3486149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한국전력공사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서울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(2) </a:t>
                      </a:r>
                      <a:r>
                        <a:rPr lang="ko-KR" altLang="en-US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전력기금 작성 후 </a:t>
                      </a:r>
                      <a:endParaRPr lang="en-US" altLang="ko-KR" sz="1100" b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9415" y="5683704"/>
            <a:ext cx="3619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그룹 9"/>
          <p:cNvGrpSpPr/>
          <p:nvPr/>
        </p:nvGrpSpPr>
        <p:grpSpPr>
          <a:xfrm>
            <a:off x="339725" y="1044575"/>
            <a:ext cx="9179832" cy="4545711"/>
            <a:chOff x="339725" y="1044575"/>
            <a:chExt cx="9179832" cy="4545711"/>
          </a:xfrm>
        </p:grpSpPr>
        <p:pic>
          <p:nvPicPr>
            <p:cNvPr id="243714" name="Picture 2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9725" y="1044575"/>
              <a:ext cx="9179832" cy="4545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직사각형 7"/>
            <p:cNvSpPr/>
            <p:nvPr/>
          </p:nvSpPr>
          <p:spPr>
            <a:xfrm>
              <a:off x="1518557" y="1477734"/>
              <a:ext cx="963386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500097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514600" y="1477734"/>
              <a:ext cx="3486149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한국전력공사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서울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1" name="타원 10"/>
          <p:cNvSpPr/>
          <p:nvPr/>
        </p:nvSpPr>
        <p:spPr>
          <a:xfrm>
            <a:off x="1333563" y="34839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333563" y="36744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33563" y="38554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33563" y="403642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333563" y="42078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9725" y="44079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8" name="그룹 7"/>
          <p:cNvGrpSpPr/>
          <p:nvPr/>
        </p:nvGrpSpPr>
        <p:grpSpPr>
          <a:xfrm>
            <a:off x="339725" y="1044575"/>
            <a:ext cx="9196161" cy="4580618"/>
            <a:chOff x="339725" y="1044575"/>
            <a:chExt cx="9196161" cy="4580618"/>
          </a:xfrm>
        </p:grpSpPr>
        <p:pic>
          <p:nvPicPr>
            <p:cNvPr id="244738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5"/>
              <a:ext cx="9196161" cy="4580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직사각형 4"/>
            <p:cNvSpPr/>
            <p:nvPr/>
          </p:nvSpPr>
          <p:spPr>
            <a:xfrm>
              <a:off x="1518557" y="1477734"/>
              <a:ext cx="963386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500097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2514600" y="1477734"/>
              <a:ext cx="3486149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한국전력공사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서울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(3) </a:t>
                      </a:r>
                      <a:r>
                        <a:rPr lang="ko-KR" altLang="en-US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원단위 </a:t>
                      </a:r>
                      <a:r>
                        <a:rPr lang="ko-KR" altLang="en-US" sz="1100" b="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절사</a:t>
                      </a:r>
                      <a:r>
                        <a:rPr lang="ko-KR" altLang="en-US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금액 작성 후 </a:t>
                      </a:r>
                      <a:endParaRPr lang="en-US" altLang="ko-KR" sz="1100" b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059" y="5683704"/>
            <a:ext cx="3619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그룹 8"/>
          <p:cNvGrpSpPr/>
          <p:nvPr/>
        </p:nvGrpSpPr>
        <p:grpSpPr>
          <a:xfrm>
            <a:off x="339725" y="1044574"/>
            <a:ext cx="9196161" cy="4621439"/>
            <a:chOff x="339725" y="1044574"/>
            <a:chExt cx="9196161" cy="4621439"/>
          </a:xfrm>
        </p:grpSpPr>
        <p:pic>
          <p:nvPicPr>
            <p:cNvPr id="245762" name="Picture 2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9725" y="1044574"/>
              <a:ext cx="9196161" cy="4621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직사각형 5"/>
            <p:cNvSpPr/>
            <p:nvPr/>
          </p:nvSpPr>
          <p:spPr>
            <a:xfrm>
              <a:off x="1518557" y="1453242"/>
              <a:ext cx="963386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500097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514600" y="1453242"/>
              <a:ext cx="3486149" cy="122464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한국전력공사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서울</a:t>
              </a:r>
              <a:r>
                <a:rPr lang="en-US" altLang="ko-KR" sz="7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0" name="타원 9"/>
          <p:cNvSpPr/>
          <p:nvPr/>
        </p:nvSpPr>
        <p:spPr>
          <a:xfrm>
            <a:off x="1333563" y="34077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333563" y="35982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333563" y="37792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33563" y="396022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33563" y="41316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9725" y="43317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044575"/>
            <a:ext cx="9196161" cy="4588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518557" y="1428750"/>
            <a:ext cx="963386" cy="122464"/>
          </a:xfrm>
          <a:prstGeom prst="rect">
            <a:avLst/>
          </a:prstGeom>
          <a:solidFill>
            <a:srgbClr val="FFFFCC"/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7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500097</a:t>
            </a:r>
            <a:endParaRPr lang="ko-KR" altLang="en-US" sz="7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4600" y="1428750"/>
            <a:ext cx="3486149" cy="122464"/>
          </a:xfrm>
          <a:prstGeom prst="rect">
            <a:avLst/>
          </a:prstGeom>
          <a:solidFill>
            <a:srgbClr val="FFFFCC"/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한국전력공사</a:t>
            </a:r>
            <a:r>
              <a:rPr lang="en-US" altLang="ko-KR" sz="7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7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서울</a:t>
            </a:r>
            <a:r>
              <a:rPr lang="en-US" altLang="ko-KR" sz="7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sz="7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매입전자세금계선서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총액조정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4600575"/>
            <a:ext cx="9135554" cy="156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2" name="Picture 4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4" y="1044575"/>
            <a:ext cx="9155339" cy="3568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519785" y="5037364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519785" y="4759776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8" name="타원 7"/>
          <p:cNvSpPr/>
          <p:nvPr/>
        </p:nvSpPr>
        <p:spPr>
          <a:xfrm>
            <a:off x="8363013" y="58938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3500" dirty="0" smtClean="0">
                <a:latin typeface="HY헤드라인M" pitchFamily="18" charset="-127"/>
                <a:ea typeface="HY헤드라인M" pitchFamily="18" charset="-127"/>
              </a:rPr>
              <a:t>법인카드 </a:t>
            </a:r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3500" dirty="0" smtClean="0">
                <a:latin typeface="HY헤드라인M" pitchFamily="18" charset="-127"/>
                <a:ea typeface="HY헤드라인M" pitchFamily="18" charset="-127"/>
              </a:rPr>
              <a:t>개별</a:t>
            </a:r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35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카드</a:t>
                      </a: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No</a:t>
                      </a:r>
                      <a:r>
                        <a:rPr lang="ko-KR" altLang="en-US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조회 </a:t>
                      </a: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577975"/>
            <a:ext cx="9179719" cy="1449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3305607"/>
            <a:ext cx="9179719" cy="2461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873336" y="2258292"/>
            <a:ext cx="1423555" cy="12469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Shape 8"/>
          <p:cNvCxnSpPr>
            <a:stCxn id="7" idx="2"/>
          </p:cNvCxnSpPr>
          <p:nvPr/>
        </p:nvCxnSpPr>
        <p:spPr>
          <a:xfrm rot="5400000">
            <a:off x="4241224" y="3028084"/>
            <a:ext cx="1988993" cy="698789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94006" cy="29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5762688" y="12646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058338" y="12646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0" name="그룹 9"/>
          <p:cNvGrpSpPr/>
          <p:nvPr/>
        </p:nvGrpSpPr>
        <p:grpSpPr>
          <a:xfrm>
            <a:off x="339725" y="1044575"/>
            <a:ext cx="9201150" cy="5335443"/>
            <a:chOff x="339725" y="1044575"/>
            <a:chExt cx="9201150" cy="5335443"/>
          </a:xfrm>
        </p:grpSpPr>
        <p:pic>
          <p:nvPicPr>
            <p:cNvPr id="246786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5"/>
              <a:ext cx="9201150" cy="5335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2692" name="Picture 4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6726" y="2705101"/>
              <a:ext cx="1076324" cy="209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79719" cy="5387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95593" y="3451013"/>
            <a:ext cx="361657" cy="187538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701662" y="3612681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39725" y="3470987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85838" y="214528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85838" y="233578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85838" y="273929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85838" y="293239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graphicFrame>
        <p:nvGraphicFramePr>
          <p:cNvPr id="12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타원 12"/>
          <p:cNvSpPr/>
          <p:nvPr/>
        </p:nvSpPr>
        <p:spPr>
          <a:xfrm>
            <a:off x="4914963" y="233231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dirty="0" smtClean="0"/>
                        <a:t>“</a:t>
                      </a:r>
                      <a:r>
                        <a:rPr lang="ko-KR" altLang="en-US" sz="1100" dirty="0" smtClean="0"/>
                        <a:t>수정</a:t>
                      </a:r>
                      <a:r>
                        <a:rPr lang="en-US" altLang="ko-KR" sz="1100" dirty="0" smtClean="0"/>
                        <a:t>” </a:t>
                      </a:r>
                      <a:r>
                        <a:rPr lang="ko-KR" altLang="en-US" sz="1100" dirty="0" smtClean="0"/>
                        <a:t>선택 후 세금코드 </a:t>
                      </a:r>
                      <a:r>
                        <a:rPr lang="ko-KR" altLang="en-US" sz="1100" dirty="0" err="1" smtClean="0"/>
                        <a:t>변경시</a:t>
                      </a:r>
                      <a:r>
                        <a:rPr lang="ko-KR" altLang="en-US" sz="1100" dirty="0" smtClean="0"/>
                        <a:t>  상세내역이 초기화</a:t>
                      </a:r>
                      <a:r>
                        <a:rPr lang="ko-KR" altLang="en-US" sz="1100" baseline="0" dirty="0" smtClean="0"/>
                        <a:t> 됨 </a:t>
                      </a:r>
                      <a:r>
                        <a:rPr lang="en-US" altLang="ko-KR" sz="1100" baseline="0" dirty="0" smtClean="0"/>
                        <a:t>–</a:t>
                      </a:r>
                      <a:r>
                        <a:rPr lang="ko-KR" altLang="en-US" sz="1100" dirty="0" smtClean="0"/>
                        <a:t> 재입력</a:t>
                      </a:r>
                      <a:r>
                        <a:rPr lang="en-US" altLang="ko-KR" sz="1100" baseline="0" dirty="0" smtClean="0"/>
                        <a:t> </a:t>
                      </a:r>
                      <a:r>
                        <a:rPr lang="ko-KR" altLang="en-US" sz="1100" baseline="0" dirty="0" smtClean="0"/>
                        <a:t>해야 함</a:t>
                      </a: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79719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527463" y="3325091"/>
            <a:ext cx="7772401" cy="7689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04850" y="3648075"/>
            <a:ext cx="276225" cy="147197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423855" y="5581149"/>
            <a:ext cx="530511" cy="158958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785790" y="5742817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graphicFrame>
        <p:nvGraphicFramePr>
          <p:cNvPr id="10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3500" dirty="0" smtClean="0">
                <a:latin typeface="HY헤드라인M" pitchFamily="18" charset="-127"/>
                <a:ea typeface="HY헤드라인M" pitchFamily="18" charset="-127"/>
              </a:rPr>
              <a:t>법인카드 </a:t>
            </a: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개별</a:t>
            </a: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r>
              <a:rPr lang="en-US" altLang="ko-KR" sz="35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35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접대비 </a:t>
            </a:r>
            <a:r>
              <a:rPr lang="en-US" altLang="ko-KR" sz="35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30</a:t>
            </a:r>
            <a:r>
              <a:rPr lang="ko-KR" altLang="en-US" sz="35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만원 이상 처리시</a:t>
            </a:r>
            <a:endParaRPr lang="ko-KR" altLang="en-US" sz="3500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/>
          <p:cNvGrpSpPr/>
          <p:nvPr/>
        </p:nvGrpSpPr>
        <p:grpSpPr>
          <a:xfrm>
            <a:off x="339725" y="1044575"/>
            <a:ext cx="9179832" cy="4719411"/>
            <a:chOff x="339725" y="1044575"/>
            <a:chExt cx="9179832" cy="4719411"/>
          </a:xfrm>
        </p:grpSpPr>
        <p:pic>
          <p:nvPicPr>
            <p:cNvPr id="238595" name="Picture 3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5"/>
              <a:ext cx="9179832" cy="4719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166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38838" y="2195513"/>
              <a:ext cx="1366837" cy="174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[ 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</a:rPr>
                        <a:t>기타입력사항 </a:t>
                      </a: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접대비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만원 이상 건을 처리시 </a:t>
                      </a:r>
                      <a:r>
                        <a:rPr lang="ko-KR" altLang="en-US" sz="1300" b="1" dirty="0" err="1" smtClean="0">
                          <a:solidFill>
                            <a:srgbClr val="FF0000"/>
                          </a:solidFill>
                        </a:rPr>
                        <a:t>접대처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/ 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인원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/ 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접대목적을 필수로 입력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접대비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만원 이상 처리시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7721727" y="2895099"/>
            <a:ext cx="573187" cy="150180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083662" y="3056767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85838" y="205003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85838" y="221195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972113" y="221195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76313" y="258343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76313" y="274535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7629588" y="278345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9725" y="316445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접대비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만원 이상 건을 처리시 </a:t>
                      </a:r>
                      <a:r>
                        <a:rPr lang="ko-KR" altLang="en-US" sz="1300" b="1" dirty="0" err="1" smtClean="0">
                          <a:solidFill>
                            <a:srgbClr val="FF0000"/>
                          </a:solidFill>
                        </a:rPr>
                        <a:t>접대처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/ 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인원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/ 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접대목적을 필수로 입력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접대비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만원 이상 처리시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96161" cy="4735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21365" y="2827070"/>
            <a:ext cx="8853264" cy="30665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0681" y="3589564"/>
            <a:ext cx="3258911" cy="1303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접대비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만원 이상 건을 처리시 </a:t>
                      </a:r>
                      <a:r>
                        <a:rPr lang="ko-KR" altLang="en-US" sz="1300" b="1" dirty="0" err="1" smtClean="0">
                          <a:solidFill>
                            <a:srgbClr val="FF0000"/>
                          </a:solidFill>
                        </a:rPr>
                        <a:t>접대처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/ 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인원 </a:t>
                      </a:r>
                      <a:r>
                        <a:rPr lang="en-US" altLang="ko-KR" sz="1300" b="1" dirty="0" smtClean="0">
                          <a:solidFill>
                            <a:srgbClr val="FF0000"/>
                          </a:solidFill>
                        </a:rPr>
                        <a:t>/ </a:t>
                      </a:r>
                      <a:r>
                        <a:rPr lang="ko-KR" altLang="en-US" sz="1300" b="1" dirty="0" smtClean="0">
                          <a:solidFill>
                            <a:srgbClr val="FF0000"/>
                          </a:solidFill>
                        </a:rPr>
                        <a:t>접대목적을 필수로 입력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접대비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만원 이상 처리시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212489" cy="4760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21365" y="2827071"/>
            <a:ext cx="8853264" cy="3161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3500" dirty="0" smtClean="0">
                <a:latin typeface="HY헤드라인M" pitchFamily="18" charset="-127"/>
                <a:ea typeface="HY헤드라인M" pitchFamily="18" charset="-127"/>
              </a:rPr>
              <a:t>법인카드 </a:t>
            </a:r>
            <a:r>
              <a:rPr lang="en-US" altLang="ko-KR" sz="3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3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일괄</a:t>
            </a:r>
            <a:r>
              <a:rPr lang="en-US" altLang="ko-KR" sz="3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35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215438" cy="1251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9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2980893"/>
            <a:ext cx="9201150" cy="2401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559142" y="1683328"/>
            <a:ext cx="1423555" cy="12469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Shape 8"/>
          <p:cNvCxnSpPr>
            <a:stCxn id="6" idx="1"/>
          </p:cNvCxnSpPr>
          <p:nvPr/>
        </p:nvCxnSpPr>
        <p:spPr>
          <a:xfrm rot="10800000" flipV="1">
            <a:off x="4826576" y="1745672"/>
            <a:ext cx="732566" cy="2317171"/>
          </a:xfrm>
          <a:prstGeom prst="bentConnector2">
            <a:avLst/>
          </a:prstGeom>
          <a:ln w="1270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339725" y="1044574"/>
            <a:ext cx="9179719" cy="4732771"/>
            <a:chOff x="339725" y="1044574"/>
            <a:chExt cx="9179719" cy="4732771"/>
          </a:xfrm>
        </p:grpSpPr>
        <p:pic>
          <p:nvPicPr>
            <p:cNvPr id="250882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4"/>
              <a:ext cx="9179719" cy="47327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0884" name="Picture 4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37856" y="1666443"/>
              <a:ext cx="1428750" cy="140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319582" y="262327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57831" y="16776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57831" y="184395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57831" y="20205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7606777" y="221802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6</a:t>
            </a:r>
            <a:endParaRPr lang="ko-KR" altLang="en-US" sz="1000" dirty="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777149" y="5539585"/>
            <a:ext cx="530511" cy="158958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9139084" y="5701253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8708213" y="539764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57831" y="221802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graphicFrame>
        <p:nvGraphicFramePr>
          <p:cNvPr id="1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직사각형 17"/>
          <p:cNvSpPr/>
          <p:nvPr/>
        </p:nvSpPr>
        <p:spPr>
          <a:xfrm>
            <a:off x="7658103" y="2616770"/>
            <a:ext cx="1828800" cy="142759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세금코드</a:t>
            </a:r>
            <a:r>
              <a:rPr lang="en-US" altLang="ko-KR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/ </a:t>
            </a:r>
            <a:r>
              <a:rPr lang="ko-KR" altLang="en-US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적요 개별 변경가능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실물증빙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원천세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원천세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sz="35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원천세</a:t>
            </a:r>
            <a:endParaRPr lang="ko-KR" altLang="en-US" sz="35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기본사항은 동일하며</a:t>
                      </a:r>
                      <a:r>
                        <a:rPr lang="en-US" altLang="ko-KR" sz="11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HY헤드라인M" pitchFamily="18" charset="-127"/>
                          <a:ea typeface="HY헤드라인M" pitchFamily="18" charset="-127"/>
                        </a:rPr>
                        <a:t>타 메뉴와 차이점은</a:t>
                      </a:r>
                      <a:endParaRPr lang="en-US" altLang="ko-KR" sz="11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섹션코드 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국세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소득세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지방세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주민세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 / </a:t>
                      </a:r>
                      <a:r>
                        <a:rPr lang="ko-KR" altLang="en-US" sz="1100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원천세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조회</a:t>
                      </a:r>
                      <a:r>
                        <a:rPr lang="en-US" altLang="ko-KR" sz="11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1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입력한다</a:t>
                      </a:r>
                      <a:r>
                        <a:rPr lang="en-US" altLang="ko-KR" sz="11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  <a:endParaRPr lang="ko-KR" altLang="en-US" sz="1100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실물증빙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원천세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원천세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71668" cy="4703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519785" y="4650912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519785" y="4291684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375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69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기본사항은 동일하며</a:t>
                      </a:r>
                      <a:r>
                        <a:rPr lang="en-US" altLang="ko-KR" sz="11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HY헤드라인M" pitchFamily="18" charset="-127"/>
                          <a:ea typeface="HY헤드라인M" pitchFamily="18" charset="-127"/>
                        </a:rPr>
                        <a:t>타 메뉴와 차이점은</a:t>
                      </a:r>
                      <a:endParaRPr lang="en-US" altLang="ko-KR" sz="11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섹션코드 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국세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소득세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지방세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주민세</a:t>
                      </a:r>
                      <a:r>
                        <a:rPr lang="en-US" altLang="ko-KR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 / </a:t>
                      </a:r>
                      <a:r>
                        <a:rPr lang="ko-KR" altLang="en-US" sz="1100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원천세</a:t>
                      </a:r>
                      <a:r>
                        <a:rPr lang="ko-KR" altLang="en-US" sz="11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조회</a:t>
                      </a:r>
                      <a:r>
                        <a:rPr lang="en-US" altLang="ko-KR" sz="11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1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입력한다</a:t>
                      </a:r>
                      <a:r>
                        <a:rPr lang="en-US" altLang="ko-KR" sz="11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  <a:endParaRPr lang="ko-KR" altLang="en-US" sz="11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실물증빙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원천세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원천세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87996" cy="4768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1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9388" y="4080101"/>
            <a:ext cx="3543300" cy="1478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hape 8"/>
          <p:cNvCxnSpPr>
            <a:stCxn id="11" idx="2"/>
            <a:endCxn id="242691" idx="2"/>
          </p:cNvCxnSpPr>
          <p:nvPr/>
        </p:nvCxnSpPr>
        <p:spPr>
          <a:xfrm rot="5400000" flipH="1">
            <a:off x="7942794" y="5387102"/>
            <a:ext cx="180636" cy="524147"/>
          </a:xfrm>
          <a:prstGeom prst="bentConnector3">
            <a:avLst>
              <a:gd name="adj1" fmla="val -126553"/>
            </a:avLst>
          </a:prstGeom>
          <a:ln w="1270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8058690" y="5588571"/>
            <a:ext cx="472989" cy="15092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519785" y="4831887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519785" y="4472659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6" name="타원 15"/>
          <p:cNvSpPr/>
          <p:nvPr/>
        </p:nvSpPr>
        <p:spPr>
          <a:xfrm>
            <a:off x="1305556" y="2334921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V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305556" y="2496846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V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744206" y="2496846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V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8030206" y="5687721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V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44575"/>
          <a:ext cx="9209520" cy="537092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803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63504" cy="4303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40135" y="3724399"/>
            <a:ext cx="7168979" cy="31692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7. 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 도 금 신 청</a:t>
            </a:r>
            <a:endParaRPr lang="ko-KR" altLang="en-US" sz="35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204325" cy="4913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dirty="0" smtClean="0"/>
                        <a:t>  </a:t>
                      </a: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          :</a:t>
                      </a:r>
                      <a:r>
                        <a:rPr lang="en-US" altLang="ko-KR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공통</a:t>
                      </a:r>
                      <a:r>
                        <a:rPr lang="en-US" altLang="ko-KR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필수</a:t>
                      </a:r>
                      <a:r>
                        <a:rPr lang="en-US" altLang="ko-KR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lang="ko-KR" altLang="en-US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입력항목</a:t>
                      </a:r>
                      <a:endParaRPr lang="en-US" altLang="ko-KR" sz="1100" b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          : </a:t>
                      </a:r>
                      <a:r>
                        <a:rPr lang="ko-KR" altLang="en-US" sz="1100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선택입력항목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71668" cy="4588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39725" y="5686425"/>
            <a:ext cx="603250" cy="1619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39725" y="5867400"/>
            <a:ext cx="603250" cy="161925"/>
          </a:xfrm>
          <a:prstGeom prst="rect">
            <a:avLst/>
          </a:prstGeom>
          <a:solidFill>
            <a:srgbClr val="49F94D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69614" y="2992329"/>
            <a:ext cx="1085847" cy="13459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국책과제 오더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510406" y="1514593"/>
            <a:ext cx="2637051" cy="110100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추가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신청시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최초 신청전표 선택지정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8066361" y="2249380"/>
            <a:ext cx="1085847" cy="13459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rgbClr val="FF0000"/>
                </a:solidFill>
              </a:rPr>
              <a:t>상세내용 </a:t>
            </a:r>
            <a:r>
              <a:rPr lang="ko-KR" altLang="en-US" sz="800" dirty="0" err="1" smtClean="0">
                <a:solidFill>
                  <a:srgbClr val="FF0000"/>
                </a:solidFill>
              </a:rPr>
              <a:t>입력시</a:t>
            </a:r>
            <a:r>
              <a:rPr lang="ko-KR" altLang="en-US" sz="800" dirty="0" smtClean="0">
                <a:solidFill>
                  <a:srgbClr val="FF0000"/>
                </a:solidFill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</a:rPr>
              <a:t>v</a:t>
            </a:r>
            <a:endParaRPr lang="ko-KR" altLang="en-US" sz="800" dirty="0" smtClean="0">
              <a:solidFill>
                <a:srgbClr val="FF0000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548895" y="3574456"/>
            <a:ext cx="446594" cy="170132"/>
          </a:xfrm>
          <a:prstGeom prst="roundRect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3" name="오른쪽으로 구부러진 화살표 12"/>
          <p:cNvSpPr/>
          <p:nvPr/>
        </p:nvSpPr>
        <p:spPr>
          <a:xfrm>
            <a:off x="1110343" y="3445329"/>
            <a:ext cx="400050" cy="506193"/>
          </a:xfrm>
          <a:prstGeom prst="curvedRightArrow">
            <a:avLst/>
          </a:prstGeom>
          <a:solidFill>
            <a:srgbClr val="00B050">
              <a:alpha val="37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87996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8666918" y="6144846"/>
            <a:ext cx="446594" cy="170132"/>
          </a:xfrm>
          <a:prstGeom prst="roundRect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510260" y="4701259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400" b="0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처리현황 조회 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4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8" name="Picture 4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370240"/>
            <a:ext cx="8600169" cy="1691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오른쪽으로 구부러진 화살표 5"/>
          <p:cNvSpPr/>
          <p:nvPr/>
        </p:nvSpPr>
        <p:spPr>
          <a:xfrm rot="20242055">
            <a:off x="1330771" y="2588075"/>
            <a:ext cx="400050" cy="1477743"/>
          </a:xfrm>
          <a:prstGeom prst="curvedRightArrow">
            <a:avLst/>
          </a:prstGeom>
          <a:solidFill>
            <a:srgbClr val="00B050">
              <a:alpha val="37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7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0879" y="2857500"/>
            <a:ext cx="7364186" cy="357595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8. 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 도 금 정 산</a:t>
            </a:r>
            <a:endParaRPr lang="en-US" altLang="ko-KR" sz="35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</a:t>
            </a: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(1) 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매입전자세금계산서</a:t>
            </a:r>
            <a:endParaRPr lang="en-US" altLang="ko-KR" sz="20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(2) 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매입세금계산서</a:t>
            </a:r>
            <a:endParaRPr lang="en-US" altLang="ko-KR" sz="20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(3) </a:t>
            </a:r>
            <a:r>
              <a:rPr lang="ko-KR" altLang="en-US" sz="20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입금 정산</a:t>
            </a: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  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825168" y="2231273"/>
            <a:ext cx="5472608" cy="273802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ko-KR" altLang="en-US" sz="1200" b="0" dirty="0" smtClean="0">
                <a:latin typeface="HY헤드라인M" pitchFamily="18" charset="-127"/>
                <a:ea typeface="HY헤드라인M" pitchFamily="18" charset="-127"/>
              </a:rPr>
              <a:t>▶</a:t>
            </a:r>
            <a:r>
              <a:rPr lang="en-US" altLang="ko-KR" sz="1200" b="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0" dirty="0" err="1" smtClean="0"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1200" b="0" dirty="0" smtClean="0">
                <a:latin typeface="HY헤드라인M" pitchFamily="18" charset="-127"/>
                <a:ea typeface="HY헤드라인M" pitchFamily="18" charset="-127"/>
              </a:rPr>
              <a:t> 신청 메뉴</a:t>
            </a:r>
            <a:endParaRPr lang="ko-KR" altLang="en-US" sz="1200" b="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806118" y="2669959"/>
            <a:ext cx="5472608" cy="349466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ko-KR" altLang="en-US" sz="15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▶ </a:t>
            </a:r>
            <a:r>
              <a:rPr lang="ko-KR" altLang="en-US" sz="1500" b="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15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정산 </a:t>
            </a:r>
            <a:r>
              <a:rPr lang="en-US" altLang="ko-KR" sz="15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– </a:t>
            </a:r>
            <a:r>
              <a:rPr lang="ko-KR" altLang="en-US" sz="15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각 증빙에 맞는 메뉴 선택하여 정산 처리</a:t>
            </a:r>
            <a:endParaRPr lang="ko-KR" altLang="en-US" sz="1500" b="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825168" y="3206089"/>
            <a:ext cx="5472608" cy="280061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ko-KR" altLang="en-US" sz="1200" b="0" dirty="0" smtClean="0">
                <a:latin typeface="HY헤드라인M" pitchFamily="18" charset="-127"/>
                <a:ea typeface="HY헤드라인M" pitchFamily="18" charset="-127"/>
              </a:rPr>
              <a:t>▶</a:t>
            </a:r>
            <a:r>
              <a:rPr lang="en-US" altLang="ko-KR" sz="1200" b="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0" dirty="0" err="1" smtClean="0"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1200" b="0" dirty="0" smtClean="0">
                <a:latin typeface="HY헤드라인M" pitchFamily="18" charset="-127"/>
                <a:ea typeface="HY헤드라인M" pitchFamily="18" charset="-127"/>
              </a:rPr>
              <a:t> 입금 정산 </a:t>
            </a:r>
            <a:r>
              <a:rPr lang="en-US" altLang="ko-KR" sz="1200" b="0" dirty="0" smtClean="0">
                <a:latin typeface="HY헤드라인M" pitchFamily="18" charset="-127"/>
                <a:ea typeface="HY헤드라인M" pitchFamily="18" charset="-127"/>
              </a:rPr>
              <a:t>– </a:t>
            </a:r>
            <a:r>
              <a:rPr lang="ko-KR" altLang="en-US" sz="1200" b="0" dirty="0" err="1" smtClean="0"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1200" b="0" dirty="0" smtClean="0">
                <a:latin typeface="HY헤드라인M" pitchFamily="18" charset="-127"/>
                <a:ea typeface="HY헤드라인M" pitchFamily="18" charset="-127"/>
              </a:rPr>
              <a:t> 잔액을 입금 처리 했을 경우 정산 처리 메뉴</a:t>
            </a:r>
            <a:endParaRPr lang="ko-KR" altLang="en-US" sz="1200" b="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0189" y="1044575"/>
            <a:ext cx="1943457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126650" y="2457450"/>
            <a:ext cx="1654650" cy="790575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8. 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 도 금 정 산</a:t>
            </a:r>
            <a:endParaRPr lang="en-US" altLang="ko-KR" sz="35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</a:t>
            </a:r>
            <a:r>
              <a:rPr lang="en-US" altLang="ko-KR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(1) </a:t>
            </a:r>
            <a:r>
              <a:rPr lang="ko-KR" altLang="en-US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매입전자세금계산서</a:t>
            </a:r>
            <a:endParaRPr lang="en-US" altLang="ko-KR" sz="2000" u="sng" dirty="0" smtClean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(2) 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매입세금계산서 </a:t>
            </a: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20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국책과제</a:t>
            </a:r>
            <a:endParaRPr lang="en-US" altLang="ko-KR" sz="20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(3) </a:t>
            </a:r>
            <a:r>
              <a:rPr lang="ko-KR" altLang="en-US" sz="20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입금 정산</a:t>
            </a: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  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/>
        </p:nvGrpSpPr>
        <p:grpSpPr>
          <a:xfrm>
            <a:off x="339725" y="1023793"/>
            <a:ext cx="9167957" cy="4587298"/>
            <a:chOff x="339725" y="1023793"/>
            <a:chExt cx="9167957" cy="4587298"/>
          </a:xfrm>
        </p:grpSpPr>
        <p:pic>
          <p:nvPicPr>
            <p:cNvPr id="239618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23793"/>
              <a:ext cx="9167957" cy="4587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20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67414" y="2762250"/>
              <a:ext cx="1662111" cy="1819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26455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전자세금계산서로 </a:t>
                      </a:r>
                      <a:r>
                        <a:rPr lang="ko-KR" altLang="en-US" sz="12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정산</a:t>
                      </a:r>
                      <a:r>
                        <a:rPr lang="ko-KR" altLang="en-US" sz="12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하는 메뉴로</a:t>
                      </a:r>
                      <a:r>
                        <a:rPr lang="en-US" altLang="ko-KR" sz="12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...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특이사항은 </a:t>
                      </a:r>
                      <a:r>
                        <a:rPr lang="ko-KR" altLang="en-US" sz="1200" baseline="0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2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신청전표를 지정</a:t>
                      </a:r>
                      <a:r>
                        <a:rPr lang="en-US" altLang="ko-KR" sz="12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(Mapping)</a:t>
                      </a:r>
                      <a:r>
                        <a:rPr lang="ko-KR" altLang="en-US" sz="12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해준다</a:t>
                      </a:r>
                      <a:r>
                        <a:rPr lang="en-US" altLang="ko-KR" sz="1200" baseline="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  <a:endParaRPr lang="en-US" altLang="ko-KR" sz="1200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1334" y="4116114"/>
            <a:ext cx="7295198" cy="11915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40135" y="1698155"/>
            <a:ext cx="3944829" cy="1877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꺾인 연결선 11"/>
          <p:cNvCxnSpPr>
            <a:stCxn id="8" idx="3"/>
            <a:endCxn id="239619" idx="0"/>
          </p:cNvCxnSpPr>
          <p:nvPr/>
        </p:nvCxnSpPr>
        <p:spPr>
          <a:xfrm>
            <a:off x="4384964" y="1792053"/>
            <a:ext cx="1523969" cy="2324061"/>
          </a:xfrm>
          <a:prstGeom prst="bentConnector2">
            <a:avLst/>
          </a:prstGeom>
          <a:ln w="127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모서리가 둥근 직사각형 14"/>
          <p:cNvSpPr/>
          <p:nvPr/>
        </p:nvSpPr>
        <p:spPr>
          <a:xfrm>
            <a:off x="589718" y="4601796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0135" y="2955454"/>
            <a:ext cx="8770540" cy="225895"/>
          </a:xfrm>
          <a:prstGeom prst="rect">
            <a:avLst/>
          </a:prstGeom>
          <a:noFill/>
          <a:ln w="1270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339725" y="1044576"/>
            <a:ext cx="9185275" cy="5146673"/>
            <a:chOff x="339725" y="1044576"/>
            <a:chExt cx="9185275" cy="5146673"/>
          </a:xfrm>
        </p:grpSpPr>
        <p:pic>
          <p:nvPicPr>
            <p:cNvPr id="240642" name="Picture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044576"/>
              <a:ext cx="9185275" cy="51466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064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86464" y="2333625"/>
              <a:ext cx="1452562" cy="1589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516460" y="3774605"/>
            <a:ext cx="7798990" cy="6068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8638343" y="6106746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19785" y="5079537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519785" y="4720309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26455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0" dirty="0" err="1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처리현황 조회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-</a:t>
                      </a:r>
                      <a:r>
                        <a:rPr lang="ko-KR" altLang="en-US" sz="12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처리현황 메뉴에서 </a:t>
                      </a:r>
                      <a:r>
                        <a:rPr lang="ko-KR" altLang="en-US" sz="1200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2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잔액을 확인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할 수 있다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-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해당 </a:t>
                      </a:r>
                      <a:r>
                        <a:rPr lang="ko-KR" altLang="en-US" sz="12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전도금을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선택하면 </a:t>
                      </a:r>
                      <a:r>
                        <a:rPr lang="ko-KR" altLang="en-US" sz="12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세부 정산내역을 확인 가능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하다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 전표처리현황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전도금처리현황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처리현황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438274"/>
            <a:ext cx="9185275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8375" y="3667125"/>
            <a:ext cx="734949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오른쪽으로 구부러진 화살표 7"/>
          <p:cNvSpPr/>
          <p:nvPr/>
        </p:nvSpPr>
        <p:spPr>
          <a:xfrm rot="20242055">
            <a:off x="1568896" y="3245300"/>
            <a:ext cx="400050" cy="1477743"/>
          </a:xfrm>
          <a:prstGeom prst="curvedRightArrow">
            <a:avLst/>
          </a:prstGeom>
          <a:solidFill>
            <a:srgbClr val="00B050">
              <a:alpha val="37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8. 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 도 금 정 산</a:t>
            </a:r>
            <a:endParaRPr lang="en-US" altLang="ko-KR" sz="35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</a:t>
            </a: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(1) 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매입전자세금계산서</a:t>
            </a:r>
            <a:endParaRPr lang="en-US" altLang="ko-KR" sz="20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</a:t>
            </a:r>
            <a:r>
              <a:rPr lang="en-US" altLang="ko-KR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(2) </a:t>
            </a:r>
            <a:r>
              <a:rPr lang="ko-KR" altLang="en-US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매입세금계산서 </a:t>
            </a:r>
            <a:r>
              <a:rPr lang="en-US" altLang="ko-KR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– </a:t>
            </a:r>
            <a:r>
              <a:rPr lang="ko-KR" altLang="en-US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국책과제</a:t>
            </a:r>
            <a:endParaRPr lang="en-US" altLang="ko-KR" sz="2000" u="sng" dirty="0" smtClean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(3) </a:t>
            </a:r>
            <a:r>
              <a:rPr lang="ko-KR" altLang="en-US" sz="20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입금 정산</a:t>
            </a: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  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53887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국책과제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실물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종이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세금계산서로 </a:t>
                      </a:r>
                      <a:r>
                        <a:rPr lang="ko-KR" altLang="en-US" sz="12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정산하는 화면</a:t>
                      </a: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국책과제 전표는 </a:t>
                      </a:r>
                      <a:r>
                        <a:rPr lang="ko-KR" altLang="en-US" sz="12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국책과제 </a:t>
                      </a:r>
                      <a:r>
                        <a:rPr lang="ko-KR" altLang="en-US" sz="1200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내부오더</a:t>
                      </a:r>
                      <a:r>
                        <a:rPr lang="ko-KR" altLang="en-US" sz="12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를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입력해야 한다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기타 입력 사항 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“Click”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06525"/>
            <a:ext cx="913828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8000168" y="4116021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6931" y="1095493"/>
            <a:ext cx="4718944" cy="30468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▶국책과제 </a:t>
            </a:r>
            <a:r>
              <a:rPr lang="en-US" altLang="ko-KR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기술연구소</a:t>
            </a:r>
            <a:r>
              <a:rPr lang="en-US" altLang="ko-KR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는 </a:t>
            </a:r>
            <a:r>
              <a:rPr lang="ko-KR" altLang="en-US" sz="15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내부오더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필수입력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264551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국책과제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실물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종이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세금계산서로 </a:t>
                      </a:r>
                      <a:r>
                        <a:rPr lang="ko-KR" altLang="en-US" sz="12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정산하는 화면</a:t>
                      </a: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국책과제 전표는 </a:t>
                      </a:r>
                      <a:r>
                        <a:rPr lang="ko-KR" altLang="en-US" sz="1200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국책과제 </a:t>
                      </a:r>
                      <a:r>
                        <a:rPr lang="ko-KR" altLang="en-US" sz="1200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내부오더</a:t>
                      </a:r>
                      <a:r>
                        <a:rPr lang="ko-KR" altLang="en-US" sz="12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를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입력해야 한다</a:t>
                      </a:r>
                      <a:r>
                        <a:rPr lang="en-US" altLang="ko-KR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  <a:r>
                        <a:rPr lang="ko-KR" altLang="en-US" sz="12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en-US" altLang="ko-KR" sz="12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모서리가 둥근 직사각형 5"/>
          <p:cNvSpPr/>
          <p:nvPr/>
        </p:nvSpPr>
        <p:spPr>
          <a:xfrm>
            <a:off x="8057318" y="4420821"/>
            <a:ext cx="446594" cy="170132"/>
          </a:xfrm>
          <a:prstGeom prst="roundRect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pic>
        <p:nvPicPr>
          <p:cNvPr id="239618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28750"/>
            <a:ext cx="915543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376931" y="1095493"/>
            <a:ext cx="4718944" cy="30468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▶국책과제 </a:t>
            </a:r>
            <a:r>
              <a:rPr lang="en-US" altLang="ko-KR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기술연구소</a:t>
            </a:r>
            <a:r>
              <a:rPr lang="en-US" altLang="ko-KR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는 </a:t>
            </a:r>
            <a:r>
              <a:rPr lang="ko-KR" altLang="en-US" sz="15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내부오더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필수입력</a:t>
            </a: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3850" y="2128939"/>
            <a:ext cx="5429250" cy="362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30611" y="4403254"/>
            <a:ext cx="3617514" cy="22589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꺾인 연결선 11"/>
          <p:cNvCxnSpPr>
            <a:stCxn id="9" idx="0"/>
            <a:endCxn id="243715" idx="1"/>
          </p:cNvCxnSpPr>
          <p:nvPr/>
        </p:nvCxnSpPr>
        <p:spPr>
          <a:xfrm rot="5400000" flipH="1" flipV="1">
            <a:off x="2955015" y="3224419"/>
            <a:ext cx="463189" cy="1894482"/>
          </a:xfrm>
          <a:prstGeom prst="bentConnector2">
            <a:avLst/>
          </a:prstGeom>
          <a:ln w="127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모서리가 둥근 직사각형 12"/>
          <p:cNvSpPr/>
          <p:nvPr/>
        </p:nvSpPr>
        <p:spPr>
          <a:xfrm>
            <a:off x="747314" y="5376785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038227"/>
            <a:ext cx="9185275" cy="5213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1524000" y="3952875"/>
            <a:ext cx="7791449" cy="47625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72256" y="1044575"/>
            <a:ext cx="4718944" cy="30468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▶국책과제 </a:t>
            </a:r>
            <a:r>
              <a:rPr lang="en-US" altLang="ko-KR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기술연구소</a:t>
            </a:r>
            <a:r>
              <a:rPr lang="en-US" altLang="ko-KR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는 </a:t>
            </a:r>
            <a:r>
              <a:rPr lang="ko-KR" altLang="en-US" sz="15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내부오더</a:t>
            </a:r>
            <a:r>
              <a:rPr lang="ko-KR" altLang="en-US" sz="15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필수입력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767364" y="6186410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519785" y="5136687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519785" y="4777459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8. 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 도 금 정 산</a:t>
            </a:r>
            <a:endParaRPr lang="en-US" altLang="ko-KR" sz="35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</a:t>
            </a: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(1) 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매입전자세금계산서</a:t>
            </a:r>
            <a:endParaRPr lang="en-US" altLang="ko-KR" sz="20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(2) 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매입세금계산서 </a:t>
            </a: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– </a:t>
            </a:r>
            <a:r>
              <a:rPr lang="ko-KR" altLang="en-US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국책과제</a:t>
            </a:r>
            <a:endParaRPr lang="en-US" altLang="ko-KR" sz="20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  </a:t>
            </a:r>
            <a:r>
              <a:rPr lang="en-US" altLang="ko-KR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(3) </a:t>
            </a:r>
            <a:r>
              <a:rPr lang="ko-KR" altLang="en-US" sz="2000" u="sng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전도금</a:t>
            </a:r>
            <a:r>
              <a:rPr lang="ko-KR" altLang="en-US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입금 정산</a:t>
            </a:r>
            <a:r>
              <a:rPr lang="en-US" altLang="ko-KR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                      </a:t>
            </a:r>
            <a:endParaRPr lang="ko-KR" altLang="en-US" sz="2000" u="sng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1" dirty="0" err="1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입금정산 </a:t>
                      </a:r>
                      <a:r>
                        <a:rPr lang="en-US" altLang="ko-KR" sz="1500" b="1" dirty="0" smtClean="0">
                          <a:solidFill>
                            <a:srgbClr val="0070C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1" dirty="0" smtClean="0">
                        <a:solidFill>
                          <a:srgbClr val="0070C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2" name="Picture 4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14463"/>
            <a:ext cx="911542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58936" y="3267076"/>
            <a:ext cx="4400550" cy="290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00763" y="1044575"/>
            <a:ext cx="3460433" cy="158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485900" y="3098800"/>
            <a:ext cx="2790825" cy="20955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85900" y="2857500"/>
            <a:ext cx="3295650" cy="20955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꺾인 연결선 11"/>
          <p:cNvCxnSpPr>
            <a:stCxn id="8" idx="3"/>
            <a:endCxn id="242691" idx="1"/>
          </p:cNvCxnSpPr>
          <p:nvPr/>
        </p:nvCxnSpPr>
        <p:spPr>
          <a:xfrm>
            <a:off x="4276725" y="3203575"/>
            <a:ext cx="882211" cy="1513683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꺾인 연결선 11"/>
          <p:cNvCxnSpPr>
            <a:stCxn id="9" idx="3"/>
            <a:endCxn id="242693" idx="1"/>
          </p:cNvCxnSpPr>
          <p:nvPr/>
        </p:nvCxnSpPr>
        <p:spPr>
          <a:xfrm flipV="1">
            <a:off x="4781550" y="1834674"/>
            <a:ext cx="1319213" cy="1127601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모서리가 둥근 직사각형 22"/>
          <p:cNvSpPr/>
          <p:nvPr/>
        </p:nvSpPr>
        <p:spPr>
          <a:xfrm>
            <a:off x="566339" y="4376660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305556" y="192534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305556" y="21348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305556" y="242064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305556" y="28683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305556" y="30969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305556" y="33159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305556" y="35350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339725" y="41160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8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044575"/>
            <a:ext cx="9103995" cy="5097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8643539" y="6072110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519785" y="4831887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519785" y="4472659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0" dirty="0" err="1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전도금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처리현황 조회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 전표처리현황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처리현황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66838"/>
            <a:ext cx="8496300" cy="3329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오른쪽으로 구부러진 화살표 5"/>
          <p:cNvSpPr/>
          <p:nvPr/>
        </p:nvSpPr>
        <p:spPr>
          <a:xfrm rot="20242055">
            <a:off x="1330771" y="2740475"/>
            <a:ext cx="400050" cy="1477743"/>
          </a:xfrm>
          <a:prstGeom prst="curvedRightArrow">
            <a:avLst/>
          </a:prstGeom>
          <a:solidFill>
            <a:srgbClr val="00B050">
              <a:alpha val="37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5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60245" y="3262313"/>
            <a:ext cx="7581900" cy="297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9. SAP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전표 결재상신</a:t>
            </a:r>
            <a:r>
              <a:rPr lang="en-US" altLang="ko-KR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    </a:t>
            </a:r>
            <a:endParaRPr lang="ko-KR" altLang="en-US" sz="2000" u="sng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115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9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SAP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결재상신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조회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b="1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dirty="0" smtClean="0">
                          <a:sym typeface="Wingdings" pitchFamily="2" charset="2"/>
                        </a:rPr>
                        <a:t></a:t>
                      </a:r>
                      <a:r>
                        <a:rPr lang="ko-KR" altLang="en-US" sz="1100" b="1" dirty="0" smtClean="0"/>
                        <a:t>사업장 </a:t>
                      </a:r>
                      <a:r>
                        <a:rPr lang="en-US" altLang="ko-KR" sz="1100" b="1" dirty="0" smtClean="0"/>
                        <a:t>/ </a:t>
                      </a:r>
                      <a:r>
                        <a:rPr lang="ko-KR" altLang="en-US" sz="1100" b="1" dirty="0" smtClean="0"/>
                        <a:t>전표유형 </a:t>
                      </a:r>
                      <a:r>
                        <a:rPr lang="en-US" altLang="ko-KR" sz="1100" b="1" dirty="0" smtClean="0"/>
                        <a:t>/ </a:t>
                      </a:r>
                      <a:r>
                        <a:rPr lang="ko-KR" altLang="en-US" sz="1100" b="1" dirty="0" smtClean="0"/>
                        <a:t>처리구분 </a:t>
                      </a:r>
                      <a:r>
                        <a:rPr lang="en-US" altLang="ko-KR" sz="1100" b="1" dirty="0" smtClean="0"/>
                        <a:t>/ </a:t>
                      </a:r>
                      <a:r>
                        <a:rPr lang="ko-KR" altLang="en-US" sz="1100" b="1" dirty="0" smtClean="0"/>
                        <a:t>전기일자 </a:t>
                      </a:r>
                      <a:r>
                        <a:rPr lang="ko-KR" altLang="en-US" sz="1100" b="1" dirty="0" err="1" smtClean="0"/>
                        <a:t>를</a:t>
                      </a:r>
                      <a:r>
                        <a:rPr lang="ko-KR" altLang="en-US" sz="1100" b="1" dirty="0" smtClean="0"/>
                        <a:t> 선택하여 </a:t>
                      </a:r>
                      <a:r>
                        <a:rPr lang="en-US" altLang="ko-KR" sz="1100" b="1" dirty="0" smtClean="0"/>
                        <a:t>“</a:t>
                      </a:r>
                      <a:r>
                        <a:rPr lang="ko-KR" altLang="en-US" sz="1100" b="1" dirty="0" smtClean="0"/>
                        <a:t>조회</a:t>
                      </a:r>
                      <a:r>
                        <a:rPr lang="en-US" altLang="ko-KR" sz="1100" b="1" dirty="0" smtClean="0"/>
                        <a:t>”</a:t>
                      </a: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7" name="Picture 5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43025"/>
            <a:ext cx="91948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415926" y="3714750"/>
            <a:ext cx="584199" cy="20955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88" y="2247900"/>
            <a:ext cx="11141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>
          <a:xfrm>
            <a:off x="8986439" y="2252585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50" y="2247900"/>
            <a:ext cx="1152525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>
          <a:xfrm>
            <a:off x="339725" y="35922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902700" y="22491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676775" y="2066925"/>
            <a:ext cx="4219575" cy="2000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540250" y="20872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496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749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SAP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결재상신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–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일괄지정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</a:t>
                      </a:r>
                      <a:r>
                        <a:rPr lang="en-US" altLang="ko-KR" sz="15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결재 요청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6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</a:t>
                      </a:r>
                      <a:r>
                        <a:rPr lang="en-US" altLang="ko-KR" sz="1100" b="1" baseline="0" dirty="0" smtClean="0"/>
                        <a:t> </a:t>
                      </a:r>
                      <a:r>
                        <a:rPr lang="ko-KR" altLang="en-US" sz="1100" b="1" dirty="0" smtClean="0"/>
                        <a:t>결재상신 건을 개별선택 </a:t>
                      </a:r>
                      <a:r>
                        <a:rPr lang="en-US" altLang="ko-KR" sz="1100" b="1" dirty="0" smtClean="0"/>
                        <a:t>/ </a:t>
                      </a:r>
                      <a:r>
                        <a:rPr lang="ko-KR" altLang="en-US" sz="1100" b="1" dirty="0" smtClean="0"/>
                        <a:t>일괄선택 후 </a:t>
                      </a:r>
                      <a:r>
                        <a:rPr lang="en-US" altLang="ko-KR" sz="1100" b="1" dirty="0" smtClean="0"/>
                        <a:t>“</a:t>
                      </a:r>
                      <a:r>
                        <a:rPr lang="ko-KR" altLang="en-US" sz="1100" b="1" dirty="0" smtClean="0"/>
                        <a:t>결재요청</a:t>
                      </a:r>
                      <a:r>
                        <a:rPr lang="en-US" altLang="ko-KR" sz="1100" b="1" dirty="0" smtClean="0"/>
                        <a:t>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dirty="0" smtClean="0">
                          <a:sym typeface="Wingdings" pitchFamily="2" charset="2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일괄선택 후 품의서 </a:t>
                      </a:r>
                      <a:r>
                        <a:rPr lang="en-US" altLang="ko-KR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/ </a:t>
                      </a:r>
                      <a:r>
                        <a:rPr lang="ko-KR" altLang="en-US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첨부파일 </a:t>
                      </a:r>
                      <a:r>
                        <a:rPr lang="ko-KR" altLang="en-US" sz="1100" b="1" dirty="0" err="1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유첨</a:t>
                      </a:r>
                      <a:r>
                        <a:rPr lang="ko-KR" altLang="en-US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 시 선택전표에 공통 적용</a:t>
                      </a:r>
                      <a:r>
                        <a:rPr lang="en-US" altLang="ko-KR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 </a:t>
                      </a:r>
                      <a:endParaRPr lang="ko-KR" altLang="en-US" sz="1100" b="1" dirty="0" smtClean="0">
                        <a:solidFill>
                          <a:srgbClr val="00B05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95413"/>
            <a:ext cx="9194800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1381125" y="2438400"/>
            <a:ext cx="219075" cy="10191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043589" y="5938760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285875" y="23158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8934450" y="592584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310360" y="4288962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2310360" y="3815434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115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9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SAP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결재상신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개별확인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결재 요청 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</a:t>
                      </a:r>
                      <a:r>
                        <a:rPr lang="en-US" altLang="ko-KR" sz="1100" b="1" baseline="0" dirty="0" smtClean="0"/>
                        <a:t> </a:t>
                      </a:r>
                      <a:r>
                        <a:rPr lang="ko-KR" altLang="en-US" sz="1100" b="1" baseline="0" dirty="0" smtClean="0"/>
                        <a:t>전표를 </a:t>
                      </a:r>
                      <a:r>
                        <a:rPr lang="en-US" altLang="ko-KR" sz="1100" b="1" baseline="0" dirty="0" smtClean="0"/>
                        <a:t>“Click” </a:t>
                      </a:r>
                      <a:r>
                        <a:rPr lang="ko-KR" altLang="en-US" sz="1100" b="1" baseline="0" dirty="0" smtClean="0"/>
                        <a:t>하여 상세내역 확인 </a:t>
                      </a:r>
                      <a:r>
                        <a:rPr lang="ko-KR" altLang="en-US" sz="1100" b="1" dirty="0" smtClean="0"/>
                        <a:t>후 </a:t>
                      </a:r>
                      <a:r>
                        <a:rPr lang="en-US" altLang="ko-KR" sz="1100" b="1" dirty="0" smtClean="0"/>
                        <a:t>“</a:t>
                      </a:r>
                      <a:r>
                        <a:rPr lang="ko-KR" altLang="en-US" sz="1100" b="1" dirty="0" smtClean="0"/>
                        <a:t>결재요청</a:t>
                      </a:r>
                      <a:r>
                        <a:rPr lang="en-US" altLang="ko-KR" sz="1100" b="1" dirty="0" smtClean="0"/>
                        <a:t>” 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00175"/>
            <a:ext cx="92138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463550" y="30778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115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9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SAP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결재상신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개별확인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결재 요청 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</a:t>
                      </a:r>
                      <a:r>
                        <a:rPr lang="en-US" altLang="ko-KR" sz="1100" b="1" baseline="0" dirty="0" smtClean="0"/>
                        <a:t> </a:t>
                      </a:r>
                      <a:r>
                        <a:rPr lang="ko-KR" altLang="en-US" sz="1100" b="1" baseline="0" dirty="0" smtClean="0"/>
                        <a:t>전표를 </a:t>
                      </a:r>
                      <a:r>
                        <a:rPr lang="en-US" altLang="ko-KR" sz="1100" b="1" baseline="0" dirty="0" smtClean="0"/>
                        <a:t>“Click” </a:t>
                      </a:r>
                      <a:r>
                        <a:rPr lang="ko-KR" altLang="en-US" sz="1100" b="1" baseline="0" dirty="0" smtClean="0"/>
                        <a:t>하여 상세내역 확인 </a:t>
                      </a:r>
                      <a:r>
                        <a:rPr lang="ko-KR" altLang="en-US" sz="1100" b="1" dirty="0" smtClean="0"/>
                        <a:t>후 </a:t>
                      </a:r>
                      <a:r>
                        <a:rPr lang="en-US" altLang="ko-KR" sz="1100" b="1" dirty="0" smtClean="0"/>
                        <a:t>“</a:t>
                      </a:r>
                      <a:r>
                        <a:rPr lang="ko-KR" altLang="en-US" sz="1100" b="1" dirty="0" smtClean="0"/>
                        <a:t>결재요청</a:t>
                      </a:r>
                      <a:r>
                        <a:rPr lang="en-US" altLang="ko-KR" sz="1100" b="1" dirty="0" smtClean="0"/>
                        <a:t>” 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366837"/>
            <a:ext cx="9204325" cy="477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모서리가 둥근 직사각형 12"/>
          <p:cNvSpPr/>
          <p:nvPr/>
        </p:nvSpPr>
        <p:spPr>
          <a:xfrm>
            <a:off x="8710214" y="6062585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8601075" y="60496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62635" y="4936662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462635" y="4596484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115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9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전표처리현황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 “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전표처리현황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” 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에서 진행상태를 확인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462088"/>
            <a:ext cx="9175750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모서리가 둥근 직사각형 12"/>
          <p:cNvSpPr/>
          <p:nvPr/>
        </p:nvSpPr>
        <p:spPr>
          <a:xfrm>
            <a:off x="9015014" y="2452610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629150" y="21634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8943975" y="24492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10. 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전표승인</a:t>
            </a:r>
            <a:r>
              <a:rPr lang="en-US" altLang="ko-KR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    </a:t>
            </a:r>
            <a:endParaRPr lang="ko-KR" altLang="en-US" sz="2000" u="sng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9253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1447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전표승인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조회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7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b="1" baseline="0" dirty="0" smtClean="0">
                          <a:solidFill>
                            <a:srgbClr val="00B0F0"/>
                          </a:solidFill>
                          <a:sym typeface="Wingdings" pitchFamily="2" charset="2"/>
                        </a:rPr>
                        <a:t>업무구분 </a:t>
                      </a:r>
                      <a:r>
                        <a:rPr lang="en-US" altLang="ko-KR" sz="1100" b="1" baseline="0" dirty="0" smtClean="0">
                          <a:solidFill>
                            <a:srgbClr val="00B0F0"/>
                          </a:solidFill>
                          <a:sym typeface="Wingdings" pitchFamily="2" charset="2"/>
                        </a:rPr>
                        <a:t>/ </a:t>
                      </a:r>
                      <a:r>
                        <a:rPr lang="ko-KR" altLang="en-US" sz="1100" b="1" baseline="0" dirty="0" smtClean="0">
                          <a:solidFill>
                            <a:srgbClr val="00B0F0"/>
                          </a:solidFill>
                          <a:sym typeface="Wingdings" pitchFamily="2" charset="2"/>
                        </a:rPr>
                        <a:t>전표유형 </a:t>
                      </a:r>
                      <a:r>
                        <a:rPr lang="en-US" altLang="ko-KR" sz="1100" b="1" baseline="0" dirty="0" smtClean="0">
                          <a:solidFill>
                            <a:srgbClr val="00B0F0"/>
                          </a:solidFill>
                          <a:sym typeface="Wingdings" pitchFamily="2" charset="2"/>
                        </a:rPr>
                        <a:t>/ </a:t>
                      </a:r>
                      <a:r>
                        <a:rPr lang="ko-KR" altLang="en-US" sz="1100" b="1" baseline="0" dirty="0" smtClean="0">
                          <a:solidFill>
                            <a:srgbClr val="00B0F0"/>
                          </a:solidFill>
                          <a:sym typeface="Wingdings" pitchFamily="2" charset="2"/>
                        </a:rPr>
                        <a:t>요청부서 </a:t>
                      </a:r>
                      <a:r>
                        <a:rPr lang="en-US" altLang="ko-KR" sz="1100" b="1" baseline="0" dirty="0" smtClean="0">
                          <a:solidFill>
                            <a:srgbClr val="00B0F0"/>
                          </a:solidFill>
                          <a:sym typeface="Wingdings" pitchFamily="2" charset="2"/>
                        </a:rPr>
                        <a:t>/ </a:t>
                      </a:r>
                      <a:r>
                        <a:rPr lang="ko-KR" altLang="en-US" sz="1100" b="1" baseline="0" dirty="0" err="1" smtClean="0">
                          <a:solidFill>
                            <a:srgbClr val="00B0F0"/>
                          </a:solidFill>
                          <a:sym typeface="Wingdings" pitchFamily="2" charset="2"/>
                        </a:rPr>
                        <a:t>요청자</a:t>
                      </a:r>
                      <a:r>
                        <a:rPr lang="ko-KR" altLang="en-US" sz="1100" b="1" baseline="0" dirty="0" err="1" smtClean="0">
                          <a:sym typeface="Wingdings" pitchFamily="2" charset="2"/>
                        </a:rPr>
                        <a:t>로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 조회하여 승인할 수 있다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  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전기일자 지정 후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“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조회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”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14463"/>
            <a:ext cx="9204325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전표결재승인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전표승인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모서리가 둥근 직사각형 12"/>
          <p:cNvSpPr/>
          <p:nvPr/>
        </p:nvSpPr>
        <p:spPr>
          <a:xfrm>
            <a:off x="9024539" y="2595485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7896225" y="20682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8934450" y="25920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63957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019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전표승인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일괄지정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</a:t>
                      </a:r>
                      <a:r>
                        <a:rPr lang="en-US" altLang="ko-KR" sz="15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5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승인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일괄선택 후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“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승인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”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76375"/>
            <a:ext cx="92043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전표결재승인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전표승인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8543925" y="38017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39725" y="29730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63957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019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전표승인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개별확인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</a:t>
                      </a:r>
                      <a:r>
                        <a:rPr lang="en-US" altLang="ko-KR" sz="15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5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승인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결재 할 전표를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 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선택한다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. ( Line 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선택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)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471612"/>
            <a:ext cx="9205097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전표결재승인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전표승인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1285875" y="310644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344907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8591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전표승인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개별확인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</a:t>
                      </a:r>
                      <a:r>
                        <a:rPr lang="en-US" altLang="ko-KR" sz="15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5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승인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개별 전표확인 후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“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승인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”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62088"/>
            <a:ext cx="9213850" cy="438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전표결재승인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전표승인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타원 8"/>
          <p:cNvSpPr/>
          <p:nvPr/>
        </p:nvSpPr>
        <p:spPr>
          <a:xfrm>
            <a:off x="8267700" y="56496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19080</TotalTime>
  <Words>2668</Words>
  <Application>Microsoft Office PowerPoint</Application>
  <PresentationFormat>A4 용지(210x297mm)</PresentationFormat>
  <Paragraphs>962</Paragraphs>
  <Slides>75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75</vt:i4>
      </vt:variant>
    </vt:vector>
  </HeadingPairs>
  <TitlesOfParts>
    <vt:vector size="78" baseType="lpstr">
      <vt:lpstr>Office Theme</vt:lpstr>
      <vt:lpstr>1_Office Theme</vt:lpstr>
      <vt:lpstr>비트맵 이미지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슬라이드 68</vt:lpstr>
      <vt:lpstr>슬라이드 69</vt:lpstr>
      <vt:lpstr>슬라이드 70</vt:lpstr>
      <vt:lpstr>슬라이드 71</vt:lpstr>
      <vt:lpstr>슬라이드 72</vt:lpstr>
      <vt:lpstr>슬라이드 73</vt:lpstr>
      <vt:lpstr>슬라이드 74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User</cp:lastModifiedBy>
  <cp:revision>600</cp:revision>
  <cp:lastPrinted>2006-08-30T13:33:06Z</cp:lastPrinted>
  <dcterms:created xsi:type="dcterms:W3CDTF">2008-05-17T00:48:54Z</dcterms:created>
  <dcterms:modified xsi:type="dcterms:W3CDTF">2013-03-27T08:42:13Z</dcterms:modified>
</cp:coreProperties>
</file>