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1.xml" ContentType="application/vnd.openxmlformats-officedocument.presentationml.tags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28"/>
  </p:notesMasterIdLst>
  <p:handoutMasterIdLst>
    <p:handoutMasterId r:id="rId29"/>
  </p:handoutMasterIdLst>
  <p:sldIdLst>
    <p:sldId id="374" r:id="rId3"/>
    <p:sldId id="375" r:id="rId4"/>
    <p:sldId id="377" r:id="rId5"/>
    <p:sldId id="379" r:id="rId6"/>
    <p:sldId id="390" r:id="rId7"/>
    <p:sldId id="391" r:id="rId8"/>
    <p:sldId id="450" r:id="rId9"/>
    <p:sldId id="392" r:id="rId10"/>
    <p:sldId id="394" r:id="rId11"/>
    <p:sldId id="396" r:id="rId12"/>
    <p:sldId id="456" r:id="rId13"/>
    <p:sldId id="457" r:id="rId14"/>
    <p:sldId id="458" r:id="rId15"/>
    <p:sldId id="459" r:id="rId16"/>
    <p:sldId id="460" r:id="rId17"/>
    <p:sldId id="462" r:id="rId18"/>
    <p:sldId id="463" r:id="rId19"/>
    <p:sldId id="464" r:id="rId20"/>
    <p:sldId id="465" r:id="rId21"/>
    <p:sldId id="466" r:id="rId22"/>
    <p:sldId id="467" r:id="rId23"/>
    <p:sldId id="469" r:id="rId24"/>
    <p:sldId id="470" r:id="rId25"/>
    <p:sldId id="471" r:id="rId26"/>
    <p:sldId id="472" r:id="rId27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452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41">
          <p15:clr>
            <a:srgbClr val="A4A3A4"/>
          </p15:clr>
        </p15:guide>
        <p15:guide id="2" pos="312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33"/>
    <a:srgbClr val="FF0000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809" autoAdjust="0"/>
    <p:restoredTop sz="97138" autoAdjust="0"/>
  </p:normalViewPr>
  <p:slideViewPr>
    <p:cSldViewPr snapToGrid="0" showGuides="1">
      <p:cViewPr varScale="1">
        <p:scale>
          <a:sx n="76" d="100"/>
          <a:sy n="76" d="100"/>
        </p:scale>
        <p:origin x="948" y="84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0023" cy="18002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25402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63589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2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786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73315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39487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9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052" name="Picture 1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7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/>
          <p:nvPr/>
        </p:nvSpPr>
        <p:spPr>
          <a:xfrm>
            <a:off x="1397910" y="3580301"/>
            <a:ext cx="71101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ko-KR" altLang="en-US" sz="30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사용자 교육 </a:t>
            </a:r>
            <a:r>
              <a:rPr lang="ko-KR" altLang="en-US" sz="3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매뉴얼</a:t>
            </a:r>
            <a:endParaRPr lang="en-US" altLang="ko-KR" sz="30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 FI</a:t>
            </a:r>
            <a:r>
              <a:rPr lang="ko-KR" altLang="en-US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</a:t>
            </a:r>
            <a:endParaRPr lang="en-US" altLang="ko-KR" sz="18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" name="Rectangle 1"/>
          <p:cNvSpPr/>
          <p:nvPr/>
        </p:nvSpPr>
        <p:spPr>
          <a:xfrm>
            <a:off x="2819400" y="5433175"/>
            <a:ext cx="4267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2015. </a:t>
            </a:r>
            <a:r>
              <a:rPr lang="en-US" altLang="ko-KR" sz="1800" b="1" dirty="0" smtClean="0">
                <a:ea typeface="맑은 고딕" panose="020B0503020000020004" pitchFamily="50" charset="-127"/>
                <a:cs typeface="Arial" panose="020B0604020202020204" pitchFamily="34" charset="0"/>
              </a:rPr>
              <a:t>10</a:t>
            </a:r>
            <a:endParaRPr lang="en-US" altLang="ko-KR" sz="1800" b="1" dirty="0" smtClean="0"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algn="ctr"/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세방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Express NSIS </a:t>
            </a:r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확장 프로젝트 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TFT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21470236"/>
              </p:ext>
            </p:extLst>
          </p:nvPr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2015.10.05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v0.9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조승권 부장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과정개요</a:t>
            </a:r>
          </a:p>
        </p:txBody>
      </p:sp>
      <p:sp>
        <p:nvSpPr>
          <p:cNvPr id="56323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33748"/>
              </p:ext>
            </p:extLst>
          </p:nvPr>
        </p:nvGraphicFramePr>
        <p:xfrm>
          <a:off x="344488" y="1412875"/>
          <a:ext cx="9288462" cy="4824413"/>
        </p:xfrm>
        <a:graphic>
          <a:graphicData uri="http://schemas.openxmlformats.org/drawingml/2006/table">
            <a:tbl>
              <a:tblPr/>
              <a:tblGrid>
                <a:gridCol w="9288462"/>
              </a:tblGrid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채권채무 반제관련 등 관련 모든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을 설명한다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76" name="Group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5552191"/>
              </p:ext>
            </p:extLst>
          </p:nvPr>
        </p:nvGraphicFramePr>
        <p:xfrm>
          <a:off x="1000125" y="1633538"/>
          <a:ext cx="7905750" cy="3963982"/>
        </p:xfrm>
        <a:graphic>
          <a:graphicData uri="http://schemas.openxmlformats.org/drawingml/2006/table">
            <a:tbl>
              <a:tblPr/>
              <a:tblGrid>
                <a:gridCol w="1665288"/>
                <a:gridCol w="6240462"/>
              </a:tblGrid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과목코드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과목명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FI_03.01.03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채권반제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FI_04.01.03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채무반제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8408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과목구성</a:t>
            </a:r>
          </a:p>
        </p:txBody>
      </p:sp>
      <p:sp>
        <p:nvSpPr>
          <p:cNvPr id="58409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841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/>
              <a:t>사용자 교육 개요</a:t>
            </a:r>
            <a:endParaRPr lang="ko-KR" altLang="en-US" dirty="0" smtClean="0"/>
          </a:p>
        </p:txBody>
      </p:sp>
      <p:sp>
        <p:nvSpPr>
          <p:cNvPr id="5841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7471215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반제관련 관련 모든 거래처리를 수행가능 해야 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지출전표 제외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고정자산관리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고정자산관리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1873250"/>
            <a:ext cx="8737600" cy="433078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87400" y="1511300"/>
            <a:ext cx="2286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400" b="1" dirty="0" smtClean="0">
                <a:latin typeface="+mn-ea"/>
                <a:ea typeface="+mn-ea"/>
              </a:rPr>
              <a:t>채권반제</a:t>
            </a:r>
            <a:endParaRPr lang="ko-KR" altLang="en-US" sz="1400" b="1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437" y="1774825"/>
            <a:ext cx="8874126" cy="440537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87400" y="1511300"/>
            <a:ext cx="2286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400" b="1" dirty="0" smtClean="0">
                <a:latin typeface="+mn-ea"/>
                <a:ea typeface="+mn-ea"/>
              </a:rPr>
              <a:t>채무반제</a:t>
            </a:r>
            <a:endParaRPr lang="ko-KR" altLang="en-US" sz="1400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541336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5350962"/>
              </p:ext>
            </p:extLst>
          </p:nvPr>
        </p:nvGraphicFramePr>
        <p:xfrm>
          <a:off x="488950" y="1557338"/>
          <a:ext cx="8856663" cy="4582417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440042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8483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45719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마스터 생성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고정자산 마스터 생성 및 관리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AS01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9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취득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고정자산을 취득 프로세스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FB01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9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이동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고정자산 이동 프로세스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AS02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9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분할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합산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고정자산 분할 및 합산 프로세스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ABUMN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9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매각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고정자산 매각 프로세스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FB01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9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폐기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고정자산 폐기 프로세스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ABAVN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9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9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25" y="2060575"/>
          <a:ext cx="8528050" cy="2305052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자재소요계획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Stock Requirements List 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MD04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청구현황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Purchase Requisition List 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ZMMM3010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현재고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Stock Overview/ Display Warehouse Stocks of Material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MMBE,MB51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발주현황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Purchase Requisition Trace Report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ZMMR3010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3841988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채권반제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반제대상 전표 확정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회사코드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“6000”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개별항목 선택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주요일자의 미결항목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미결항목 기준일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일반항목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Check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952" y="1620122"/>
            <a:ext cx="4726748" cy="3728116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542942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FBL5N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 항목 조회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492952" y="2018482"/>
            <a:ext cx="4053648" cy="47071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4419600" y="169230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92952" y="2498725"/>
            <a:ext cx="4053648" cy="47071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457700" y="2371725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92952" y="3082447"/>
            <a:ext cx="4053648" cy="54975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4457700" y="2955447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31052" y="4528373"/>
            <a:ext cx="4053648" cy="45002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4419600" y="4338188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5549900" y="18614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562600" y="22297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5562600" y="275229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993630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채권반제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반제대상 전표 확정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반제대상 회계전표 조회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 Excel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로 다운로드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525" y="1620122"/>
            <a:ext cx="4653416" cy="3561478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FBL5N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 항목 조회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517525" y="2959100"/>
            <a:ext cx="4653416" cy="22225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4775200" y="27051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8858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799173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채권반제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반제실행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헤더정보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증빙일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전기일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“DZ”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3)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통화입력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KRW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4)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헤더 텍스트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미결 항목 선택 버튼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863" y="1620123"/>
            <a:ext cx="4630737" cy="3732534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527575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반제하여 대체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556452" y="2032000"/>
            <a:ext cx="4409248" cy="1066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4825206" y="169906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50863" y="1784787"/>
            <a:ext cx="738948" cy="2413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289811" y="1562298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554662" y="2727325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1035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9623393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채권반제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반제실행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전표번호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미결항목 처리 버튼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352" y="1569322"/>
            <a:ext cx="4787073" cy="3653835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반제하여 대체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3271077" y="2640013"/>
            <a:ext cx="786573" cy="15081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3983037" y="2343945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18352" y="1792865"/>
            <a:ext cx="786573" cy="15081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300163" y="1627048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5562600" y="1857235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9565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1193022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채권반제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반제실행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반제대상 전표번호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미결 항목 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525" y="1641038"/>
            <a:ext cx="4727575" cy="3603937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719041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반제하여 대체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517525" y="3111499"/>
            <a:ext cx="1285875" cy="21334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1849437" y="2984499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052637" y="1747123"/>
            <a:ext cx="1285875" cy="31027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363912" y="155690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549900" y="1817844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220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3819443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채권반제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반제실행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전체선택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입금전표와 같이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차이전기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차이금액이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“0”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되는지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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전기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버튼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700" y="1620122"/>
            <a:ext cx="4876989" cy="3624978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738469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반제하여 대체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508700" y="2235200"/>
            <a:ext cx="3796600" cy="17145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4305300" y="19812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782000" y="4375150"/>
            <a:ext cx="1777300" cy="8699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616006" y="424815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549900" y="23694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971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0392284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채권반제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반제실행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시뮬레이션 결과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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결과 확인 이후 저장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078" y="1702905"/>
            <a:ext cx="4685285" cy="3171825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212176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반제하여 대체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465203" y="1702904"/>
            <a:ext cx="4721159" cy="317182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4992591" y="1491769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60822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880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2580917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채무반제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대상선정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공급처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Data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회사코드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“6000”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3)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만기일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4)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사업장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기타사항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252" y="1674019"/>
            <a:ext cx="4876753" cy="3913981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438492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ZFIR6020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채권 및 채무반제처리를 위한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타원 4"/>
          <p:cNvSpPr/>
          <p:nvPr/>
        </p:nvSpPr>
        <p:spPr>
          <a:xfrm>
            <a:off x="1419271" y="2181941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94552" y="2341921"/>
            <a:ext cx="723900" cy="228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69152" y="2678352"/>
            <a:ext cx="4094288" cy="112911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80252" y="3917872"/>
            <a:ext cx="4701348" cy="151518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4523740" y="2494359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5562600" y="1864441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5103005" y="3680463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584824" y="2939737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037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4989" y="1667746"/>
            <a:ext cx="4730088" cy="3666569"/>
          </a:xfrm>
          <a:prstGeom prst="rect">
            <a:avLst/>
          </a:prstGeom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3839176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채무반제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대상선정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지급대상을 선정함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344918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ZFIR6020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채권 및 채무반제처리를 위한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525463" y="2260599"/>
            <a:ext cx="4739614" cy="307371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5039188" y="2049463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716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0321272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채무반제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헤더데이터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증빙일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전기일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“KZ”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3)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회사코드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“6000”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4)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헤더 텍스트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00" y="1620122"/>
            <a:ext cx="4864100" cy="3714271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47316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F-51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타원 4"/>
          <p:cNvSpPr/>
          <p:nvPr/>
        </p:nvSpPr>
        <p:spPr>
          <a:xfrm>
            <a:off x="5080000" y="1768868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45306" y="2022868"/>
            <a:ext cx="4699794" cy="10886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9408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0812545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채무반제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추가선택 사항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전표번호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미결항목 처리 버튼 클릭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752" y="1620123"/>
            <a:ext cx="4866447" cy="3663078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96940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F-51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3228532" y="2670940"/>
            <a:ext cx="764348" cy="18656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3999230" y="241694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29450" y="1818110"/>
            <a:ext cx="840550" cy="25199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384299" y="168296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575298" y="204618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4961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168" y="1620123"/>
            <a:ext cx="4898231" cy="3650378"/>
          </a:xfrm>
          <a:prstGeom prst="rect">
            <a:avLst/>
          </a:prstGeom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3908895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채무반제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지급대상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상에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지급해야한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전표를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Copy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하여 전표번호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미결 항목 처리 버튼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199966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F-51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461168" y="2997199"/>
            <a:ext cx="1342232" cy="235743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1920080" y="2997199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053827" y="1776413"/>
            <a:ext cx="1342232" cy="28098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512739" y="1649413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549900" y="20574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9150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114" y="1688881"/>
            <a:ext cx="5017460" cy="3518119"/>
          </a:xfrm>
          <a:prstGeom prst="rect">
            <a:avLst/>
          </a:prstGeom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9819477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채무반제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지급대상 리스트를 전체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지급금액 일치 여부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지급금액이 일치하면 해당 버튼을 클릭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6586015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F-51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344487" y="2374900"/>
            <a:ext cx="4087813" cy="1701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4445000" y="20320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5549900" y="18360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396814" y="4376580"/>
            <a:ext cx="4087813" cy="77962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4432300" y="415917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396814" y="1818363"/>
            <a:ext cx="161026" cy="21363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597466" y="1604745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5549900" y="22479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4692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031" y="1582022"/>
            <a:ext cx="4791869" cy="3669774"/>
          </a:xfrm>
          <a:prstGeom prst="rect">
            <a:avLst/>
          </a:prstGeom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8684683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채무반제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개별항목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“50”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지급대상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F-51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85428" y="4853332"/>
            <a:ext cx="4721572" cy="39846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921250" y="459933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962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335" y="1620122"/>
            <a:ext cx="4792665" cy="3688477"/>
          </a:xfrm>
          <a:prstGeom prst="rect">
            <a:avLst/>
          </a:prstGeom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3589096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채무반제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“*”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손익센터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“6000”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저장버튼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F-51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493713" y="2975768"/>
            <a:ext cx="2173288" cy="1992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2667001" y="2721768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66736" y="3779834"/>
            <a:ext cx="2173288" cy="1992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2740024" y="3576634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549900" y="18614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3091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2479260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채무반제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1" y="1732537"/>
            <a:ext cx="4762499" cy="3512563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060539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F-51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475060" y="2489200"/>
            <a:ext cx="4820839" cy="27559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5041899" y="2265364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6592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13745</TotalTime>
  <Words>798</Words>
  <Application>Microsoft Office PowerPoint</Application>
  <PresentationFormat>A4 용지(210x297mm)</PresentationFormat>
  <Paragraphs>411</Paragraphs>
  <Slides>25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25</vt:i4>
      </vt:variant>
    </vt:vector>
  </HeadingPairs>
  <TitlesOfParts>
    <vt:vector size="34" baseType="lpstr">
      <vt:lpstr>MS PGothic</vt:lpstr>
      <vt:lpstr>굴림</vt:lpstr>
      <vt:lpstr>맑은 고딕</vt:lpstr>
      <vt:lpstr>윤고딕130</vt:lpstr>
      <vt:lpstr>윤고딕150</vt:lpstr>
      <vt:lpstr>Arial</vt:lpstr>
      <vt:lpstr>Wingdings</vt:lpstr>
      <vt:lpstr>Office Theme</vt:lpstr>
      <vt:lpstr>1_Office Theme</vt:lpstr>
      <vt:lpstr>PowerPoint 프레젠테이션</vt:lpstr>
      <vt:lpstr>문서 개정 이력</vt:lpstr>
      <vt:lpstr>사용자 교육 개요</vt:lpstr>
      <vt:lpstr>사용자 교육 개요</vt:lpstr>
      <vt:lpstr>교육 개요</vt:lpstr>
      <vt:lpstr>교육 개요</vt:lpstr>
      <vt:lpstr>교육 개요</vt:lpstr>
      <vt:lpstr>교육 개요</vt:lpstr>
      <vt:lpstr>교육 개요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doosan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Cho, Seung-Kwon</cp:lastModifiedBy>
  <cp:revision>406</cp:revision>
  <cp:lastPrinted>2006-08-30T13:33:06Z</cp:lastPrinted>
  <dcterms:created xsi:type="dcterms:W3CDTF">2008-05-17T00:48:54Z</dcterms:created>
  <dcterms:modified xsi:type="dcterms:W3CDTF">2015-10-11T04:44:29Z</dcterms:modified>
</cp:coreProperties>
</file>