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8"/>
  </p:notesMasterIdLst>
  <p:handoutMasterIdLst>
    <p:handoutMasterId r:id="rId59"/>
  </p:handoutMasterIdLst>
  <p:sldIdLst>
    <p:sldId id="374" r:id="rId3"/>
    <p:sldId id="375" r:id="rId4"/>
    <p:sldId id="450" r:id="rId5"/>
    <p:sldId id="391" r:id="rId6"/>
    <p:sldId id="392" r:id="rId7"/>
    <p:sldId id="394" r:id="rId8"/>
    <p:sldId id="458" r:id="rId9"/>
    <p:sldId id="483" r:id="rId10"/>
    <p:sldId id="530" r:id="rId11"/>
    <p:sldId id="484" r:id="rId12"/>
    <p:sldId id="532" r:id="rId13"/>
    <p:sldId id="533" r:id="rId14"/>
    <p:sldId id="485" r:id="rId15"/>
    <p:sldId id="486" r:id="rId16"/>
    <p:sldId id="487" r:id="rId17"/>
    <p:sldId id="488" r:id="rId18"/>
    <p:sldId id="489" r:id="rId19"/>
    <p:sldId id="490" r:id="rId20"/>
    <p:sldId id="491" r:id="rId21"/>
    <p:sldId id="492" r:id="rId22"/>
    <p:sldId id="494" r:id="rId23"/>
    <p:sldId id="534" r:id="rId24"/>
    <p:sldId id="493" r:id="rId25"/>
    <p:sldId id="496" r:id="rId26"/>
    <p:sldId id="497" r:id="rId27"/>
    <p:sldId id="499" r:id="rId28"/>
    <p:sldId id="495" r:id="rId29"/>
    <p:sldId id="500" r:id="rId30"/>
    <p:sldId id="535" r:id="rId31"/>
    <p:sldId id="536" r:id="rId32"/>
    <p:sldId id="540" r:id="rId33"/>
    <p:sldId id="537" r:id="rId34"/>
    <p:sldId id="538" r:id="rId35"/>
    <p:sldId id="539" r:id="rId36"/>
    <p:sldId id="541" r:id="rId37"/>
    <p:sldId id="542" r:id="rId38"/>
    <p:sldId id="543" r:id="rId39"/>
    <p:sldId id="544" r:id="rId40"/>
    <p:sldId id="545" r:id="rId41"/>
    <p:sldId id="546" r:id="rId42"/>
    <p:sldId id="547" r:id="rId43"/>
    <p:sldId id="548" r:id="rId44"/>
    <p:sldId id="549" r:id="rId45"/>
    <p:sldId id="550" r:id="rId46"/>
    <p:sldId id="551" r:id="rId47"/>
    <p:sldId id="552" r:id="rId48"/>
    <p:sldId id="501" r:id="rId49"/>
    <p:sldId id="507" r:id="rId50"/>
    <p:sldId id="503" r:id="rId51"/>
    <p:sldId id="504" r:id="rId52"/>
    <p:sldId id="505" r:id="rId53"/>
    <p:sldId id="396" r:id="rId54"/>
    <p:sldId id="508" r:id="rId55"/>
    <p:sldId id="509" r:id="rId56"/>
    <p:sldId id="514" r:id="rId5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03991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8" autoAdjust="0"/>
    <p:restoredTop sz="97138" autoAdjust="0"/>
  </p:normalViewPr>
  <p:slideViewPr>
    <p:cSldViewPr snapToGrid="0" showGuides="1">
      <p:cViewPr varScale="1">
        <p:scale>
          <a:sx n="114" d="100"/>
          <a:sy n="114" d="100"/>
        </p:scale>
        <p:origin x="-1332" y="-102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  사용자 </a:t>
            </a: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2013.  03.  </a:t>
            </a:r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05</a:t>
            </a:r>
            <a:endParaRPr lang="en-US" altLang="ko-KR" sz="1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801923"/>
            <a:ext cx="6759575" cy="119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3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구매관리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                </a:t>
            </a:r>
            <a:r>
              <a:rPr kumimoji="1" lang="ko-KR" altLang="en-US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［</a:t>
            </a:r>
            <a:r>
              <a:rPr kumimoji="1" lang="ko-KR" altLang="en-US" sz="18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구매오더</a:t>
            </a:r>
            <a:r>
              <a:rPr kumimoji="1" lang="en-US" altLang="ko-KR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, </a:t>
            </a:r>
            <a:r>
              <a:rPr kumimoji="1" lang="ko-KR" altLang="en-US" sz="18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위탁재고오더</a:t>
            </a:r>
            <a:r>
              <a:rPr kumimoji="1" lang="en-US" altLang="ko-KR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(Notes </a:t>
            </a:r>
            <a:r>
              <a:rPr kumimoji="1" lang="ko-KR" altLang="en-US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포함</a:t>
            </a:r>
            <a:r>
              <a:rPr kumimoji="1" lang="en-US" altLang="ko-KR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r>
              <a:rPr kumimoji="1" lang="ko-KR" altLang="en-US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］</a:t>
            </a:r>
            <a:r>
              <a:rPr kumimoji="1" lang="en-US" altLang="ko-KR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</a:t>
            </a:r>
          </a:p>
          <a:p>
            <a:pPr lvl="0" algn="l" eaLnBrk="0" hangingPunct="0"/>
            <a:r>
              <a:rPr kumimoji="1" lang="en-US" altLang="ko-KR" sz="1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                          </a:t>
            </a:r>
            <a:r>
              <a:rPr kumimoji="1"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(SRM</a:t>
            </a:r>
            <a:r>
              <a:rPr kumimoji="1"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연계 견적확정 → </a:t>
            </a:r>
            <a:r>
              <a:rPr kumimoji="1"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PO</a:t>
            </a:r>
            <a:r>
              <a:rPr kumimoji="1"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전환 등록</a:t>
            </a:r>
            <a:r>
              <a:rPr kumimoji="1"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  <a:endParaRPr kumimoji="1"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구매관리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구매관리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구매관리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요청에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대한 해당메뉴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검색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순으로 트리 구조로 이루어져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처리하면 작업 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ME51N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446" y="1598627"/>
            <a:ext cx="5428070" cy="4709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451130" y="5352175"/>
            <a:ext cx="1065567" cy="1962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59444" y="53221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0264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작성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전표 유형을 지정한다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별첨 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품목내역을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계정지정 범주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자재그룹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엔터리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내역으로 확인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추적번호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자산명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자재내역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품의서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자산명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투자성의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100%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대금을 지급할 예정임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100,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:AU)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 세부사항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시설투자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예산입력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G/L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코스트 센터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후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구매요청 번호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구매요청에 대한 결재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(Note)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ME51N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360" y="5796628"/>
            <a:ext cx="2095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007" y="1677799"/>
            <a:ext cx="5410898" cy="35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593" y="2871300"/>
            <a:ext cx="1380864" cy="175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9713" y="1761686"/>
            <a:ext cx="1357355" cy="9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605241" y="2088858"/>
            <a:ext cx="887999" cy="1090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4" name="Shape 23"/>
          <p:cNvCxnSpPr>
            <a:stCxn id="239618" idx="0"/>
            <a:endCxn id="23" idx="3"/>
          </p:cNvCxnSpPr>
          <p:nvPr/>
        </p:nvCxnSpPr>
        <p:spPr>
          <a:xfrm rot="16200000" flipH="1" flipV="1">
            <a:off x="3009965" y="244960"/>
            <a:ext cx="381701" cy="3415151"/>
          </a:xfrm>
          <a:prstGeom prst="curvedConnector4">
            <a:avLst>
              <a:gd name="adj1" fmla="val -59890"/>
              <a:gd name="adj2" fmla="val 59936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1034478" y="2509705"/>
            <a:ext cx="131592" cy="11059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8" name="Shape 37"/>
          <p:cNvCxnSpPr>
            <a:stCxn id="239620" idx="1"/>
            <a:endCxn id="37" idx="3"/>
          </p:cNvCxnSpPr>
          <p:nvPr/>
        </p:nvCxnSpPr>
        <p:spPr>
          <a:xfrm rot="10800000">
            <a:off x="1166071" y="3062681"/>
            <a:ext cx="3048523" cy="684137"/>
          </a:xfrm>
          <a:prstGeom prst="curvedConnector3">
            <a:avLst>
              <a:gd name="adj1" fmla="val 50000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633204" y="4412608"/>
            <a:ext cx="1791214" cy="80534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07661" y="5385731"/>
            <a:ext cx="2344890" cy="939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직사각형 41"/>
          <p:cNvSpPr/>
          <p:nvPr/>
        </p:nvSpPr>
        <p:spPr>
          <a:xfrm>
            <a:off x="1599336" y="4187503"/>
            <a:ext cx="221075" cy="1160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3" name="Shape 37"/>
          <p:cNvCxnSpPr>
            <a:stCxn id="42" idx="2"/>
            <a:endCxn id="238595" idx="0"/>
          </p:cNvCxnSpPr>
          <p:nvPr/>
        </p:nvCxnSpPr>
        <p:spPr>
          <a:xfrm rot="16200000" flipH="1">
            <a:off x="1803901" y="4209525"/>
            <a:ext cx="1082179" cy="1270232"/>
          </a:xfrm>
          <a:prstGeom prst="curvedConnector3">
            <a:avLst>
              <a:gd name="adj1" fmla="val 50000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40229" y="5989433"/>
            <a:ext cx="1122553" cy="159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6440" y="5478361"/>
            <a:ext cx="1560355" cy="83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직사각형 47"/>
          <p:cNvSpPr/>
          <p:nvPr/>
        </p:nvSpPr>
        <p:spPr>
          <a:xfrm>
            <a:off x="3244976" y="4197291"/>
            <a:ext cx="471347" cy="1062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1" name="Shape 37"/>
          <p:cNvCxnSpPr>
            <a:stCxn id="48" idx="2"/>
            <a:endCxn id="238597" idx="0"/>
          </p:cNvCxnSpPr>
          <p:nvPr/>
        </p:nvCxnSpPr>
        <p:spPr>
          <a:xfrm rot="16200000" flipH="1">
            <a:off x="3661230" y="4122973"/>
            <a:ext cx="1174808" cy="1535968"/>
          </a:xfrm>
          <a:prstGeom prst="curvedConnector3">
            <a:avLst>
              <a:gd name="adj1" fmla="val 50000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타원 53"/>
          <p:cNvSpPr/>
          <p:nvPr/>
        </p:nvSpPr>
        <p:spPr>
          <a:xfrm>
            <a:off x="270211" y="19413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95378" y="23188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254832" y="39393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8962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42660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상신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처리된 구매요청이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구매요청서로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전환됨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구매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작성함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본인이 상신할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요청서가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395" y="1635853"/>
            <a:ext cx="5436066" cy="4655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552110" y="3257724"/>
            <a:ext cx="471347" cy="1062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425963" y="3057786"/>
            <a:ext cx="4429553" cy="1300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61155" y="31493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8962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42660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상신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생성된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구매요청서 내역과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결재선을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상신함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사용법과 동일함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구매요청 내역을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헤드라인에서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세부내역을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PR NO,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 유형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설비품의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No_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기재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 구매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요청서 세부내역은  첨부파일 형태로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생성되어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문서 내 첨부되어 보임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761" y="1644242"/>
            <a:ext cx="5417366" cy="463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1237" y="5679347"/>
            <a:ext cx="4454554" cy="520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Shape 37"/>
          <p:cNvCxnSpPr>
            <a:endCxn id="239619" idx="1"/>
          </p:cNvCxnSpPr>
          <p:nvPr/>
        </p:nvCxnSpPr>
        <p:spPr>
          <a:xfrm>
            <a:off x="771787" y="5712906"/>
            <a:ext cx="419450" cy="226500"/>
          </a:xfrm>
          <a:prstGeom prst="curvedConnector3">
            <a:avLst>
              <a:gd name="adj1" fmla="val 50000"/>
            </a:avLst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>
            <a:off x="3256692" y="13038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444358" y="55164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89194" y="3885501"/>
            <a:ext cx="5290821" cy="3341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281397" y="35129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371" y="1681863"/>
            <a:ext cx="5442534" cy="4643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8962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42660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승인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구매요청서 결재 상위 결재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권자에게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승인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 시 세부내역을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결재 승인 처리를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의견 입력 후  확인 버튼 클릭을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 Notes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 상신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2" name="타원 31"/>
          <p:cNvSpPr/>
          <p:nvPr/>
        </p:nvSpPr>
        <p:spPr>
          <a:xfrm>
            <a:off x="3936200" y="147997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944277" y="58268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72416" y="3313652"/>
            <a:ext cx="5357933" cy="38589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231063" y="30347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933" y="1608667"/>
            <a:ext cx="5441333" cy="474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8962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42660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요청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승인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후 구매요청 확인 프로세스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구매요청서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해당화면에  입력 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조회화면이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검색요청된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화면으로 전환되어 보인다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결재된 건에 대해      것으로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상태표시가 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ME53N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5" name="타원 44"/>
          <p:cNvSpPr/>
          <p:nvPr/>
        </p:nvSpPr>
        <p:spPr>
          <a:xfrm>
            <a:off x="4080677" y="588613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650999" y="1979804"/>
            <a:ext cx="524933" cy="16226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4011624" y="18713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547532" y="5613399"/>
            <a:ext cx="660401" cy="14393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Shape 37"/>
          <p:cNvCxnSpPr/>
          <p:nvPr/>
        </p:nvCxnSpPr>
        <p:spPr>
          <a:xfrm rot="10800000">
            <a:off x="1913467" y="2142069"/>
            <a:ext cx="1752523" cy="810857"/>
          </a:xfrm>
          <a:prstGeom prst="curvedConnector2">
            <a:avLst/>
          </a:prstGeom>
          <a:ln w="9525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668" y="337615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6585357" y="4600039"/>
          <a:ext cx="2558642" cy="1456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7709"/>
                <a:gridCol w="1270933"/>
              </a:tblGrid>
              <a:tr h="248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SAP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50" baseline="0" dirty="0" smtClean="0">
                          <a:solidFill>
                            <a:schemeClr val="tx1"/>
                          </a:solidFill>
                        </a:rPr>
                        <a:t>화면 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상신</a:t>
                      </a: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SAP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화면</a:t>
                      </a: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</a:rPr>
                        <a:t>승인</a:t>
                      </a: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20535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4023" y="4907560"/>
            <a:ext cx="1169683" cy="1090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44095" y="4898736"/>
            <a:ext cx="1166349" cy="1091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직사각형 21"/>
          <p:cNvSpPr/>
          <p:nvPr/>
        </p:nvSpPr>
        <p:spPr>
          <a:xfrm>
            <a:off x="6176044" y="4043767"/>
            <a:ext cx="3379015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latinLnBrk="1">
              <a:spcBef>
                <a:spcPct val="20000"/>
              </a:spcBef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* 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기존의 </a:t>
            </a: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Notes 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사용법과 동일함</a:t>
            </a:r>
            <a:endParaRPr lang="en-US" altLang="ko-KR" dirty="0" smtClean="0">
              <a:solidFill>
                <a:schemeClr val="tx1"/>
              </a:solidFill>
              <a:latin typeface="+mj-ea"/>
              <a:ea typeface="+mj-ea"/>
              <a:cs typeface="윤고딕130"/>
            </a:endParaRPr>
          </a:p>
          <a:p>
            <a:pPr lvl="0" algn="l" latinLnBrk="1">
              <a:spcBef>
                <a:spcPct val="20000"/>
              </a:spcBef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       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→ </a:t>
            </a: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SAP ERP </a:t>
            </a:r>
            <a:r>
              <a:rPr lang="ko-KR" altLang="en-US" dirty="0" err="1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릴리즈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 상태 </a:t>
            </a: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승인 前</a:t>
            </a: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.</a:t>
            </a:r>
            <a:r>
              <a:rPr lang="ko-KR" altLang="en-US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後</a:t>
            </a:r>
            <a:r>
              <a:rPr lang="en-US" altLang="ko-KR" dirty="0" smtClean="0">
                <a:solidFill>
                  <a:schemeClr val="tx1"/>
                </a:solidFill>
                <a:latin typeface="+mj-ea"/>
                <a:ea typeface="+mj-ea"/>
                <a:cs typeface="윤고딕13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승인 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 검색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內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접속에 별도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필요 없음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 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홈 화면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65" y="1639354"/>
            <a:ext cx="5244283" cy="1741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927" y="3695613"/>
            <a:ext cx="5334088" cy="1857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타원 5"/>
          <p:cNvSpPr/>
          <p:nvPr/>
        </p:nvSpPr>
        <p:spPr>
          <a:xfrm>
            <a:off x="4900934" y="147997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4835220" y="35618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817913" y="2231472"/>
            <a:ext cx="483929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분할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구매 요청 승인 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 검색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구매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공급자 결정 수행 버튼 클릭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버튼 클릭 후 견적 문서 작성 양식이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창으로 생성됨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599" y="1650999"/>
            <a:ext cx="5414861" cy="466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2201078" y="15317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78008" y="3129094"/>
            <a:ext cx="344113" cy="2013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843459" y="3101843"/>
            <a:ext cx="320633" cy="29894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95618" y="4941116"/>
            <a:ext cx="427839" cy="1342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25652" y="1897311"/>
            <a:ext cx="344113" cy="2013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62971" y="4864929"/>
            <a:ext cx="320633" cy="298945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492618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06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974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구요 요청서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검색조건에 맞는 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구매 요청된 견적대상 내역이 보인다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요청품목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 견적서 고유번호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버튼을 누르면 공급처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267" y="1587793"/>
            <a:ext cx="9056071" cy="287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4331882" y="194276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11728" y="2231472"/>
            <a:ext cx="3808603" cy="5704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7583" y="3071770"/>
            <a:ext cx="299371" cy="1412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2007" y="29592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66091" y="4328719"/>
            <a:ext cx="8913467" cy="922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411729" y="40763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05343" y="1705762"/>
            <a:ext cx="278235" cy="1230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019" y="5821654"/>
            <a:ext cx="4572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059" y="1585084"/>
            <a:ext cx="9043333" cy="3481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71439"/>
          <a:ext cx="9215437" cy="51538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29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47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항목에 대한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-----------------------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                    버튼을 누르면 공급처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처리를 통한 구매 오더 생성 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없이 곧바로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생성을 진행 할 때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타원 13"/>
          <p:cNvSpPr/>
          <p:nvPr/>
        </p:nvSpPr>
        <p:spPr>
          <a:xfrm>
            <a:off x="2555124" y="25132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20975" y="2910980"/>
            <a:ext cx="575898" cy="6375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0172" y="5446219"/>
            <a:ext cx="805344" cy="271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776128" y="1912690"/>
            <a:ext cx="314441" cy="201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533" y="1538560"/>
            <a:ext cx="9132194" cy="3444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3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451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 중인 견적 건에 이름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건명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직접 기입한다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거래 유형을 지정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버튼을 누른다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드레프트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 저장상태로 화면이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빠져나옴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800115" y="279005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31448" y="3204595"/>
            <a:ext cx="1381242" cy="1510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464492" y="3187817"/>
            <a:ext cx="1050021" cy="1510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673806" y="26068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784423" y="14757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1" name="Shape 11"/>
          <p:cNvCxnSpPr>
            <a:stCxn id="7" idx="1"/>
          </p:cNvCxnSpPr>
          <p:nvPr/>
        </p:nvCxnSpPr>
        <p:spPr>
          <a:xfrm rot="10800000" flipV="1">
            <a:off x="8464492" y="3263318"/>
            <a:ext cx="12700" cy="595618"/>
          </a:xfrm>
          <a:prstGeom prst="curvedConnector4">
            <a:avLst>
              <a:gd name="adj1" fmla="val 4871561"/>
              <a:gd name="adj2" fmla="val 64788"/>
            </a:avLst>
          </a:prstGeom>
          <a:ln w="9525">
            <a:solidFill>
              <a:srgbClr val="00B05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2378424" y="1837189"/>
            <a:ext cx="650002" cy="1342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692" y="1567015"/>
            <a:ext cx="9060868" cy="3776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87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18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필수값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창원공장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1300) 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필요여부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불필요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제출기한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일자 및 시간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       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 탭으로 이동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 → 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530055" y="3414319"/>
            <a:ext cx="3003259" cy="7717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816581" y="36722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1849" y="3801611"/>
            <a:ext cx="2221685" cy="11604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517686" y="17022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75794" y="2080471"/>
            <a:ext cx="553673" cy="1426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7387182" y="3226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852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543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입찰 대상자를 등록하기 위해  업체코드 검색을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ⓐ→ⓑ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순으로 클릭함 검색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업체코드를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추가버튼 누름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라인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〕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〕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  입찰 대상자로 선정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상단의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전자견적입찰 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기안의 결재가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820" y="1617983"/>
            <a:ext cx="8971405" cy="375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5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3925" y="1333850"/>
            <a:ext cx="3299466" cy="2884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97016" y="2870432"/>
            <a:ext cx="1835791" cy="10765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877014" y="298439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02716" y="2871830"/>
            <a:ext cx="550878" cy="114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625032" y="24908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" name="Shape 10"/>
          <p:cNvCxnSpPr/>
          <p:nvPr/>
        </p:nvCxnSpPr>
        <p:spPr>
          <a:xfrm flipV="1">
            <a:off x="2936147" y="1484852"/>
            <a:ext cx="3067778" cy="1031845"/>
          </a:xfrm>
          <a:prstGeom prst="curvedConnector3">
            <a:avLst>
              <a:gd name="adj1" fmla="val 50000"/>
            </a:avLst>
          </a:prstGeom>
          <a:ln w="95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10"/>
          <p:cNvCxnSpPr>
            <a:stCxn id="7" idx="4"/>
          </p:cNvCxnSpPr>
          <p:nvPr/>
        </p:nvCxnSpPr>
        <p:spPr>
          <a:xfrm rot="16200000" flipH="1">
            <a:off x="2322330" y="3043784"/>
            <a:ext cx="706322" cy="1276320"/>
          </a:xfrm>
          <a:prstGeom prst="curvedConnector2">
            <a:avLst/>
          </a:prstGeom>
          <a:ln w="95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6003924" y="2025940"/>
            <a:ext cx="1328053" cy="1300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355435" y="4412610"/>
            <a:ext cx="260059" cy="1006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885340" y="2476151"/>
            <a:ext cx="260059" cy="1006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341043" y="1971412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9078962" y="2274813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b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307336" y="3709332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1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c</a:t>
            </a:r>
            <a:endParaRPr lang="ko-KR" altLang="en-US" sz="11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8082070" y="4381849"/>
            <a:ext cx="225827" cy="20177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d</a:t>
            </a:r>
            <a:endParaRPr lang="ko-KR" altLang="en-US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29842" y="1750503"/>
            <a:ext cx="260059" cy="11185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21399" y="19120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2" y="1651534"/>
            <a:ext cx="8942664" cy="3700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「전자입찰 계획보고」 결재 상신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(Notes)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프로세스 전개된다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이때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나타난다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6003925" y="1997977"/>
            <a:ext cx="1047226" cy="1244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843608" y="16687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783" y="1625006"/>
            <a:ext cx="5335399" cy="4725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 입찰 계획 보고서의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구매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요청서의 결재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상신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(Notes)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처리된 구매요청이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I/F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구매요청서로 전환됨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구매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요청자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결재 작성함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內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저장함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본인이 상신할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요청서가 보임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595618" y="2536269"/>
            <a:ext cx="343950" cy="1733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16906" y="2298583"/>
            <a:ext cx="4429553" cy="1593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19877" y="24782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 입찰 계획 보고서의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입찰 견적계획을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입찰배경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내용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예산금액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일자와 시간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참여업체명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견적응찰 대상 업체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견적 낙찰을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 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대상업체로 응찰 문자 및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처리화면이 생성된다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5067" y="1494894"/>
            <a:ext cx="4228052" cy="4796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오른쪽 중괄호 7"/>
          <p:cNvSpPr/>
          <p:nvPr/>
        </p:nvSpPr>
        <p:spPr>
          <a:xfrm flipH="1">
            <a:off x="906011" y="3405929"/>
            <a:ext cx="167780" cy="2449587"/>
          </a:xfrm>
          <a:prstGeom prst="rightBrace">
            <a:avLst>
              <a:gd name="adj1" fmla="val 8333"/>
              <a:gd name="adj2" fmla="val 50000"/>
            </a:avLst>
          </a:prstGeom>
          <a:ln w="9525">
            <a:solidFill>
              <a:srgbClr val="0083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2088136" y="16519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61341" y="44706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구매요청서의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견적처리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계획서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상에  해당 견적건의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상태를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→ 「전략적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」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메뉴에서 전체 견적 건들에 대한 상태 확인이 가능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현황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견적진행 현황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196" y="1557549"/>
            <a:ext cx="9014975" cy="3811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6347874" y="1914087"/>
            <a:ext cx="698878" cy="1412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237891" y="15596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1175" y="4102217"/>
            <a:ext cx="4278386" cy="1610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직사각형 19"/>
          <p:cNvSpPr/>
          <p:nvPr/>
        </p:nvSpPr>
        <p:spPr>
          <a:xfrm>
            <a:off x="5190193" y="4739780"/>
            <a:ext cx="4197087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404" y="3363906"/>
            <a:ext cx="8991989" cy="203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응찰 대상업체의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I/D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Password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 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응찰 요청 건에 대한 상태 조회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522" y="1607556"/>
            <a:ext cx="3744083" cy="1823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118273" y="15680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8993675" y="34318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09706" y="2543261"/>
            <a:ext cx="862668" cy="30060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71787" y="4541239"/>
            <a:ext cx="8581938" cy="1062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Shape 10"/>
          <p:cNvCxnSpPr>
            <a:endCxn id="9" idx="0"/>
          </p:cNvCxnSpPr>
          <p:nvPr/>
        </p:nvCxnSpPr>
        <p:spPr>
          <a:xfrm rot="5400000">
            <a:off x="5199777" y="2438399"/>
            <a:ext cx="1965820" cy="2239861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4672" y="2231471"/>
            <a:ext cx="4597167" cy="293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334" y="1597190"/>
            <a:ext cx="9005892" cy="3805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경매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 해당 건들에 대한 리스트가  보이며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건을 지정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 하면 응찰을 위한 화면으로 이동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511007" y="351430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82971" y="3794618"/>
            <a:ext cx="8553975" cy="1146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79321" y="1908492"/>
            <a:ext cx="482367" cy="3984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443582" y="30962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73666" y="3461853"/>
            <a:ext cx="413858" cy="1705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70754" y="19469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142" y="1588312"/>
            <a:ext cx="9006640" cy="3428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77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 응찰 처리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응찰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9190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에세 협력업체가 견적 응찰을 진행하는 프로세서 화면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대해 응찰 가격을 입력한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처리를 하면  입찰가격이 확정되며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복수건에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입찰 시 총 합계 금액을 우측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하단에서 확인 할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첨부파일은                      버튼을 누르면  첨부 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눌러면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견적 응답 제출 메시지 표시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응찰가격의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변경은 응찰기간 內  가능하며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Re’v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5514362" y="3112315"/>
            <a:ext cx="1188442" cy="3775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2373" y="17288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73977" y="1853968"/>
            <a:ext cx="247476" cy="1929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08159" y="5819382"/>
            <a:ext cx="10763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6499" y="3624044"/>
            <a:ext cx="4750221" cy="1512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직사각형 15"/>
          <p:cNvSpPr/>
          <p:nvPr/>
        </p:nvSpPr>
        <p:spPr>
          <a:xfrm>
            <a:off x="626376" y="2392261"/>
            <a:ext cx="439025" cy="19154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410178" y="290190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7" name="Shape 10"/>
          <p:cNvCxnSpPr>
            <a:stCxn id="16" idx="2"/>
            <a:endCxn id="253955" idx="1"/>
          </p:cNvCxnSpPr>
          <p:nvPr/>
        </p:nvCxnSpPr>
        <p:spPr>
          <a:xfrm rot="16200000" flipH="1">
            <a:off x="1772906" y="1656792"/>
            <a:ext cx="1796577" cy="3650610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7881455" y="4212671"/>
            <a:ext cx="1321268" cy="862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255596" y="4613944"/>
            <a:ext cx="1521000" cy="461665"/>
          </a:xfrm>
          <a:prstGeom prst="rect">
            <a:avLst/>
          </a:prstGeom>
          <a:solidFill>
            <a:srgbClr val="FFFF00"/>
          </a:soli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wrap="square" lIns="36000" rIns="36000">
            <a:spAutoFit/>
          </a:bodyPr>
          <a:lstStyle/>
          <a:p>
            <a:pPr marL="228600" lvl="0" indent="-228600" algn="l">
              <a:lnSpc>
                <a:spcPct val="150000"/>
              </a:lnSpc>
              <a:defRPr/>
            </a:pPr>
            <a:r>
              <a:rPr lang="ko-KR" altLang="en-US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응찰 </a:t>
            </a:r>
            <a:r>
              <a:rPr lang="ko-KR" altLang="en-US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생성화면의 </a:t>
            </a:r>
            <a:r>
              <a:rPr lang="en-US" altLang="ko-KR" sz="800" dirty="0" err="1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RFx</a:t>
            </a:r>
            <a:r>
              <a:rPr lang="en-US" altLang="ko-KR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정보 확인</a:t>
            </a:r>
            <a:endParaRPr lang="en-US" altLang="ko-KR" sz="800" dirty="0" smtClean="0">
              <a:solidFill>
                <a:schemeClr val="tx1"/>
              </a:solidFill>
              <a:latin typeface="+mn-ea"/>
              <a:ea typeface="+mn-ea"/>
              <a:cs typeface="윤고딕130"/>
            </a:endParaRPr>
          </a:p>
          <a:p>
            <a:pPr marL="228600" lvl="0" indent="-228600" algn="l">
              <a:lnSpc>
                <a:spcPct val="150000"/>
              </a:lnSpc>
              <a:defRPr/>
            </a:pPr>
            <a:r>
              <a:rPr lang="en-US" altLang="ko-KR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(</a:t>
            </a:r>
            <a:r>
              <a:rPr lang="ko-KR" altLang="en-US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지급조건</a:t>
            </a:r>
            <a:r>
              <a:rPr lang="en-US" altLang="ko-KR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분할 정산 비율 등</a:t>
            </a:r>
            <a:r>
              <a:rPr lang="en-US" altLang="ko-KR" sz="800" dirty="0" smtClean="0">
                <a:solidFill>
                  <a:schemeClr val="tx1"/>
                </a:solidFill>
                <a:latin typeface="+mn-ea"/>
                <a:ea typeface="+mn-ea"/>
                <a:cs typeface="윤고딕130"/>
              </a:rPr>
              <a:t>)</a:t>
            </a:r>
            <a:endParaRPr lang="en-US" altLang="ko-KR" sz="800" dirty="0" smtClean="0">
              <a:solidFill>
                <a:schemeClr val="tx1"/>
              </a:solidFill>
              <a:latin typeface="+mn-ea"/>
              <a:ea typeface="+mn-ea"/>
              <a:cs typeface="윤고딕130"/>
            </a:endParaRPr>
          </a:p>
        </p:txBody>
      </p:sp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16450" y="4454554"/>
            <a:ext cx="2061857" cy="20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Shape 10"/>
          <p:cNvCxnSpPr>
            <a:endCxn id="253956" idx="1"/>
          </p:cNvCxnSpPr>
          <p:nvPr/>
        </p:nvCxnSpPr>
        <p:spPr>
          <a:xfrm rot="16200000" flipH="1">
            <a:off x="-90065" y="2648706"/>
            <a:ext cx="2483141" cy="1329889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375" y="1587119"/>
            <a:ext cx="8986239" cy="3756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견적 응찰 확인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응찰 접수완료일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 들어가서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전략구매 → 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건에 대해 응답 현황을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/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3255605" y="15359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39673" y="1778467"/>
            <a:ext cx="482367" cy="4110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302368" y="38274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75000" y="3984772"/>
            <a:ext cx="7703892" cy="1510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686239" y="30990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615654" y="3481432"/>
            <a:ext cx="419451" cy="1761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169167" y="3900881"/>
            <a:ext cx="285226" cy="293614"/>
          </a:xfrm>
          <a:prstGeom prst="ellipse">
            <a:avLst/>
          </a:prstGeom>
          <a:noFill/>
          <a:ln w="28575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8597" y="2685878"/>
            <a:ext cx="892031" cy="1412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Shape 10"/>
          <p:cNvCxnSpPr>
            <a:stCxn id="6" idx="2"/>
            <a:endCxn id="12" idx="3"/>
          </p:cNvCxnSpPr>
          <p:nvPr/>
        </p:nvCxnSpPr>
        <p:spPr>
          <a:xfrm rot="5400000">
            <a:off x="1932265" y="1607891"/>
            <a:ext cx="566957" cy="1730229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「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 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 → 검색 」클릭하면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 대상 입찰 리스트가 조회된다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상세화면으로 이동한다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미 진행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확정으로 표시됨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933" y="1576491"/>
            <a:ext cx="9039682" cy="375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898299" y="15694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81699" y="1619076"/>
            <a:ext cx="482367" cy="3775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94157" y="2123816"/>
            <a:ext cx="405469" cy="12443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Shape 10"/>
          <p:cNvCxnSpPr>
            <a:stCxn id="14" idx="1"/>
            <a:endCxn id="15" idx="1"/>
          </p:cNvCxnSpPr>
          <p:nvPr/>
        </p:nvCxnSpPr>
        <p:spPr>
          <a:xfrm rot="10800000" flipH="1" flipV="1">
            <a:off x="381699" y="1807827"/>
            <a:ext cx="412458" cy="378205"/>
          </a:xfrm>
          <a:prstGeom prst="curvedConnector3">
            <a:avLst>
              <a:gd name="adj1" fmla="val -55424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43885" y="4037904"/>
            <a:ext cx="8809840" cy="1314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46691" y="34080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8718" y="2625754"/>
            <a:ext cx="286625" cy="1510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6" name="Shape 10"/>
          <p:cNvCxnSpPr>
            <a:stCxn id="15" idx="2"/>
            <a:endCxn id="25" idx="1"/>
          </p:cNvCxnSpPr>
          <p:nvPr/>
        </p:nvCxnSpPr>
        <p:spPr>
          <a:xfrm rot="5400000">
            <a:off x="531303" y="2235665"/>
            <a:ext cx="453005" cy="478174"/>
          </a:xfrm>
          <a:prstGeom prst="curvedConnector4">
            <a:avLst>
              <a:gd name="adj1" fmla="val 41667"/>
              <a:gd name="adj2" fmla="val 147807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624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426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357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①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내정가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입력 클릭 →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수정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조회 클릭 후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내정가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등록 요청 상세내역을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②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내정가를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등록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및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확정자를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지정한다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 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행 추가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버튼을 클릭하여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복수의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확정자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팀장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본부장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지정이 가능하다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③ 품목 별 유사공사가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설계가를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입력하고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첨부파일을 클릭하여 품목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건별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증빙자료 첨부가 가능하다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④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저장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버튼을 클릭하여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내정가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요청을 임시로 저장한다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    /  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⑤ 저장 여부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메시지가 팝업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_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창에 뜬다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      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)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 클릭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15" y="1588507"/>
            <a:ext cx="9084345" cy="3327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462071" y="22573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89901" y="3540154"/>
            <a:ext cx="1560352" cy="4781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94159" y="2583809"/>
            <a:ext cx="363522" cy="15939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27108" y="4583188"/>
            <a:ext cx="8767895" cy="1398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340678" y="2910979"/>
            <a:ext cx="3021436" cy="6207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434882" y="3441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8048515" y="39715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9" name="꺾인 연결선 18"/>
          <p:cNvCxnSpPr>
            <a:stCxn id="17" idx="2"/>
          </p:cNvCxnSpPr>
          <p:nvPr/>
        </p:nvCxnSpPr>
        <p:spPr>
          <a:xfrm rot="10800000" flipV="1">
            <a:off x="7751429" y="4143696"/>
            <a:ext cx="297087" cy="344413"/>
          </a:xfrm>
          <a:prstGeom prst="bentConnector2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꺾인 연결선 18"/>
          <p:cNvCxnSpPr>
            <a:stCxn id="17" idx="6"/>
          </p:cNvCxnSpPr>
          <p:nvPr/>
        </p:nvCxnSpPr>
        <p:spPr>
          <a:xfrm>
            <a:off x="8369148" y="4143697"/>
            <a:ext cx="221179" cy="302468"/>
          </a:xfrm>
          <a:prstGeom prst="bentConnector2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6145612" y="260549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189839" y="2586607"/>
            <a:ext cx="236289" cy="1482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415619" y="26656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4842" y="2566589"/>
            <a:ext cx="1980282" cy="1033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7960" y="6142708"/>
            <a:ext cx="3333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타원 34"/>
          <p:cNvSpPr/>
          <p:nvPr/>
        </p:nvSpPr>
        <p:spPr>
          <a:xfrm>
            <a:off x="5309509" y="247407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63567" y="1991353"/>
            <a:ext cx="450166" cy="1730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7" name="꺾인 연결선 18"/>
          <p:cNvCxnSpPr>
            <a:stCxn id="13" idx="2"/>
            <a:endCxn id="36" idx="1"/>
          </p:cNvCxnSpPr>
          <p:nvPr/>
        </p:nvCxnSpPr>
        <p:spPr>
          <a:xfrm rot="10800000">
            <a:off x="363567" y="2077858"/>
            <a:ext cx="98504" cy="351689"/>
          </a:xfrm>
          <a:prstGeom prst="bentConnector3">
            <a:avLst>
              <a:gd name="adj1" fmla="val 332072"/>
            </a:avLst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꺾인 연결선 18"/>
          <p:cNvCxnSpPr>
            <a:stCxn id="13" idx="6"/>
            <a:endCxn id="15" idx="0"/>
          </p:cNvCxnSpPr>
          <p:nvPr/>
        </p:nvCxnSpPr>
        <p:spPr>
          <a:xfrm>
            <a:off x="782704" y="2429546"/>
            <a:ext cx="193216" cy="154263"/>
          </a:xfrm>
          <a:prstGeom prst="bentConnector2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폭발 2 43"/>
          <p:cNvSpPr/>
          <p:nvPr/>
        </p:nvSpPr>
        <p:spPr>
          <a:xfrm>
            <a:off x="3615656" y="3095539"/>
            <a:ext cx="1023456" cy="528506"/>
          </a:xfrm>
          <a:prstGeom prst="irregularSeal2">
            <a:avLst/>
          </a:prstGeom>
          <a:solidFill>
            <a:srgbClr val="FFFF00"/>
          </a:solidFill>
          <a:ln w="63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692555" y="3231159"/>
            <a:ext cx="778778" cy="24188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b="1" i="1" dirty="0" smtClean="0">
                <a:solidFill>
                  <a:srgbClr val="FF0000"/>
                </a:solidFill>
              </a:rPr>
              <a:t>임시저장</a:t>
            </a:r>
            <a:endParaRPr lang="ko-KR" altLang="en-US" sz="1000" b="1" i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7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입력요청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본부장에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등록을 요청한다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에게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3566" y="1625983"/>
            <a:ext cx="8980493" cy="3600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6652" y="3057266"/>
            <a:ext cx="2140809" cy="1095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타원 16"/>
          <p:cNvSpPr/>
          <p:nvPr/>
        </p:nvSpPr>
        <p:spPr>
          <a:xfrm>
            <a:off x="1610671" y="22651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77299" y="2620526"/>
            <a:ext cx="584389" cy="1813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683292" y="28516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162071" y="3979804"/>
            <a:ext cx="392112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6_5.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승인권자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08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예정가관리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예정가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선택하여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575669"/>
            <a:ext cx="9118600" cy="33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965200" y="2398708"/>
            <a:ext cx="688975" cy="1762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1501" y="3109908"/>
            <a:ext cx="444500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23900" y="4481508"/>
            <a:ext cx="985837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56299" y="22956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41937" y="30385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56150" y="41101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7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승인권자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품목정보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Layout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Layout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맞게 품목정보가 하단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전체 품목에 대한 총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임시저장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금액을 임시로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667" y="1580149"/>
            <a:ext cx="8988726" cy="3654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4723" y="2793533"/>
            <a:ext cx="2003273" cy="1032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04751" y="3422708"/>
            <a:ext cx="1073047" cy="1593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38416" y="33205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38332" y="2030807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42522" y="24204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81183" y="195302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208845" y="2501990"/>
            <a:ext cx="334729" cy="1992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Shape 10"/>
          <p:cNvCxnSpPr>
            <a:stCxn id="9" idx="6"/>
            <a:endCxn id="259075" idx="1"/>
          </p:cNvCxnSpPr>
          <p:nvPr/>
        </p:nvCxnSpPr>
        <p:spPr>
          <a:xfrm>
            <a:off x="1963155" y="2592620"/>
            <a:ext cx="1081568" cy="717011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707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6_6.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프로세스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승인권자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내정가 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최종 확정한다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 담당자에게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2534" y="1603736"/>
            <a:ext cx="9123804" cy="369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8813" y="3036059"/>
            <a:ext cx="2325367" cy="117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866358" y="4060271"/>
            <a:ext cx="393539" cy="1593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550358" y="37819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725132" y="24899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50122" y="2543935"/>
            <a:ext cx="494120" cy="2076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6_7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순서대로 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번호를 선택하거나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534" y="1627101"/>
            <a:ext cx="8946469" cy="359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15224" y="2574779"/>
            <a:ext cx="835404" cy="1600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281260" y="20146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3740820" y="295627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857150" y="1670165"/>
            <a:ext cx="473279" cy="4103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9" name="Shape 10"/>
          <p:cNvCxnSpPr>
            <a:stCxn id="8" idx="2"/>
            <a:endCxn id="5" idx="3"/>
          </p:cNvCxnSpPr>
          <p:nvPr/>
        </p:nvCxnSpPr>
        <p:spPr>
          <a:xfrm rot="5400000">
            <a:off x="1935047" y="1496051"/>
            <a:ext cx="574325" cy="1743162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3620548" y="3322796"/>
            <a:ext cx="414557" cy="1670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114754" y="383012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667311" y="3936591"/>
            <a:ext cx="414557" cy="1670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6_8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후속 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RFx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생성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버튼을 클릭하여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가견적을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참조하여 본견적 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RFx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를 신규로 생성한다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</a:p>
                    <a:p>
                      <a:pPr marL="228600" lvl="0" indent="-228600" algn="l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 ② 후속 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RFx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생성 팝업에서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[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예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]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버튼을 클릭하면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후속 </a:t>
                      </a:r>
                      <a:r>
                        <a:rPr lang="en-US" altLang="ko-KR" sz="1200" dirty="0" err="1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RFx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가 생성이 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cs typeface="윤고딕130"/>
                        </a:rPr>
                        <a:t>.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1" y="1609507"/>
            <a:ext cx="8959443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6559" y="3257159"/>
            <a:ext cx="2048709" cy="1373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427293" y="15448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16621" y="2223839"/>
            <a:ext cx="2948032" cy="2005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14306" y="1889678"/>
            <a:ext cx="681606" cy="1907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955326" y="31904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6_9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후속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 및 기존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종료 처리 메시지가 조회된다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401" y="1596077"/>
            <a:ext cx="9010213" cy="3647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432262" y="258506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92852" y="2166514"/>
            <a:ext cx="3298971" cy="8115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38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117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순서대로 메뉴를 선택하여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신규 생성된 본견적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리스트에서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735" y="1649533"/>
            <a:ext cx="9005658" cy="3778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2833381" y="2007123"/>
            <a:ext cx="471882" cy="4256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172204" y="16958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989044" y="323241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010948" y="3602430"/>
            <a:ext cx="260758" cy="1222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43916" y="2860646"/>
            <a:ext cx="873155" cy="1593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Shape 10"/>
          <p:cNvCxnSpPr>
            <a:stCxn id="6" idx="1"/>
          </p:cNvCxnSpPr>
          <p:nvPr/>
        </p:nvCxnSpPr>
        <p:spPr>
          <a:xfrm rot="10800000" flipV="1">
            <a:off x="1359017" y="2219964"/>
            <a:ext cx="1474364" cy="741349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846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82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참조하여 본견적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유형이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자동으로 선택된다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제출 기한에 입찰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마감일시를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제출기한을 제외한 본견적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복사되어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입찰자와 품목 정보도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동일하다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필요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추가하거나 제외할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정보를 저장하고 입찰자에게 공시한다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816" y="1551963"/>
            <a:ext cx="7331891" cy="302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607543" y="3867325"/>
            <a:ext cx="667421" cy="1510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6292909" y="363368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43327" y="4028114"/>
            <a:ext cx="1966317" cy="124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796099" y="39035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91486" y="15727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93908" y="1756095"/>
            <a:ext cx="260059" cy="1230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503027" y="2122415"/>
            <a:ext cx="871057" cy="2013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Shape 10"/>
          <p:cNvCxnSpPr>
            <a:stCxn id="9" idx="0"/>
            <a:endCxn id="12" idx="3"/>
          </p:cNvCxnSpPr>
          <p:nvPr/>
        </p:nvCxnSpPr>
        <p:spPr>
          <a:xfrm rot="16200000" flipV="1">
            <a:off x="1825026" y="2772142"/>
            <a:ext cx="1680449" cy="582332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본견적 입찰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되는 시점에 입찰 참여업체에게 입찰이 공시되었음을 알리는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062" y="1594747"/>
            <a:ext cx="8657439" cy="363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339718" y="2020540"/>
            <a:ext cx="561975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6029092" y="165712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6_13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경매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순서대로 메뉴를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하단에 응찰 대상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응찰하고자 하는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172" y="1603470"/>
            <a:ext cx="8959442" cy="351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610774" y="1678862"/>
            <a:ext cx="603920" cy="611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262391" y="163972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21078" y="4253218"/>
            <a:ext cx="461395" cy="1677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028287" y="38483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2881" y="2301047"/>
            <a:ext cx="283739" cy="2072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Shape 10"/>
          <p:cNvCxnSpPr>
            <a:stCxn id="6" idx="1"/>
          </p:cNvCxnSpPr>
          <p:nvPr/>
        </p:nvCxnSpPr>
        <p:spPr>
          <a:xfrm rot="10800000" flipV="1">
            <a:off x="788570" y="1984528"/>
            <a:ext cx="822205" cy="372776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846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3826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6_14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협력업체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품목 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견적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하단에 전체 품목에 대한 견적 총액이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입찰자는 제출 기한 내에서 제출한 견적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금액를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이후에 견적 금액 변경이 불가능함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제출되면                                               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견적과 동일한 프로세스로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1667934"/>
            <a:ext cx="9005815" cy="2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761357" y="3775323"/>
            <a:ext cx="1226672" cy="5533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8843" y="2027398"/>
            <a:ext cx="267443" cy="227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683292" y="35615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754601" y="19916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68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138" y="5802822"/>
            <a:ext cx="24193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1979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19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6_15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029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순서대로 메뉴를 선택하여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해당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 응답업체를 확인한다→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필드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응찰한 업체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9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636" y="1554648"/>
            <a:ext cx="9016146" cy="35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822197" y="1595757"/>
            <a:ext cx="491454" cy="3924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622035" y="3275784"/>
            <a:ext cx="396292" cy="1720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387041" y="16036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315484" y="36585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098997" y="3729969"/>
            <a:ext cx="363785" cy="1625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49511" y="2511555"/>
            <a:ext cx="859172" cy="1309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657411" y="289659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2" name="Shape 10"/>
          <p:cNvCxnSpPr>
            <a:stCxn id="5" idx="2"/>
            <a:endCxn id="10" idx="3"/>
          </p:cNvCxnSpPr>
          <p:nvPr/>
        </p:nvCxnSpPr>
        <p:spPr>
          <a:xfrm rot="5400000">
            <a:off x="1893877" y="1402997"/>
            <a:ext cx="588854" cy="1759241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893" y="1575340"/>
            <a:ext cx="9009777" cy="2426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16107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29547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6_16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0630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 조회 및 응답 비교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확정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본견적］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으로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진행되는 입찰에서는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제출한 견적이 존재하는 경우에만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정보가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탭이 조회가 되어 업체가 제출한 견적을 비교할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/>
                      </a:r>
                      <a:br>
                        <a:rPr kumimoji="0" lang="en-US" altLang="ko-KR" sz="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없는 경우에는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해당 입찰은 유찰되며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후속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를 생성하여 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차까지 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/>
                      </a:r>
                      <a:br>
                        <a:rPr kumimoji="0" lang="en-US" altLang="ko-KR" sz="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차에서도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없을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단계로 진행되며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이 때는 담당자는 내정가 정보 및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540391" y="2459822"/>
            <a:ext cx="5463534" cy="199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59283" y="195602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946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01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6_17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807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① 입찰자가 제출한 견적을 비교하기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이하로 제출된 견적이 없는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탭은 조회되지 않는다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입찰자를 견적을 비교하는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1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016" y="1543078"/>
            <a:ext cx="8882154" cy="328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501629" y="3522212"/>
            <a:ext cx="604532" cy="2192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158314" y="342501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11273" y="3902731"/>
            <a:ext cx="762000" cy="1698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97763" y="381261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94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3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6_18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090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입찰업체 별로 개별 품목 및 전체 품목에 대한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낙찰을 수행하기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5" y="1601585"/>
            <a:ext cx="8951054" cy="353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67655" y="4141555"/>
            <a:ext cx="8844793" cy="955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59910" y="1803386"/>
            <a:ext cx="43338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59807" y="39524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992246" y="174000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107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678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6_19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324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비교 화면에서 적격업체에 선정하여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품목 별로 업체에 대해 낙찰된다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낙찰 이후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상단에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낙찰되었음을 알리는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대한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2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778" y="1612978"/>
            <a:ext cx="8854706" cy="318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742339" y="3940481"/>
            <a:ext cx="1611386" cy="8270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09649" y="1792507"/>
            <a:ext cx="390525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542344" y="36888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656162" y="1681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635520" y="1675994"/>
            <a:ext cx="5206477" cy="6393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60446" y="1553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2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7327" y="1698508"/>
            <a:ext cx="5181600" cy="608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074" y="1543574"/>
            <a:ext cx="8972929" cy="318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15337"/>
          <a:ext cx="9215437" cy="52693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18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062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［응찰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엑티비티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클릭하면 「전자 입찰 결과보고서」 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생성되어 승인 대기상태로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낙찰업체를 지정한 후 낙찰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420125" y="33898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64065" y="4219663"/>
            <a:ext cx="5360566" cy="16777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251872" y="41127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48684" y="3514987"/>
            <a:ext cx="728446" cy="201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입찰의 결과 보고서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입찰 결과 보고서의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결재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상신 및 승인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결과를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입찰목적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낙찰결과를 양식에 준해 보임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첨부자료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 세부내역으로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※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낙철업체에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수락이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되었다는 것을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알 수 있다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841" y="1669409"/>
            <a:ext cx="3850546" cy="463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2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5462" y="6023250"/>
            <a:ext cx="4563610" cy="419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Shape 10"/>
          <p:cNvCxnSpPr>
            <a:endCxn id="302081" idx="1"/>
          </p:cNvCxnSpPr>
          <p:nvPr/>
        </p:nvCxnSpPr>
        <p:spPr>
          <a:xfrm>
            <a:off x="1065405" y="6107185"/>
            <a:ext cx="260057" cy="125594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0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561" y="1582768"/>
            <a:ext cx="8934276" cy="381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입력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승인 완료 후         버튼을 누른다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(6-3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항목과 화면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비교시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확인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낙찰업체에 대한 확인 상태가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변경되어 있으며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라인의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항번을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클릭하면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나온다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타원 6"/>
          <p:cNvSpPr/>
          <p:nvPr/>
        </p:nvSpPr>
        <p:spPr>
          <a:xfrm>
            <a:off x="435505" y="473909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9605" y="5850447"/>
            <a:ext cx="295363" cy="24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815128" y="4790114"/>
            <a:ext cx="4545437" cy="2097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0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839" y="1574579"/>
            <a:ext cx="9009776" cy="3802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73281"/>
          <a:ext cx="9215437" cy="520067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구매오더 생성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낙찰 건에 대해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누른다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To_Be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전자입찰 건에 대해서는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必히 생성해야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거래유형을 지정하라는 팝업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 이 뜨면 해당 유형을 지정 후                  버튼을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148569" y="16771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93238" y="1795244"/>
            <a:ext cx="645955" cy="1006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6936" y="3236142"/>
            <a:ext cx="1664866" cy="1954956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9" name="타원 8"/>
          <p:cNvSpPr/>
          <p:nvPr/>
        </p:nvSpPr>
        <p:spPr>
          <a:xfrm>
            <a:off x="6003925" y="307947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08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91669" y="6174297"/>
            <a:ext cx="828675" cy="2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hape 10"/>
          <p:cNvCxnSpPr>
            <a:endCxn id="250885" idx="0"/>
          </p:cNvCxnSpPr>
          <p:nvPr/>
        </p:nvCxnSpPr>
        <p:spPr>
          <a:xfrm rot="16200000" flipH="1">
            <a:off x="4498247" y="5266537"/>
            <a:ext cx="1627464" cy="188055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0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431" y="1609164"/>
            <a:ext cx="8990406" cy="376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785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13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구매오더 생성 프로세스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473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SRM Portal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견적건의 낙찰 처리를 위한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낙찰 후 생성된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구요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화면에서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SAP_ERP_ME23N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조회메뉴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확인 할 수 있다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후 미 승인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EP_SRP Portal_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58669" y="21888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11726" y="2315361"/>
            <a:ext cx="2961316" cy="11744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8" name="Shape 10"/>
          <p:cNvCxnSpPr>
            <a:stCxn id="7" idx="3"/>
          </p:cNvCxnSpPr>
          <p:nvPr/>
        </p:nvCxnSpPr>
        <p:spPr>
          <a:xfrm>
            <a:off x="3473042" y="2374084"/>
            <a:ext cx="1785152" cy="939567"/>
          </a:xfrm>
          <a:prstGeom prst="curvedConnector2">
            <a:avLst/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타원 10"/>
          <p:cNvSpPr/>
          <p:nvPr/>
        </p:nvSpPr>
        <p:spPr>
          <a:xfrm>
            <a:off x="3574387" y="3247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9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8119" y="3341710"/>
            <a:ext cx="3093132" cy="2052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직사각형 11"/>
          <p:cNvSpPr/>
          <p:nvPr/>
        </p:nvSpPr>
        <p:spPr>
          <a:xfrm>
            <a:off x="5219349" y="4195893"/>
            <a:ext cx="784576" cy="20832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9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05" y="1594918"/>
            <a:ext cx="5427677" cy="4688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107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61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구매오더 생성 프로세스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en-US" altLang="ko-KR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SRM_Portal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낙찰 후 생성된 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구매오더의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승인 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처리 프로세스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제목을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품목 확인을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품목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자재그룹 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계정지정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생성된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정합성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 이후 미 승인 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통해 상신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처리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타원 12"/>
          <p:cNvSpPr/>
          <p:nvPr/>
        </p:nvSpPr>
        <p:spPr>
          <a:xfrm>
            <a:off x="119210" y="194439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9643" y="4936841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86396" y="2030136"/>
            <a:ext cx="3171204" cy="201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3630" y="5083728"/>
            <a:ext cx="4168096" cy="15939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93494" y="2477004"/>
            <a:ext cx="1020825" cy="42558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272689" y="2773879"/>
            <a:ext cx="320633" cy="344384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12397" y="5615885"/>
            <a:ext cx="1191236" cy="59196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066" y="1577131"/>
            <a:ext cx="5252338" cy="4731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85805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85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구매오더 승인 프로세스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낙찰 이후 생성된 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 오더의 결재 상신 및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낙찰된 견적건의 구매오더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생성을 볼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헤드 레벨의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Data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defualt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첨부내역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defualt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→ 구매금액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첨부추가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구매 오더의 세부내역을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※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분할 입고 처리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입고처리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EP_Notes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Notes_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결과보고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타원 13"/>
          <p:cNvSpPr/>
          <p:nvPr/>
        </p:nvSpPr>
        <p:spPr>
          <a:xfrm>
            <a:off x="2476516" y="20534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04008" y="3934437"/>
            <a:ext cx="5176008" cy="3858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40849" y="544679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55499" y="36990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05406" y="4479722"/>
            <a:ext cx="2599188" cy="8472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049763" y="43464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6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2513" y="5654180"/>
            <a:ext cx="4513277" cy="64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Shape 10"/>
          <p:cNvCxnSpPr>
            <a:endCxn id="296962" idx="1"/>
          </p:cNvCxnSpPr>
          <p:nvPr/>
        </p:nvCxnSpPr>
        <p:spPr>
          <a:xfrm>
            <a:off x="906011" y="5771627"/>
            <a:ext cx="226502" cy="203097"/>
          </a:xfrm>
          <a:prstGeom prst="curvedConnector3">
            <a:avLst>
              <a:gd name="adj1" fmla="val 50000"/>
            </a:avLst>
          </a:prstGeom>
          <a:ln w="9525">
            <a:solidFill>
              <a:srgbClr val="0083CD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991" y="1627280"/>
            <a:ext cx="5483691" cy="4614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구매오더 승인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낙찰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생성 후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Notes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상에서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승인처리에 따른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SAP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상에서의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구매오더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상태 변화를 나타낸 화면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승인된 구매오더가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상에서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상태변화를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볼수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분할 입고 처리를 통한 정산작업을 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위해서는 구매 오더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승인이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SAP_ERP_520_ME23N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2910816" y="2482598"/>
            <a:ext cx="1350791" cy="2606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306714" y="239041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별첨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 정산 기준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a14="http://schemas.microsoft.com/office/drawing/2010/main" xmlns:xdr="http://schemas.openxmlformats.org/drawingml/2006/spreadsheetDrawing" xmlns="" val="0"/>
              </a:ext>
            </a:extLst>
          </a:blip>
          <a:srcRect/>
          <a:stretch>
            <a:fillRect/>
          </a:stretch>
        </p:blipFill>
        <p:spPr bwMode="auto">
          <a:xfrm>
            <a:off x="484948" y="1593908"/>
            <a:ext cx="8977834" cy="46055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15706</TotalTime>
  <Words>4021</Words>
  <Application>Microsoft Office PowerPoint</Application>
  <PresentationFormat>A4 용지(210x297mm)</PresentationFormat>
  <Paragraphs>829</Paragraphs>
  <Slides>55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55</vt:i4>
      </vt:variant>
    </vt:vector>
  </HeadingPairs>
  <TitlesOfParts>
    <vt:vector size="58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604</cp:revision>
  <cp:lastPrinted>2006-08-30T13:33:06Z</cp:lastPrinted>
  <dcterms:created xsi:type="dcterms:W3CDTF">2008-05-17T00:48:54Z</dcterms:created>
  <dcterms:modified xsi:type="dcterms:W3CDTF">2013-02-27T13:56:23Z</dcterms:modified>
</cp:coreProperties>
</file>