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"/>
  </p:notesMasterIdLst>
  <p:sldIdLst>
    <p:sldId id="276" r:id="rId2"/>
    <p:sldId id="277" r:id="rId3"/>
    <p:sldId id="278" r:id="rId4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99FF"/>
    <a:srgbClr val="99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162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4E28FD-A528-40BA-A085-FB1B2380EDBA}" type="datetimeFigureOut">
              <a:rPr lang="ko-KR" altLang="en-US" smtClean="0"/>
              <a:t>2020-02-13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41425"/>
            <a:ext cx="44672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29FEF3B-0DC5-43B7-9B1F-88219B3B00A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997380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54C11-35A4-4563-A091-94801B076EAE}" type="datetimeFigureOut">
              <a:rPr lang="ko-KR" altLang="en-US" smtClean="0"/>
              <a:t>2020-02-13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3EA6-EFF8-4057-B67D-6B6DFEAC7A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260934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54C11-35A4-4563-A091-94801B076EAE}" type="datetimeFigureOut">
              <a:rPr lang="ko-KR" altLang="en-US" smtClean="0"/>
              <a:t>2020-02-13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3EA6-EFF8-4057-B67D-6B6DFEAC7A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933683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54C11-35A4-4563-A091-94801B076EAE}" type="datetimeFigureOut">
              <a:rPr lang="ko-KR" altLang="en-US" smtClean="0"/>
              <a:t>2020-02-13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3EA6-EFF8-4057-B67D-6B6DFEAC7A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001941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54C11-35A4-4563-A091-94801B076EAE}" type="datetimeFigureOut">
              <a:rPr lang="ko-KR" altLang="en-US" smtClean="0"/>
              <a:t>2020-02-13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3EA6-EFF8-4057-B67D-6B6DFEAC7A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313337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54C11-35A4-4563-A091-94801B076EAE}" type="datetimeFigureOut">
              <a:rPr lang="ko-KR" altLang="en-US" smtClean="0"/>
              <a:t>2020-02-13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3EA6-EFF8-4057-B67D-6B6DFEAC7A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32133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54C11-35A4-4563-A091-94801B076EAE}" type="datetimeFigureOut">
              <a:rPr lang="ko-KR" altLang="en-US" smtClean="0"/>
              <a:t>2020-02-13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3EA6-EFF8-4057-B67D-6B6DFEAC7A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362628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54C11-35A4-4563-A091-94801B076EAE}" type="datetimeFigureOut">
              <a:rPr lang="ko-KR" altLang="en-US" smtClean="0"/>
              <a:t>2020-02-13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3EA6-EFF8-4057-B67D-6B6DFEAC7A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50314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54C11-35A4-4563-A091-94801B076EAE}" type="datetimeFigureOut">
              <a:rPr lang="ko-KR" altLang="en-US" smtClean="0"/>
              <a:t>2020-02-13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3EA6-EFF8-4057-B67D-6B6DFEAC7A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94121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54C11-35A4-4563-A091-94801B076EAE}" type="datetimeFigureOut">
              <a:rPr lang="ko-KR" altLang="en-US" smtClean="0"/>
              <a:t>2020-02-13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3EA6-EFF8-4057-B67D-6B6DFEAC7A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482256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54C11-35A4-4563-A091-94801B076EAE}" type="datetimeFigureOut">
              <a:rPr lang="ko-KR" altLang="en-US" smtClean="0"/>
              <a:t>2020-02-13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3EA6-EFF8-4057-B67D-6B6DFEAC7A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21493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54C11-35A4-4563-A091-94801B076EAE}" type="datetimeFigureOut">
              <a:rPr lang="ko-KR" altLang="en-US" smtClean="0"/>
              <a:t>2020-02-13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3EA6-EFF8-4057-B67D-6B6DFEAC7A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88231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154C11-35A4-4563-A091-94801B076EAE}" type="datetimeFigureOut">
              <a:rPr lang="ko-KR" altLang="en-US" smtClean="0"/>
              <a:t>2020-02-13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6A3EA6-EFF8-4057-B67D-6B6DFEAC7A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61133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g"/><Relationship Id="rId7" Type="http://schemas.openxmlformats.org/officeDocument/2006/relationships/image" Target="../media/image7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7.jpeg"/><Relationship Id="rId7" Type="http://schemas.openxmlformats.org/officeDocument/2006/relationships/image" Target="../media/image2.jp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Relationship Id="rId9" Type="http://schemas.openxmlformats.org/officeDocument/2006/relationships/image" Target="../media/image1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6182612"/>
              </p:ext>
            </p:extLst>
          </p:nvPr>
        </p:nvGraphicFramePr>
        <p:xfrm>
          <a:off x="461554" y="439052"/>
          <a:ext cx="8212184" cy="9950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98720">
                  <a:extLst>
                    <a:ext uri="{9D8B030D-6E8A-4147-A177-3AD203B41FA5}">
                      <a16:colId xmlns:a16="http://schemas.microsoft.com/office/drawing/2014/main" val="370364121"/>
                    </a:ext>
                  </a:extLst>
                </a:gridCol>
                <a:gridCol w="1271452">
                  <a:extLst>
                    <a:ext uri="{9D8B030D-6E8A-4147-A177-3AD203B41FA5}">
                      <a16:colId xmlns:a16="http://schemas.microsoft.com/office/drawing/2014/main" val="3931071502"/>
                    </a:ext>
                  </a:extLst>
                </a:gridCol>
                <a:gridCol w="1942012">
                  <a:extLst>
                    <a:ext uri="{9D8B030D-6E8A-4147-A177-3AD203B41FA5}">
                      <a16:colId xmlns:a16="http://schemas.microsoft.com/office/drawing/2014/main" val="985275607"/>
                    </a:ext>
                  </a:extLst>
                </a:gridCol>
              </a:tblGrid>
              <a:tr h="331692"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28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시장정보 통보서</a:t>
                      </a:r>
                      <a:endParaRPr lang="ko-KR" altLang="en-US" sz="28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작  성  일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3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2020. 02.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11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1988179"/>
                  </a:ext>
                </a:extLst>
              </a:tr>
              <a:tr h="33169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작성 부서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3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품질경영실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CS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팀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12926388"/>
                  </a:ext>
                </a:extLst>
              </a:tr>
              <a:tr h="33169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점  검  자 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3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서부파트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박 성철 책임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55436708"/>
                  </a:ext>
                </a:extLst>
              </a:tr>
            </a:tbl>
          </a:graphicData>
        </a:graphic>
      </p:graphicFrame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7766663"/>
              </p:ext>
            </p:extLst>
          </p:nvPr>
        </p:nvGraphicFramePr>
        <p:xfrm>
          <a:off x="461554" y="1510203"/>
          <a:ext cx="8212184" cy="14915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8697">
                  <a:extLst>
                    <a:ext uri="{9D8B030D-6E8A-4147-A177-3AD203B41FA5}">
                      <a16:colId xmlns:a16="http://schemas.microsoft.com/office/drawing/2014/main" val="370364121"/>
                    </a:ext>
                  </a:extLst>
                </a:gridCol>
                <a:gridCol w="1368698">
                  <a:extLst>
                    <a:ext uri="{9D8B030D-6E8A-4147-A177-3AD203B41FA5}">
                      <a16:colId xmlns:a16="http://schemas.microsoft.com/office/drawing/2014/main" val="1025502044"/>
                    </a:ext>
                  </a:extLst>
                </a:gridCol>
                <a:gridCol w="1368697">
                  <a:extLst>
                    <a:ext uri="{9D8B030D-6E8A-4147-A177-3AD203B41FA5}">
                      <a16:colId xmlns:a16="http://schemas.microsoft.com/office/drawing/2014/main" val="1115277779"/>
                    </a:ext>
                  </a:extLst>
                </a:gridCol>
                <a:gridCol w="1368697">
                  <a:extLst>
                    <a:ext uri="{9D8B030D-6E8A-4147-A177-3AD203B41FA5}">
                      <a16:colId xmlns:a16="http://schemas.microsoft.com/office/drawing/2014/main" val="1957368119"/>
                    </a:ext>
                  </a:extLst>
                </a:gridCol>
                <a:gridCol w="1152434">
                  <a:extLst>
                    <a:ext uri="{9D8B030D-6E8A-4147-A177-3AD203B41FA5}">
                      <a16:colId xmlns:a16="http://schemas.microsoft.com/office/drawing/2014/main" val="767279589"/>
                    </a:ext>
                  </a:extLst>
                </a:gridCol>
                <a:gridCol w="1584961">
                  <a:extLst>
                    <a:ext uri="{9D8B030D-6E8A-4147-A177-3AD203B41FA5}">
                      <a16:colId xmlns:a16="http://schemas.microsoft.com/office/drawing/2014/main" val="1182844352"/>
                    </a:ext>
                  </a:extLst>
                </a:gridCol>
              </a:tblGrid>
              <a:tr h="23561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불량 유형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3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단자백화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및 </a:t>
                      </a:r>
                      <a:r>
                        <a:rPr lang="ko-KR" altLang="en-US" sz="1000" b="1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누액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발생 일자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2020.02.11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업 체 명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아시아문화전당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06125737"/>
                  </a:ext>
                </a:extLst>
              </a:tr>
              <a:tr h="78450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발생 현상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39000"/>
                      </a:srgbClr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228600" indent="-228600" algn="l">
                        <a:lnSpc>
                          <a:spcPct val="150000"/>
                        </a:lnSpc>
                        <a:buFont typeface="Arial" panose="020B0604020202020204" pitchFamily="34" charset="0"/>
                        <a:buAutoNum type="arabicPeriod"/>
                      </a:pP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ESP150  2018.10.20 Lot 69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대 중  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(-)</a:t>
                      </a:r>
                      <a:r>
                        <a:rPr lang="ko-KR" altLang="en-US" sz="1000" b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단자부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백화 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(18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대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및 </a:t>
                      </a:r>
                      <a:r>
                        <a:rPr lang="ko-KR" altLang="en-US" sz="1000" b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누액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(3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대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현상 발생 됨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228600" indent="-228600" algn="l">
                        <a:lnSpc>
                          <a:spcPct val="150000"/>
                        </a:lnSpc>
                        <a:buFont typeface="Arial" panose="020B0604020202020204" pitchFamily="34" charset="0"/>
                        <a:buAutoNum type="arabicPeriod"/>
                      </a:pPr>
                      <a:r>
                        <a:rPr lang="ko-KR" altLang="en-US" sz="1000" b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동일시기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설치된 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ESP 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150 2018.10.19 Lot 69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대 및 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ESP120, ESP65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제품은 양호 함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 (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세부내역 첨부 참조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3460819"/>
                  </a:ext>
                </a:extLst>
              </a:tr>
              <a:tr h="46324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점검 소견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39000"/>
                      </a:srgbClr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228600" indent="-228600" algn="l">
                        <a:buFont typeface="Arial" panose="020B0604020202020204" pitchFamily="34" charset="0"/>
                        <a:buAutoNum type="arabicPeriod"/>
                      </a:pPr>
                      <a:r>
                        <a:rPr lang="ko-KR" altLang="en-US" sz="1000" b="0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특정 </a:t>
                      </a:r>
                      <a:r>
                        <a:rPr lang="en-US" altLang="ko-KR" sz="1000" b="0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Lot </a:t>
                      </a:r>
                      <a:r>
                        <a:rPr lang="ko-KR" altLang="en-US" sz="1000" b="0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제품 </a:t>
                      </a:r>
                      <a:r>
                        <a:rPr lang="en-US" altLang="ko-KR" sz="1000" b="0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(-) </a:t>
                      </a:r>
                      <a:r>
                        <a:rPr lang="ko-KR" altLang="en-US" sz="1000" b="0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단자 측에서만 백화 및 </a:t>
                      </a:r>
                      <a:r>
                        <a:rPr lang="ko-KR" altLang="en-US" sz="1000" b="0" kern="1200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누액현상</a:t>
                      </a:r>
                      <a:r>
                        <a:rPr lang="ko-KR" altLang="en-US" sz="1000" b="0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발생됨에 따라 </a:t>
                      </a:r>
                      <a:r>
                        <a:rPr lang="ko-KR" altLang="en-US" sz="1000" b="0" kern="1200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원인파악</a:t>
                      </a:r>
                      <a:r>
                        <a:rPr lang="ko-KR" altLang="en-US" sz="1000" b="0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 후 재발방지 방안 수립</a:t>
                      </a:r>
                      <a:r>
                        <a:rPr lang="en-US" altLang="ko-KR" sz="1000" b="0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000" b="0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조치 필요 함</a:t>
                      </a:r>
                      <a:endParaRPr lang="en-US" altLang="ko-KR" sz="1000" b="0" kern="120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16812863"/>
                  </a:ext>
                </a:extLst>
              </a:tr>
            </a:tbl>
          </a:graphicData>
        </a:graphic>
      </p:graphicFrame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7666099"/>
              </p:ext>
            </p:extLst>
          </p:nvPr>
        </p:nvGraphicFramePr>
        <p:xfrm>
          <a:off x="3198948" y="3235213"/>
          <a:ext cx="5474790" cy="18803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20503">
                  <a:extLst>
                    <a:ext uri="{9D8B030D-6E8A-4147-A177-3AD203B41FA5}">
                      <a16:colId xmlns:a16="http://schemas.microsoft.com/office/drawing/2014/main" val="1115277779"/>
                    </a:ext>
                  </a:extLst>
                </a:gridCol>
                <a:gridCol w="1616892">
                  <a:extLst>
                    <a:ext uri="{9D8B030D-6E8A-4147-A177-3AD203B41FA5}">
                      <a16:colId xmlns:a16="http://schemas.microsoft.com/office/drawing/2014/main" val="1957368119"/>
                    </a:ext>
                  </a:extLst>
                </a:gridCol>
                <a:gridCol w="1100183">
                  <a:extLst>
                    <a:ext uri="{9D8B030D-6E8A-4147-A177-3AD203B41FA5}">
                      <a16:colId xmlns:a16="http://schemas.microsoft.com/office/drawing/2014/main" val="767279589"/>
                    </a:ext>
                  </a:extLst>
                </a:gridCol>
                <a:gridCol w="1637212">
                  <a:extLst>
                    <a:ext uri="{9D8B030D-6E8A-4147-A177-3AD203B41FA5}">
                      <a16:colId xmlns:a16="http://schemas.microsoft.com/office/drawing/2014/main" val="1182844352"/>
                    </a:ext>
                  </a:extLst>
                </a:gridCol>
              </a:tblGrid>
              <a:tr h="29682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제품명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ESP 150-12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제조 일자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2018.10.20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06125737"/>
                  </a:ext>
                </a:extLst>
              </a:tr>
              <a:tr h="29682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점검 수량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69 EA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발생 수량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21 EA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39094261"/>
                  </a:ext>
                </a:extLst>
              </a:tr>
              <a:tr h="29682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설치 장소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주전기실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설치 일자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2018.10.29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90163253"/>
                  </a:ext>
                </a:extLst>
              </a:tr>
              <a:tr h="29682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설치 형태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5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단 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6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열 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× 2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조 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(UPS)</a:t>
                      </a:r>
                    </a:p>
                    <a:p>
                      <a:pPr algn="ctr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3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단 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3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열 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정류기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제품 용도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UPS, </a:t>
                      </a:r>
                      <a:r>
                        <a:rPr lang="ko-KR" altLang="en-US" sz="1000" b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정류기용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85194815"/>
                  </a:ext>
                </a:extLst>
              </a:tr>
              <a:tr h="29682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충전 전압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13.23 ~ 13.39 V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내부 저항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2.46 ~ 2.87 m</a:t>
                      </a:r>
                      <a:r>
                        <a:rPr lang="el-GR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맑은 고딕" panose="020B0503020000020004" pitchFamily="50" charset="-127"/>
                        </a:rPr>
                        <a:t>Ω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72628213"/>
                  </a:ext>
                </a:extLst>
              </a:tr>
              <a:tr h="29682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AC/DC</a:t>
                      </a:r>
                      <a:r>
                        <a:rPr lang="en-US" altLang="ko-KR" sz="10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0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전류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1.9 / 0.0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사용 온도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14 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℃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31359346"/>
                  </a:ext>
                </a:extLst>
              </a:tr>
            </a:tbl>
          </a:graphicData>
        </a:graphic>
      </p:graphicFrame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1721003"/>
              </p:ext>
            </p:extLst>
          </p:nvPr>
        </p:nvGraphicFramePr>
        <p:xfrm>
          <a:off x="461554" y="3235213"/>
          <a:ext cx="2664823" cy="33275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64823">
                  <a:extLst>
                    <a:ext uri="{9D8B030D-6E8A-4147-A177-3AD203B41FA5}">
                      <a16:colId xmlns:a16="http://schemas.microsoft.com/office/drawing/2014/main" val="1115277779"/>
                    </a:ext>
                  </a:extLst>
                </a:gridCol>
              </a:tblGrid>
              <a:tr h="26507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제품 사진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06125737"/>
                  </a:ext>
                </a:extLst>
              </a:tr>
              <a:tr h="3062434"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39094261"/>
                  </a:ext>
                </a:extLst>
              </a:tr>
            </a:tbl>
          </a:graphicData>
        </a:graphic>
      </p:graphicFrame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148025"/>
              </p:ext>
            </p:extLst>
          </p:nvPr>
        </p:nvGraphicFramePr>
        <p:xfrm>
          <a:off x="3198948" y="5098828"/>
          <a:ext cx="5474791" cy="14638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20503">
                  <a:extLst>
                    <a:ext uri="{9D8B030D-6E8A-4147-A177-3AD203B41FA5}">
                      <a16:colId xmlns:a16="http://schemas.microsoft.com/office/drawing/2014/main" val="1115277779"/>
                    </a:ext>
                  </a:extLst>
                </a:gridCol>
                <a:gridCol w="748938">
                  <a:extLst>
                    <a:ext uri="{9D8B030D-6E8A-4147-A177-3AD203B41FA5}">
                      <a16:colId xmlns:a16="http://schemas.microsoft.com/office/drawing/2014/main" val="1957368119"/>
                    </a:ext>
                  </a:extLst>
                </a:gridCol>
                <a:gridCol w="3605350">
                  <a:extLst>
                    <a:ext uri="{9D8B030D-6E8A-4147-A177-3AD203B41FA5}">
                      <a16:colId xmlns:a16="http://schemas.microsoft.com/office/drawing/2014/main" val="3089208972"/>
                    </a:ext>
                  </a:extLst>
                </a:gridCol>
              </a:tblGrid>
              <a:tr h="32540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불량 사유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0000"/>
                      </a:srgb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Lot 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각인 불량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43419340"/>
                  </a:ext>
                </a:extLst>
              </a:tr>
              <a:tr h="237898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수신 부서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창원 공장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1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b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품질팀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 ● ) / 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기술팀 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 ● ) / </a:t>
                      </a:r>
                      <a:r>
                        <a:rPr lang="ko-KR" altLang="en-US" sz="1000" b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생산팀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 ● ) / 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기타 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    ) 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89080518"/>
                  </a:ext>
                </a:extLst>
              </a:tr>
              <a:tr h="23789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광주 공장 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1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품질팀 </a:t>
                      </a:r>
                      <a:r>
                        <a:rPr lang="en-US" altLang="ko-KR" sz="1000" b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     ) / </a:t>
                      </a:r>
                      <a:r>
                        <a:rPr lang="ko-KR" altLang="en-US" sz="1000" b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기술팀 </a:t>
                      </a:r>
                      <a:r>
                        <a:rPr lang="en-US" altLang="ko-KR" sz="1000" b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    ) / </a:t>
                      </a:r>
                      <a:r>
                        <a:rPr lang="ko-KR" altLang="en-US" sz="1000" b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생산팀 </a:t>
                      </a:r>
                      <a:r>
                        <a:rPr lang="en-US" altLang="ko-KR" sz="1000" b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    ) / </a:t>
                      </a:r>
                      <a:r>
                        <a:rPr lang="ko-KR" altLang="en-US" sz="1000" b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기타 </a:t>
                      </a:r>
                      <a:r>
                        <a:rPr lang="en-US" altLang="ko-KR" sz="1000" b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    ) 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29056727"/>
                  </a:ext>
                </a:extLst>
              </a:tr>
              <a:tr h="32540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조치 사항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0000"/>
                      </a:srgb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latinLnBrk="1"/>
                      <a:r>
                        <a:rPr lang="ko-KR" altLang="en-US" sz="1000" b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백화제품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(18EA):</a:t>
                      </a:r>
                      <a:r>
                        <a:rPr lang="ko-KR" altLang="en-US" sz="1000" b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백화제거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및 </a:t>
                      </a:r>
                      <a:r>
                        <a:rPr lang="ko-KR" altLang="en-US" sz="1000" b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오일도포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000" b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누액제품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(3EA):</a:t>
                      </a:r>
                      <a:r>
                        <a:rPr lang="ko-KR" altLang="en-US" sz="1000" b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교체필요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- </a:t>
                      </a:r>
                      <a:r>
                        <a:rPr lang="ko-KR" altLang="en-US" sz="1000" b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협의필요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3984384"/>
                  </a:ext>
                </a:extLst>
              </a:tr>
              <a:tr h="32540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개선 사항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0000"/>
                      </a:srgb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38000958"/>
                  </a:ext>
                </a:extLst>
              </a:tr>
            </a:tbl>
          </a:graphicData>
        </a:graphic>
      </p:graphicFrame>
      <p:grpSp>
        <p:nvGrpSpPr>
          <p:cNvPr id="8" name="그룹 7"/>
          <p:cNvGrpSpPr/>
          <p:nvPr/>
        </p:nvGrpSpPr>
        <p:grpSpPr>
          <a:xfrm>
            <a:off x="487192" y="4084890"/>
            <a:ext cx="2589297" cy="1618561"/>
            <a:chOff x="0" y="4008742"/>
            <a:chExt cx="2886609" cy="1702212"/>
          </a:xfrm>
        </p:grpSpPr>
        <p:sp>
          <p:nvSpPr>
            <p:cNvPr id="10" name="직사각형 9"/>
            <p:cNvSpPr/>
            <p:nvPr/>
          </p:nvSpPr>
          <p:spPr>
            <a:xfrm>
              <a:off x="0" y="4008742"/>
              <a:ext cx="1266915" cy="1702212"/>
            </a:xfrm>
            <a:prstGeom prst="rect">
              <a:avLst/>
            </a:prstGeom>
            <a:blipFill dpi="0"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0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0" y="4008742"/>
              <a:ext cx="543739" cy="26526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750" b="1" dirty="0">
                  <a:solidFill>
                    <a:schemeClr val="bg1"/>
                  </a:solidFill>
                </a:rPr>
                <a:t>백화 </a:t>
              </a:r>
              <a:r>
                <a:rPr lang="en-US" altLang="ko-KR" sz="750" b="1" dirty="0">
                  <a:solidFill>
                    <a:schemeClr val="bg1"/>
                  </a:solidFill>
                </a:rPr>
                <a:t>#25</a:t>
              </a:r>
              <a:endParaRPr lang="ko-KR" altLang="en-US" sz="750" b="1" dirty="0">
                <a:solidFill>
                  <a:schemeClr val="bg1"/>
                </a:solidFill>
              </a:endParaRPr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1358542" y="4008742"/>
              <a:ext cx="1528067" cy="1702212"/>
            </a:xfrm>
            <a:prstGeom prst="rect">
              <a:avLst/>
            </a:prstGeom>
            <a:blipFill dpi="0"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0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1339486" y="4023655"/>
              <a:ext cx="628558" cy="2840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750" b="1" dirty="0" err="1">
                  <a:solidFill>
                    <a:schemeClr val="bg1"/>
                  </a:solidFill>
                </a:rPr>
                <a:t>누액</a:t>
              </a:r>
              <a:r>
                <a:rPr lang="ko-KR" altLang="en-US" sz="750" b="1" dirty="0">
                  <a:solidFill>
                    <a:schemeClr val="bg1"/>
                  </a:solidFill>
                </a:rPr>
                <a:t> </a:t>
              </a:r>
              <a:r>
                <a:rPr lang="en-US" altLang="ko-KR" sz="750" b="1" dirty="0">
                  <a:solidFill>
                    <a:schemeClr val="bg1"/>
                  </a:solidFill>
                </a:rPr>
                <a:t>#9</a:t>
              </a:r>
              <a:endParaRPr lang="ko-KR" altLang="en-US" sz="750" b="1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564307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638461"/>
              </p:ext>
            </p:extLst>
          </p:nvPr>
        </p:nvGraphicFramePr>
        <p:xfrm>
          <a:off x="344681" y="752030"/>
          <a:ext cx="8156260" cy="22837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6939">
                  <a:extLst>
                    <a:ext uri="{9D8B030D-6E8A-4147-A177-3AD203B41FA5}">
                      <a16:colId xmlns:a16="http://schemas.microsoft.com/office/drawing/2014/main" val="3654058531"/>
                    </a:ext>
                  </a:extLst>
                </a:gridCol>
                <a:gridCol w="878439">
                  <a:extLst>
                    <a:ext uri="{9D8B030D-6E8A-4147-A177-3AD203B41FA5}">
                      <a16:colId xmlns:a16="http://schemas.microsoft.com/office/drawing/2014/main" val="1533727212"/>
                    </a:ext>
                  </a:extLst>
                </a:gridCol>
                <a:gridCol w="583751">
                  <a:extLst>
                    <a:ext uri="{9D8B030D-6E8A-4147-A177-3AD203B41FA5}">
                      <a16:colId xmlns:a16="http://schemas.microsoft.com/office/drawing/2014/main" val="66945342"/>
                    </a:ext>
                  </a:extLst>
                </a:gridCol>
                <a:gridCol w="587099">
                  <a:extLst>
                    <a:ext uri="{9D8B030D-6E8A-4147-A177-3AD203B41FA5}">
                      <a16:colId xmlns:a16="http://schemas.microsoft.com/office/drawing/2014/main" val="2279333596"/>
                    </a:ext>
                  </a:extLst>
                </a:gridCol>
                <a:gridCol w="724334">
                  <a:extLst>
                    <a:ext uri="{9D8B030D-6E8A-4147-A177-3AD203B41FA5}">
                      <a16:colId xmlns:a16="http://schemas.microsoft.com/office/drawing/2014/main" val="743077778"/>
                    </a:ext>
                  </a:extLst>
                </a:gridCol>
                <a:gridCol w="868263">
                  <a:extLst>
                    <a:ext uri="{9D8B030D-6E8A-4147-A177-3AD203B41FA5}">
                      <a16:colId xmlns:a16="http://schemas.microsoft.com/office/drawing/2014/main" val="460827960"/>
                    </a:ext>
                  </a:extLst>
                </a:gridCol>
                <a:gridCol w="974258">
                  <a:extLst>
                    <a:ext uri="{9D8B030D-6E8A-4147-A177-3AD203B41FA5}">
                      <a16:colId xmlns:a16="http://schemas.microsoft.com/office/drawing/2014/main" val="647665310"/>
                    </a:ext>
                  </a:extLst>
                </a:gridCol>
                <a:gridCol w="940786">
                  <a:extLst>
                    <a:ext uri="{9D8B030D-6E8A-4147-A177-3AD203B41FA5}">
                      <a16:colId xmlns:a16="http://schemas.microsoft.com/office/drawing/2014/main" val="3554447415"/>
                    </a:ext>
                  </a:extLst>
                </a:gridCol>
                <a:gridCol w="421970">
                  <a:extLst>
                    <a:ext uri="{9D8B030D-6E8A-4147-A177-3AD203B41FA5}">
                      <a16:colId xmlns:a16="http://schemas.microsoft.com/office/drawing/2014/main" val="4027104489"/>
                    </a:ext>
                  </a:extLst>
                </a:gridCol>
                <a:gridCol w="421970">
                  <a:extLst>
                    <a:ext uri="{9D8B030D-6E8A-4147-A177-3AD203B41FA5}">
                      <a16:colId xmlns:a16="http://schemas.microsoft.com/office/drawing/2014/main" val="535496602"/>
                    </a:ext>
                  </a:extLst>
                </a:gridCol>
                <a:gridCol w="938451">
                  <a:extLst>
                    <a:ext uri="{9D8B030D-6E8A-4147-A177-3AD203B41FA5}">
                      <a16:colId xmlns:a16="http://schemas.microsoft.com/office/drawing/2014/main" val="1927934355"/>
                    </a:ext>
                  </a:extLst>
                </a:gridCol>
              </a:tblGrid>
              <a:tr h="253750">
                <a:tc rowSpan="2"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 smtClean="0">
                          <a:solidFill>
                            <a:schemeClr val="bg1"/>
                          </a:solidFill>
                        </a:rPr>
                        <a:t>구분</a:t>
                      </a:r>
                      <a:endParaRPr lang="ko-KR" altLang="en-US" sz="900" b="1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 smtClean="0">
                          <a:solidFill>
                            <a:schemeClr val="bg1"/>
                          </a:solidFill>
                        </a:rPr>
                        <a:t>제품명</a:t>
                      </a:r>
                      <a:endParaRPr lang="ko-KR" altLang="en-US" sz="900" b="1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>
                          <a:solidFill>
                            <a:schemeClr val="bg1"/>
                          </a:solidFill>
                        </a:rPr>
                        <a:t>Lot</a:t>
                      </a:r>
                      <a:endParaRPr lang="ko-KR" altLang="en-US" sz="900" b="1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 smtClean="0">
                          <a:solidFill>
                            <a:schemeClr val="bg1"/>
                          </a:solidFill>
                        </a:rPr>
                        <a:t>수량</a:t>
                      </a:r>
                      <a:endParaRPr lang="ko-KR" altLang="en-US" sz="900" b="1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 smtClean="0">
                          <a:solidFill>
                            <a:schemeClr val="bg1"/>
                          </a:solidFill>
                        </a:rPr>
                        <a:t>전압</a:t>
                      </a:r>
                      <a:r>
                        <a:rPr lang="en-US" altLang="ko-KR" sz="900" b="1" dirty="0" smtClean="0">
                          <a:solidFill>
                            <a:schemeClr val="bg1"/>
                          </a:solidFill>
                        </a:rPr>
                        <a:t>(V)</a:t>
                      </a:r>
                      <a:endParaRPr lang="ko-KR" altLang="en-US" sz="900" b="1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 err="1" smtClean="0">
                          <a:solidFill>
                            <a:schemeClr val="bg1"/>
                          </a:solidFill>
                        </a:rPr>
                        <a:t>내부저항</a:t>
                      </a:r>
                      <a:r>
                        <a:rPr lang="en-US" altLang="ko-KR" sz="900" b="1" dirty="0" smtClean="0">
                          <a:solidFill>
                            <a:schemeClr val="bg1"/>
                          </a:solidFill>
                        </a:rPr>
                        <a:t>(</a:t>
                      </a:r>
                      <a:r>
                        <a:rPr lang="en-US" altLang="ko-KR" sz="900" b="1" dirty="0" err="1" smtClean="0">
                          <a:solidFill>
                            <a:schemeClr val="bg1"/>
                          </a:solidFill>
                        </a:rPr>
                        <a:t>mΩ</a:t>
                      </a:r>
                      <a:r>
                        <a:rPr lang="en-US" altLang="ko-KR" sz="900" b="1" dirty="0" smtClean="0">
                          <a:solidFill>
                            <a:schemeClr val="bg1"/>
                          </a:solidFill>
                        </a:rPr>
                        <a:t>)</a:t>
                      </a:r>
                      <a:endParaRPr lang="ko-KR" altLang="en-US" sz="900" b="1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 smtClean="0">
                          <a:solidFill>
                            <a:schemeClr val="bg1"/>
                          </a:solidFill>
                        </a:rPr>
                        <a:t>온도</a:t>
                      </a:r>
                      <a:r>
                        <a:rPr lang="ko-KR" altLang="en-US" sz="900" b="1" baseline="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en-US" altLang="ko-KR" sz="900" b="1" baseline="0" dirty="0" smtClean="0">
                          <a:solidFill>
                            <a:schemeClr val="bg1"/>
                          </a:solidFill>
                        </a:rPr>
                        <a:t>(</a:t>
                      </a:r>
                      <a:r>
                        <a:rPr lang="ko-KR" altLang="en-US" sz="900" b="1" baseline="0" dirty="0" smtClean="0">
                          <a:solidFill>
                            <a:schemeClr val="bg1"/>
                          </a:solidFill>
                        </a:rPr>
                        <a:t>℃</a:t>
                      </a:r>
                      <a:r>
                        <a:rPr lang="en-US" altLang="ko-KR" sz="900" b="1" baseline="0" dirty="0" smtClean="0">
                          <a:solidFill>
                            <a:schemeClr val="bg1"/>
                          </a:solidFill>
                        </a:rPr>
                        <a:t>)</a:t>
                      </a:r>
                      <a:endParaRPr lang="en-US" altLang="ko-KR" sz="900" b="1" dirty="0" smtClean="0">
                        <a:solidFill>
                          <a:schemeClr val="bg1"/>
                        </a:solidFill>
                      </a:endParaRPr>
                    </a:p>
                    <a:p>
                      <a:pPr algn="ctr" latinLnBrk="1"/>
                      <a:r>
                        <a:rPr lang="en-US" altLang="ko-KR" sz="900" b="1" dirty="0" smtClean="0">
                          <a:solidFill>
                            <a:schemeClr val="bg1"/>
                          </a:solidFill>
                        </a:rPr>
                        <a:t>(</a:t>
                      </a:r>
                      <a:r>
                        <a:rPr lang="ko-KR" altLang="en-US" sz="900" b="1" dirty="0" smtClean="0">
                          <a:solidFill>
                            <a:schemeClr val="bg1"/>
                          </a:solidFill>
                        </a:rPr>
                        <a:t>주위</a:t>
                      </a:r>
                      <a:r>
                        <a:rPr lang="en-US" altLang="ko-KR" sz="900" b="1" dirty="0" smtClean="0">
                          <a:solidFill>
                            <a:schemeClr val="bg1"/>
                          </a:solidFill>
                        </a:rPr>
                        <a:t>/</a:t>
                      </a:r>
                      <a:r>
                        <a:rPr lang="ko-KR" altLang="en-US" sz="900" b="1" dirty="0" smtClean="0">
                          <a:solidFill>
                            <a:schemeClr val="bg1"/>
                          </a:solidFill>
                        </a:rPr>
                        <a:t>배터리</a:t>
                      </a:r>
                      <a:r>
                        <a:rPr lang="en-US" altLang="ko-KR" sz="900" b="1" dirty="0" smtClean="0">
                          <a:solidFill>
                            <a:schemeClr val="bg1"/>
                          </a:solidFill>
                        </a:rPr>
                        <a:t>)</a:t>
                      </a:r>
                      <a:endParaRPr lang="ko-KR" altLang="en-US" sz="900" b="1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 err="1" smtClean="0">
                          <a:solidFill>
                            <a:schemeClr val="bg1"/>
                          </a:solidFill>
                        </a:rPr>
                        <a:t>단자부</a:t>
                      </a:r>
                      <a:r>
                        <a:rPr lang="ko-KR" altLang="en-US" sz="900" b="1" dirty="0" smtClean="0">
                          <a:solidFill>
                            <a:schemeClr val="bg1"/>
                          </a:solidFill>
                        </a:rPr>
                        <a:t> 이상</a:t>
                      </a:r>
                      <a:endParaRPr lang="ko-KR" altLang="en-US" sz="900" b="1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 smtClean="0">
                          <a:solidFill>
                            <a:schemeClr val="bg1"/>
                          </a:solidFill>
                        </a:rPr>
                        <a:t>비고</a:t>
                      </a:r>
                      <a:endParaRPr lang="ko-KR" altLang="en-US" sz="900" b="1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57423387"/>
                  </a:ext>
                </a:extLst>
              </a:tr>
              <a:tr h="253750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 smtClean="0">
                          <a:solidFill>
                            <a:schemeClr val="bg1"/>
                          </a:solidFill>
                        </a:rPr>
                        <a:t>백화</a:t>
                      </a:r>
                      <a:endParaRPr lang="ko-KR" altLang="en-US" sz="900" b="1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 err="1" smtClean="0">
                          <a:solidFill>
                            <a:schemeClr val="bg1"/>
                          </a:solidFill>
                        </a:rPr>
                        <a:t>누액</a:t>
                      </a:r>
                      <a:endParaRPr lang="ko-KR" altLang="en-US" sz="900" b="1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83451200"/>
                  </a:ext>
                </a:extLst>
              </a:tr>
              <a:tr h="253750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 err="1" smtClean="0"/>
                        <a:t>주전기실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UPS 100KVA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ESP150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181020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60 (30×2)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13.23~13.39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2.46~2.87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14/14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17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3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6"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‘18.10.29 </a:t>
                      </a:r>
                      <a:r>
                        <a:rPr lang="ko-KR" altLang="en-US" sz="900" b="1" dirty="0" smtClean="0"/>
                        <a:t>설치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72871735"/>
                  </a:ext>
                </a:extLst>
              </a:tr>
              <a:tr h="25375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 smtClean="0"/>
                        <a:t>정류기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ESP150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181020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9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13.28~13.31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2.47~2.59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14/15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1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-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59623142"/>
                  </a:ext>
                </a:extLst>
              </a:tr>
              <a:tr h="25375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 err="1" smtClean="0"/>
                        <a:t>부전기실</a:t>
                      </a:r>
                      <a:r>
                        <a:rPr lang="en-US" altLang="ko-KR" sz="900" b="1" dirty="0" smtClean="0"/>
                        <a:t>#1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 smtClean="0"/>
                        <a:t>정류기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ESP65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181003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9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13.16~13.21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5.27~5.69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20/20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-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-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96852617"/>
                  </a:ext>
                </a:extLst>
              </a:tr>
              <a:tr h="253750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 err="1" smtClean="0"/>
                        <a:t>부전기실</a:t>
                      </a:r>
                      <a:r>
                        <a:rPr lang="en-US" altLang="ko-KR" sz="900" b="1" dirty="0" smtClean="0"/>
                        <a:t>#2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UPS 120KVA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ESP150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181019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60 (30×2)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13.23~13.42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2.49~2.95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16/16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-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-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10992245"/>
                  </a:ext>
                </a:extLst>
              </a:tr>
              <a:tr h="25375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 smtClean="0"/>
                        <a:t>정류기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ESP150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181019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9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13.11~13.15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2.52~2.82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16/16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-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-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8520294"/>
                  </a:ext>
                </a:extLst>
              </a:tr>
              <a:tr h="25375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 err="1" smtClean="0"/>
                        <a:t>부전기실</a:t>
                      </a:r>
                      <a:r>
                        <a:rPr lang="en-US" altLang="ko-KR" sz="900" b="1" dirty="0" smtClean="0"/>
                        <a:t>#3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 smtClean="0"/>
                        <a:t>정류기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ESP120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180905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9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13.15~13.32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3.34~3.74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24/23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-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-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50002887"/>
                  </a:ext>
                </a:extLst>
              </a:tr>
              <a:tr h="25375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 smtClean="0"/>
                        <a:t>계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-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-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-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156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-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-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-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18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3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98384535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44680" y="3055649"/>
            <a:ext cx="413767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b="1" dirty="0"/>
              <a:t>▶</a:t>
            </a:r>
            <a:r>
              <a:rPr lang="ko-KR" altLang="en-US" sz="1000" b="1" dirty="0" err="1"/>
              <a:t>단자부</a:t>
            </a:r>
            <a:r>
              <a:rPr lang="ko-KR" altLang="en-US" sz="1000" b="1" dirty="0"/>
              <a:t> 백화 및 </a:t>
            </a:r>
            <a:r>
              <a:rPr lang="ko-KR" altLang="en-US" sz="1000" b="1" dirty="0" err="1"/>
              <a:t>누액</a:t>
            </a:r>
            <a:r>
              <a:rPr lang="ko-KR" altLang="en-US" sz="1000" b="1" dirty="0"/>
              <a:t> </a:t>
            </a:r>
            <a:r>
              <a:rPr lang="ko-KR" altLang="en-US" sz="1000" b="1" dirty="0" err="1"/>
              <a:t>불만제품은</a:t>
            </a:r>
            <a:r>
              <a:rPr lang="ko-KR" altLang="en-US" sz="1000" b="1" dirty="0"/>
              <a:t> </a:t>
            </a:r>
            <a:r>
              <a:rPr lang="en-US" altLang="ko-KR" sz="1000" b="1" dirty="0"/>
              <a:t>181020 Lot (-) </a:t>
            </a:r>
            <a:r>
              <a:rPr lang="ko-KR" altLang="en-US" sz="1000" b="1" dirty="0" err="1"/>
              <a:t>단자측에서만</a:t>
            </a:r>
            <a:r>
              <a:rPr lang="ko-KR" altLang="en-US" sz="1000" b="1" dirty="0"/>
              <a:t> 발생 됨</a:t>
            </a:r>
            <a:r>
              <a:rPr lang="en-US" altLang="ko-KR" sz="1000" b="1" dirty="0"/>
              <a:t>.</a:t>
            </a:r>
            <a:endParaRPr lang="ko-KR" altLang="en-US" sz="1000" b="1" dirty="0"/>
          </a:p>
        </p:txBody>
      </p:sp>
      <p:sp>
        <p:nvSpPr>
          <p:cNvPr id="6" name="직사각형 5"/>
          <p:cNvSpPr/>
          <p:nvPr/>
        </p:nvSpPr>
        <p:spPr>
          <a:xfrm>
            <a:off x="493519" y="3433803"/>
            <a:ext cx="1528068" cy="1445845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/>
          </a:p>
        </p:txBody>
      </p:sp>
      <p:sp>
        <p:nvSpPr>
          <p:cNvPr id="8" name="직사각형 7"/>
          <p:cNvSpPr/>
          <p:nvPr/>
        </p:nvSpPr>
        <p:spPr>
          <a:xfrm>
            <a:off x="2188931" y="3433803"/>
            <a:ext cx="1528068" cy="1445845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/>
          </a:p>
        </p:txBody>
      </p:sp>
      <p:sp>
        <p:nvSpPr>
          <p:cNvPr id="9" name="직사각형 8"/>
          <p:cNvSpPr/>
          <p:nvPr/>
        </p:nvSpPr>
        <p:spPr>
          <a:xfrm>
            <a:off x="3898507" y="3433803"/>
            <a:ext cx="1528068" cy="1445845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/>
          </a:p>
        </p:txBody>
      </p:sp>
      <p:sp>
        <p:nvSpPr>
          <p:cNvPr id="17" name="TextBox 16"/>
          <p:cNvSpPr txBox="1"/>
          <p:nvPr/>
        </p:nvSpPr>
        <p:spPr>
          <a:xfrm>
            <a:off x="493519" y="3448716"/>
            <a:ext cx="628558" cy="2840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50" b="1" dirty="0" err="1">
                <a:solidFill>
                  <a:schemeClr val="bg1"/>
                </a:solidFill>
              </a:rPr>
              <a:t>누액</a:t>
            </a:r>
            <a:r>
              <a:rPr lang="ko-KR" altLang="en-US" sz="750" b="1" dirty="0">
                <a:solidFill>
                  <a:schemeClr val="bg1"/>
                </a:solidFill>
              </a:rPr>
              <a:t> </a:t>
            </a:r>
            <a:r>
              <a:rPr lang="en-US" altLang="ko-KR" sz="750" b="1" dirty="0">
                <a:solidFill>
                  <a:schemeClr val="bg1"/>
                </a:solidFill>
              </a:rPr>
              <a:t>#9</a:t>
            </a:r>
            <a:endParaRPr lang="ko-KR" altLang="en-US" sz="750" b="1" dirty="0">
              <a:solidFill>
                <a:schemeClr val="bg1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188930" y="3448716"/>
            <a:ext cx="689543" cy="2840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50" b="1" dirty="0" err="1">
                <a:solidFill>
                  <a:schemeClr val="bg1"/>
                </a:solidFill>
              </a:rPr>
              <a:t>누액</a:t>
            </a:r>
            <a:r>
              <a:rPr lang="ko-KR" altLang="en-US" sz="750" b="1" dirty="0">
                <a:solidFill>
                  <a:schemeClr val="bg1"/>
                </a:solidFill>
              </a:rPr>
              <a:t> </a:t>
            </a:r>
            <a:r>
              <a:rPr lang="en-US" altLang="ko-KR" sz="750" b="1" dirty="0">
                <a:solidFill>
                  <a:schemeClr val="bg1"/>
                </a:solidFill>
              </a:rPr>
              <a:t>#28</a:t>
            </a:r>
            <a:endParaRPr lang="ko-KR" altLang="en-US" sz="750" b="1" dirty="0">
              <a:solidFill>
                <a:schemeClr val="bg1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906865" y="3448716"/>
            <a:ext cx="689543" cy="2840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50" b="1" dirty="0" err="1">
                <a:solidFill>
                  <a:schemeClr val="bg1"/>
                </a:solidFill>
              </a:rPr>
              <a:t>누액</a:t>
            </a:r>
            <a:r>
              <a:rPr lang="ko-KR" altLang="en-US" sz="750" b="1" dirty="0">
                <a:solidFill>
                  <a:schemeClr val="bg1"/>
                </a:solidFill>
              </a:rPr>
              <a:t> </a:t>
            </a:r>
            <a:r>
              <a:rPr lang="en-US" altLang="ko-KR" sz="750" b="1" dirty="0">
                <a:solidFill>
                  <a:schemeClr val="bg1"/>
                </a:solidFill>
              </a:rPr>
              <a:t>#48</a:t>
            </a:r>
            <a:endParaRPr lang="ko-KR" altLang="en-US" sz="750" b="1" dirty="0">
              <a:solidFill>
                <a:schemeClr val="bg1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493519" y="5014782"/>
            <a:ext cx="1266915" cy="1702212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/>
          </a:p>
        </p:txBody>
      </p:sp>
      <p:sp>
        <p:nvSpPr>
          <p:cNvPr id="12" name="직사각형 11"/>
          <p:cNvSpPr/>
          <p:nvPr/>
        </p:nvSpPr>
        <p:spPr>
          <a:xfrm>
            <a:off x="1884346" y="5014782"/>
            <a:ext cx="1266915" cy="1702212"/>
          </a:xfrm>
          <a:prstGeom prst="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/>
          </a:p>
        </p:txBody>
      </p:sp>
      <p:sp>
        <p:nvSpPr>
          <p:cNvPr id="13" name="직사각형 12"/>
          <p:cNvSpPr/>
          <p:nvPr/>
        </p:nvSpPr>
        <p:spPr>
          <a:xfrm>
            <a:off x="3320038" y="5014782"/>
            <a:ext cx="1266915" cy="1702212"/>
          </a:xfrm>
          <a:prstGeom prst="rect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/>
          </a:p>
        </p:txBody>
      </p:sp>
      <p:sp>
        <p:nvSpPr>
          <p:cNvPr id="14" name="직사각형 13"/>
          <p:cNvSpPr/>
          <p:nvPr/>
        </p:nvSpPr>
        <p:spPr>
          <a:xfrm>
            <a:off x="4736502" y="5014782"/>
            <a:ext cx="1266915" cy="1702212"/>
          </a:xfrm>
          <a:prstGeom prst="rect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/>
          </a:p>
        </p:txBody>
      </p:sp>
      <p:sp>
        <p:nvSpPr>
          <p:cNvPr id="15" name="직사각형 14"/>
          <p:cNvSpPr/>
          <p:nvPr/>
        </p:nvSpPr>
        <p:spPr>
          <a:xfrm>
            <a:off x="6172194" y="5014782"/>
            <a:ext cx="1266915" cy="1702212"/>
          </a:xfrm>
          <a:prstGeom prst="rect">
            <a:avLst/>
          </a:prstGeom>
          <a:blipFill dpi="0"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/>
          </a:p>
        </p:txBody>
      </p:sp>
      <p:sp>
        <p:nvSpPr>
          <p:cNvPr id="16" name="직사각형 15"/>
          <p:cNvSpPr/>
          <p:nvPr/>
        </p:nvSpPr>
        <p:spPr>
          <a:xfrm>
            <a:off x="7607886" y="5014782"/>
            <a:ext cx="1266915" cy="1702212"/>
          </a:xfrm>
          <a:prstGeom prst="rect">
            <a:avLst/>
          </a:prstGeom>
          <a:blipFill dpi="0"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/>
          </a:p>
        </p:txBody>
      </p:sp>
      <p:sp>
        <p:nvSpPr>
          <p:cNvPr id="21" name="TextBox 20"/>
          <p:cNvSpPr txBox="1"/>
          <p:nvPr/>
        </p:nvSpPr>
        <p:spPr>
          <a:xfrm>
            <a:off x="493519" y="5014782"/>
            <a:ext cx="543739" cy="2652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50" b="1" dirty="0">
                <a:solidFill>
                  <a:schemeClr val="bg1"/>
                </a:solidFill>
              </a:rPr>
              <a:t>백화 </a:t>
            </a:r>
            <a:r>
              <a:rPr lang="en-US" altLang="ko-KR" sz="750" b="1" dirty="0">
                <a:solidFill>
                  <a:schemeClr val="bg1"/>
                </a:solidFill>
              </a:rPr>
              <a:t>#25</a:t>
            </a:r>
            <a:endParaRPr lang="ko-KR" altLang="en-US" sz="750" b="1" dirty="0">
              <a:solidFill>
                <a:schemeClr val="bg1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882173" y="5014782"/>
            <a:ext cx="543739" cy="2652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50" b="1" dirty="0">
                <a:solidFill>
                  <a:schemeClr val="bg1"/>
                </a:solidFill>
              </a:rPr>
              <a:t>백화 </a:t>
            </a:r>
            <a:r>
              <a:rPr lang="en-US" altLang="ko-KR" sz="750" b="1" dirty="0">
                <a:solidFill>
                  <a:schemeClr val="bg1"/>
                </a:solidFill>
              </a:rPr>
              <a:t>#40</a:t>
            </a:r>
            <a:endParaRPr lang="ko-KR" altLang="en-US" sz="750" b="1" dirty="0">
              <a:solidFill>
                <a:schemeClr val="bg1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326629" y="5014782"/>
            <a:ext cx="543739" cy="2652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50" b="1" dirty="0">
                <a:solidFill>
                  <a:schemeClr val="bg1"/>
                </a:solidFill>
              </a:rPr>
              <a:t>백화 </a:t>
            </a:r>
            <a:r>
              <a:rPr lang="en-US" altLang="ko-KR" sz="750" b="1" dirty="0">
                <a:solidFill>
                  <a:schemeClr val="bg1"/>
                </a:solidFill>
              </a:rPr>
              <a:t>#50</a:t>
            </a:r>
            <a:endParaRPr lang="ko-KR" altLang="en-US" sz="750" b="1" dirty="0">
              <a:solidFill>
                <a:schemeClr val="bg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736502" y="5014782"/>
            <a:ext cx="543739" cy="2652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50" b="1" dirty="0">
                <a:solidFill>
                  <a:schemeClr val="bg1"/>
                </a:solidFill>
              </a:rPr>
              <a:t>백화 </a:t>
            </a:r>
            <a:r>
              <a:rPr lang="en-US" altLang="ko-KR" sz="750" b="1" dirty="0">
                <a:solidFill>
                  <a:schemeClr val="bg1"/>
                </a:solidFill>
              </a:rPr>
              <a:t>#54</a:t>
            </a:r>
            <a:endParaRPr lang="ko-KR" altLang="en-US" sz="750" b="1" dirty="0">
              <a:solidFill>
                <a:schemeClr val="bg1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163606" y="5014782"/>
            <a:ext cx="543739" cy="2652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50" b="1" dirty="0">
                <a:solidFill>
                  <a:schemeClr val="bg1"/>
                </a:solidFill>
              </a:rPr>
              <a:t>백화 </a:t>
            </a:r>
            <a:r>
              <a:rPr lang="en-US" altLang="ko-KR" sz="750" b="1" dirty="0">
                <a:solidFill>
                  <a:schemeClr val="bg1"/>
                </a:solidFill>
              </a:rPr>
              <a:t>#56</a:t>
            </a:r>
            <a:endParaRPr lang="ko-KR" altLang="en-US" sz="750" b="1" dirty="0">
              <a:solidFill>
                <a:schemeClr val="bg1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609938" y="5014782"/>
            <a:ext cx="543739" cy="2652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50" b="1" dirty="0">
                <a:solidFill>
                  <a:schemeClr val="bg1"/>
                </a:solidFill>
              </a:rPr>
              <a:t>백화 </a:t>
            </a:r>
            <a:r>
              <a:rPr lang="en-US" altLang="ko-KR" sz="750" b="1" dirty="0">
                <a:solidFill>
                  <a:schemeClr val="bg1"/>
                </a:solidFill>
              </a:rPr>
              <a:t>#60</a:t>
            </a:r>
            <a:endParaRPr lang="ko-KR" altLang="en-US" sz="750" b="1" dirty="0">
              <a:solidFill>
                <a:schemeClr val="bg1"/>
              </a:solidFill>
            </a:endParaRPr>
          </a:p>
        </p:txBody>
      </p:sp>
      <p:cxnSp>
        <p:nvCxnSpPr>
          <p:cNvPr id="11" name="직선 연결선 10"/>
          <p:cNvCxnSpPr/>
          <p:nvPr/>
        </p:nvCxnSpPr>
        <p:spPr>
          <a:xfrm>
            <a:off x="0" y="555477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0" y="103049"/>
            <a:ext cx="578786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/>
              <a:t>첨부 </a:t>
            </a:r>
            <a:r>
              <a:rPr lang="en-US" altLang="ko-KR" sz="2000" b="1" dirty="0" smtClean="0"/>
              <a:t>. </a:t>
            </a:r>
            <a:r>
              <a:rPr lang="ko-KR" altLang="en-US" sz="2000" b="1" dirty="0" smtClean="0"/>
              <a:t>아시아 </a:t>
            </a:r>
            <a:r>
              <a:rPr lang="ko-KR" altLang="en-US" sz="2000" b="1" dirty="0" err="1" smtClean="0"/>
              <a:t>문화전당</a:t>
            </a:r>
            <a:r>
              <a:rPr lang="ko-KR" altLang="en-US" sz="2000" b="1" dirty="0" smtClean="0"/>
              <a:t> </a:t>
            </a:r>
            <a:r>
              <a:rPr lang="en-US" altLang="ko-KR" sz="2000" b="1" dirty="0" smtClean="0"/>
              <a:t>ESP 150 </a:t>
            </a:r>
            <a:r>
              <a:rPr lang="ko-KR" altLang="en-US" sz="2000" b="1" dirty="0" err="1" smtClean="0"/>
              <a:t>불만제품</a:t>
            </a:r>
            <a:r>
              <a:rPr lang="ko-KR" altLang="en-US" sz="2000" b="1" dirty="0" smtClean="0"/>
              <a:t> </a:t>
            </a:r>
            <a:r>
              <a:rPr lang="ko-KR" altLang="en-US" sz="2000" b="1" dirty="0" err="1" smtClean="0"/>
              <a:t>발생현황</a:t>
            </a:r>
            <a:endParaRPr lang="ko-KR" alt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8458254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638461"/>
              </p:ext>
            </p:extLst>
          </p:nvPr>
        </p:nvGraphicFramePr>
        <p:xfrm>
          <a:off x="344681" y="752030"/>
          <a:ext cx="8156260" cy="22837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6939">
                  <a:extLst>
                    <a:ext uri="{9D8B030D-6E8A-4147-A177-3AD203B41FA5}">
                      <a16:colId xmlns:a16="http://schemas.microsoft.com/office/drawing/2014/main" val="3654058531"/>
                    </a:ext>
                  </a:extLst>
                </a:gridCol>
                <a:gridCol w="878439">
                  <a:extLst>
                    <a:ext uri="{9D8B030D-6E8A-4147-A177-3AD203B41FA5}">
                      <a16:colId xmlns:a16="http://schemas.microsoft.com/office/drawing/2014/main" val="1533727212"/>
                    </a:ext>
                  </a:extLst>
                </a:gridCol>
                <a:gridCol w="583751">
                  <a:extLst>
                    <a:ext uri="{9D8B030D-6E8A-4147-A177-3AD203B41FA5}">
                      <a16:colId xmlns:a16="http://schemas.microsoft.com/office/drawing/2014/main" val="66945342"/>
                    </a:ext>
                  </a:extLst>
                </a:gridCol>
                <a:gridCol w="587099">
                  <a:extLst>
                    <a:ext uri="{9D8B030D-6E8A-4147-A177-3AD203B41FA5}">
                      <a16:colId xmlns:a16="http://schemas.microsoft.com/office/drawing/2014/main" val="2279333596"/>
                    </a:ext>
                  </a:extLst>
                </a:gridCol>
                <a:gridCol w="724334">
                  <a:extLst>
                    <a:ext uri="{9D8B030D-6E8A-4147-A177-3AD203B41FA5}">
                      <a16:colId xmlns:a16="http://schemas.microsoft.com/office/drawing/2014/main" val="743077778"/>
                    </a:ext>
                  </a:extLst>
                </a:gridCol>
                <a:gridCol w="868263">
                  <a:extLst>
                    <a:ext uri="{9D8B030D-6E8A-4147-A177-3AD203B41FA5}">
                      <a16:colId xmlns:a16="http://schemas.microsoft.com/office/drawing/2014/main" val="460827960"/>
                    </a:ext>
                  </a:extLst>
                </a:gridCol>
                <a:gridCol w="974258">
                  <a:extLst>
                    <a:ext uri="{9D8B030D-6E8A-4147-A177-3AD203B41FA5}">
                      <a16:colId xmlns:a16="http://schemas.microsoft.com/office/drawing/2014/main" val="647665310"/>
                    </a:ext>
                  </a:extLst>
                </a:gridCol>
                <a:gridCol w="940786">
                  <a:extLst>
                    <a:ext uri="{9D8B030D-6E8A-4147-A177-3AD203B41FA5}">
                      <a16:colId xmlns:a16="http://schemas.microsoft.com/office/drawing/2014/main" val="3554447415"/>
                    </a:ext>
                  </a:extLst>
                </a:gridCol>
                <a:gridCol w="421970">
                  <a:extLst>
                    <a:ext uri="{9D8B030D-6E8A-4147-A177-3AD203B41FA5}">
                      <a16:colId xmlns:a16="http://schemas.microsoft.com/office/drawing/2014/main" val="4027104489"/>
                    </a:ext>
                  </a:extLst>
                </a:gridCol>
                <a:gridCol w="421970">
                  <a:extLst>
                    <a:ext uri="{9D8B030D-6E8A-4147-A177-3AD203B41FA5}">
                      <a16:colId xmlns:a16="http://schemas.microsoft.com/office/drawing/2014/main" val="535496602"/>
                    </a:ext>
                  </a:extLst>
                </a:gridCol>
                <a:gridCol w="938451">
                  <a:extLst>
                    <a:ext uri="{9D8B030D-6E8A-4147-A177-3AD203B41FA5}">
                      <a16:colId xmlns:a16="http://schemas.microsoft.com/office/drawing/2014/main" val="1927934355"/>
                    </a:ext>
                  </a:extLst>
                </a:gridCol>
              </a:tblGrid>
              <a:tr h="253750">
                <a:tc rowSpan="2"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 smtClean="0">
                          <a:solidFill>
                            <a:schemeClr val="bg1"/>
                          </a:solidFill>
                        </a:rPr>
                        <a:t>구분</a:t>
                      </a:r>
                      <a:endParaRPr lang="ko-KR" altLang="en-US" sz="900" b="1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 smtClean="0">
                          <a:solidFill>
                            <a:schemeClr val="bg1"/>
                          </a:solidFill>
                        </a:rPr>
                        <a:t>제품명</a:t>
                      </a:r>
                      <a:endParaRPr lang="ko-KR" altLang="en-US" sz="900" b="1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>
                          <a:solidFill>
                            <a:schemeClr val="bg1"/>
                          </a:solidFill>
                        </a:rPr>
                        <a:t>Lot</a:t>
                      </a:r>
                      <a:endParaRPr lang="ko-KR" altLang="en-US" sz="900" b="1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 smtClean="0">
                          <a:solidFill>
                            <a:schemeClr val="bg1"/>
                          </a:solidFill>
                        </a:rPr>
                        <a:t>수량</a:t>
                      </a:r>
                      <a:endParaRPr lang="ko-KR" altLang="en-US" sz="900" b="1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 smtClean="0">
                          <a:solidFill>
                            <a:schemeClr val="bg1"/>
                          </a:solidFill>
                        </a:rPr>
                        <a:t>전압</a:t>
                      </a:r>
                      <a:r>
                        <a:rPr lang="en-US" altLang="ko-KR" sz="900" b="1" dirty="0" smtClean="0">
                          <a:solidFill>
                            <a:schemeClr val="bg1"/>
                          </a:solidFill>
                        </a:rPr>
                        <a:t>(V)</a:t>
                      </a:r>
                      <a:endParaRPr lang="ko-KR" altLang="en-US" sz="900" b="1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 err="1" smtClean="0">
                          <a:solidFill>
                            <a:schemeClr val="bg1"/>
                          </a:solidFill>
                        </a:rPr>
                        <a:t>내부저항</a:t>
                      </a:r>
                      <a:r>
                        <a:rPr lang="en-US" altLang="ko-KR" sz="900" b="1" dirty="0" smtClean="0">
                          <a:solidFill>
                            <a:schemeClr val="bg1"/>
                          </a:solidFill>
                        </a:rPr>
                        <a:t>(</a:t>
                      </a:r>
                      <a:r>
                        <a:rPr lang="en-US" altLang="ko-KR" sz="900" b="1" dirty="0" err="1" smtClean="0">
                          <a:solidFill>
                            <a:schemeClr val="bg1"/>
                          </a:solidFill>
                        </a:rPr>
                        <a:t>mΩ</a:t>
                      </a:r>
                      <a:r>
                        <a:rPr lang="en-US" altLang="ko-KR" sz="900" b="1" dirty="0" smtClean="0">
                          <a:solidFill>
                            <a:schemeClr val="bg1"/>
                          </a:solidFill>
                        </a:rPr>
                        <a:t>)</a:t>
                      </a:r>
                      <a:endParaRPr lang="ko-KR" altLang="en-US" sz="900" b="1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 smtClean="0">
                          <a:solidFill>
                            <a:schemeClr val="bg1"/>
                          </a:solidFill>
                        </a:rPr>
                        <a:t>온도</a:t>
                      </a:r>
                      <a:r>
                        <a:rPr lang="ko-KR" altLang="en-US" sz="900" b="1" baseline="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en-US" altLang="ko-KR" sz="900" b="1" baseline="0" dirty="0" smtClean="0">
                          <a:solidFill>
                            <a:schemeClr val="bg1"/>
                          </a:solidFill>
                        </a:rPr>
                        <a:t>(</a:t>
                      </a:r>
                      <a:r>
                        <a:rPr lang="ko-KR" altLang="en-US" sz="900" b="1" baseline="0" dirty="0" smtClean="0">
                          <a:solidFill>
                            <a:schemeClr val="bg1"/>
                          </a:solidFill>
                        </a:rPr>
                        <a:t>℃</a:t>
                      </a:r>
                      <a:r>
                        <a:rPr lang="en-US" altLang="ko-KR" sz="900" b="1" baseline="0" dirty="0" smtClean="0">
                          <a:solidFill>
                            <a:schemeClr val="bg1"/>
                          </a:solidFill>
                        </a:rPr>
                        <a:t>)</a:t>
                      </a:r>
                      <a:endParaRPr lang="en-US" altLang="ko-KR" sz="900" b="1" dirty="0" smtClean="0">
                        <a:solidFill>
                          <a:schemeClr val="bg1"/>
                        </a:solidFill>
                      </a:endParaRPr>
                    </a:p>
                    <a:p>
                      <a:pPr algn="ctr" latinLnBrk="1"/>
                      <a:r>
                        <a:rPr lang="en-US" altLang="ko-KR" sz="900" b="1" dirty="0" smtClean="0">
                          <a:solidFill>
                            <a:schemeClr val="bg1"/>
                          </a:solidFill>
                        </a:rPr>
                        <a:t>(</a:t>
                      </a:r>
                      <a:r>
                        <a:rPr lang="ko-KR" altLang="en-US" sz="900" b="1" dirty="0" smtClean="0">
                          <a:solidFill>
                            <a:schemeClr val="bg1"/>
                          </a:solidFill>
                        </a:rPr>
                        <a:t>주위</a:t>
                      </a:r>
                      <a:r>
                        <a:rPr lang="en-US" altLang="ko-KR" sz="900" b="1" dirty="0" smtClean="0">
                          <a:solidFill>
                            <a:schemeClr val="bg1"/>
                          </a:solidFill>
                        </a:rPr>
                        <a:t>/</a:t>
                      </a:r>
                      <a:r>
                        <a:rPr lang="ko-KR" altLang="en-US" sz="900" b="1" dirty="0" smtClean="0">
                          <a:solidFill>
                            <a:schemeClr val="bg1"/>
                          </a:solidFill>
                        </a:rPr>
                        <a:t>배터리</a:t>
                      </a:r>
                      <a:r>
                        <a:rPr lang="en-US" altLang="ko-KR" sz="900" b="1" dirty="0" smtClean="0">
                          <a:solidFill>
                            <a:schemeClr val="bg1"/>
                          </a:solidFill>
                        </a:rPr>
                        <a:t>)</a:t>
                      </a:r>
                      <a:endParaRPr lang="ko-KR" altLang="en-US" sz="900" b="1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 err="1" smtClean="0">
                          <a:solidFill>
                            <a:schemeClr val="bg1"/>
                          </a:solidFill>
                        </a:rPr>
                        <a:t>단자부</a:t>
                      </a:r>
                      <a:r>
                        <a:rPr lang="ko-KR" altLang="en-US" sz="900" b="1" dirty="0" smtClean="0">
                          <a:solidFill>
                            <a:schemeClr val="bg1"/>
                          </a:solidFill>
                        </a:rPr>
                        <a:t> 이상</a:t>
                      </a:r>
                      <a:endParaRPr lang="ko-KR" altLang="en-US" sz="900" b="1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 smtClean="0">
                          <a:solidFill>
                            <a:schemeClr val="bg1"/>
                          </a:solidFill>
                        </a:rPr>
                        <a:t>비고</a:t>
                      </a:r>
                      <a:endParaRPr lang="ko-KR" altLang="en-US" sz="900" b="1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57423387"/>
                  </a:ext>
                </a:extLst>
              </a:tr>
              <a:tr h="253750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 smtClean="0">
                          <a:solidFill>
                            <a:schemeClr val="bg1"/>
                          </a:solidFill>
                        </a:rPr>
                        <a:t>백화</a:t>
                      </a:r>
                      <a:endParaRPr lang="ko-KR" altLang="en-US" sz="900" b="1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 err="1" smtClean="0">
                          <a:solidFill>
                            <a:schemeClr val="bg1"/>
                          </a:solidFill>
                        </a:rPr>
                        <a:t>누액</a:t>
                      </a:r>
                      <a:endParaRPr lang="ko-KR" altLang="en-US" sz="900" b="1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83451200"/>
                  </a:ext>
                </a:extLst>
              </a:tr>
              <a:tr h="253750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 err="1" smtClean="0"/>
                        <a:t>주전기실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UPS 100KVA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ESP150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181020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60 (30×2)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13.23~13.39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2.46~2.87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14/14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17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3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6"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‘18.10.29 </a:t>
                      </a:r>
                      <a:r>
                        <a:rPr lang="ko-KR" altLang="en-US" sz="900" b="1" dirty="0" smtClean="0"/>
                        <a:t>설치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72871735"/>
                  </a:ext>
                </a:extLst>
              </a:tr>
              <a:tr h="25375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 smtClean="0"/>
                        <a:t>정류기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ESP150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181020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9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13.28~13.31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2.47~2.59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14/15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1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-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59623142"/>
                  </a:ext>
                </a:extLst>
              </a:tr>
              <a:tr h="25375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 err="1" smtClean="0"/>
                        <a:t>부전기실</a:t>
                      </a:r>
                      <a:r>
                        <a:rPr lang="en-US" altLang="ko-KR" sz="900" b="1" dirty="0" smtClean="0"/>
                        <a:t>#1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 smtClean="0"/>
                        <a:t>정류기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ESP65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181003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9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13.16~13.21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5.27~5.69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20/20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-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-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96852617"/>
                  </a:ext>
                </a:extLst>
              </a:tr>
              <a:tr h="253750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 err="1" smtClean="0"/>
                        <a:t>부전기실</a:t>
                      </a:r>
                      <a:r>
                        <a:rPr lang="en-US" altLang="ko-KR" sz="900" b="1" dirty="0" smtClean="0"/>
                        <a:t>#2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UPS 120KVA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ESP150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181019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60 (30×2)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13.23~13.42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2.49~2.95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16/16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-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-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10992245"/>
                  </a:ext>
                </a:extLst>
              </a:tr>
              <a:tr h="25375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 smtClean="0"/>
                        <a:t>정류기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ESP150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181019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9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13.11~13.15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2.52~2.82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16/16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-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-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8520294"/>
                  </a:ext>
                </a:extLst>
              </a:tr>
              <a:tr h="25375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 err="1" smtClean="0"/>
                        <a:t>부전기실</a:t>
                      </a:r>
                      <a:r>
                        <a:rPr lang="en-US" altLang="ko-KR" sz="900" b="1" dirty="0" smtClean="0"/>
                        <a:t>#3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 smtClean="0"/>
                        <a:t>정류기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ESP120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180905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9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13.15~13.32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3.34~3.74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24/23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-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-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50002887"/>
                  </a:ext>
                </a:extLst>
              </a:tr>
              <a:tr h="25375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 smtClean="0"/>
                        <a:t>계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-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-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-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156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-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-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-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18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3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98384535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44680" y="3055649"/>
            <a:ext cx="413767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b="1" dirty="0"/>
              <a:t>▶</a:t>
            </a:r>
            <a:r>
              <a:rPr lang="ko-KR" altLang="en-US" sz="1000" b="1" dirty="0" err="1"/>
              <a:t>단자부</a:t>
            </a:r>
            <a:r>
              <a:rPr lang="ko-KR" altLang="en-US" sz="1000" b="1" dirty="0"/>
              <a:t> 백화 및 </a:t>
            </a:r>
            <a:r>
              <a:rPr lang="ko-KR" altLang="en-US" sz="1000" b="1" dirty="0" err="1"/>
              <a:t>누액</a:t>
            </a:r>
            <a:r>
              <a:rPr lang="ko-KR" altLang="en-US" sz="1000" b="1" dirty="0"/>
              <a:t> </a:t>
            </a:r>
            <a:r>
              <a:rPr lang="ko-KR" altLang="en-US" sz="1000" b="1" dirty="0" err="1"/>
              <a:t>불만제품은</a:t>
            </a:r>
            <a:r>
              <a:rPr lang="ko-KR" altLang="en-US" sz="1000" b="1" dirty="0"/>
              <a:t> </a:t>
            </a:r>
            <a:r>
              <a:rPr lang="en-US" altLang="ko-KR" sz="1000" b="1" dirty="0"/>
              <a:t>181020 Lot (-) </a:t>
            </a:r>
            <a:r>
              <a:rPr lang="ko-KR" altLang="en-US" sz="1000" b="1" dirty="0" err="1"/>
              <a:t>단자측에서만</a:t>
            </a:r>
            <a:r>
              <a:rPr lang="ko-KR" altLang="en-US" sz="1000" b="1" dirty="0"/>
              <a:t> 발생 됨</a:t>
            </a:r>
            <a:r>
              <a:rPr lang="en-US" altLang="ko-KR" sz="1000" b="1" dirty="0"/>
              <a:t>.</a:t>
            </a:r>
            <a:endParaRPr lang="ko-KR" altLang="en-US" sz="1000" b="1" dirty="0"/>
          </a:p>
        </p:txBody>
      </p:sp>
      <p:sp>
        <p:nvSpPr>
          <p:cNvPr id="12" name="직사각형 11"/>
          <p:cNvSpPr/>
          <p:nvPr/>
        </p:nvSpPr>
        <p:spPr>
          <a:xfrm>
            <a:off x="1884346" y="5014782"/>
            <a:ext cx="1266915" cy="1702212"/>
          </a:xfrm>
          <a:prstGeom prst="rec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/>
          </a:p>
        </p:txBody>
      </p:sp>
      <p:sp>
        <p:nvSpPr>
          <p:cNvPr id="13" name="직사각형 12"/>
          <p:cNvSpPr/>
          <p:nvPr/>
        </p:nvSpPr>
        <p:spPr>
          <a:xfrm>
            <a:off x="3320038" y="5014782"/>
            <a:ext cx="1266915" cy="170221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/>
          </a:p>
        </p:txBody>
      </p:sp>
      <p:sp>
        <p:nvSpPr>
          <p:cNvPr id="14" name="직사각형 13"/>
          <p:cNvSpPr/>
          <p:nvPr/>
        </p:nvSpPr>
        <p:spPr>
          <a:xfrm>
            <a:off x="4736502" y="5014782"/>
            <a:ext cx="1266915" cy="1702212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/>
          </a:p>
        </p:txBody>
      </p:sp>
      <p:sp>
        <p:nvSpPr>
          <p:cNvPr id="15" name="직사각형 14"/>
          <p:cNvSpPr/>
          <p:nvPr/>
        </p:nvSpPr>
        <p:spPr>
          <a:xfrm>
            <a:off x="6172194" y="5014782"/>
            <a:ext cx="1266915" cy="1702212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/>
          </a:p>
        </p:txBody>
      </p:sp>
      <p:sp>
        <p:nvSpPr>
          <p:cNvPr id="16" name="직사각형 15"/>
          <p:cNvSpPr/>
          <p:nvPr/>
        </p:nvSpPr>
        <p:spPr>
          <a:xfrm>
            <a:off x="7607886" y="5014782"/>
            <a:ext cx="1266915" cy="1702212"/>
          </a:xfrm>
          <a:prstGeom prst="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/>
          </a:p>
        </p:txBody>
      </p:sp>
      <p:sp>
        <p:nvSpPr>
          <p:cNvPr id="22" name="TextBox 21"/>
          <p:cNvSpPr txBox="1"/>
          <p:nvPr/>
        </p:nvSpPr>
        <p:spPr>
          <a:xfrm>
            <a:off x="1882173" y="5014782"/>
            <a:ext cx="543739" cy="2652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50" b="1" dirty="0">
                <a:solidFill>
                  <a:schemeClr val="bg1"/>
                </a:solidFill>
              </a:rPr>
              <a:t>백화 </a:t>
            </a:r>
            <a:r>
              <a:rPr lang="en-US" altLang="ko-KR" sz="750" b="1" dirty="0">
                <a:solidFill>
                  <a:schemeClr val="bg1"/>
                </a:solidFill>
              </a:rPr>
              <a:t>#40</a:t>
            </a:r>
            <a:endParaRPr lang="ko-KR" altLang="en-US" sz="750" b="1" dirty="0">
              <a:solidFill>
                <a:schemeClr val="bg1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326629" y="5014782"/>
            <a:ext cx="543739" cy="2652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50" b="1" dirty="0">
                <a:solidFill>
                  <a:schemeClr val="bg1"/>
                </a:solidFill>
              </a:rPr>
              <a:t>백화 </a:t>
            </a:r>
            <a:r>
              <a:rPr lang="en-US" altLang="ko-KR" sz="750" b="1" dirty="0">
                <a:solidFill>
                  <a:schemeClr val="bg1"/>
                </a:solidFill>
              </a:rPr>
              <a:t>#50</a:t>
            </a:r>
            <a:endParaRPr lang="ko-KR" altLang="en-US" sz="750" b="1" dirty="0">
              <a:solidFill>
                <a:schemeClr val="bg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736502" y="5014782"/>
            <a:ext cx="543739" cy="2652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50" b="1" dirty="0">
                <a:solidFill>
                  <a:schemeClr val="bg1"/>
                </a:solidFill>
              </a:rPr>
              <a:t>백화 </a:t>
            </a:r>
            <a:r>
              <a:rPr lang="en-US" altLang="ko-KR" sz="750" b="1" dirty="0">
                <a:solidFill>
                  <a:schemeClr val="bg1"/>
                </a:solidFill>
              </a:rPr>
              <a:t>#54</a:t>
            </a:r>
            <a:endParaRPr lang="ko-KR" altLang="en-US" sz="750" b="1" dirty="0">
              <a:solidFill>
                <a:schemeClr val="bg1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163606" y="5014782"/>
            <a:ext cx="543739" cy="2652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50" b="1" dirty="0">
                <a:solidFill>
                  <a:schemeClr val="bg1"/>
                </a:solidFill>
              </a:rPr>
              <a:t>백화 </a:t>
            </a:r>
            <a:r>
              <a:rPr lang="en-US" altLang="ko-KR" sz="750" b="1" dirty="0">
                <a:solidFill>
                  <a:schemeClr val="bg1"/>
                </a:solidFill>
              </a:rPr>
              <a:t>#56</a:t>
            </a:r>
            <a:endParaRPr lang="ko-KR" altLang="en-US" sz="750" b="1" dirty="0">
              <a:solidFill>
                <a:schemeClr val="bg1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609938" y="5014782"/>
            <a:ext cx="543739" cy="2652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50" b="1" dirty="0">
                <a:solidFill>
                  <a:schemeClr val="bg1"/>
                </a:solidFill>
              </a:rPr>
              <a:t>백화 </a:t>
            </a:r>
            <a:r>
              <a:rPr lang="en-US" altLang="ko-KR" sz="750" b="1" dirty="0">
                <a:solidFill>
                  <a:schemeClr val="bg1"/>
                </a:solidFill>
              </a:rPr>
              <a:t>#60</a:t>
            </a:r>
            <a:endParaRPr lang="ko-KR" altLang="en-US" sz="750" b="1" dirty="0">
              <a:solidFill>
                <a:schemeClr val="bg1"/>
              </a:solidFill>
            </a:endParaRPr>
          </a:p>
        </p:txBody>
      </p:sp>
      <p:cxnSp>
        <p:nvCxnSpPr>
          <p:cNvPr id="11" name="직선 연결선 10"/>
          <p:cNvCxnSpPr/>
          <p:nvPr/>
        </p:nvCxnSpPr>
        <p:spPr>
          <a:xfrm>
            <a:off x="0" y="555477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0" y="103049"/>
            <a:ext cx="578786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/>
              <a:t>첨부 </a:t>
            </a:r>
            <a:r>
              <a:rPr lang="en-US" altLang="ko-KR" sz="2000" b="1" dirty="0" smtClean="0"/>
              <a:t>. </a:t>
            </a:r>
            <a:r>
              <a:rPr lang="ko-KR" altLang="en-US" sz="2000" b="1" dirty="0" smtClean="0"/>
              <a:t>아시아 </a:t>
            </a:r>
            <a:r>
              <a:rPr lang="ko-KR" altLang="en-US" sz="2000" b="1" dirty="0" err="1" smtClean="0"/>
              <a:t>문화전당</a:t>
            </a:r>
            <a:r>
              <a:rPr lang="ko-KR" altLang="en-US" sz="2000" b="1" dirty="0" smtClean="0"/>
              <a:t> </a:t>
            </a:r>
            <a:r>
              <a:rPr lang="en-US" altLang="ko-KR" sz="2000" b="1" dirty="0" smtClean="0"/>
              <a:t>ESP 150 </a:t>
            </a:r>
            <a:r>
              <a:rPr lang="ko-KR" altLang="en-US" sz="2000" b="1" dirty="0" err="1" smtClean="0"/>
              <a:t>불만제품</a:t>
            </a:r>
            <a:r>
              <a:rPr lang="ko-KR" altLang="en-US" sz="2000" b="1" dirty="0" smtClean="0"/>
              <a:t> </a:t>
            </a:r>
            <a:r>
              <a:rPr lang="ko-KR" altLang="en-US" sz="2000" b="1" dirty="0" err="1" smtClean="0"/>
              <a:t>발생현황</a:t>
            </a:r>
            <a:endParaRPr lang="ko-KR" altLang="en-US" sz="2000" b="1" dirty="0"/>
          </a:p>
        </p:txBody>
      </p:sp>
      <p:grpSp>
        <p:nvGrpSpPr>
          <p:cNvPr id="2" name="그룹 1"/>
          <p:cNvGrpSpPr/>
          <p:nvPr/>
        </p:nvGrpSpPr>
        <p:grpSpPr>
          <a:xfrm>
            <a:off x="493519" y="3433803"/>
            <a:ext cx="4177492" cy="1445845"/>
            <a:chOff x="493519" y="3433803"/>
            <a:chExt cx="4177492" cy="1445845"/>
          </a:xfrm>
        </p:grpSpPr>
        <p:sp>
          <p:nvSpPr>
            <p:cNvPr id="6" name="직사각형 5"/>
            <p:cNvSpPr/>
            <p:nvPr/>
          </p:nvSpPr>
          <p:spPr>
            <a:xfrm>
              <a:off x="493519" y="3433803"/>
              <a:ext cx="1528068" cy="1445845"/>
            </a:xfrm>
            <a:prstGeom prst="rect">
              <a:avLst/>
            </a:prstGeom>
            <a:blipFill dpi="0" rotWithShape="1"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0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493519" y="3448716"/>
              <a:ext cx="628558" cy="2840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750" b="1" dirty="0" err="1">
                  <a:solidFill>
                    <a:schemeClr val="bg1"/>
                  </a:solidFill>
                </a:rPr>
                <a:t>누액</a:t>
              </a:r>
              <a:r>
                <a:rPr lang="ko-KR" altLang="en-US" sz="750" b="1" dirty="0">
                  <a:solidFill>
                    <a:schemeClr val="bg1"/>
                  </a:solidFill>
                </a:rPr>
                <a:t> </a:t>
              </a:r>
              <a:r>
                <a:rPr lang="en-US" altLang="ko-KR" sz="750" b="1" dirty="0">
                  <a:solidFill>
                    <a:schemeClr val="bg1"/>
                  </a:solidFill>
                </a:rPr>
                <a:t>#9</a:t>
              </a:r>
              <a:endParaRPr lang="ko-KR" altLang="en-US" sz="750" b="1" dirty="0">
                <a:solidFill>
                  <a:schemeClr val="bg1"/>
                </a:solidFill>
              </a:endParaRPr>
            </a:p>
          </p:txBody>
        </p:sp>
        <p:sp>
          <p:nvSpPr>
            <p:cNvPr id="7" name="직사각형 6"/>
            <p:cNvSpPr/>
            <p:nvPr/>
          </p:nvSpPr>
          <p:spPr>
            <a:xfrm>
              <a:off x="2079384" y="3448716"/>
              <a:ext cx="1266915" cy="1430932"/>
            </a:xfrm>
            <a:prstGeom prst="rect">
              <a:avLst/>
            </a:prstGeom>
            <a:blipFill dpi="0" rotWithShape="1"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0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2079384" y="3458099"/>
              <a:ext cx="543739" cy="26526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750" b="1" dirty="0">
                  <a:solidFill>
                    <a:schemeClr val="bg1"/>
                  </a:solidFill>
                </a:rPr>
                <a:t>백화 </a:t>
              </a:r>
              <a:r>
                <a:rPr lang="en-US" altLang="ko-KR" sz="750" b="1" dirty="0">
                  <a:solidFill>
                    <a:schemeClr val="bg1"/>
                  </a:solidFill>
                </a:rPr>
                <a:t>#25</a:t>
              </a:r>
              <a:endParaRPr lang="ko-KR" altLang="en-US" sz="750" b="1" dirty="0">
                <a:solidFill>
                  <a:schemeClr val="bg1"/>
                </a:solidFill>
              </a:endParaRPr>
            </a:p>
          </p:txBody>
        </p:sp>
        <p:sp>
          <p:nvSpPr>
            <p:cNvPr id="28" name="직사각형 27"/>
            <p:cNvSpPr/>
            <p:nvPr/>
          </p:nvSpPr>
          <p:spPr>
            <a:xfrm>
              <a:off x="3404096" y="3448716"/>
              <a:ext cx="1266915" cy="1430932"/>
            </a:xfrm>
            <a:prstGeom prst="rect">
              <a:avLst/>
            </a:prstGeom>
            <a:blipFill dpi="0" rotWithShape="1"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0"/>
            </a:p>
          </p:txBody>
        </p:sp>
      </p:grpSp>
    </p:spTree>
    <p:extLst>
      <p:ext uri="{BB962C8B-B14F-4D97-AF65-F5344CB8AC3E}">
        <p14:creationId xmlns:p14="http://schemas.microsoft.com/office/powerpoint/2010/main" val="40221626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809</TotalTime>
  <Words>551</Words>
  <Application>Microsoft Office PowerPoint</Application>
  <PresentationFormat>화면 슬라이드 쇼(4:3)</PresentationFormat>
  <Paragraphs>238</Paragraphs>
  <Slides>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8" baseType="lpstr">
      <vt:lpstr>맑은 고딕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hsryu@gbattery.com</dc:creator>
  <cp:lastModifiedBy>gbattery</cp:lastModifiedBy>
  <cp:revision>72</cp:revision>
  <cp:lastPrinted>2020-02-06T07:54:56Z</cp:lastPrinted>
  <dcterms:created xsi:type="dcterms:W3CDTF">2019-12-16T05:29:30Z</dcterms:created>
  <dcterms:modified xsi:type="dcterms:W3CDTF">2020-02-13T01:14:12Z</dcterms:modified>
</cp:coreProperties>
</file>