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4"/>
  </p:notesMasterIdLst>
  <p:sldIdLst>
    <p:sldId id="279" r:id="rId2"/>
    <p:sldId id="277" r:id="rId3"/>
  </p:sldIdLst>
  <p:sldSz cx="9144000" cy="6858000" type="screen4x3"/>
  <p:notesSz cx="6797675" cy="992663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99FF"/>
    <a:srgbClr val="9966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112" d="100"/>
          <a:sy n="112" d="100"/>
        </p:scale>
        <p:origin x="1620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24E28FD-A528-40BA-A085-FB1B2380EDBA}" type="datetimeFigureOut">
              <a:rPr lang="ko-KR" altLang="en-US" smtClean="0"/>
              <a:t>2020-03-12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165225" y="1241425"/>
            <a:ext cx="44672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9450" y="4776788"/>
            <a:ext cx="5438775" cy="390842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29FEF3B-0DC5-43B7-9B1F-88219B3B00A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9973805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 smtClean="0"/>
              <a:t>클릭하여 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154C11-35A4-4563-A091-94801B076EAE}" type="datetimeFigureOut">
              <a:rPr lang="ko-KR" altLang="en-US" smtClean="0"/>
              <a:t>2020-03-12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6A3EA6-EFF8-4057-B67D-6B6DFEAC7A6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260934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154C11-35A4-4563-A091-94801B076EAE}" type="datetimeFigureOut">
              <a:rPr lang="ko-KR" altLang="en-US" smtClean="0"/>
              <a:t>2020-03-12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6A3EA6-EFF8-4057-B67D-6B6DFEAC7A6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933683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154C11-35A4-4563-A091-94801B076EAE}" type="datetimeFigureOut">
              <a:rPr lang="ko-KR" altLang="en-US" smtClean="0"/>
              <a:t>2020-03-12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6A3EA6-EFF8-4057-B67D-6B6DFEAC7A6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001941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154C11-35A4-4563-A091-94801B076EAE}" type="datetimeFigureOut">
              <a:rPr lang="ko-KR" altLang="en-US" smtClean="0"/>
              <a:t>2020-03-12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6A3EA6-EFF8-4057-B67D-6B6DFEAC7A6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313337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154C11-35A4-4563-A091-94801B076EAE}" type="datetimeFigureOut">
              <a:rPr lang="ko-KR" altLang="en-US" smtClean="0"/>
              <a:t>2020-03-12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6A3EA6-EFF8-4057-B67D-6B6DFEAC7A6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321339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154C11-35A4-4563-A091-94801B076EAE}" type="datetimeFigureOut">
              <a:rPr lang="ko-KR" altLang="en-US" smtClean="0"/>
              <a:t>2020-03-12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6A3EA6-EFF8-4057-B67D-6B6DFEAC7A6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362628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154C11-35A4-4563-A091-94801B076EAE}" type="datetimeFigureOut">
              <a:rPr lang="ko-KR" altLang="en-US" smtClean="0"/>
              <a:t>2020-03-12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6A3EA6-EFF8-4057-B67D-6B6DFEAC7A6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503149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154C11-35A4-4563-A091-94801B076EAE}" type="datetimeFigureOut">
              <a:rPr lang="ko-KR" altLang="en-US" smtClean="0"/>
              <a:t>2020-03-12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6A3EA6-EFF8-4057-B67D-6B6DFEAC7A6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8941219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ko-KR" altLang="en-US" smtClean="0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154C11-35A4-4563-A091-94801B076EAE}" type="datetimeFigureOut">
              <a:rPr lang="ko-KR" altLang="en-US" smtClean="0"/>
              <a:t>2020-03-12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6A3EA6-EFF8-4057-B67D-6B6DFEAC7A6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482256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154C11-35A4-4563-A091-94801B076EAE}" type="datetimeFigureOut">
              <a:rPr lang="ko-KR" altLang="en-US" smtClean="0"/>
              <a:t>2020-03-12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6A3EA6-EFF8-4057-B67D-6B6DFEAC7A6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7214939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154C11-35A4-4563-A091-94801B076EAE}" type="datetimeFigureOut">
              <a:rPr lang="ko-KR" altLang="en-US" smtClean="0"/>
              <a:t>2020-03-12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6A3EA6-EFF8-4057-B67D-6B6DFEAC7A6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882311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154C11-35A4-4563-A091-94801B076EAE}" type="datetimeFigureOut">
              <a:rPr lang="ko-KR" altLang="en-US" smtClean="0"/>
              <a:t>2020-03-12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16A3EA6-EFF8-4057-B67D-6B6DFEAC7A6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661133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jpg"/><Relationship Id="rId4" Type="http://schemas.openxmlformats.org/officeDocument/2006/relationships/image" Target="../media/image4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표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7340198"/>
              </p:ext>
            </p:extLst>
          </p:nvPr>
        </p:nvGraphicFramePr>
        <p:xfrm>
          <a:off x="461554" y="439052"/>
          <a:ext cx="8212184" cy="99507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998720">
                  <a:extLst>
                    <a:ext uri="{9D8B030D-6E8A-4147-A177-3AD203B41FA5}">
                      <a16:colId xmlns:a16="http://schemas.microsoft.com/office/drawing/2014/main" val="370364121"/>
                    </a:ext>
                  </a:extLst>
                </a:gridCol>
                <a:gridCol w="1271452">
                  <a:extLst>
                    <a:ext uri="{9D8B030D-6E8A-4147-A177-3AD203B41FA5}">
                      <a16:colId xmlns:a16="http://schemas.microsoft.com/office/drawing/2014/main" val="3931071502"/>
                    </a:ext>
                  </a:extLst>
                </a:gridCol>
                <a:gridCol w="1942012">
                  <a:extLst>
                    <a:ext uri="{9D8B030D-6E8A-4147-A177-3AD203B41FA5}">
                      <a16:colId xmlns:a16="http://schemas.microsoft.com/office/drawing/2014/main" val="985275607"/>
                    </a:ext>
                  </a:extLst>
                </a:gridCol>
              </a:tblGrid>
              <a:tr h="331692">
                <a:tc rowSpan="3">
                  <a:txBody>
                    <a:bodyPr/>
                    <a:lstStyle/>
                    <a:p>
                      <a:pPr algn="ctr" latinLnBrk="1"/>
                      <a:r>
                        <a:rPr lang="ko-KR" altLang="en-US" sz="28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시장정보 통보서</a:t>
                      </a:r>
                      <a:endParaRPr lang="ko-KR" altLang="en-US" sz="28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작  성  일</a:t>
                      </a:r>
                      <a:endParaRPr lang="ko-KR" altLang="en-US" sz="10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999FF">
                        <a:alpha val="38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2020</a:t>
                      </a:r>
                      <a:r>
                        <a:rPr lang="en-US" altLang="ko-KR" sz="1000" b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. </a:t>
                      </a:r>
                      <a:r>
                        <a:rPr lang="en-US" altLang="ko-KR" sz="1000" b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03.</a:t>
                      </a:r>
                      <a:r>
                        <a:rPr lang="en-US" altLang="ko-KR" sz="1000" b="0" baseline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12</a:t>
                      </a:r>
                      <a:endParaRPr lang="ko-KR" altLang="en-US" sz="10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51988179"/>
                  </a:ext>
                </a:extLst>
              </a:tr>
              <a:tr h="331692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작성 부서</a:t>
                      </a:r>
                      <a:endParaRPr lang="ko-KR" altLang="en-US" sz="10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999FF">
                        <a:alpha val="38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0" dirty="0" err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품질경영실</a:t>
                      </a:r>
                      <a:r>
                        <a:rPr lang="ko-KR" altLang="en-US" sz="10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lang="en-US" altLang="ko-KR" sz="10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CS</a:t>
                      </a:r>
                      <a:r>
                        <a:rPr lang="ko-KR" altLang="en-US" sz="10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팀</a:t>
                      </a:r>
                      <a:endParaRPr lang="ko-KR" altLang="en-US" sz="10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12926388"/>
                  </a:ext>
                </a:extLst>
              </a:tr>
              <a:tr h="331692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점  검  자 </a:t>
                      </a:r>
                      <a:endParaRPr lang="ko-KR" altLang="en-US" sz="10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999FF">
                        <a:alpha val="38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0" dirty="0" err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서부파트</a:t>
                      </a:r>
                      <a:r>
                        <a:rPr lang="ko-KR" altLang="en-US" sz="10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 박 성철 책임</a:t>
                      </a:r>
                      <a:endParaRPr lang="ko-KR" altLang="en-US" sz="10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55436708"/>
                  </a:ext>
                </a:extLst>
              </a:tr>
            </a:tbl>
          </a:graphicData>
        </a:graphic>
      </p:graphicFrame>
      <p:graphicFrame>
        <p:nvGraphicFramePr>
          <p:cNvPr id="3" name="표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47834168"/>
              </p:ext>
            </p:extLst>
          </p:nvPr>
        </p:nvGraphicFramePr>
        <p:xfrm>
          <a:off x="461554" y="1510203"/>
          <a:ext cx="8212184" cy="149158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68697">
                  <a:extLst>
                    <a:ext uri="{9D8B030D-6E8A-4147-A177-3AD203B41FA5}">
                      <a16:colId xmlns:a16="http://schemas.microsoft.com/office/drawing/2014/main" val="370364121"/>
                    </a:ext>
                  </a:extLst>
                </a:gridCol>
                <a:gridCol w="1368698">
                  <a:extLst>
                    <a:ext uri="{9D8B030D-6E8A-4147-A177-3AD203B41FA5}">
                      <a16:colId xmlns:a16="http://schemas.microsoft.com/office/drawing/2014/main" val="1025502044"/>
                    </a:ext>
                  </a:extLst>
                </a:gridCol>
                <a:gridCol w="1368697">
                  <a:extLst>
                    <a:ext uri="{9D8B030D-6E8A-4147-A177-3AD203B41FA5}">
                      <a16:colId xmlns:a16="http://schemas.microsoft.com/office/drawing/2014/main" val="1115277779"/>
                    </a:ext>
                  </a:extLst>
                </a:gridCol>
                <a:gridCol w="1368697">
                  <a:extLst>
                    <a:ext uri="{9D8B030D-6E8A-4147-A177-3AD203B41FA5}">
                      <a16:colId xmlns:a16="http://schemas.microsoft.com/office/drawing/2014/main" val="1957368119"/>
                    </a:ext>
                  </a:extLst>
                </a:gridCol>
                <a:gridCol w="1152434">
                  <a:extLst>
                    <a:ext uri="{9D8B030D-6E8A-4147-A177-3AD203B41FA5}">
                      <a16:colId xmlns:a16="http://schemas.microsoft.com/office/drawing/2014/main" val="767279589"/>
                    </a:ext>
                  </a:extLst>
                </a:gridCol>
                <a:gridCol w="1584961">
                  <a:extLst>
                    <a:ext uri="{9D8B030D-6E8A-4147-A177-3AD203B41FA5}">
                      <a16:colId xmlns:a16="http://schemas.microsoft.com/office/drawing/2014/main" val="1182844352"/>
                    </a:ext>
                  </a:extLst>
                </a:gridCol>
              </a:tblGrid>
              <a:tr h="235619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불량 유형</a:t>
                      </a:r>
                      <a:endParaRPr lang="ko-KR" altLang="en-US" sz="10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999FF">
                        <a:alpha val="39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전해액량 부족</a:t>
                      </a:r>
                      <a:endParaRPr lang="ko-KR" altLang="en-US" sz="10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발생 일자</a:t>
                      </a:r>
                      <a:endParaRPr lang="ko-KR" altLang="en-US" sz="10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999FF">
                        <a:alpha val="4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2020.03.12</a:t>
                      </a:r>
                      <a:endParaRPr lang="ko-KR" altLang="en-US" sz="10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업 체 명</a:t>
                      </a:r>
                      <a:endParaRPr lang="ko-KR" altLang="en-US" sz="10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999FF">
                        <a:alpha val="4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대원 </a:t>
                      </a:r>
                      <a:r>
                        <a:rPr lang="en-US" altLang="ko-KR" sz="1000" b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000" b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대리점</a:t>
                      </a:r>
                      <a:r>
                        <a:rPr lang="en-US" altLang="ko-KR" sz="1000" b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)</a:t>
                      </a:r>
                      <a:endParaRPr lang="ko-KR" altLang="en-US" sz="10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06125737"/>
                  </a:ext>
                </a:extLst>
              </a:tr>
              <a:tr h="784506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발생 현상</a:t>
                      </a:r>
                      <a:endParaRPr lang="ko-KR" altLang="en-US" sz="10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999FF">
                        <a:alpha val="39000"/>
                      </a:srgbClr>
                    </a:solidFill>
                  </a:tcPr>
                </a:tc>
                <a:tc gridSpan="5">
                  <a:txBody>
                    <a:bodyPr/>
                    <a:lstStyle/>
                    <a:p>
                      <a:pPr marL="228600" indent="-228600" algn="l">
                        <a:lnSpc>
                          <a:spcPct val="150000"/>
                        </a:lnSpc>
                        <a:buFont typeface="Arial" panose="020B0604020202020204" pitchFamily="34" charset="0"/>
                        <a:buAutoNum type="arabicPeriod"/>
                      </a:pPr>
                      <a:r>
                        <a:rPr lang="ko-KR" altLang="en-US" sz="1000" b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대리점</a:t>
                      </a:r>
                      <a:r>
                        <a:rPr lang="ko-KR" altLang="en-US" sz="1000" b="0" baseline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보관품 차량 장착 중 </a:t>
                      </a:r>
                      <a:r>
                        <a:rPr lang="en-US" altLang="ko-KR" sz="1000" b="0" baseline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I/D </a:t>
                      </a:r>
                      <a:r>
                        <a:rPr lang="ko-KR" altLang="en-US" sz="1000" b="0" baseline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색상이 흰색으로 확인되어 타 제품으로 교체 후 점검 요청 함</a:t>
                      </a:r>
                      <a:r>
                        <a:rPr lang="en-US" altLang="ko-KR" sz="1000" b="0" baseline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.</a:t>
                      </a:r>
                      <a:endParaRPr lang="en-US" altLang="ko-KR" sz="1000" b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  <a:p>
                      <a:pPr marL="228600" indent="-228600" algn="l">
                        <a:lnSpc>
                          <a:spcPct val="150000"/>
                        </a:lnSpc>
                        <a:buFont typeface="Arial" panose="020B0604020202020204" pitchFamily="34" charset="0"/>
                        <a:buAutoNum type="arabicPeriod"/>
                      </a:pPr>
                      <a:r>
                        <a:rPr lang="ko-KR" altLang="en-US" sz="1000" b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점검</a:t>
                      </a:r>
                      <a:r>
                        <a:rPr lang="ko-KR" altLang="en-US" sz="1000" b="0" baseline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시</a:t>
                      </a:r>
                      <a:r>
                        <a:rPr lang="ko-KR" altLang="en-US" sz="1000" b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lang="en-US" altLang="ko-KR" sz="1000" b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I/D </a:t>
                      </a:r>
                      <a:r>
                        <a:rPr lang="ko-KR" altLang="en-US" sz="1000" b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색상 흰색으로 확인되어 </a:t>
                      </a:r>
                      <a:r>
                        <a:rPr lang="en-US" altLang="ko-KR" sz="1000" b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I/D</a:t>
                      </a:r>
                      <a:r>
                        <a:rPr lang="en-US" altLang="ko-KR" sz="1000" b="0" baseline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altLang="en-US" sz="1000" b="0" baseline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교체 작업 실시 </a:t>
                      </a:r>
                      <a:r>
                        <a:rPr lang="en-US" altLang="ko-KR" sz="1000" b="0" baseline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, </a:t>
                      </a:r>
                      <a:r>
                        <a:rPr lang="en-US" altLang="ko-KR" sz="1000" b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I/D </a:t>
                      </a:r>
                      <a:r>
                        <a:rPr lang="ko-KR" altLang="en-US" sz="1000" b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탈거 후 전해액량 확인결과 </a:t>
                      </a:r>
                      <a:r>
                        <a:rPr lang="en-US" altLang="ko-KR" sz="1000" b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Starp </a:t>
                      </a:r>
                      <a:r>
                        <a:rPr lang="ko-KR" altLang="en-US" sz="1000" b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이하로 확인</a:t>
                      </a:r>
                      <a:r>
                        <a:rPr lang="ko-KR" altLang="en-US" sz="1000" b="0" baseline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됨</a:t>
                      </a:r>
                      <a:r>
                        <a:rPr lang="en-US" altLang="ko-KR" sz="1000" b="0" baseline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0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0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0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0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73460819"/>
                  </a:ext>
                </a:extLst>
              </a:tr>
              <a:tr h="463243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점검 소견</a:t>
                      </a:r>
                      <a:endParaRPr lang="ko-KR" altLang="en-US" sz="10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999FF">
                        <a:alpha val="39000"/>
                      </a:srgbClr>
                    </a:solidFill>
                  </a:tcPr>
                </a:tc>
                <a:tc gridSpan="5">
                  <a:txBody>
                    <a:bodyPr/>
                    <a:lstStyle/>
                    <a:p>
                      <a:pPr marL="228600" marR="0" indent="-22860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AutoNum type="arabicPeriod"/>
                        <a:tabLst/>
                        <a:defRPr/>
                      </a:pPr>
                      <a:r>
                        <a:rPr lang="ko-KR" altLang="en-US" sz="1000" b="0" kern="1200" baseline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전해액량 부족이 확인된 </a:t>
                      </a:r>
                      <a:r>
                        <a:rPr lang="en-US" altLang="ko-KR" sz="1000" b="0" kern="1200" baseline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I/D </a:t>
                      </a:r>
                      <a:r>
                        <a:rPr lang="ko-KR" altLang="en-US" sz="1000" b="0" kern="1200" baseline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셀 외 기타셀에 대해서도 전해액량확인이 필요하며</a:t>
                      </a:r>
                      <a:r>
                        <a:rPr lang="en-US" altLang="ko-KR" sz="1000" b="0" kern="1200" baseline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,  </a:t>
                      </a:r>
                      <a:r>
                        <a:rPr lang="ko-KR" altLang="en-US" sz="1000" b="0" kern="1200" baseline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원인파악  후 재발방지 </a:t>
                      </a:r>
                      <a:endParaRPr lang="en-US" altLang="ko-KR" sz="1000" b="0" kern="1200" baseline="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US" altLang="ko-KR" sz="1000" b="0" kern="1200" baseline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    </a:t>
                      </a:r>
                      <a:r>
                        <a:rPr lang="ko-KR" altLang="en-US" sz="1000" b="0" kern="1200" baseline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방안 수립등</a:t>
                      </a:r>
                      <a:r>
                        <a:rPr lang="en-US" altLang="ko-KR" sz="1000" b="0" kern="1200" baseline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1000" b="0" kern="1200" baseline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조치가 필요 함</a:t>
                      </a:r>
                      <a:endParaRPr lang="en-US" altLang="ko-KR" sz="1000" b="0" kern="1200" baseline="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16812863"/>
                  </a:ext>
                </a:extLst>
              </a:tr>
            </a:tbl>
          </a:graphicData>
        </a:graphic>
      </p:graphicFrame>
      <p:graphicFrame>
        <p:nvGraphicFramePr>
          <p:cNvPr id="5" name="표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29251454"/>
              </p:ext>
            </p:extLst>
          </p:nvPr>
        </p:nvGraphicFramePr>
        <p:xfrm>
          <a:off x="3198948" y="3235213"/>
          <a:ext cx="5474790" cy="178092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20503">
                  <a:extLst>
                    <a:ext uri="{9D8B030D-6E8A-4147-A177-3AD203B41FA5}">
                      <a16:colId xmlns:a16="http://schemas.microsoft.com/office/drawing/2014/main" val="1115277779"/>
                    </a:ext>
                  </a:extLst>
                </a:gridCol>
                <a:gridCol w="1616892">
                  <a:extLst>
                    <a:ext uri="{9D8B030D-6E8A-4147-A177-3AD203B41FA5}">
                      <a16:colId xmlns:a16="http://schemas.microsoft.com/office/drawing/2014/main" val="1957368119"/>
                    </a:ext>
                  </a:extLst>
                </a:gridCol>
                <a:gridCol w="1100183">
                  <a:extLst>
                    <a:ext uri="{9D8B030D-6E8A-4147-A177-3AD203B41FA5}">
                      <a16:colId xmlns:a16="http://schemas.microsoft.com/office/drawing/2014/main" val="767279589"/>
                    </a:ext>
                  </a:extLst>
                </a:gridCol>
                <a:gridCol w="1637212">
                  <a:extLst>
                    <a:ext uri="{9D8B030D-6E8A-4147-A177-3AD203B41FA5}">
                      <a16:colId xmlns:a16="http://schemas.microsoft.com/office/drawing/2014/main" val="1182844352"/>
                    </a:ext>
                  </a:extLst>
                </a:gridCol>
              </a:tblGrid>
              <a:tr h="296821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제품명</a:t>
                      </a:r>
                      <a:endParaRPr lang="ko-KR" altLang="en-US" sz="10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999FF">
                        <a:alpha val="4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GB90L</a:t>
                      </a:r>
                      <a:endParaRPr lang="ko-KR" altLang="en-US" sz="10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제조 일자</a:t>
                      </a:r>
                      <a:endParaRPr lang="ko-KR" altLang="en-US" sz="10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999FF">
                        <a:alpha val="4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2019.12.11(J</a:t>
                      </a:r>
                      <a:r>
                        <a:rPr lang="ko-KR" altLang="en-US" sz="1000" b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라인</a:t>
                      </a:r>
                      <a:r>
                        <a:rPr lang="en-US" altLang="ko-KR" sz="1000" b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)</a:t>
                      </a:r>
                      <a:endParaRPr lang="ko-KR" altLang="en-US" sz="10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06125737"/>
                  </a:ext>
                </a:extLst>
              </a:tr>
              <a:tr h="296821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점검 수량</a:t>
                      </a:r>
                      <a:endParaRPr lang="ko-KR" altLang="en-US" sz="10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999FF">
                        <a:alpha val="4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1 </a:t>
                      </a:r>
                      <a:r>
                        <a:rPr lang="en-US" altLang="ko-KR" sz="10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EA</a:t>
                      </a:r>
                      <a:endParaRPr lang="ko-KR" altLang="en-US" sz="10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발생 수량</a:t>
                      </a:r>
                      <a:endParaRPr lang="ko-KR" altLang="en-US" sz="10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999FF">
                        <a:alpha val="4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1 </a:t>
                      </a:r>
                      <a:r>
                        <a:rPr lang="en-US" altLang="ko-KR" sz="10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EA</a:t>
                      </a:r>
                      <a:endParaRPr lang="ko-KR" altLang="en-US" sz="10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39094261"/>
                  </a:ext>
                </a:extLst>
              </a:tr>
              <a:tr h="296821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설치 장소</a:t>
                      </a:r>
                      <a:endParaRPr lang="ko-KR" altLang="en-US" sz="10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999FF">
                        <a:alpha val="4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보관품</a:t>
                      </a:r>
                      <a:endParaRPr lang="ko-KR" altLang="en-US" sz="10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설치 일자</a:t>
                      </a:r>
                      <a:endParaRPr lang="ko-KR" altLang="en-US" sz="10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999FF">
                        <a:alpha val="4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-</a:t>
                      </a:r>
                      <a:endParaRPr lang="ko-KR" altLang="en-US" sz="10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90163253"/>
                  </a:ext>
                </a:extLst>
              </a:tr>
              <a:tr h="296821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설치 형태</a:t>
                      </a:r>
                      <a:endParaRPr lang="ko-KR" altLang="en-US" sz="10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999FF">
                        <a:alpha val="4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-</a:t>
                      </a:r>
                      <a:endParaRPr lang="ko-KR" altLang="en-US" sz="10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제품 용도</a:t>
                      </a:r>
                      <a:endParaRPr lang="ko-KR" altLang="en-US" sz="10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999FF">
                        <a:alpha val="4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-</a:t>
                      </a:r>
                      <a:endParaRPr lang="ko-KR" altLang="en-US" sz="10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85194815"/>
                  </a:ext>
                </a:extLst>
              </a:tr>
              <a:tr h="296821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충전 전압</a:t>
                      </a:r>
                      <a:endParaRPr lang="ko-KR" altLang="en-US" sz="10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999FF">
                        <a:alpha val="4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-</a:t>
                      </a:r>
                      <a:endParaRPr lang="ko-KR" altLang="en-US" sz="10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내부 저항</a:t>
                      </a:r>
                      <a:endParaRPr lang="ko-KR" altLang="en-US" sz="10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999FF">
                        <a:alpha val="4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-</a:t>
                      </a:r>
                      <a:endParaRPr lang="ko-KR" altLang="en-US" sz="10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72628213"/>
                  </a:ext>
                </a:extLst>
              </a:tr>
              <a:tr h="296821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AC/DC</a:t>
                      </a:r>
                      <a:r>
                        <a:rPr lang="en-US" altLang="ko-KR" sz="1000" b="1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altLang="en-US" sz="1000" b="1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전류</a:t>
                      </a:r>
                      <a:endParaRPr lang="ko-KR" altLang="en-US" sz="10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999FF">
                        <a:alpha val="4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-</a:t>
                      </a:r>
                      <a:endParaRPr lang="ko-KR" altLang="en-US" sz="10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사용 온도</a:t>
                      </a:r>
                      <a:endParaRPr lang="ko-KR" altLang="en-US" sz="10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999FF">
                        <a:alpha val="4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-</a:t>
                      </a:r>
                      <a:endParaRPr lang="ko-KR" altLang="en-US" sz="10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31359346"/>
                  </a:ext>
                </a:extLst>
              </a:tr>
            </a:tbl>
          </a:graphicData>
        </a:graphic>
      </p:graphicFrame>
      <p:graphicFrame>
        <p:nvGraphicFramePr>
          <p:cNvPr id="6" name="표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51721003"/>
              </p:ext>
            </p:extLst>
          </p:nvPr>
        </p:nvGraphicFramePr>
        <p:xfrm>
          <a:off x="461554" y="3235213"/>
          <a:ext cx="2664823" cy="332750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64823">
                  <a:extLst>
                    <a:ext uri="{9D8B030D-6E8A-4147-A177-3AD203B41FA5}">
                      <a16:colId xmlns:a16="http://schemas.microsoft.com/office/drawing/2014/main" val="1115277779"/>
                    </a:ext>
                  </a:extLst>
                </a:gridCol>
              </a:tblGrid>
              <a:tr h="26507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제품 사진</a:t>
                      </a:r>
                      <a:endParaRPr lang="ko-KR" altLang="en-US" sz="10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999FF">
                        <a:alpha val="4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06125737"/>
                  </a:ext>
                </a:extLst>
              </a:tr>
              <a:tr h="3062434">
                <a:tc>
                  <a:txBody>
                    <a:bodyPr/>
                    <a:lstStyle/>
                    <a:p>
                      <a:pPr algn="ctr" latinLnBrk="1"/>
                      <a:endParaRPr lang="ko-KR" altLang="en-US" sz="10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39094261"/>
                  </a:ext>
                </a:extLst>
              </a:tr>
            </a:tbl>
          </a:graphicData>
        </a:graphic>
      </p:graphicFrame>
      <p:graphicFrame>
        <p:nvGraphicFramePr>
          <p:cNvPr id="7" name="표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49242371"/>
              </p:ext>
            </p:extLst>
          </p:nvPr>
        </p:nvGraphicFramePr>
        <p:xfrm>
          <a:off x="3198948" y="5098828"/>
          <a:ext cx="5474791" cy="146388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20503">
                  <a:extLst>
                    <a:ext uri="{9D8B030D-6E8A-4147-A177-3AD203B41FA5}">
                      <a16:colId xmlns:a16="http://schemas.microsoft.com/office/drawing/2014/main" val="1115277779"/>
                    </a:ext>
                  </a:extLst>
                </a:gridCol>
                <a:gridCol w="748938">
                  <a:extLst>
                    <a:ext uri="{9D8B030D-6E8A-4147-A177-3AD203B41FA5}">
                      <a16:colId xmlns:a16="http://schemas.microsoft.com/office/drawing/2014/main" val="1957368119"/>
                    </a:ext>
                  </a:extLst>
                </a:gridCol>
                <a:gridCol w="3605350">
                  <a:extLst>
                    <a:ext uri="{9D8B030D-6E8A-4147-A177-3AD203B41FA5}">
                      <a16:colId xmlns:a16="http://schemas.microsoft.com/office/drawing/2014/main" val="3089208972"/>
                    </a:ext>
                  </a:extLst>
                </a:gridCol>
              </a:tblGrid>
              <a:tr h="325403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불량 사유</a:t>
                      </a:r>
                      <a:endParaRPr lang="ko-KR" altLang="en-US" sz="10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999FF">
                        <a:alpha val="40000"/>
                      </a:srgb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l" latinLnBrk="1"/>
                      <a:r>
                        <a:rPr lang="ko-KR" altLang="en-US" sz="1000" b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전해액량 부족</a:t>
                      </a:r>
                      <a:endParaRPr lang="ko-KR" altLang="en-US" sz="10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43419340"/>
                  </a:ext>
                </a:extLst>
              </a:tr>
              <a:tr h="237898"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수신 부서</a:t>
                      </a:r>
                      <a:endParaRPr lang="ko-KR" altLang="en-US" sz="10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999FF">
                        <a:alpha val="4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10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창원 공장</a:t>
                      </a:r>
                      <a:endParaRPr lang="ko-KR" altLang="en-US" sz="10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999FF">
                        <a:alpha val="41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1000" b="0" err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품질팀</a:t>
                      </a:r>
                      <a:r>
                        <a:rPr lang="ko-KR" altLang="en-US" sz="1000" b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lang="en-US" altLang="ko-KR" sz="1000" b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(   ) </a:t>
                      </a:r>
                      <a:r>
                        <a:rPr lang="en-US" altLang="ko-KR" sz="10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/ </a:t>
                      </a:r>
                      <a:r>
                        <a:rPr lang="ko-KR" altLang="en-US" sz="10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기술팀 </a:t>
                      </a:r>
                      <a:r>
                        <a:rPr lang="en-US" altLang="ko-KR" sz="1000" b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( </a:t>
                      </a:r>
                      <a:r>
                        <a:rPr lang="en-US" altLang="ko-KR" sz="1000" b="0" baseline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lang="en-US" altLang="ko-KR" sz="1000" b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lang="en-US" altLang="ko-KR" sz="10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) / </a:t>
                      </a:r>
                      <a:r>
                        <a:rPr lang="ko-KR" altLang="en-US" sz="1000" b="0" dirty="0" err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생산팀</a:t>
                      </a:r>
                      <a:r>
                        <a:rPr lang="ko-KR" altLang="en-US" sz="10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lang="en-US" altLang="ko-KR" sz="1000" b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( </a:t>
                      </a:r>
                      <a:r>
                        <a:rPr lang="en-US" altLang="ko-KR" sz="1000" b="0" baseline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lang="en-US" altLang="ko-KR" sz="1000" b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lang="en-US" altLang="ko-KR" sz="10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) / </a:t>
                      </a:r>
                      <a:r>
                        <a:rPr lang="ko-KR" altLang="en-US" sz="10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기타 </a:t>
                      </a:r>
                      <a:r>
                        <a:rPr lang="en-US" altLang="ko-KR" sz="10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(    ) </a:t>
                      </a:r>
                      <a:endParaRPr lang="ko-KR" altLang="en-US" sz="10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89080518"/>
                  </a:ext>
                </a:extLst>
              </a:tr>
              <a:tr h="237898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10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광주 공장 </a:t>
                      </a:r>
                      <a:endParaRPr lang="ko-KR" altLang="en-US" sz="10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999FF">
                        <a:alpha val="41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품질팀 </a:t>
                      </a:r>
                      <a:r>
                        <a:rPr lang="en-US" altLang="ko-KR" sz="1000" b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(●    </a:t>
                      </a:r>
                      <a:r>
                        <a:rPr lang="en-US" altLang="ko-KR" sz="1000" b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) / </a:t>
                      </a:r>
                      <a:r>
                        <a:rPr lang="ko-KR" altLang="en-US" sz="1000" b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기술팀 </a:t>
                      </a:r>
                      <a:r>
                        <a:rPr lang="en-US" altLang="ko-KR" sz="1000" b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(  </a:t>
                      </a:r>
                      <a:r>
                        <a:rPr lang="en-US" altLang="ko-KR" sz="1000" b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) / </a:t>
                      </a:r>
                      <a:r>
                        <a:rPr lang="ko-KR" altLang="en-US" sz="1000" b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생산팀 </a:t>
                      </a:r>
                      <a:r>
                        <a:rPr lang="en-US" altLang="ko-KR" sz="1000" b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(● </a:t>
                      </a:r>
                      <a:r>
                        <a:rPr lang="en-US" altLang="ko-KR" sz="1000" b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) / </a:t>
                      </a:r>
                      <a:r>
                        <a:rPr lang="ko-KR" altLang="en-US" sz="1000" b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기타 </a:t>
                      </a:r>
                      <a:r>
                        <a:rPr lang="en-US" altLang="ko-KR" sz="1000" b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(    ) </a:t>
                      </a:r>
                      <a:endParaRPr lang="ko-KR" altLang="en-US" sz="10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29056727"/>
                  </a:ext>
                </a:extLst>
              </a:tr>
              <a:tr h="325403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조치 사항</a:t>
                      </a:r>
                      <a:endParaRPr lang="ko-KR" altLang="en-US" sz="10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999FF">
                        <a:alpha val="40000"/>
                      </a:srgb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l" latinLnBrk="1"/>
                      <a:r>
                        <a:rPr lang="ko-KR" altLang="en-US" sz="1000" b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보관품 </a:t>
                      </a:r>
                      <a:r>
                        <a:rPr lang="en-US" altLang="ko-KR" sz="1000" b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20</a:t>
                      </a:r>
                      <a:r>
                        <a:rPr lang="ko-KR" altLang="en-US" sz="1000" b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개 </a:t>
                      </a:r>
                      <a:r>
                        <a:rPr lang="en-US" altLang="ko-KR" sz="1000" b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I/D </a:t>
                      </a:r>
                      <a:r>
                        <a:rPr lang="ko-KR" altLang="en-US" sz="1000" b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색상확인 </a:t>
                      </a:r>
                      <a:r>
                        <a:rPr lang="en-US" altLang="ko-KR" sz="1000" b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1000" b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초록색 지시 확인</a:t>
                      </a:r>
                      <a:endParaRPr lang="ko-KR" altLang="en-US" sz="10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3984384"/>
                  </a:ext>
                </a:extLst>
              </a:tr>
              <a:tr h="325403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개선 사항</a:t>
                      </a:r>
                      <a:endParaRPr lang="ko-KR" altLang="en-US" sz="10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999FF">
                        <a:alpha val="40000"/>
                      </a:srgbClr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0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38000958"/>
                  </a:ext>
                </a:extLst>
              </a:tr>
            </a:tbl>
          </a:graphicData>
        </a:graphic>
      </p:graphicFrame>
      <p:sp>
        <p:nvSpPr>
          <p:cNvPr id="14" name="직사각형 13"/>
          <p:cNvSpPr/>
          <p:nvPr/>
        </p:nvSpPr>
        <p:spPr>
          <a:xfrm>
            <a:off x="1115616" y="3528960"/>
            <a:ext cx="1340508" cy="1419055"/>
          </a:xfrm>
          <a:prstGeom prst="rect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5" name="직사각형 14"/>
          <p:cNvSpPr/>
          <p:nvPr/>
        </p:nvSpPr>
        <p:spPr>
          <a:xfrm>
            <a:off x="1115616" y="5007380"/>
            <a:ext cx="1340508" cy="1504061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5384775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1" name="직선 연결선 10"/>
          <p:cNvCxnSpPr/>
          <p:nvPr/>
        </p:nvCxnSpPr>
        <p:spPr>
          <a:xfrm>
            <a:off x="0" y="555477"/>
            <a:ext cx="9144000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TextBox 26"/>
          <p:cNvSpPr txBox="1"/>
          <p:nvPr/>
        </p:nvSpPr>
        <p:spPr>
          <a:xfrm>
            <a:off x="0" y="103049"/>
            <a:ext cx="419057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b="1" dirty="0" smtClean="0"/>
              <a:t>첨부 </a:t>
            </a:r>
            <a:r>
              <a:rPr lang="en-US" altLang="ko-KR" sz="2000" b="1" smtClean="0"/>
              <a:t>. </a:t>
            </a:r>
            <a:r>
              <a:rPr lang="ko-KR" altLang="en-US" sz="2000" b="1" smtClean="0"/>
              <a:t>대리점 보관품 전해액량 부족 </a:t>
            </a:r>
            <a:endParaRPr lang="ko-KR" altLang="en-US" sz="2000" b="1" dirty="0"/>
          </a:p>
        </p:txBody>
      </p:sp>
      <p:sp>
        <p:nvSpPr>
          <p:cNvPr id="2" name="직사각형 1"/>
          <p:cNvSpPr/>
          <p:nvPr/>
        </p:nvSpPr>
        <p:spPr>
          <a:xfrm>
            <a:off x="358922" y="811848"/>
            <a:ext cx="3102125" cy="2093721"/>
          </a:xfrm>
          <a:prstGeom prst="rect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9" name="직사각형 28"/>
          <p:cNvSpPr/>
          <p:nvPr/>
        </p:nvSpPr>
        <p:spPr>
          <a:xfrm>
            <a:off x="358922" y="3315765"/>
            <a:ext cx="3102125" cy="2837207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0" name="직사각형 29"/>
          <p:cNvSpPr/>
          <p:nvPr/>
        </p:nvSpPr>
        <p:spPr>
          <a:xfrm rot="16200000">
            <a:off x="4221627" y="170913"/>
            <a:ext cx="2093722" cy="3375593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1" name="직사각형 30"/>
          <p:cNvSpPr/>
          <p:nvPr/>
        </p:nvSpPr>
        <p:spPr>
          <a:xfrm>
            <a:off x="3597781" y="3315765"/>
            <a:ext cx="3358504" cy="2837207"/>
          </a:xfrm>
          <a:prstGeom prst="rect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TextBox 2"/>
          <p:cNvSpPr txBox="1"/>
          <p:nvPr/>
        </p:nvSpPr>
        <p:spPr>
          <a:xfrm>
            <a:off x="358922" y="827174"/>
            <a:ext cx="114326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200" b="1" smtClean="0">
                <a:solidFill>
                  <a:srgbClr val="FFFF00"/>
                </a:solidFill>
              </a:rPr>
              <a:t>대리점 보관품</a:t>
            </a:r>
            <a:endParaRPr lang="ko-KR" altLang="en-US" sz="1200" b="1">
              <a:solidFill>
                <a:srgbClr val="FFFF00"/>
              </a:solidFill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3580691" y="827174"/>
            <a:ext cx="76848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200" b="1" smtClean="0">
                <a:solidFill>
                  <a:srgbClr val="FFFF00"/>
                </a:solidFill>
              </a:rPr>
              <a:t>제조</a:t>
            </a:r>
            <a:r>
              <a:rPr lang="en-US" altLang="ko-KR" sz="1200" b="1">
                <a:solidFill>
                  <a:srgbClr val="FFFF00"/>
                </a:solidFill>
              </a:rPr>
              <a:t> </a:t>
            </a:r>
            <a:r>
              <a:rPr lang="en-US" altLang="ko-KR" sz="1200" b="1" smtClean="0">
                <a:solidFill>
                  <a:srgbClr val="FFFF00"/>
                </a:solidFill>
              </a:rPr>
              <a:t>LOT</a:t>
            </a:r>
            <a:endParaRPr lang="ko-KR" altLang="en-US" sz="1200" b="1">
              <a:solidFill>
                <a:srgbClr val="FFFF00"/>
              </a:solidFill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58922" y="3390768"/>
            <a:ext cx="73289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smtClean="0">
                <a:solidFill>
                  <a:srgbClr val="FFFF00"/>
                </a:solidFill>
              </a:rPr>
              <a:t>I/D </a:t>
            </a:r>
            <a:r>
              <a:rPr lang="ko-KR" altLang="en-US" sz="1200" b="1" smtClean="0">
                <a:solidFill>
                  <a:srgbClr val="FFFF00"/>
                </a:solidFill>
              </a:rPr>
              <a:t>흰색</a:t>
            </a:r>
            <a:endParaRPr lang="ko-KR" altLang="en-US" sz="1200" b="1">
              <a:solidFill>
                <a:srgbClr val="FFFF00"/>
              </a:solidFill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580691" y="3390768"/>
            <a:ext cx="198785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200" b="1" smtClean="0"/>
              <a:t>전해액량 </a:t>
            </a:r>
            <a:r>
              <a:rPr lang="en-US" altLang="ko-KR" sz="1200" b="1"/>
              <a:t> </a:t>
            </a:r>
            <a:r>
              <a:rPr lang="ko-KR" altLang="en-US" sz="1200" b="1" smtClean="0"/>
              <a:t>부족 </a:t>
            </a:r>
            <a:r>
              <a:rPr lang="en-US" altLang="ko-KR" sz="1200" b="1" smtClean="0"/>
              <a:t>(Strap </a:t>
            </a:r>
            <a:r>
              <a:rPr lang="ko-KR" altLang="en-US" sz="1200" b="1" smtClean="0"/>
              <a:t>이하</a:t>
            </a:r>
            <a:r>
              <a:rPr lang="en-US" altLang="ko-KR" sz="1200" b="1" smtClean="0"/>
              <a:t>)</a:t>
            </a:r>
            <a:endParaRPr lang="ko-KR" altLang="en-US" sz="1200" b="1"/>
          </a:p>
        </p:txBody>
      </p:sp>
      <p:cxnSp>
        <p:nvCxnSpPr>
          <p:cNvPr id="18" name="직선 연결선 17"/>
          <p:cNvCxnSpPr/>
          <p:nvPr/>
        </p:nvCxnSpPr>
        <p:spPr>
          <a:xfrm>
            <a:off x="4349171" y="4734370"/>
            <a:ext cx="821035" cy="68366"/>
          </a:xfrm>
          <a:prstGeom prst="line">
            <a:avLst/>
          </a:prstGeom>
          <a:ln w="28575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4582546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 테마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테마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850</TotalTime>
  <Words>212</Words>
  <Application>Microsoft Office PowerPoint</Application>
  <PresentationFormat>화면 슬라이드 쇼(4:3)</PresentationFormat>
  <Paragraphs>59</Paragraphs>
  <Slides>2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2</vt:i4>
      </vt:variant>
    </vt:vector>
  </HeadingPairs>
  <TitlesOfParts>
    <vt:vector size="7" baseType="lpstr">
      <vt:lpstr>맑은 고딕</vt:lpstr>
      <vt:lpstr>Arial</vt:lpstr>
      <vt:lpstr>Calibri</vt:lpstr>
      <vt:lpstr>Calibri Light</vt:lpstr>
      <vt:lpstr>Office 테마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hsryu@gbattery.com</dc:creator>
  <cp:lastModifiedBy>gbattery</cp:lastModifiedBy>
  <cp:revision>77</cp:revision>
  <cp:lastPrinted>2020-02-06T07:54:56Z</cp:lastPrinted>
  <dcterms:created xsi:type="dcterms:W3CDTF">2019-12-16T05:29:30Z</dcterms:created>
  <dcterms:modified xsi:type="dcterms:W3CDTF">2020-03-12T10:56:07Z</dcterms:modified>
</cp:coreProperties>
</file>