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3"/>
  </p:notesMasterIdLst>
  <p:handoutMasterIdLst>
    <p:handoutMasterId r:id="rId34"/>
  </p:handoutMasterIdLst>
  <p:sldIdLst>
    <p:sldId id="374" r:id="rId3"/>
    <p:sldId id="375" r:id="rId4"/>
    <p:sldId id="450" r:id="rId5"/>
    <p:sldId id="391" r:id="rId6"/>
    <p:sldId id="489" r:id="rId7"/>
    <p:sldId id="508" r:id="rId8"/>
    <p:sldId id="392" r:id="rId9"/>
    <p:sldId id="490" r:id="rId10"/>
    <p:sldId id="451" r:id="rId11"/>
    <p:sldId id="452" r:id="rId12"/>
    <p:sldId id="454" r:id="rId13"/>
    <p:sldId id="464" r:id="rId14"/>
    <p:sldId id="491" r:id="rId15"/>
    <p:sldId id="492" r:id="rId16"/>
    <p:sldId id="493" r:id="rId17"/>
    <p:sldId id="494" r:id="rId18"/>
    <p:sldId id="495" r:id="rId19"/>
    <p:sldId id="496" r:id="rId20"/>
    <p:sldId id="497" r:id="rId21"/>
    <p:sldId id="498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483" r:id="rId32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3CD"/>
    <a:srgbClr val="FF0000"/>
    <a:srgbClr val="333333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100" d="100"/>
          <a:sy n="100" d="100"/>
        </p:scale>
        <p:origin x="-1944" y="-44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5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75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499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23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47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71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595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19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1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31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555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비트맵 이미지" r:id="rId12" imgW="4029637" imgH="1228571" progId="PBrush">
                  <p:embed/>
                </p:oleObj>
              </mc:Choice>
              <mc:Fallback>
                <p:oleObj name="비트맵 이미지" r:id="rId12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비트맵 이미지" r:id="rId7" imgW="4029637" imgH="1228571" progId="PBrush">
                  <p:embed/>
                </p:oleObj>
              </mc:Choice>
              <mc:Fallback>
                <p:oleObj name="비트맵 이미지" r:id="rId7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SD_01 </a:t>
            </a:r>
            <a:r>
              <a:rPr kumimoji="1" lang="en-US" altLang="ko-KR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Consingment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위탁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203389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프로세스 진행에 대해 전반적인 프로세스를 이해하고 단계별 작업 내용에 대해 숙지한다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538" y="1338263"/>
            <a:ext cx="8939212" cy="489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575" y="1352550"/>
            <a:ext cx="89927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7355306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* </a:t>
                      </a:r>
                      <a:r>
                        <a:rPr kumimoji="0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직판 위탁 프로세스 개요</a:t>
                      </a:r>
                      <a:endParaRPr kumimoji="0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228725" y="2676525"/>
            <a:ext cx="1352550" cy="246697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/>
                </a:solidFill>
              </a:rPr>
              <a:t>공장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센터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16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실물</a:t>
            </a:r>
            <a:r>
              <a:rPr lang="en-US" altLang="ko-KR" b="1" dirty="0">
                <a:solidFill>
                  <a:schemeClr val="tx1"/>
                </a:solidFill>
              </a:rPr>
              <a:t>: </a:t>
            </a:r>
            <a:r>
              <a:rPr lang="ko-KR" altLang="en-US" b="1" dirty="0" err="1">
                <a:solidFill>
                  <a:schemeClr val="tx1"/>
                </a:solidFill>
              </a:rPr>
              <a:t>세방전지</a:t>
            </a:r>
            <a:endParaRPr lang="ko-KR" altLang="en-US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전산</a:t>
            </a:r>
            <a:r>
              <a:rPr lang="en-US" altLang="ko-KR" b="1" dirty="0">
                <a:solidFill>
                  <a:schemeClr val="tx1"/>
                </a:solidFill>
              </a:rPr>
              <a:t>: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세방전지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343400" y="2667000"/>
            <a:ext cx="1307306" cy="246697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/>
                </a:solidFill>
              </a:rPr>
              <a:t>위탁창고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16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실물</a:t>
            </a:r>
            <a:r>
              <a:rPr lang="en-US" altLang="ko-KR" b="1" dirty="0" smtClean="0">
                <a:solidFill>
                  <a:schemeClr val="tx1"/>
                </a:solidFill>
              </a:rPr>
              <a:t>: </a:t>
            </a:r>
            <a:r>
              <a:rPr lang="ko-KR" altLang="en-US" b="1" dirty="0">
                <a:solidFill>
                  <a:schemeClr val="tx1"/>
                </a:solidFill>
              </a:rPr>
              <a:t>현대</a:t>
            </a:r>
            <a:r>
              <a:rPr lang="en-US" altLang="ko-KR" b="1" dirty="0">
                <a:solidFill>
                  <a:schemeClr val="tx1"/>
                </a:solidFill>
              </a:rPr>
              <a:t>/</a:t>
            </a:r>
            <a:r>
              <a:rPr lang="ko-KR" altLang="en-US" b="1" dirty="0">
                <a:solidFill>
                  <a:schemeClr val="tx1"/>
                </a:solidFill>
              </a:rPr>
              <a:t>기아</a:t>
            </a: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전산</a:t>
            </a:r>
            <a:r>
              <a:rPr lang="en-US" altLang="ko-KR" b="1" dirty="0" smtClean="0">
                <a:solidFill>
                  <a:schemeClr val="tx1"/>
                </a:solidFill>
              </a:rPr>
              <a:t>: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세방전지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458075" y="2667000"/>
            <a:ext cx="1333500" cy="246697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/>
                </a:solidFill>
              </a:rPr>
              <a:t>현대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err="1" smtClean="0">
                <a:solidFill>
                  <a:schemeClr val="tx1"/>
                </a:solidFill>
              </a:rPr>
              <a:t>기아차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16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실물</a:t>
            </a:r>
            <a:r>
              <a:rPr lang="en-US" altLang="ko-KR" b="1" dirty="0">
                <a:solidFill>
                  <a:schemeClr val="tx1"/>
                </a:solidFill>
              </a:rPr>
              <a:t>: </a:t>
            </a:r>
            <a:r>
              <a:rPr lang="ko-KR" altLang="en-US" b="1" dirty="0">
                <a:solidFill>
                  <a:schemeClr val="tx1"/>
                </a:solidFill>
              </a:rPr>
              <a:t>현대</a:t>
            </a:r>
            <a:r>
              <a:rPr lang="en-US" altLang="ko-KR" b="1" dirty="0">
                <a:solidFill>
                  <a:schemeClr val="tx1"/>
                </a:solidFill>
              </a:rPr>
              <a:t>/</a:t>
            </a:r>
            <a:r>
              <a:rPr lang="ko-KR" altLang="en-US" b="1" dirty="0">
                <a:solidFill>
                  <a:schemeClr val="tx1"/>
                </a:solidFill>
              </a:rPr>
              <a:t>기아</a:t>
            </a: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전산</a:t>
            </a:r>
            <a:r>
              <a:rPr lang="en-US" altLang="ko-KR" b="1" dirty="0">
                <a:solidFill>
                  <a:schemeClr val="tx1"/>
                </a:solidFill>
              </a:rPr>
              <a:t>: </a:t>
            </a:r>
            <a:r>
              <a:rPr lang="ko-KR" altLang="en-US" b="1" dirty="0">
                <a:solidFill>
                  <a:schemeClr val="tx1"/>
                </a:solidFill>
              </a:rPr>
              <a:t>현대</a:t>
            </a:r>
            <a:r>
              <a:rPr lang="en-US" altLang="ko-KR" b="1" dirty="0">
                <a:solidFill>
                  <a:schemeClr val="tx1"/>
                </a:solidFill>
              </a:rPr>
              <a:t>/</a:t>
            </a:r>
            <a:r>
              <a:rPr lang="ko-KR" altLang="en-US" b="1" dirty="0">
                <a:solidFill>
                  <a:schemeClr val="tx1"/>
                </a:solidFill>
              </a:rPr>
              <a:t>기아</a:t>
            </a:r>
            <a:endParaRPr lang="en-US" altLang="ko-KR" b="1" dirty="0">
              <a:solidFill>
                <a:schemeClr val="tx1"/>
              </a:solidFill>
            </a:endParaRPr>
          </a:p>
        </p:txBody>
      </p:sp>
      <p:sp>
        <p:nvSpPr>
          <p:cNvPr id="4" name="오른쪽 화살표 3"/>
          <p:cNvSpPr/>
          <p:nvPr/>
        </p:nvSpPr>
        <p:spPr>
          <a:xfrm>
            <a:off x="2847975" y="2762250"/>
            <a:ext cx="1304925" cy="952500"/>
          </a:xfrm>
          <a:prstGeom prst="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0083CD"/>
                </a:solidFill>
              </a:rPr>
              <a:t>위탁입고</a:t>
            </a:r>
          </a:p>
        </p:txBody>
      </p:sp>
      <p:sp>
        <p:nvSpPr>
          <p:cNvPr id="13" name="오른쪽 화살표 12"/>
          <p:cNvSpPr/>
          <p:nvPr/>
        </p:nvSpPr>
        <p:spPr>
          <a:xfrm>
            <a:off x="5943600" y="2762250"/>
            <a:ext cx="1304925" cy="952500"/>
          </a:xfrm>
          <a:prstGeom prst="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0083CD"/>
                </a:solidFill>
              </a:rPr>
              <a:t>위탁출고</a:t>
            </a:r>
          </a:p>
        </p:txBody>
      </p:sp>
      <p:sp>
        <p:nvSpPr>
          <p:cNvPr id="6" name="왼쪽 화살표 5"/>
          <p:cNvSpPr/>
          <p:nvPr/>
        </p:nvSpPr>
        <p:spPr>
          <a:xfrm>
            <a:off x="2847975" y="4191000"/>
            <a:ext cx="1304925" cy="895350"/>
          </a:xfrm>
          <a:prstGeom prst="lef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FF0000"/>
                </a:solidFill>
              </a:rPr>
              <a:t>위탁회수</a:t>
            </a:r>
          </a:p>
        </p:txBody>
      </p:sp>
      <p:sp>
        <p:nvSpPr>
          <p:cNvPr id="17" name="왼쪽 화살표 16"/>
          <p:cNvSpPr/>
          <p:nvPr/>
        </p:nvSpPr>
        <p:spPr>
          <a:xfrm>
            <a:off x="5943600" y="4191000"/>
            <a:ext cx="1304925" cy="895350"/>
          </a:xfrm>
          <a:prstGeom prst="lef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FF0000"/>
                </a:solidFill>
              </a:rPr>
              <a:t>위탁반</a:t>
            </a:r>
            <a:r>
              <a:rPr lang="ko-KR" altLang="en-US" sz="1400" b="1" dirty="0">
                <a:solidFill>
                  <a:srgbClr val="FF0000"/>
                </a:solidFill>
              </a:rPr>
              <a:t>품</a:t>
            </a:r>
            <a:endParaRPr lang="ko-KR" altLang="en-US" sz="1400" b="1" dirty="0" smtClean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92738" y="3780651"/>
            <a:ext cx="121539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/>
              <a:t>3</a:t>
            </a:r>
            <a:r>
              <a:rPr lang="ko-KR" altLang="en-US" sz="1400" b="1" dirty="0" err="1" smtClean="0"/>
              <a:t>자물류</a:t>
            </a:r>
            <a:r>
              <a:rPr lang="ko-KR" altLang="en-US" sz="1400" b="1" dirty="0" smtClean="0"/>
              <a:t> 이동</a:t>
            </a:r>
            <a:endParaRPr lang="ko-KR" altLang="en-US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126222" y="3794551"/>
            <a:ext cx="93968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 smtClean="0"/>
              <a:t>매출 확정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99322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431300"/>
              </p:ext>
            </p:extLst>
          </p:nvPr>
        </p:nvGraphicFramePr>
        <p:xfrm>
          <a:off x="469902" y="1352550"/>
          <a:ext cx="8969374" cy="4792409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Order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입고 오더 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Delivery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당사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-&gt;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위탁창고로 재고 이동 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(WMS interface)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전산재고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위탁창고 재고 확인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MB58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/MMBE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04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고객 소요량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 확정 소요량 확인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Off - 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05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Order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출고 오더 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06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Delivery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 출고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424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07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출고확정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출고 처리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VL02N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08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세금계산서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역발행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세금계산서 발행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ZFIR0020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09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수금 반제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수금 반제처리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F-30</a:t>
                      </a: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431300"/>
              </p:ext>
            </p:extLst>
          </p:nvPr>
        </p:nvGraphicFramePr>
        <p:xfrm>
          <a:off x="469902" y="1352550"/>
          <a:ext cx="8969374" cy="3940615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10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반품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Order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 오더 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반품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Delivery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 반품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반품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반품확정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 처리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VL02N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반품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세금계산서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적자 세금계산서 발행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ZFIR0020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14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회수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Order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회수 오더 생성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15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회수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Delivery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위탁창고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-&gt;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당사로 재고 이동 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(WMS interface)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424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16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위탁 회수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전산재고 확인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당사 창고 재고 확인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ZSDR0430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725" y="1590675"/>
            <a:ext cx="4829601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ZKB1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724026" y="3105150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847851" y="24574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114551" y="2857500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576389"/>
            <a:ext cx="4962525" cy="362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상세내역은 표준 오더와 동일하게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8" y="1600200"/>
            <a:ext cx="441007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72152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출하지점을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- 1100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 오더번호를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143126" y="2667000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14550" y="3743325"/>
            <a:ext cx="914399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33401" y="1905000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>
            <a:stCxn id="6" idx="4"/>
            <a:endCxn id="7" idx="0"/>
          </p:cNvCxnSpPr>
          <p:nvPr/>
        </p:nvCxnSpPr>
        <p:spPr>
          <a:xfrm>
            <a:off x="2424113" y="3257550"/>
            <a:ext cx="147637" cy="4857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7" idx="1"/>
            <a:endCxn id="8" idx="5"/>
          </p:cNvCxnSpPr>
          <p:nvPr/>
        </p:nvCxnSpPr>
        <p:spPr>
          <a:xfrm flipH="1" flipV="1">
            <a:off x="1273239" y="2222074"/>
            <a:ext cx="975222" cy="156728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9" y="1571625"/>
            <a:ext cx="4976811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029510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피킹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저장위치 입력 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확인 후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배차 및 출고 완료시 해당 재고는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현대자동차 위탁 창고로 이동하게 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출고는 완료되었으나 매출이 확정되지 않은 상태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고객창고로 이동이 끝난 재고는 위탁재고 관리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(MB58)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재고 개요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(MMBE)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화면에서 재고를 확인한다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3" y="1590675"/>
            <a:ext cx="4929187" cy="2997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400051" y="1790700"/>
            <a:ext cx="352424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위탁입고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현대자동차 위탁창고에 재고가 이동된 화면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8" y="1695450"/>
            <a:ext cx="4948237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038226" y="2905125"/>
            <a:ext cx="2733674" cy="5715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4" y="1662114"/>
            <a:ext cx="4852986" cy="34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소요량이 확정되면 현대자동차 위탁창고에서 라인으로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투입되는 위탁출고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ZKE1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828801" y="3333750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52626" y="26860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219326" y="3086100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상세내역은 표준 오더와 동일하게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위탁창고의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 재고 중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개만 확정하여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624013"/>
            <a:ext cx="4886325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63" y="1562100"/>
            <a:ext cx="4852987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61290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출하지점은 위탁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입고와 동일하게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- 1100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 오더번호를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143126" y="2667000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14550" y="3743325"/>
            <a:ext cx="914399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33401" y="1905000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>
            <a:stCxn id="6" idx="4"/>
            <a:endCxn id="7" idx="0"/>
          </p:cNvCxnSpPr>
          <p:nvPr/>
        </p:nvCxnSpPr>
        <p:spPr>
          <a:xfrm>
            <a:off x="2424113" y="3257550"/>
            <a:ext cx="147637" cy="4857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7" idx="1"/>
            <a:endCxn id="8" idx="5"/>
          </p:cNvCxnSpPr>
          <p:nvPr/>
        </p:nvCxnSpPr>
        <p:spPr>
          <a:xfrm flipH="1" flipV="1">
            <a:off x="1273239" y="2222074"/>
            <a:ext cx="975222" cy="156728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46433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피킹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저장위치 입력 및 출고내용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출고전기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출고는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 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타지 않으므로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바로 출고전기하여 재고를 처리한다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매출확정은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의해 자동으로 처리되며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 확정분에 대한 역발행 세금계산서는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동일하게 처리한다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영업회계 매뉴얼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863" y="1619250"/>
            <a:ext cx="4986337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9" y="1704975"/>
            <a:ext cx="5014912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위탁출고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- 10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 재고 중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개는 매출확정되고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개의 잔량이 남음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1038226" y="2905125"/>
            <a:ext cx="2733674" cy="5715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438" y="1557338"/>
            <a:ext cx="4910137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현장라인에서 위탁창고로 반품되는 단계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ZKR1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828801" y="3333750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52626" y="26860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219326" y="3086100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상세내역은 일반반품 오더와 동일하게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반품오더처럼 오더사유에 반품사유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확정에 따른 차이에 대한 반품일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구분을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결산반품 의 사유로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9" y="1619250"/>
            <a:ext cx="5002548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276351" y="3810000"/>
            <a:ext cx="1724024" cy="209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585914"/>
            <a:ext cx="4752019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26823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반품지점은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출고와 동일하게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- 1100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 오더번호를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143126" y="2667000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14550" y="3743325"/>
            <a:ext cx="914399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33401" y="1905000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>
            <a:stCxn id="6" idx="4"/>
            <a:endCxn id="7" idx="0"/>
          </p:cNvCxnSpPr>
          <p:nvPr/>
        </p:nvCxnSpPr>
        <p:spPr>
          <a:xfrm>
            <a:off x="2424113" y="3257550"/>
            <a:ext cx="147637" cy="4857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7" idx="1"/>
            <a:endCxn id="8" idx="5"/>
          </p:cNvCxnSpPr>
          <p:nvPr/>
        </p:nvCxnSpPr>
        <p:spPr>
          <a:xfrm flipH="1" flipV="1">
            <a:off x="1273239" y="2222074"/>
            <a:ext cx="975222" cy="156728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97679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피킹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저장위치 입력 후 반품내용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및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반품은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 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타지 않으므로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header(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모자버튼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선적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출하유형에 반품유형만 지정한 후 입고전기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 없이 입고가 확정됨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매출확정은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의해 자동으로 처리되며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확정분에 대한 적자 세금계산서는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동일하게 처리한다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영업회계 매뉴얼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619250"/>
            <a:ext cx="38081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6850" y="2386013"/>
            <a:ext cx="3933825" cy="276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095376" y="1762125"/>
            <a:ext cx="352424" cy="285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7" idx="4"/>
          </p:cNvCxnSpPr>
          <p:nvPr/>
        </p:nvCxnSpPr>
        <p:spPr>
          <a:xfrm>
            <a:off x="1271588" y="2047875"/>
            <a:ext cx="1023937" cy="8572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타원 8"/>
          <p:cNvSpPr/>
          <p:nvPr/>
        </p:nvSpPr>
        <p:spPr>
          <a:xfrm>
            <a:off x="2209801" y="2819400"/>
            <a:ext cx="352424" cy="285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>
            <a:stCxn id="9" idx="4"/>
            <a:endCxn id="11" idx="1"/>
          </p:cNvCxnSpPr>
          <p:nvPr/>
        </p:nvCxnSpPr>
        <p:spPr>
          <a:xfrm>
            <a:off x="2386013" y="3105150"/>
            <a:ext cx="1255409" cy="17477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타원 10"/>
          <p:cNvSpPr/>
          <p:nvPr/>
        </p:nvSpPr>
        <p:spPr>
          <a:xfrm>
            <a:off x="3524250" y="4829175"/>
            <a:ext cx="800099" cy="1619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000251" y="1781175"/>
            <a:ext cx="514350" cy="2286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5" name="직선 화살표 연결선 14"/>
          <p:cNvCxnSpPr>
            <a:stCxn id="11" idx="0"/>
            <a:endCxn id="14" idx="5"/>
          </p:cNvCxnSpPr>
          <p:nvPr/>
        </p:nvCxnSpPr>
        <p:spPr>
          <a:xfrm flipH="1" flipV="1">
            <a:off x="2439276" y="1976297"/>
            <a:ext cx="1485024" cy="285287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1685925"/>
            <a:ext cx="4905375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개의 잔량에 위탁반품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개가 더해져 현재 위탁창고의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 재고는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개가 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1038226" y="2905125"/>
            <a:ext cx="2733674" cy="5715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9" y="1609725"/>
            <a:ext cx="4976812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위탁창고에서 당사 제품창고로 반품되는 과정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ZKA1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828801" y="3333750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52626" y="26860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219326" y="3086100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8" y="1638300"/>
            <a:ext cx="4996339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상세내역은 일반반품 오더와 동일하게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반품오더처럼 오더사유에 반품사유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1057276" y="3695700"/>
            <a:ext cx="1724024" cy="209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9" y="1604963"/>
            <a:ext cx="4995862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12962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회수지점은 사유에 따라 창고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- 1100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오더번호를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143126" y="2667000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14550" y="3743325"/>
            <a:ext cx="914399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33401" y="1905000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>
            <a:stCxn id="6" idx="4"/>
            <a:endCxn id="7" idx="0"/>
          </p:cNvCxnSpPr>
          <p:nvPr/>
        </p:nvCxnSpPr>
        <p:spPr>
          <a:xfrm>
            <a:off x="2424113" y="3257550"/>
            <a:ext cx="147637" cy="4857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7" idx="1"/>
            <a:endCxn id="8" idx="5"/>
          </p:cNvCxnSpPr>
          <p:nvPr/>
        </p:nvCxnSpPr>
        <p:spPr>
          <a:xfrm flipH="1" flipV="1">
            <a:off x="1273239" y="2222074"/>
            <a:ext cx="975222" cy="156728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09380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피킹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저장위치 입력 후 회수내용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및 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회수는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header(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모자버튼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출하유형에 반품유형을 지정한 후 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WMS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후 배차 및 회수 처리가 끝나면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batch job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입고 확정이 되어 위탁창고에서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당사 창고로 재고가 이동함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619250"/>
            <a:ext cx="38081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6850" y="2386013"/>
            <a:ext cx="3933825" cy="276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095376" y="1762125"/>
            <a:ext cx="352424" cy="285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7" idx="4"/>
          </p:cNvCxnSpPr>
          <p:nvPr/>
        </p:nvCxnSpPr>
        <p:spPr>
          <a:xfrm>
            <a:off x="1271588" y="2047875"/>
            <a:ext cx="1023937" cy="8572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타원 8"/>
          <p:cNvSpPr/>
          <p:nvPr/>
        </p:nvSpPr>
        <p:spPr>
          <a:xfrm>
            <a:off x="2209801" y="2819400"/>
            <a:ext cx="352424" cy="285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>
            <a:stCxn id="9" idx="4"/>
            <a:endCxn id="11" idx="1"/>
          </p:cNvCxnSpPr>
          <p:nvPr/>
        </p:nvCxnSpPr>
        <p:spPr>
          <a:xfrm>
            <a:off x="2386013" y="3105150"/>
            <a:ext cx="1255409" cy="17477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타원 10"/>
          <p:cNvSpPr/>
          <p:nvPr/>
        </p:nvSpPr>
        <p:spPr>
          <a:xfrm>
            <a:off x="3524250" y="4829175"/>
            <a:ext cx="800099" cy="1619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439" y="1609725"/>
            <a:ext cx="4938712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- 5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개의 위탁창고 재고에서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개가 회수되어 빠지게 되고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 위탁창고 재고는 없슴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재고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457201" y="2762250"/>
            <a:ext cx="2733674" cy="5715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99030" y="2781300"/>
            <a:ext cx="42450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 smtClean="0">
                <a:latin typeface="+mn-ea"/>
                <a:ea typeface="+mn-ea"/>
              </a:rPr>
              <a:t>감사합니다</a:t>
            </a:r>
            <a:r>
              <a:rPr lang="en-US" altLang="ko-KR" sz="6000" dirty="0" smtClean="0">
                <a:latin typeface="+mn-ea"/>
                <a:ea typeface="+mn-ea"/>
              </a:rPr>
              <a:t>.</a:t>
            </a:r>
            <a:endParaRPr lang="ko-KR" altLang="en-US" sz="60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14470</TotalTime>
  <Words>1724</Words>
  <Application>Microsoft Office PowerPoint</Application>
  <PresentationFormat>A4 용지(210x297mm)</PresentationFormat>
  <Paragraphs>532</Paragraphs>
  <Slides>30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33" baseType="lpstr">
      <vt:lpstr>Office Theme</vt:lpstr>
      <vt:lpstr>1_Office Theme</vt:lpstr>
      <vt:lpstr>비트맵 이미지</vt:lpstr>
      <vt:lpstr>PowerPoint 프레젠테이션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518</cp:revision>
  <cp:lastPrinted>2006-08-30T13:33:06Z</cp:lastPrinted>
  <dcterms:created xsi:type="dcterms:W3CDTF">2008-05-17T00:48:54Z</dcterms:created>
  <dcterms:modified xsi:type="dcterms:W3CDTF">2014-08-21T00:51:52Z</dcterms:modified>
</cp:coreProperties>
</file>