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theme/theme5.xml" ContentType="application/vnd.openxmlformats-officedocument.theme+xml"/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  <p:sldMasterId id="2147484672" r:id="rId4"/>
    <p:sldMasterId id="2147484674" r:id="rId5"/>
    <p:sldMasterId id="2147484682" r:id="rId6"/>
    <p:sldMasterId id="2147484690" r:id="rId7"/>
    <p:sldMasterId id="2147484700" r:id="rId8"/>
  </p:sldMasterIdLst>
  <p:notesMasterIdLst>
    <p:notesMasterId r:id="rId36"/>
  </p:notesMasterIdLst>
  <p:handoutMasterIdLst>
    <p:handoutMasterId r:id="rId37"/>
  </p:handoutMasterIdLst>
  <p:sldIdLst>
    <p:sldId id="374" r:id="rId9"/>
    <p:sldId id="375" r:id="rId10"/>
    <p:sldId id="632" r:id="rId11"/>
    <p:sldId id="481" r:id="rId12"/>
    <p:sldId id="633" r:id="rId13"/>
    <p:sldId id="482" r:id="rId14"/>
    <p:sldId id="483" r:id="rId15"/>
    <p:sldId id="484" r:id="rId16"/>
    <p:sldId id="635" r:id="rId17"/>
    <p:sldId id="636" r:id="rId18"/>
    <p:sldId id="637" r:id="rId19"/>
    <p:sldId id="638" r:id="rId20"/>
    <p:sldId id="648" r:id="rId21"/>
    <p:sldId id="634" r:id="rId22"/>
    <p:sldId id="644" r:id="rId23"/>
    <p:sldId id="485" r:id="rId24"/>
    <p:sldId id="486" r:id="rId25"/>
    <p:sldId id="487" r:id="rId26"/>
    <p:sldId id="488" r:id="rId27"/>
    <p:sldId id="528" r:id="rId28"/>
    <p:sldId id="529" r:id="rId29"/>
    <p:sldId id="530" r:id="rId30"/>
    <p:sldId id="552" r:id="rId31"/>
    <p:sldId id="531" r:id="rId32"/>
    <p:sldId id="394" r:id="rId33"/>
    <p:sldId id="628" r:id="rId34"/>
    <p:sldId id="649" r:id="rId3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86516" autoAdjust="0"/>
  </p:normalViewPr>
  <p:slideViewPr>
    <p:cSldViewPr snapToGrid="0" showGuides="1">
      <p:cViewPr>
        <p:scale>
          <a:sx n="75" d="100"/>
          <a:sy n="75" d="100"/>
        </p:scale>
        <p:origin x="-2724" y="-97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064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3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0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4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10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2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44.vml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45.vml"/><Relationship Id="rId4" Type="http://schemas.openxmlformats.org/officeDocument/2006/relationships/image" Target="../media/image2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46.vml"/><Relationship Id="rId4" Type="http://schemas.openxmlformats.org/officeDocument/2006/relationships/image" Target="../media/image2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47.vml"/><Relationship Id="rId4" Type="http://schemas.openxmlformats.org/officeDocument/2006/relationships/image" Target="../media/image2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48.vml"/><Relationship Id="rId4" Type="http://schemas.openxmlformats.org/officeDocument/2006/relationships/image" Target="../media/image2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49.vml"/><Relationship Id="rId4" Type="http://schemas.openxmlformats.org/officeDocument/2006/relationships/image" Target="../media/image2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50.vml"/><Relationship Id="rId4" Type="http://schemas.openxmlformats.org/officeDocument/2006/relationships/image" Target="../media/image2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Master" Target="../slideMasters/slideMaster8.xml"/><Relationship Id="rId1" Type="http://schemas.openxmlformats.org/officeDocument/2006/relationships/vmlDrawing" Target="../drawings/vmlDrawing51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166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473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443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5458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648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7506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853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955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057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262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36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467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5698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672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774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877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1842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286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389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491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5938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696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798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901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105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208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310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413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515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617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720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82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4.vm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4.bin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6.vm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6.bin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20.xml"/><Relationship Id="rId10" Type="http://schemas.openxmlformats.org/officeDocument/2006/relationships/oleObject" Target="../embeddings/oleObject18.bin"/><Relationship Id="rId4" Type="http://schemas.openxmlformats.org/officeDocument/2006/relationships/slideLayout" Target="../slideLayouts/slideLayout19.xml"/><Relationship Id="rId9" Type="http://schemas.openxmlformats.org/officeDocument/2006/relationships/vmlDrawing" Target="../drawings/vmlDrawing18.v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27.xml"/><Relationship Id="rId10" Type="http://schemas.openxmlformats.org/officeDocument/2006/relationships/oleObject" Target="../embeddings/oleObject26.bin"/><Relationship Id="rId4" Type="http://schemas.openxmlformats.org/officeDocument/2006/relationships/slideLayout" Target="../slideLayouts/slideLayout26.xml"/><Relationship Id="rId9" Type="http://schemas.openxmlformats.org/officeDocument/2006/relationships/vmlDrawing" Target="../drawings/vmlDrawing26.v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vmlDrawing" Target="../drawings/vmlDrawing34.vml"/><Relationship Id="rId5" Type="http://schemas.openxmlformats.org/officeDocument/2006/relationships/slideLayout" Target="../slideLayouts/slideLayout34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oleObject" Target="../embeddings/oleObject43.bin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vmlDrawing" Target="../drawings/vmlDrawing43.vml"/><Relationship Id="rId5" Type="http://schemas.openxmlformats.org/officeDocument/2006/relationships/slideLayout" Target="../slideLayouts/slideLayout43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algn="l" defTabSz="914118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rgbClr val="FFFFFF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0642" name="비트맵 이미지" r:id="rId4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392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algn="l" defTabSz="914118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rgbClr val="FFFFFF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3714" name="비트맵 이미지" r:id="rId4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392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3410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75" r:id="rId1"/>
    <p:sldLayoutId id="2147484676" r:id="rId2"/>
    <p:sldLayoutId id="2147484677" r:id="rId3"/>
    <p:sldLayoutId id="2147484678" r:id="rId4"/>
    <p:sldLayoutId id="2147484679" r:id="rId5"/>
    <p:sldLayoutId id="2147484680" r:id="rId6"/>
    <p:sldLayoutId id="2147484681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1602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83" r:id="rId1"/>
    <p:sldLayoutId id="2147484684" r:id="rId2"/>
    <p:sldLayoutId id="2147484685" r:id="rId3"/>
    <p:sldLayoutId id="2147484686" r:id="rId4"/>
    <p:sldLayoutId id="2147484687" r:id="rId5"/>
    <p:sldLayoutId id="2147484688" r:id="rId6"/>
    <p:sldLayoutId id="2147484689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0818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91" r:id="rId1"/>
    <p:sldLayoutId id="2147484692" r:id="rId2"/>
    <p:sldLayoutId id="2147484693" r:id="rId3"/>
    <p:sldLayoutId id="2147484694" r:id="rId4"/>
    <p:sldLayoutId id="2147484695" r:id="rId5"/>
    <p:sldLayoutId id="2147484696" r:id="rId6"/>
    <p:sldLayoutId id="2147484697" r:id="rId7"/>
    <p:sldLayoutId id="2147484698" r:id="rId8"/>
    <p:sldLayoutId id="214748469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300034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01" r:id="rId1"/>
    <p:sldLayoutId id="2147484702" r:id="rId2"/>
    <p:sldLayoutId id="2147484703" r:id="rId3"/>
    <p:sldLayoutId id="2147484704" r:id="rId4"/>
    <p:sldLayoutId id="2147484705" r:id="rId5"/>
    <p:sldLayoutId id="2147484706" r:id="rId6"/>
    <p:sldLayoutId id="2147484707" r:id="rId7"/>
    <p:sldLayoutId id="2147484708" r:id="rId8"/>
    <p:sldLayoutId id="214748470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2013.03.21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CO  </a:t>
            </a: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예산관리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2013. 03. 30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V0.50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수정 작성 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37794" y="1449826"/>
            <a:ext cx="349005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경상비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제조경비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kumimoji="1" lang="ko-KR" altLang="en-US" sz="15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판관비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예산 관리</a:t>
            </a:r>
            <a:endParaRPr lang="ko-KR" altLang="en-US" sz="1500" b="1" dirty="0"/>
          </a:p>
        </p:txBody>
      </p:sp>
      <p:sp>
        <p:nvSpPr>
          <p:cNvPr id="12" name="직사각형 11"/>
          <p:cNvSpPr/>
          <p:nvPr/>
        </p:nvSpPr>
        <p:spPr>
          <a:xfrm>
            <a:off x="1140989" y="1831190"/>
            <a:ext cx="7035448" cy="3370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현업 예산 담당자</a:t>
            </a: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팀별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 예산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실적 조회 및 관리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(SAP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리포트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예산 </a:t>
            </a:r>
            <a:r>
              <a:rPr kumimoji="1"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부족시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 추가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조정 품의를 통한 예산 반영 확인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(Notes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기안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사업계획 팀별 예산 편성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(2014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년 예산 편성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TBD,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사업계획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시스템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전략기획실 예산 담당자 </a:t>
            </a: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전사 예산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실적 관리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(SAP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리포트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예산 통제 기준 설정 및 관리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(SAP)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추가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조정 품의 예산 반영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통보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(SAP)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사업계획 전사 예산 편성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업로드 확인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사업계획 시스템 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&amp; SAP)</a:t>
            </a:r>
            <a:endParaRPr kumimoji="1" lang="en-US" altLang="ko-KR" sz="15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원가요소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 예산편성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82570" y="2847701"/>
            <a:ext cx="489909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sz="5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경상비 예산관리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 예산편성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26702" y="1449826"/>
            <a:ext cx="13163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경상비 예산편성</a:t>
            </a:r>
          </a:p>
        </p:txBody>
      </p:sp>
      <p:pic>
        <p:nvPicPr>
          <p:cNvPr id="11" name="그림 10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7904" y="2120361"/>
            <a:ext cx="7602877" cy="3631684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7159488" y="3416625"/>
            <a:ext cx="9520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 latinLnBrk="1">
              <a:spcBef>
                <a:spcPct val="20000"/>
              </a:spcBef>
            </a:pP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ZCOC0011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27233" y="1449826"/>
            <a:ext cx="13051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경상비 예산편성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098949" y="1952066"/>
            <a:ext cx="6976271" cy="2825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별 수립된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Cost Element(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비용항목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별 사업계획 금액을 그대로 예산으로 편성함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사업계획이 금액이 확정되면 예산 업로드를 통해 시스템에 예산을 반영함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예산계획 수립은 현업에서 하지만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확정된 예산은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전략기획실에서 전체 취합 후 시스템에 반영함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예산 관리를 위한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Plan Version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을 따로 관리한다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B00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실행예산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B01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사업계획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B02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조정예산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부서간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항목간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부서항목간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B03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추가예산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예산 외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실행예산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version ‘B00’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‘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기초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+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조정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+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추가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’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예산버전의 합으로 계산하여 수정이 있을 때마다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Update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한다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.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예산 및 실적 확인은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팀별로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분리하여 관리함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타 팀의 예산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실적 조회 불가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 예산편성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91067" y="1484527"/>
          <a:ext cx="8932333" cy="4399807"/>
        </p:xfrm>
        <a:graphic>
          <a:graphicData uri="http://schemas.openxmlformats.org/drawingml/2006/table">
            <a:tbl>
              <a:tblPr/>
              <a:tblGrid>
                <a:gridCol w="2558499"/>
                <a:gridCol w="5105792"/>
                <a:gridCol w="1268042"/>
              </a:tblGrid>
              <a:tr h="63880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9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109669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경상비계획 확정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사업계획 시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별로 항목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(Cost Element)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별 예산계획이 확정된다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* </a:t>
                      </a:r>
                      <a:r>
                        <a:rPr kumimoji="1" lang="ko-KR" altLang="en-US" sz="11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사업계획 프로세스는 </a:t>
                      </a:r>
                      <a:r>
                        <a:rPr kumimoji="1" lang="en-US" altLang="ko-KR" sz="11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SAP</a:t>
                      </a:r>
                      <a:r>
                        <a:rPr kumimoji="1" lang="ko-KR" altLang="en-US" sz="11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외 별도 진행됨</a:t>
                      </a:r>
                      <a:endParaRPr kumimoji="1" lang="en-US" altLang="ko-KR" sz="1100" b="1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별도 구축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(BPC)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669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경상비예산 업로드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확정된 경상비 예산을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별 계획으로 업로드 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Plan Version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은 예산관리용 버전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(B01 Original Budget)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을 사용한다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* Plan Version ‘B01’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업데이트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‘B00’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에도 동일한 값을 반영한다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(Version Copy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기능 활용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KP06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(or CBO)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6692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경상비예산 편성결과 확인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별 예산 편성 결과를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별 계획대비 리포트에서 확인한다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- Plan Version ‘B00’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‘B01’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에서 확인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S_ALR_87013611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(or CBO)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 예산편성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37156335"/>
              </p:ext>
            </p:extLst>
          </p:nvPr>
        </p:nvGraphicFramePr>
        <p:xfrm>
          <a:off x="474133" y="1837592"/>
          <a:ext cx="8966200" cy="4404946"/>
        </p:xfrm>
        <a:graphic>
          <a:graphicData uri="http://schemas.openxmlformats.org/drawingml/2006/table">
            <a:tbl>
              <a:tblPr/>
              <a:tblGrid>
                <a:gridCol w="2425532"/>
                <a:gridCol w="6540668"/>
              </a:tblGrid>
              <a:tr h="4640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313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2013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년도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팀별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사업계획 경상비 예산 편성 및 전략기획실 예산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confirm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업무는 현행대로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오라클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ERP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수행하고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확정된 제조경비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예산을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NSIS(SAP)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경상비 예산으로 반영하는 업무는 전략기획실에서 일괄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upload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하여 수행함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사업계획 시스템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(BPC)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구축 시 경상비 예산 편성을 시스템에서 하게 되므로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사업계획 확정 이후 경상비 예산이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CO-CCA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연계될 수 있도록 고려해야 함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3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기초예산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사업계획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과 조정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예산 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및 증액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예산 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각각의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Plan Version(B01, B02, B03)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으로 나누어 관리하며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최종 실행예산도 별도의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Plan Version(B00)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으로 관리하여 예산 통제 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예실리포트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(SAP Standard)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활용이 가능하도록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현재는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G/L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예산관리 하였으나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향후에는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CO-CCA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Plan Version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으로 사업계획과 구분하여 예산을 편성함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3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470531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 예산편성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9485" y="1449826"/>
            <a:ext cx="16914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경상비예산 통제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조정</a:t>
            </a:r>
          </a:p>
        </p:txBody>
      </p:sp>
      <p:pic>
        <p:nvPicPr>
          <p:cNvPr id="11" name="그림 10" descr="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2854" y="1890910"/>
            <a:ext cx="8168053" cy="41820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28813" y="1449826"/>
            <a:ext cx="16914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경상비예산 통제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조정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098949" y="2079071"/>
            <a:ext cx="795191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사업계획 시 수립한 경비계획을 기준으로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&amp;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Cost Element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별 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경상비 전표입력을 통제함</a:t>
            </a:r>
            <a:endParaRPr kumimoji="1" lang="en-US" altLang="ko-KR" sz="1100" kern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계정별로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통제주기를 설정하고 그에 따라 통제함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분기별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연간통제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통제제외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경상비예산 통제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lvl="3" indent="-180975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경상비 통제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Rule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설정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(1)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통제 대상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Element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별로 통제 주기를 설정함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분기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연간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안함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(2)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통제주기가 설정되지 않은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Element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는 기표불가 처리 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통제주기 설정 및 예산이 편성되면 기표가 가능하도록 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lvl="3" indent="-180975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통제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(1)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회계전표 입력 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와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Element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별 가용예산을 체크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하여 입력금액이 가용예산을 초과할 경우 입력불가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경상비예산 조정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Case</a:t>
            </a:r>
          </a:p>
          <a:p>
            <a:pPr marL="361950" lvl="3" indent="-180975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추가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기존 예산 외에 추가로 예산 부여</a:t>
            </a:r>
            <a:endParaRPr kumimoji="1" lang="en-US" altLang="ko-KR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lvl="3" indent="-180975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조정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사업계획 예산 내에서 조정할 경우</a:t>
            </a:r>
            <a:endParaRPr kumimoji="1" lang="en-US" altLang="ko-KR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lvl="3" algn="l" defTabSz="708025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     </a:t>
            </a:r>
            <a:r>
              <a:rPr kumimoji="1" lang="ko-KR" altLang="en-US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입력 단위는 년</a:t>
            </a:r>
            <a:r>
              <a:rPr kumimoji="1" lang="en-US" altLang="ko-KR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/</a:t>
            </a:r>
            <a:r>
              <a:rPr kumimoji="1" lang="ko-KR" altLang="en-US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월</a:t>
            </a:r>
            <a:r>
              <a:rPr kumimoji="1" lang="en-US" altLang="ko-KR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/Cost Center(</a:t>
            </a:r>
            <a:r>
              <a:rPr kumimoji="1" lang="ko-KR" altLang="en-US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부서</a:t>
            </a:r>
            <a:r>
              <a:rPr kumimoji="1" lang="en-US" altLang="ko-KR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)/Cost Element(</a:t>
            </a:r>
            <a:r>
              <a:rPr kumimoji="1" lang="ko-KR" altLang="en-US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계정</a:t>
            </a:r>
            <a:r>
              <a:rPr kumimoji="1" lang="en-US" altLang="ko-KR" sz="1100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)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79182" y="1362162"/>
          <a:ext cx="8944218" cy="4877771"/>
        </p:xfrm>
        <a:graphic>
          <a:graphicData uri="http://schemas.openxmlformats.org/drawingml/2006/table">
            <a:tbl>
              <a:tblPr/>
              <a:tblGrid>
                <a:gridCol w="2561904"/>
                <a:gridCol w="5112585"/>
                <a:gridCol w="1269729"/>
              </a:tblGrid>
              <a:tr h="43915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77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874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경비전표 입력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현업에서 경비전표를 입력함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b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(FB01)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45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경상비예산 통제기준 설정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경상비예산 통제를 위한 기준을 설정한다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계정별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통제주기 설정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분기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연간 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예외부서 및 항목 설정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CBO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838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통제 여부 및 가용예산 체크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Account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및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Posting Date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기준으로 가용예산을 체크한다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  <a:r>
                        <a:rPr kumimoji="1" lang="en-US" altLang="ko-KR" sz="11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st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입력하는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Account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가 예산 통제 대상인지 여부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Check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  <a:r>
                        <a:rPr kumimoji="1" lang="en-US" altLang="ko-KR" sz="11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nd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예산통제 계정일 경우 예산 주기를 고려하여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별 가용예산을 기준으로 입력된 금액의 초과여부를 체크한다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*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전표입력 시 체크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function Call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 의한 입력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Block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기능은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의 전표처리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process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에서 구현되어야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CBO Function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4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 요청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예산부족으로 전표입력이 안될 경우 예산 조정 품의를 상신함</a:t>
                      </a:r>
                      <a:endParaRPr kumimoji="1" lang="en-US" altLang="ko-KR" sz="11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4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 승인검토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투자예산 집행품의에 대한 승인여부를 검토함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23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조정예산 반영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경상비예산 담당자에게 </a:t>
                      </a:r>
                      <a:r>
                        <a:rPr kumimoji="1" lang="ko-KR" altLang="en-US" sz="11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예산조정 품의 승인결과가 통보되면 조정예산을 </a:t>
                      </a:r>
                      <a:r>
                        <a:rPr kumimoji="1" lang="en-US" altLang="ko-KR" sz="11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SAP</a:t>
                      </a:r>
                      <a:r>
                        <a:rPr kumimoji="1" lang="ko-KR" altLang="en-US" sz="11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 반영함</a:t>
                      </a:r>
                      <a:endParaRPr kumimoji="1" lang="en-US" altLang="ko-KR" sz="11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KP06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4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예산조정결과 통보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경상비예산 조정 결과를 신청자에게 </a:t>
                      </a:r>
                      <a:r>
                        <a:rPr kumimoji="1" lang="ko-KR" altLang="en-US" sz="11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통보함</a:t>
                      </a:r>
                      <a:r>
                        <a:rPr kumimoji="1" lang="en-US" altLang="ko-KR" sz="11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(e-mail </a:t>
                      </a:r>
                      <a:r>
                        <a:rPr kumimoji="1" lang="ko-KR" altLang="en-US" sz="11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등</a:t>
                      </a:r>
                      <a:r>
                        <a:rPr kumimoji="1" lang="en-US" altLang="ko-KR" sz="11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endParaRPr kumimoji="1" lang="en-US" altLang="ko-KR" sz="11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37156335"/>
              </p:ext>
            </p:extLst>
          </p:nvPr>
        </p:nvGraphicFramePr>
        <p:xfrm>
          <a:off x="504681" y="2095116"/>
          <a:ext cx="8884851" cy="3746887"/>
        </p:xfrm>
        <a:graphic>
          <a:graphicData uri="http://schemas.openxmlformats.org/drawingml/2006/table">
            <a:tbl>
              <a:tblPr/>
              <a:tblGrid>
                <a:gridCol w="2351377"/>
                <a:gridCol w="6533474"/>
              </a:tblGrid>
              <a:tr h="404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13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통제 대상 계정에 대한 관리주기를 등록하여 관리함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분기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반기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통제안함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 등록은 별도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안함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명시적으로 통제제외 계정으로 등록하지 않은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분기 및 연간 통제대상 계정으로 등록되지 않은 비용계정도 예산 통제가 가능하도록 함 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실행예산 중 조정예산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사업계획 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과 추가예산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사업계획 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구분하여 관리함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3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전표처리 시 발생하는 비용 및 재고처리 시 발생하는 비용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타계정출고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모두 통제 대상으로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Check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예산담당자의 예산 조정작업 및 이력관리가 용이하도록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CBO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구현 시 반영함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39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필수조건을 기입하고 확인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선택조건을 기입하고 확인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그룹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 그룹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-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원가요소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 모양을 클릭하여 실행 합니다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예산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경상비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3870" y="1304146"/>
            <a:ext cx="5081730" cy="4131454"/>
          </a:xfrm>
          <a:prstGeom prst="rect">
            <a:avLst/>
          </a:prstGeom>
        </p:spPr>
      </p:pic>
      <p:sp>
        <p:nvSpPr>
          <p:cNvPr id="6" name="Oval 4"/>
          <p:cNvSpPr>
            <a:spLocks noChangeArrowheads="1"/>
          </p:cNvSpPr>
          <p:nvPr/>
        </p:nvSpPr>
        <p:spPr bwMode="gray">
          <a:xfrm>
            <a:off x="5400675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gray">
          <a:xfrm>
            <a:off x="5392257" y="1833668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gray">
          <a:xfrm>
            <a:off x="5392257" y="3481717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3</a:t>
            </a:r>
          </a:p>
        </p:txBody>
      </p:sp>
      <p:sp>
        <p:nvSpPr>
          <p:cNvPr id="9" name="Oval 4"/>
          <p:cNvSpPr>
            <a:spLocks noChangeArrowheads="1"/>
          </p:cNvSpPr>
          <p:nvPr/>
        </p:nvSpPr>
        <p:spPr bwMode="gray">
          <a:xfrm>
            <a:off x="148191" y="210125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10" name="Oval 4"/>
          <p:cNvSpPr>
            <a:spLocks noChangeArrowheads="1"/>
          </p:cNvSpPr>
          <p:nvPr/>
        </p:nvSpPr>
        <p:spPr bwMode="gray">
          <a:xfrm>
            <a:off x="161038" y="3077678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11" name="Oval 4"/>
          <p:cNvSpPr>
            <a:spLocks noChangeArrowheads="1"/>
          </p:cNvSpPr>
          <p:nvPr/>
        </p:nvSpPr>
        <p:spPr bwMode="gray">
          <a:xfrm>
            <a:off x="139773" y="1695447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경상비 예산편성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118890" y="2847701"/>
            <a:ext cx="4257897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sz="5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투자 예산관리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148171" y="1449826"/>
            <a:ext cx="156164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* </a:t>
            </a:r>
            <a:r>
              <a:rPr kumimoji="1" lang="ko-KR" altLang="en-US" sz="15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내부오더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관리</a:t>
            </a:r>
            <a:endParaRPr lang="ko-KR" altLang="en-US" sz="1500" b="1" dirty="0"/>
          </a:p>
        </p:txBody>
      </p:sp>
      <p:sp>
        <p:nvSpPr>
          <p:cNvPr id="12" name="직사각형 11"/>
          <p:cNvSpPr/>
          <p:nvPr/>
        </p:nvSpPr>
        <p:spPr>
          <a:xfrm>
            <a:off x="1098949" y="1799660"/>
            <a:ext cx="697627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투자별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예산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집행 관리를 위해 투자마스터를 생성하고 관리함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투자코드는 전략기획실에서 관리함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(External)</a:t>
            </a:r>
            <a:endParaRPr kumimoji="1" lang="ko-KR" altLang="en-US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1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사업계획 시 투자계획이 심의 후 확정되면 투자마스터로 코드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Naming Rule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에 따라 내부오더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(Internal Order)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를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생성함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투자관리용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Naming Rule</a:t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년도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(2)+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사업장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소항번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en-US" altLang="ko-KR" dirty="0" err="1" smtClean="0">
                <a:latin typeface="맑은 고딕" pitchFamily="50" charset="-127"/>
                <a:ea typeface="맑은 고딕" pitchFamily="50" charset="-127"/>
              </a:rPr>
              <a:t>Seq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사업장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1(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본사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3(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광주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4(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창원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5(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연구소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 구분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001 ~ 099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이월투자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101 ~ 299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기본투자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301 ~ 499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특별투자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501 ~ 599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증설투자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 12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101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00 : 2012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년 광주사업장 기본투자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101,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소항번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마지막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두자리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err="1" smtClean="0">
                <a:latin typeface="맑은 고딕" pitchFamily="50" charset="-127"/>
                <a:ea typeface="맑은 고딕" pitchFamily="50" charset="-127"/>
              </a:rPr>
              <a:t>Seq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는 사업계획 이후 예산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집행 분리를 위한 신규마스터 생성 필요 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부터 순차적으로 부여함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필수 관리속성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①공정개선 ②유지보수 ③신제품개발 ④시험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검사설비  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⑤환경개선 ⑥치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공구 ⑦원동설비 ⑧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차량운반구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⑨구축물⑩사무자동화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⑪원가절감 ⑫증설 ⑬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저장품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Description 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품목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&amp;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자산명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요청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Cost Center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선택 관리속성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감가상각시뮬레이션정보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자산클래스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&amp;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자산화예정일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내부오더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투자예산편성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3140" y="1449826"/>
            <a:ext cx="1107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투자예산편성</a:t>
            </a:r>
          </a:p>
        </p:txBody>
      </p:sp>
      <p:pic>
        <p:nvPicPr>
          <p:cNvPr id="11" name="그림 10" descr="Q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4209" y="1923056"/>
            <a:ext cx="8141676" cy="40117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2680" y="1449826"/>
            <a:ext cx="11079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투자예산편성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149751" y="2002868"/>
            <a:ext cx="7731784" cy="356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사업계획 시 시설투자에 대한 예산을 수립하고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계획 확정 후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건별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편성예산을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내부오더의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Budget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으로 반영함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lvl="3" indent="-180975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신규 투자에 대한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마스터가 먼저 생성되어야 함</a:t>
            </a:r>
            <a:endParaRPr kumimoji="1" lang="en-US" altLang="ko-KR" sz="1100" kern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예산은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건별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소항번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로 편성되고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예산 집행품의 시 예산 체크는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레벨에서 되어야 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시설투자 예산 부분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①공정개선 ②유지보수 ③신제품개발 ④시험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검사설비  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⑤환경개선 ⑥치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공구 ⑦원동설비 ⑧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차량운반구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⑨구축물⑩사무자동화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⑪원가절감 ⑫증설 ⑬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저장품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투자관리용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Naming Rule</a:t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년도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(2)+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사업장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소항번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)+</a:t>
            </a:r>
            <a:r>
              <a:rPr kumimoji="1" lang="en-US" altLang="ko-KR" dirty="0" err="1" smtClean="0">
                <a:latin typeface="맑은 고딕" pitchFamily="50" charset="-127"/>
                <a:ea typeface="맑은 고딕" pitchFamily="50" charset="-127"/>
              </a:rPr>
              <a:t>Seq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사업장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1(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본사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3(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광주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4(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창원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), 5(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연구소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자리 구분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001 ~ 099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이월투자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101 ~ 299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기본투자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301 ~ 499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특별투자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 : 501 ~ 599 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증설투자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 12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101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</a:t>
            </a:r>
            <a:r>
              <a:rPr kumimoji="1" lang="en-US" altLang="ko-KR" b="1" dirty="0" smtClean="0">
                <a:solidFill>
                  <a:srgbClr val="0083CD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00 : 2012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년 광주사업장 기본투자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101,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소항번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01)</a:t>
            </a:r>
            <a:b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마지막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두자리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err="1" smtClean="0">
                <a:latin typeface="맑은 고딕" pitchFamily="50" charset="-127"/>
                <a:ea typeface="맑은 고딕" pitchFamily="50" charset="-127"/>
              </a:rPr>
              <a:t>Seq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는 사업계획 이후 예산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집행 분리를 위한 신규마스터 생성 필요 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01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부터 순차적으로 부여함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투자예산편성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97417" y="1371600"/>
          <a:ext cx="8917517" cy="4876802"/>
        </p:xfrm>
        <a:graphic>
          <a:graphicData uri="http://schemas.openxmlformats.org/drawingml/2006/table">
            <a:tbl>
              <a:tblPr/>
              <a:tblGrid>
                <a:gridCol w="2554255"/>
                <a:gridCol w="5097323"/>
                <a:gridCol w="1265939"/>
              </a:tblGrid>
              <a:tr h="51202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61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0422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투자계획 수립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시설투자 예산계획을 수립한다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22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투자계획 취합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각 부서에서 수립한 투자예산 계획을 전략기획실에서 취합한다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22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투자계획 심의 및 확정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취합된 투자계획을 심의 후 확정한다</a:t>
                      </a:r>
                      <a:r>
                        <a:rPr kumimoji="1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1994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투자예산 입력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신규투자용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코드가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신규생성되면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해당 코드에 확정된 투자예산을 입력한다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초기 예산 편성은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CBO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개발된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BDC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프로그램을 이용하고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내부오더의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Plan(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계획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 반영한다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KO22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(CBO T-Code)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1994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내부오더별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예실리포트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투자건별로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편성된 예산 결과를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내부오더별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예실리포트에서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확인한다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S_ALR_87012993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S_ALR_87013019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(TDB-report painter)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1994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투자예산 및 집행분리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투자계획 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건으로 수립했던 투자예산을 분리해서 관리할 경우 투자코드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번호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를 신규 생성 후 기존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내부오더로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관리하던 예산을 분리 편성함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KO22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투자예산편성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37156335"/>
              </p:ext>
            </p:extLst>
          </p:nvPr>
        </p:nvGraphicFramePr>
        <p:xfrm>
          <a:off x="487748" y="1888069"/>
          <a:ext cx="8935652" cy="4097865"/>
        </p:xfrm>
        <a:graphic>
          <a:graphicData uri="http://schemas.openxmlformats.org/drawingml/2006/table">
            <a:tbl>
              <a:tblPr/>
              <a:tblGrid>
                <a:gridCol w="2376026"/>
                <a:gridCol w="6559626"/>
              </a:tblGrid>
              <a:tr h="4571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4419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손익분석을 위해 손익센터를 관리함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조직변경에 따라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Profit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코드가 변경될 경우 코드 유지보수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책임단위별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직접 발생한 경비와 배부받은 간접비별로 손익 산출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매출이 발생하는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1:1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Profit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생성함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손익센터 생성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나머지 코스트센터는 본사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전사공통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영업간접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연구소로 나누어 손익센터에 지정함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9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손익센터 코드체계는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1level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만 유의미 구분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하위레벨은 무의미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코드로 정의 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코스트센터와 손익센터는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n:1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대응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New-GL PCA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를 사용하므로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Profit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관련 리포트는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New-GL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확인해야 함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9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[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]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조직변경에 따른 손익센터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(Profit Center)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및 손익센터 그룹의 조정은 전략기획실에서 수행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4"/>
            <a:ext cx="6984206" cy="403449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투자예산편성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0226" y="1449826"/>
            <a:ext cx="15376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투자예산 통제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조정</a:t>
            </a:r>
          </a:p>
        </p:txBody>
      </p:sp>
      <p:pic>
        <p:nvPicPr>
          <p:cNvPr id="12" name="그림 11" descr="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0441" y="1894738"/>
            <a:ext cx="8168054" cy="4201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6489" y="1449826"/>
            <a:ext cx="15376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투자예산 통제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조정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039680" y="2121406"/>
            <a:ext cx="790111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투자집행 품의 시 편성된 예산범위 내에서만 입력이 가능하도록 통제함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예산은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건별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소항번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로 편성되나 품의 시 예산 통제는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레벨로 하며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그룹웨어에서 품의서 작성 시 가용예산을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I/F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함</a:t>
            </a:r>
            <a:endParaRPr kumimoji="1" lang="en-US" altLang="ko-KR" sz="1100" kern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투자예산 통제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lvl="3" indent="-18097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예산집행 품의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예산 품의 </a:t>
            </a:r>
            <a:r>
              <a:rPr kumimoji="1" lang="ko-KR" altLang="en-US" kern="0" dirty="0" err="1" smtClean="0">
                <a:latin typeface="맑은 고딕" pitchFamily="50" charset="-127"/>
                <a:ea typeface="맑은 고딕" pitchFamily="50" charset="-127"/>
              </a:rPr>
              <a:t>진행중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 금액과 승인완료 금액 모두 실적으로 분류하여 가용 투자예산을 산정함</a:t>
            </a:r>
            <a:endParaRPr kumimoji="1" lang="en-US" altLang="ko-KR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lvl="3" indent="-18097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Groupware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에서 양식결재를 올릴 때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SAP 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의 예산현황을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I/F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함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투자품의 상신 및 품의완료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상신취소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반려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승인 모두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 시 결과를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SAP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I/F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하여 집행실적을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update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함</a:t>
            </a:r>
            <a:endParaRPr kumimoji="1" lang="en-US" altLang="ko-KR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lvl="3" indent="-18097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내부오더별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집행 순차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History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를 관리함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품의서 문서번호 등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투자예산 조정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Case</a:t>
            </a:r>
          </a:p>
          <a:p>
            <a:pPr marL="361950" lvl="3" indent="-18097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조정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kern="0" dirty="0" err="1" smtClean="0">
                <a:latin typeface="맑은 고딕" pitchFamily="50" charset="-127"/>
                <a:ea typeface="맑은 고딕" pitchFamily="50" charset="-127"/>
              </a:rPr>
              <a:t>대항번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 간의 예산 조정 또는 </a:t>
            </a:r>
            <a:r>
              <a:rPr kumimoji="1" lang="ko-KR" altLang="en-US" kern="0" dirty="0" err="1" smtClean="0">
                <a:latin typeface="맑은 고딕" pitchFamily="50" charset="-127"/>
                <a:ea typeface="맑은 고딕" pitchFamily="50" charset="-127"/>
              </a:rPr>
              <a:t>소항번별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 증액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감액처리</a:t>
            </a:r>
            <a:endParaRPr kumimoji="1" lang="en-US" altLang="ko-KR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61950" lvl="3" indent="-18097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맑은 고딕" pitchFamily="50" charset="-127"/>
              <a:buChar char="–"/>
            </a:pP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조정에 대한 결재는 그룹웨어에서 진행 후 </a:t>
            </a:r>
            <a:r>
              <a:rPr kumimoji="1" lang="en-US" altLang="ko-KR" kern="0" dirty="0" smtClean="0">
                <a:latin typeface="맑은 고딕" pitchFamily="50" charset="-127"/>
                <a:ea typeface="맑은 고딕" pitchFamily="50" charset="-127"/>
              </a:rPr>
              <a:t>SAP</a:t>
            </a: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에서는 투자예산 담당자가 실제 내부오더별 조정 작업을 수행함</a:t>
            </a:r>
            <a:endParaRPr kumimoji="1" lang="en-US" altLang="ko-KR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lvl="3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ko-KR" altLang="en-US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fontAlgn="ctr">
              <a:lnSpc>
                <a:spcPct val="110000"/>
              </a:lnSpc>
              <a:buClr>
                <a:srgbClr val="000000"/>
              </a:buClr>
              <a:buFontTx/>
              <a:buChar char="•"/>
              <a:tabLst>
                <a:tab pos="1028700" algn="l"/>
              </a:tabLst>
              <a:defRPr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투자예산 통제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내부오더의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Budget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가용성 체크는 하지 않으나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예실대비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리포트를 통해 실시간 집행현황을 파악할 수 있도록 함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80975" lvl="3" algn="l" defTabSz="708025" latinLnBrk="1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Budget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값으로는 </a:t>
            </a:r>
            <a:r>
              <a:rPr kumimoji="1" lang="ko-KR" altLang="en-US" kern="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소항번별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사업계획 예산이 입력될 것이므로</a:t>
            </a:r>
            <a:r>
              <a:rPr kumimoji="1" lang="en-US" altLang="ko-KR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kern="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대항번별로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예산을 체크</a:t>
            </a:r>
            <a:r>
              <a:rPr kumimoji="1" lang="en-US" altLang="ko-KR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통제하는 </a:t>
            </a:r>
            <a:r>
              <a:rPr kumimoji="1" lang="ko-KR" altLang="en-US" kern="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세방전지의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프로세스와 통제레벨이 다르기 때문임</a:t>
            </a:r>
            <a:endParaRPr kumimoji="1" lang="en-US" altLang="ko-KR" kern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53781" y="1379096"/>
          <a:ext cx="8952686" cy="4870934"/>
        </p:xfrm>
        <a:graphic>
          <a:graphicData uri="http://schemas.openxmlformats.org/drawingml/2006/table">
            <a:tbl>
              <a:tblPr/>
              <a:tblGrid>
                <a:gridCol w="2564329"/>
                <a:gridCol w="5117425"/>
                <a:gridCol w="1270932"/>
              </a:tblGrid>
              <a:tr h="55803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43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977129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예산현황 확인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시설투자 건에 대한 실행 시 예산 부족할 경우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예실현황을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확인하여 추가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조정이 필요한 예산 금액을 확인함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S_ALR_87012999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S_ALR_87013019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S_ALR_87013018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129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시설투자 품의서 작성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시설투자예산 집행을 위해 품의를 작성하고 결재 상신함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양식결재 작성은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Groupware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에서 함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이때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SAP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에서 예산현황을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I/F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받고 품의 결과를 받음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12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가용예산 체크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대항번을</a:t>
                      </a: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기준으로 편성예산 및 집행실적을 고려한 가용예산을 기준으로 예산범위 내 품의 여부를 체크함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,SAP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I/F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(CBO function)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129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시설투자 품의 상신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품의 대상 시설투자금액이 가용예산 범위 내에 있을 경우 품의를 상신함</a:t>
                      </a:r>
                      <a:endParaRPr kumimoji="1" lang="en-US" altLang="ko-KR" sz="105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,SAP I/F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(CBO function)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(KO12 or KPF6)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53781" y="1380394"/>
          <a:ext cx="8952686" cy="4817204"/>
        </p:xfrm>
        <a:graphic>
          <a:graphicData uri="http://schemas.openxmlformats.org/drawingml/2006/table">
            <a:tbl>
              <a:tblPr/>
              <a:tblGrid>
                <a:gridCol w="2564329"/>
                <a:gridCol w="5117425"/>
                <a:gridCol w="1270932"/>
              </a:tblGrid>
              <a:tr h="59348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64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75192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예산품의 승인검토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시설투자예산 집행품의에 대한 승인여부를 검토함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92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예산품의 승인결과반영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시설투자예산 집행품의가 완료되면 품의 결과를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SAP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 반영한다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(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승인금액을 해당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내부오더의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Budget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 반영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,SAP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I/F</a:t>
                      </a:r>
                      <a:b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</a:b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(KO12 or KPF6)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92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추가예산 신청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시설투자예산 부족 시 추가예산을 신청함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시설투자 예산의 조정신청은 그룹웨어에서 별도 진행 후 결과를 투자예산 담당자가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SAP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에서 반영하는 것으로 별도의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I/F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는 없음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92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예산추가 승인검토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시설투자예산 추가품의에 대한 승인여부를 검토함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그룹웨어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92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추가예산 반영</a:t>
                      </a: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예산 추가품의에 대해 승인된 결과를 시스템상의 시설투자관리용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내부오더의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</a:rPr>
                        <a:t> 예산으로 추가 부여함  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KO24(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증액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KO26(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감액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37156335"/>
              </p:ext>
            </p:extLst>
          </p:nvPr>
        </p:nvGraphicFramePr>
        <p:xfrm>
          <a:off x="538550" y="1947334"/>
          <a:ext cx="8842953" cy="2048933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2915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85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투자품의 실적과 함께 실제 발주 시 약정사항 관리를 통해 집행현황도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투자오더별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분석이 가능하도록 함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시설투자 예산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실적 관리를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프로세스로 관리함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8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투자예산 통제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조정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899364"/>
          <a:ext cx="8528050" cy="209184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866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263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경상비 예산편성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3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투자 예산편성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3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경상비 예산 통제</a:t>
                      </a:r>
                      <a:r>
                        <a:rPr lang="en-US" altLang="ko-KR" sz="1100" b="0" i="0" u="none" strike="noStrike" dirty="0" smtClean="0"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조정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3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투자예산 통제</a:t>
                      </a:r>
                      <a:r>
                        <a:rPr lang="en-US" altLang="ko-KR" sz="1100" b="0" i="0" u="none" strike="noStrike" dirty="0" smtClean="0">
                          <a:latin typeface="맑은 고딕"/>
                        </a:rPr>
                        <a:t>/</a:t>
                      </a:r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조정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기준정보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선택값을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기입하고 확인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선택그룹을 기입하고 확인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 모양을 클릭하여 실행 합니다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ZCOR0100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 예산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투자오더별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예실조회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리포트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7620" y="1320329"/>
            <a:ext cx="5116574" cy="2858266"/>
          </a:xfrm>
          <a:prstGeom prst="rect">
            <a:avLst/>
          </a:prstGeom>
        </p:spPr>
      </p:pic>
      <p:sp>
        <p:nvSpPr>
          <p:cNvPr id="5" name="Oval 4"/>
          <p:cNvSpPr>
            <a:spLocks noChangeArrowheads="1"/>
          </p:cNvSpPr>
          <p:nvPr/>
        </p:nvSpPr>
        <p:spPr bwMode="gray">
          <a:xfrm>
            <a:off x="5400675" y="1314449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1</a:t>
            </a:r>
          </a:p>
        </p:txBody>
      </p:sp>
      <p:sp>
        <p:nvSpPr>
          <p:cNvPr id="6" name="Oval 4"/>
          <p:cNvSpPr>
            <a:spLocks noChangeArrowheads="1"/>
          </p:cNvSpPr>
          <p:nvPr/>
        </p:nvSpPr>
        <p:spPr bwMode="gray">
          <a:xfrm>
            <a:off x="5392257" y="1833668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2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gray">
          <a:xfrm>
            <a:off x="5392257" y="2301503"/>
            <a:ext cx="228600" cy="21907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2381" y="2770498"/>
            <a:ext cx="4445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latin typeface="Constantia" pitchFamily="18" charset="0"/>
                <a:ea typeface="맑은 고딕" pitchFamily="50" charset="-127"/>
              </a:rPr>
              <a:t>End of Document</a:t>
            </a:r>
            <a:endParaRPr lang="en-US" sz="4000" b="1" dirty="0">
              <a:latin typeface="Constantia" pitchFamily="18" charset="0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4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5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6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7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9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13882</TotalTime>
  <Words>1515</Words>
  <Application>Microsoft Office PowerPoint</Application>
  <PresentationFormat>A4 용지(210x297mm)</PresentationFormat>
  <Paragraphs>389</Paragraphs>
  <Slides>27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8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6" baseType="lpstr">
      <vt:lpstr>Office Theme</vt:lpstr>
      <vt:lpstr>1_Office Theme</vt:lpstr>
      <vt:lpstr>3_Office Theme</vt:lpstr>
      <vt:lpstr>4_Office Theme</vt:lpstr>
      <vt:lpstr>2_Office Theme</vt:lpstr>
      <vt:lpstr>5_Office Theme</vt:lpstr>
      <vt:lpstr>6_Office Theme</vt:lpstr>
      <vt:lpstr>7_Office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12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25</vt:lpstr>
      <vt:lpstr>슬라이드 26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633</cp:revision>
  <cp:lastPrinted>2006-08-30T13:33:06Z</cp:lastPrinted>
  <dcterms:created xsi:type="dcterms:W3CDTF">2008-05-17T00:48:54Z</dcterms:created>
  <dcterms:modified xsi:type="dcterms:W3CDTF">2013-03-30T08:15:36Z</dcterms:modified>
</cp:coreProperties>
</file>