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81"/>
  </p:notesMasterIdLst>
  <p:handoutMasterIdLst>
    <p:handoutMasterId r:id="rId82"/>
  </p:handoutMasterIdLst>
  <p:sldIdLst>
    <p:sldId id="374" r:id="rId3"/>
    <p:sldId id="375" r:id="rId4"/>
    <p:sldId id="486" r:id="rId5"/>
    <p:sldId id="487" r:id="rId6"/>
    <p:sldId id="450" r:id="rId7"/>
    <p:sldId id="391" r:id="rId8"/>
    <p:sldId id="392" r:id="rId9"/>
    <p:sldId id="394" r:id="rId10"/>
    <p:sldId id="396" r:id="rId11"/>
    <p:sldId id="449" r:id="rId12"/>
    <p:sldId id="451" r:id="rId13"/>
    <p:sldId id="452" r:id="rId14"/>
    <p:sldId id="453" r:id="rId15"/>
    <p:sldId id="454" r:id="rId16"/>
    <p:sldId id="457" r:id="rId17"/>
    <p:sldId id="481" r:id="rId18"/>
    <p:sldId id="458" r:id="rId19"/>
    <p:sldId id="461" r:id="rId20"/>
    <p:sldId id="462" r:id="rId21"/>
    <p:sldId id="463" r:id="rId22"/>
    <p:sldId id="464" r:id="rId23"/>
    <p:sldId id="465" r:id="rId24"/>
    <p:sldId id="466" r:id="rId25"/>
    <p:sldId id="467" r:id="rId26"/>
    <p:sldId id="478" r:id="rId27"/>
    <p:sldId id="479" r:id="rId28"/>
    <p:sldId id="480" r:id="rId29"/>
    <p:sldId id="469" r:id="rId30"/>
    <p:sldId id="460" r:id="rId31"/>
    <p:sldId id="468" r:id="rId32"/>
    <p:sldId id="474" r:id="rId33"/>
    <p:sldId id="470" r:id="rId34"/>
    <p:sldId id="471" r:id="rId35"/>
    <p:sldId id="475" r:id="rId36"/>
    <p:sldId id="472" r:id="rId37"/>
    <p:sldId id="476" r:id="rId38"/>
    <p:sldId id="482" r:id="rId39"/>
    <p:sldId id="483" r:id="rId40"/>
    <p:sldId id="484" r:id="rId41"/>
    <p:sldId id="485" r:id="rId42"/>
    <p:sldId id="488" r:id="rId43"/>
    <p:sldId id="489" r:id="rId44"/>
    <p:sldId id="490" r:id="rId45"/>
    <p:sldId id="491" r:id="rId46"/>
    <p:sldId id="492" r:id="rId47"/>
    <p:sldId id="493" r:id="rId48"/>
    <p:sldId id="494" r:id="rId49"/>
    <p:sldId id="495" r:id="rId50"/>
    <p:sldId id="496" r:id="rId51"/>
    <p:sldId id="497" r:id="rId52"/>
    <p:sldId id="498" r:id="rId53"/>
    <p:sldId id="499" r:id="rId54"/>
    <p:sldId id="500" r:id="rId55"/>
    <p:sldId id="501" r:id="rId56"/>
    <p:sldId id="502" r:id="rId57"/>
    <p:sldId id="503" r:id="rId58"/>
    <p:sldId id="504" r:id="rId59"/>
    <p:sldId id="505" r:id="rId60"/>
    <p:sldId id="506" r:id="rId61"/>
    <p:sldId id="507" r:id="rId62"/>
    <p:sldId id="508" r:id="rId63"/>
    <p:sldId id="509" r:id="rId64"/>
    <p:sldId id="510" r:id="rId65"/>
    <p:sldId id="511" r:id="rId66"/>
    <p:sldId id="512" r:id="rId67"/>
    <p:sldId id="513" r:id="rId68"/>
    <p:sldId id="514" r:id="rId69"/>
    <p:sldId id="515" r:id="rId70"/>
    <p:sldId id="516" r:id="rId71"/>
    <p:sldId id="517" r:id="rId72"/>
    <p:sldId id="518" r:id="rId73"/>
    <p:sldId id="519" r:id="rId74"/>
    <p:sldId id="520" r:id="rId75"/>
    <p:sldId id="521" r:id="rId76"/>
    <p:sldId id="522" r:id="rId77"/>
    <p:sldId id="523" r:id="rId78"/>
    <p:sldId id="524" r:id="rId79"/>
    <p:sldId id="525" r:id="rId80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03991"/>
    <a:srgbClr val="FF0000"/>
    <a:srgbClr val="FFFFCC"/>
    <a:srgbClr val="333333"/>
    <a:srgbClr val="0083CD"/>
    <a:srgbClr val="EAEAEA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030" autoAdjust="0"/>
    <p:restoredTop sz="97138" autoAdjust="0"/>
  </p:normalViewPr>
  <p:slideViewPr>
    <p:cSldViewPr snapToGrid="0" showGuides="1">
      <p:cViewPr varScale="1">
        <p:scale>
          <a:sx n="117" d="100"/>
          <a:sy n="117" d="100"/>
        </p:scale>
        <p:origin x="-1866" y="-102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handoutMaster" Target="handoutMasters/handoutMaster1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notesMaster" Target="notesMasters/notesMaster1.xml"/><Relationship Id="rId86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4200" y="509588"/>
            <a:ext cx="3679825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124200" y="509588"/>
            <a:ext cx="3679825" cy="2549525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124200" y="509588"/>
            <a:ext cx="3679825" cy="2549525"/>
          </a:xfrm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92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2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9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2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3" y="6435932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7" y="4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44143" y="6589716"/>
            <a:ext cx="233429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90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9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2" y="6317677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4" y="360364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4" y="1711329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2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3" y="6435932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2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3" y="6435932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4" y="819106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2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3" y="6435932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31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2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3" y="6435932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2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3" y="6435932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2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3" y="6435932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2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3" y="6435932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7" y="4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44143" y="6589716"/>
            <a:ext cx="233429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90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9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2" y="6317677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92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7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11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2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3" y="6435932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6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42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2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3" y="6435932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6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42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2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3" y="6435932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2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92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3" y="6435932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9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2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3" y="6435932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3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2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7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50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7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PP_00_00  </a:t>
            </a:r>
            <a:r>
              <a:rPr kumimoji="1" lang="ko-KR" altLang="en-US" sz="2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오더유형별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 </a:t>
            </a:r>
            <a:r>
              <a:rPr kumimoji="1" lang="ko-KR" altLang="en-US" sz="2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오더관리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2013. 02. 02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백현진대리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364" y="286885"/>
            <a:ext cx="8799512" cy="288925"/>
          </a:xfrm>
        </p:spPr>
        <p:txBody>
          <a:bodyPr/>
          <a:lstStyle/>
          <a:p>
            <a:r>
              <a:rPr lang="en-US" altLang="ko-KR" sz="2400" dirty="0" smtClean="0"/>
              <a:t> </a:t>
            </a:r>
            <a:r>
              <a:rPr lang="ko-KR" altLang="en-US" sz="2400" dirty="0" err="1" smtClean="0"/>
              <a:t>오더유형</a:t>
            </a:r>
            <a:r>
              <a:rPr lang="ko-KR" altLang="en-US" sz="2400" dirty="0" smtClean="0"/>
              <a:t> 별 </a:t>
            </a:r>
            <a:r>
              <a:rPr lang="ko-KR" altLang="en-US" sz="2400" dirty="0" err="1" smtClean="0"/>
              <a:t>오더관리</a:t>
            </a:r>
            <a:endParaRPr lang="ko-KR" altLang="en-US" sz="2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48142" y="1229637"/>
            <a:ext cx="8799512" cy="3334199"/>
          </a:xfrm>
        </p:spPr>
        <p:txBody>
          <a:bodyPr/>
          <a:lstStyle/>
          <a:p>
            <a:pPr>
              <a:buNone/>
            </a:pPr>
            <a:r>
              <a:rPr lang="en-US" altLang="ko-KR" sz="2000" dirty="0" smtClean="0"/>
              <a:t>&lt; </a:t>
            </a:r>
            <a:r>
              <a:rPr lang="ko-KR" altLang="en-US" sz="2000" dirty="0" err="1" smtClean="0"/>
              <a:t>오더유형별</a:t>
            </a:r>
            <a:r>
              <a:rPr lang="ko-KR" altLang="en-US" sz="2000" dirty="0" smtClean="0"/>
              <a:t> 오더 관리 </a:t>
            </a:r>
            <a:r>
              <a:rPr lang="en-US" altLang="ko-KR" sz="2000" dirty="0" smtClean="0"/>
              <a:t>&gt;</a:t>
            </a:r>
          </a:p>
          <a:p>
            <a:pPr>
              <a:buNone/>
            </a:pPr>
            <a:r>
              <a:rPr lang="en-US" altLang="ko-KR" sz="2000" dirty="0" smtClean="0"/>
              <a:t> </a:t>
            </a:r>
            <a:r>
              <a:rPr lang="ko-KR" altLang="en-US" sz="2000" dirty="0" err="1" smtClean="0"/>
              <a:t>생산오더를</a:t>
            </a:r>
            <a:r>
              <a:rPr lang="ko-KR" altLang="en-US" sz="2000" dirty="0" smtClean="0"/>
              <a:t> 유형별로 분류함으로써 </a:t>
            </a:r>
            <a:r>
              <a:rPr lang="ko-KR" altLang="en-US" sz="2000" dirty="0" err="1" smtClean="0"/>
              <a:t>생산오더</a:t>
            </a:r>
            <a:r>
              <a:rPr lang="ko-KR" altLang="en-US" sz="2000" dirty="0" smtClean="0"/>
              <a:t> 생성목적을 </a:t>
            </a:r>
            <a:r>
              <a:rPr lang="ko-KR" altLang="en-US" sz="2000" dirty="0" err="1" smtClean="0"/>
              <a:t>확실히하고</a:t>
            </a:r>
            <a:r>
              <a:rPr lang="en-US" altLang="ko-KR" sz="2000" dirty="0" smtClean="0"/>
              <a:t>,</a:t>
            </a:r>
          </a:p>
          <a:p>
            <a:pPr>
              <a:buNone/>
            </a:pPr>
            <a:r>
              <a:rPr lang="en-US" altLang="ko-KR" sz="2000" dirty="0" smtClean="0"/>
              <a:t> </a:t>
            </a:r>
            <a:r>
              <a:rPr lang="ko-KR" altLang="en-US" sz="2000" dirty="0" smtClean="0"/>
              <a:t>향후 </a:t>
            </a:r>
            <a:r>
              <a:rPr lang="ko-KR" altLang="en-US" sz="2000" dirty="0" err="1" smtClean="0"/>
              <a:t>오더계획</a:t>
            </a:r>
            <a:r>
              <a:rPr lang="en-US" altLang="ko-KR" sz="2000" dirty="0" smtClean="0"/>
              <a:t>/</a:t>
            </a:r>
            <a:r>
              <a:rPr lang="ko-KR" altLang="en-US" sz="2000" dirty="0" smtClean="0"/>
              <a:t>실적 관리도 유형별도 한다</a:t>
            </a:r>
            <a:r>
              <a:rPr lang="en-US" altLang="ko-KR" sz="2000" dirty="0" smtClean="0"/>
              <a:t>.</a:t>
            </a:r>
          </a:p>
          <a:p>
            <a:pPr>
              <a:buNone/>
            </a:pPr>
            <a:r>
              <a:rPr lang="en-US" altLang="ko-KR" sz="2000" dirty="0" smtClean="0"/>
              <a:t> </a:t>
            </a:r>
            <a:r>
              <a:rPr lang="en-US" altLang="ko-KR" sz="2000" dirty="0" smtClean="0"/>
              <a:t>  </a:t>
            </a:r>
          </a:p>
          <a:p>
            <a:pPr>
              <a:buNone/>
            </a:pPr>
            <a:r>
              <a:rPr lang="en-US" altLang="ko-KR" sz="2000" dirty="0" smtClean="0"/>
              <a:t> </a:t>
            </a:r>
            <a:r>
              <a:rPr lang="en-US" altLang="ko-KR" sz="2000" dirty="0" smtClean="0"/>
              <a:t>    ZP01 : </a:t>
            </a:r>
            <a:r>
              <a:rPr lang="ko-KR" altLang="en-US" sz="2000" dirty="0" err="1" smtClean="0"/>
              <a:t>표준생산오더</a:t>
            </a:r>
            <a:r>
              <a:rPr lang="ko-KR" altLang="en-US" sz="2000" dirty="0" smtClean="0"/>
              <a:t> </a:t>
            </a:r>
            <a:endParaRPr lang="en-US" altLang="ko-KR" sz="2000" dirty="0" smtClean="0"/>
          </a:p>
          <a:p>
            <a:pPr>
              <a:buNone/>
            </a:pPr>
            <a:r>
              <a:rPr lang="en-US" altLang="ko-KR" sz="2000" dirty="0" smtClean="0"/>
              <a:t>     ZP02 : Rework </a:t>
            </a:r>
            <a:r>
              <a:rPr lang="ko-KR" altLang="en-US" sz="2000" dirty="0" smtClean="0"/>
              <a:t>오더 </a:t>
            </a:r>
            <a:endParaRPr lang="en-US" altLang="ko-KR" sz="2000" dirty="0" smtClean="0"/>
          </a:p>
          <a:p>
            <a:pPr>
              <a:buNone/>
            </a:pPr>
            <a:r>
              <a:rPr lang="en-US" altLang="ko-KR" sz="2000" dirty="0" smtClean="0"/>
              <a:t>     ZP03 : </a:t>
            </a:r>
            <a:r>
              <a:rPr lang="ko-KR" altLang="en-US" sz="2000" dirty="0" smtClean="0"/>
              <a:t>시제품 오더</a:t>
            </a:r>
            <a:endParaRPr lang="en-US" altLang="ko-KR" sz="2000" dirty="0" smtClean="0"/>
          </a:p>
          <a:p>
            <a:pPr>
              <a:buNone/>
            </a:pPr>
            <a:r>
              <a:rPr lang="en-US" altLang="ko-KR" sz="2000" dirty="0" smtClean="0"/>
              <a:t>     ZP04 : </a:t>
            </a:r>
            <a:r>
              <a:rPr lang="ko-KR" altLang="en-US" sz="2000" dirty="0" smtClean="0"/>
              <a:t>시운전 오더</a:t>
            </a:r>
            <a:endParaRPr lang="en-US" altLang="ko-KR" sz="2000" dirty="0" smtClean="0"/>
          </a:p>
          <a:p>
            <a:pPr>
              <a:buNone/>
            </a:pPr>
            <a:r>
              <a:rPr lang="en-US" altLang="ko-KR" sz="2000" dirty="0" smtClean="0"/>
              <a:t>     ZP05 : </a:t>
            </a:r>
            <a:r>
              <a:rPr lang="ko-KR" altLang="en-US" sz="2000" dirty="0" smtClean="0"/>
              <a:t>샘플 오더</a:t>
            </a:r>
            <a:r>
              <a:rPr lang="en-US" altLang="ko-KR" sz="2000" dirty="0" smtClean="0"/>
              <a:t> </a:t>
            </a:r>
            <a:endParaRPr lang="ko-KR" altLang="en-US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3"/>
          <p:cNvSpPr>
            <a:spLocks noGrp="1"/>
          </p:cNvSpPr>
          <p:nvPr>
            <p:ph idx="1"/>
          </p:nvPr>
        </p:nvSpPr>
        <p:spPr>
          <a:xfrm>
            <a:off x="605293" y="2625728"/>
            <a:ext cx="8799512" cy="1095375"/>
          </a:xfrm>
        </p:spPr>
        <p:txBody>
          <a:bodyPr/>
          <a:lstStyle/>
          <a:p>
            <a:pPr algn="ctr">
              <a:buNone/>
            </a:pPr>
            <a:r>
              <a:rPr lang="en-US" altLang="ko-KR" sz="4000" dirty="0" smtClean="0"/>
              <a:t>Rework </a:t>
            </a:r>
            <a:r>
              <a:rPr lang="ko-KR" altLang="en-US" sz="4000" dirty="0" smtClean="0"/>
              <a:t>오더</a:t>
            </a:r>
            <a:endParaRPr lang="ko-KR" altLang="en-US" sz="4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40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4" y="823913"/>
            <a:ext cx="831851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40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Rework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1)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생산공정에서 부적합 발생으로 인한 수리 또는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재작업이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필요한 경우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2)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생산완료후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수리작업 및 보충전이 필요한 경우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3)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외부반입되어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수리 및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재작업이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필요한 경우 진행되는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Rework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작업 프로세스를 이해한다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4) MTS, MTO Rework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작업에 대한 업무프로세스 이해한다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    -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재작업의뢰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접수시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품질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기술팀은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재작업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판단하여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재작업시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조건설정을 관련부서에 통보한다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    -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생산관리는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재작업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대기품으로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관리하여 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재작업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일정수립한다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    -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생산관리는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ZP02(Rework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오더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유형으로 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BOM, ROUTING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조정하여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POP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에 반영한다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주의 및 참조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&gt;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Rework order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반영의 경우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   :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대량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재작업이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발생하는 경우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.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생산오더에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비용 처리 및  원가 배부 시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M to M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으로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진행하는경우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   :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생산의 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재공품의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erp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장부재고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정리시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본부장님 승인 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M to M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진행하기 위함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.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   :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제품관리에서 소량 제품대체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진행시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비용차이가 적을 경우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대표님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승인후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M to M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승인 후 진행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2" y="69854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40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4" y="823913"/>
            <a:ext cx="831851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2" y="69854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6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8057557"/>
              </p:ext>
            </p:extLst>
          </p:nvPr>
        </p:nvGraphicFramePr>
        <p:xfrm>
          <a:off x="1016000" y="1297443"/>
          <a:ext cx="7879644" cy="5046889"/>
        </p:xfrm>
        <a:graphic>
          <a:graphicData uri="http://schemas.openxmlformats.org/drawingml/2006/table">
            <a:tbl>
              <a:tblPr/>
              <a:tblGrid>
                <a:gridCol w="485290"/>
                <a:gridCol w="7394354"/>
              </a:tblGrid>
              <a:tr h="2810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8992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생산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지원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58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생산팀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64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QA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기술팀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2" name="그룹 11"/>
          <p:cNvGrpSpPr/>
          <p:nvPr/>
        </p:nvGrpSpPr>
        <p:grpSpPr>
          <a:xfrm>
            <a:off x="1625601" y="1755171"/>
            <a:ext cx="7157157" cy="4532740"/>
            <a:chOff x="922626" y="1337483"/>
            <a:chExt cx="7128546" cy="5193785"/>
          </a:xfrm>
        </p:grpSpPr>
        <p:sp>
          <p:nvSpPr>
            <p:cNvPr id="13" name="AutoShape 124"/>
            <p:cNvSpPr>
              <a:spLocks noChangeArrowheads="1"/>
            </p:cNvSpPr>
            <p:nvPr/>
          </p:nvSpPr>
          <p:spPr bwMode="auto">
            <a:xfrm>
              <a:off x="1117799" y="2501077"/>
              <a:ext cx="1492023" cy="560534"/>
            </a:xfrm>
            <a:prstGeom prst="homePlate">
              <a:avLst>
                <a:gd name="adj" fmla="val 74941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rIns="0" anchor="ctr"/>
            <a:lstStyle/>
            <a:p>
              <a:pPr marL="228600" indent="-228600" algn="ctr">
                <a:lnSpc>
                  <a:spcPct val="90000"/>
                </a:lnSpc>
              </a:pPr>
              <a:r>
                <a:rPr lang="en-US" altLang="ko-KR" sz="1100" dirty="0" smtClean="0">
                  <a:latin typeface="+mn-ea"/>
                  <a:ea typeface="+mn-ea"/>
                </a:rPr>
                <a:t> 1. </a:t>
              </a:r>
              <a:r>
                <a:rPr lang="ko-KR" altLang="en-US" sz="1100" dirty="0" err="1" smtClean="0">
                  <a:latin typeface="+mn-ea"/>
                  <a:ea typeface="+mn-ea"/>
                </a:rPr>
                <a:t>재작업</a:t>
              </a:r>
              <a:r>
                <a:rPr lang="ko-KR" altLang="en-US" sz="1100" dirty="0" smtClean="0">
                  <a:latin typeface="+mn-ea"/>
                  <a:ea typeface="+mn-ea"/>
                </a:rPr>
                <a:t> 의뢰</a:t>
              </a:r>
              <a:endParaRPr lang="en-US" altLang="ko-KR" sz="1100" dirty="0">
                <a:latin typeface="+mn-ea"/>
                <a:ea typeface="+mn-ea"/>
              </a:endParaRPr>
            </a:p>
          </p:txBody>
        </p:sp>
        <p:sp>
          <p:nvSpPr>
            <p:cNvPr id="14" name="AutoShape 128"/>
            <p:cNvSpPr>
              <a:spLocks noChangeArrowheads="1"/>
            </p:cNvSpPr>
            <p:nvPr/>
          </p:nvSpPr>
          <p:spPr bwMode="auto">
            <a:xfrm>
              <a:off x="1131402" y="4862379"/>
              <a:ext cx="1022350" cy="606282"/>
            </a:xfrm>
            <a:prstGeom prst="flowChartDecision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lnSpc>
                  <a:spcPct val="80000"/>
                </a:lnSpc>
              </a:pPr>
              <a:r>
                <a:rPr kumimoji="0" lang="ko-KR" altLang="en-US" sz="1100" dirty="0" smtClean="0">
                  <a:solidFill>
                    <a:srgbClr val="000000"/>
                  </a:solidFill>
                  <a:latin typeface="+mn-ea"/>
                  <a:ea typeface="+mn-ea"/>
                </a:rPr>
                <a:t>판정</a:t>
              </a:r>
              <a:endParaRPr kumimoji="0" lang="en-US" altLang="ko-KR" sz="1100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cxnSp>
          <p:nvCxnSpPr>
            <p:cNvPr id="15" name="직선 화살표 연결선 14"/>
            <p:cNvCxnSpPr>
              <a:cxnSpLocks noChangeShapeType="1"/>
              <a:stCxn id="13" idx="2"/>
              <a:endCxn id="14" idx="0"/>
            </p:cNvCxnSpPr>
            <p:nvPr/>
          </p:nvCxnSpPr>
          <p:spPr bwMode="auto">
            <a:xfrm flipH="1">
              <a:off x="1642577" y="3061611"/>
              <a:ext cx="11199" cy="1800768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6" name="Text Box 131"/>
            <p:cNvSpPr txBox="1">
              <a:spLocks noChangeArrowheads="1"/>
            </p:cNvSpPr>
            <p:nvPr/>
          </p:nvSpPr>
          <p:spPr bwMode="auto">
            <a:xfrm>
              <a:off x="922626" y="5444114"/>
              <a:ext cx="854526" cy="493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 sz="1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sym typeface="Wingdings" pitchFamily="2" charset="2"/>
                </a:defRPr>
              </a:lvl1pPr>
              <a:lvl2pPr marL="742950" indent="-285750" eaLnBrk="0" hangingPunct="0">
                <a:defRPr kumimoji="1" sz="1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sym typeface="Wingdings" pitchFamily="2" charset="2"/>
                </a:defRPr>
              </a:lvl2pPr>
              <a:lvl3pPr marL="1143000" indent="-228600" eaLnBrk="0" hangingPunct="0">
                <a:defRPr kumimoji="1" sz="1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sym typeface="Wingdings" pitchFamily="2" charset="2"/>
                </a:defRPr>
              </a:lvl3pPr>
              <a:lvl4pPr marL="1600200" indent="-228600" eaLnBrk="0" hangingPunct="0">
                <a:defRPr kumimoji="1" sz="1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sym typeface="Wingdings" pitchFamily="2" charset="2"/>
                </a:defRPr>
              </a:lvl4pPr>
              <a:lvl5pPr marL="2057400" indent="-228600" eaLnBrk="0" hangingPunct="0">
                <a:defRPr kumimoji="1" sz="1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sym typeface="Wingdings" pitchFamily="2" charset="2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sym typeface="Wingdings" pitchFamily="2" charset="2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sym typeface="Wingdings" pitchFamily="2" charset="2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sym typeface="Wingdings" pitchFamily="2" charset="2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sym typeface="Wingdings" pitchFamily="2" charset="2"/>
                </a:defRPr>
              </a:lvl9pPr>
            </a:lstStyle>
            <a:p>
              <a:pPr algn="ctr" latinLnBrk="0"/>
              <a:r>
                <a:rPr kumimoji="0" lang="ko-KR" altLang="en-US" sz="11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재작업</a:t>
              </a:r>
              <a:r>
                <a:rPr kumimoji="0" lang="ko-KR" altLang="en-US" sz="1100" dirty="0" smtClean="0">
                  <a:solidFill>
                    <a:srgbClr val="000000"/>
                  </a:solidFill>
                  <a:latin typeface="+mn-ea"/>
                  <a:ea typeface="+mn-ea"/>
                </a:rPr>
                <a:t> 불가</a:t>
              </a:r>
              <a:endParaRPr kumimoji="0" lang="en-US" altLang="ko-KR" sz="1100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cxnSp>
          <p:nvCxnSpPr>
            <p:cNvPr id="17" name="직선 화살표 연결선 16"/>
            <p:cNvCxnSpPr>
              <a:cxnSpLocks noChangeShapeType="1"/>
              <a:stCxn id="14" idx="2"/>
              <a:endCxn id="35" idx="0"/>
            </p:cNvCxnSpPr>
            <p:nvPr/>
          </p:nvCxnSpPr>
          <p:spPr bwMode="auto">
            <a:xfrm>
              <a:off x="1642577" y="5468661"/>
              <a:ext cx="397" cy="558551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" name="AutoShape 4"/>
            <p:cNvSpPr>
              <a:spLocks noChangeArrowheads="1"/>
            </p:cNvSpPr>
            <p:nvPr/>
          </p:nvSpPr>
          <p:spPr bwMode="auto">
            <a:xfrm>
              <a:off x="2833330" y="2505062"/>
              <a:ext cx="1042987" cy="544323"/>
            </a:xfrm>
            <a:prstGeom prst="flowChartProcess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228600" indent="-228600">
                <a:lnSpc>
                  <a:spcPct val="90000"/>
                </a:lnSpc>
              </a:pPr>
              <a:r>
                <a:rPr lang="ko-KR" altLang="en-US" sz="1100" dirty="0" smtClean="0">
                  <a:latin typeface="+mn-ea"/>
                  <a:ea typeface="+mn-ea"/>
                </a:rPr>
                <a:t>수리 </a:t>
              </a:r>
              <a:r>
                <a:rPr lang="ko-KR" altLang="en-US" sz="1100" dirty="0" err="1" smtClean="0">
                  <a:latin typeface="+mn-ea"/>
                  <a:ea typeface="+mn-ea"/>
                </a:rPr>
                <a:t>대기품으로</a:t>
              </a:r>
              <a:endParaRPr lang="en-US" altLang="ko-KR" sz="1100" dirty="0" smtClean="0">
                <a:latin typeface="+mn-ea"/>
                <a:ea typeface="+mn-ea"/>
              </a:endParaRPr>
            </a:p>
            <a:p>
              <a:pPr marL="228600" indent="-228600">
                <a:lnSpc>
                  <a:spcPct val="90000"/>
                </a:lnSpc>
              </a:pPr>
              <a:r>
                <a:rPr lang="ko-KR" altLang="en-US" sz="1100" dirty="0" smtClean="0">
                  <a:latin typeface="+mn-ea"/>
                  <a:ea typeface="+mn-ea"/>
                </a:rPr>
                <a:t>관리</a:t>
              </a:r>
              <a:endParaRPr lang="en-US" altLang="ko-KR" sz="1100" dirty="0">
                <a:latin typeface="+mn-ea"/>
                <a:ea typeface="+mn-ea"/>
              </a:endParaRPr>
            </a:p>
          </p:txBody>
        </p:sp>
        <p:cxnSp>
          <p:nvCxnSpPr>
            <p:cNvPr id="19" name="직선 화살표 연결선 55"/>
            <p:cNvCxnSpPr>
              <a:cxnSpLocks noChangeShapeType="1"/>
              <a:stCxn id="18" idx="3"/>
              <a:endCxn id="20" idx="1"/>
            </p:cNvCxnSpPr>
            <p:nvPr/>
          </p:nvCxnSpPr>
          <p:spPr bwMode="auto">
            <a:xfrm>
              <a:off x="3876317" y="2777224"/>
              <a:ext cx="341731" cy="2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" name="AutoShape 4"/>
            <p:cNvSpPr>
              <a:spLocks noChangeArrowheads="1"/>
            </p:cNvSpPr>
            <p:nvPr/>
          </p:nvSpPr>
          <p:spPr bwMode="auto">
            <a:xfrm>
              <a:off x="4218048" y="2505064"/>
              <a:ext cx="1042987" cy="544323"/>
            </a:xfrm>
            <a:prstGeom prst="flowChartProcess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228600" indent="-228600">
                <a:lnSpc>
                  <a:spcPct val="90000"/>
                </a:lnSpc>
              </a:pPr>
              <a:r>
                <a:rPr lang="en-US" altLang="ko-KR" sz="1100" dirty="0" smtClean="0">
                  <a:latin typeface="+mn-ea"/>
                  <a:ea typeface="+mn-ea"/>
                </a:rPr>
                <a:t>3.</a:t>
              </a:r>
              <a:r>
                <a:rPr lang="ko-KR" altLang="en-US" sz="1100" dirty="0" err="1" smtClean="0">
                  <a:latin typeface="+mn-ea"/>
                  <a:ea typeface="+mn-ea"/>
                </a:rPr>
                <a:t>재작업</a:t>
              </a:r>
              <a:endParaRPr lang="en-US" altLang="ko-KR" sz="1100" dirty="0" smtClean="0">
                <a:latin typeface="+mn-ea"/>
                <a:ea typeface="+mn-ea"/>
              </a:endParaRPr>
            </a:p>
            <a:p>
              <a:pPr marL="228600" indent="-228600">
                <a:lnSpc>
                  <a:spcPct val="90000"/>
                </a:lnSpc>
              </a:pPr>
              <a:r>
                <a:rPr lang="ko-KR" altLang="en-US" sz="1100" dirty="0" err="1" smtClean="0">
                  <a:latin typeface="+mn-ea"/>
                  <a:ea typeface="+mn-ea"/>
                </a:rPr>
                <a:t>생산오더</a:t>
              </a:r>
              <a:r>
                <a:rPr lang="ko-KR" altLang="en-US" sz="1100" dirty="0" smtClean="0">
                  <a:latin typeface="+mn-ea"/>
                  <a:ea typeface="+mn-ea"/>
                </a:rPr>
                <a:t> 생성</a:t>
              </a:r>
              <a:endParaRPr lang="en-US" altLang="ko-KR" sz="1100" dirty="0" smtClean="0">
                <a:latin typeface="+mn-ea"/>
                <a:ea typeface="+mn-ea"/>
              </a:endParaRPr>
            </a:p>
          </p:txBody>
        </p:sp>
        <p:sp>
          <p:nvSpPr>
            <p:cNvPr id="21" name="AutoShape 36"/>
            <p:cNvSpPr>
              <a:spLocks noChangeArrowheads="1"/>
            </p:cNvSpPr>
            <p:nvPr/>
          </p:nvSpPr>
          <p:spPr bwMode="auto">
            <a:xfrm>
              <a:off x="3226280" y="1346109"/>
              <a:ext cx="1440612" cy="52164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>
              <a:noAutofit/>
            </a:bodyPr>
            <a:lstStyle/>
            <a:p>
              <a:pPr marL="228600" indent="-228600">
                <a:lnSpc>
                  <a:spcPct val="90000"/>
                </a:lnSpc>
              </a:pPr>
              <a:r>
                <a:rPr lang="en-US" altLang="ko-KR" sz="1100" dirty="0" smtClean="0">
                  <a:latin typeface="+mn-ea"/>
                  <a:ea typeface="+mn-ea"/>
                </a:rPr>
                <a:t>4. </a:t>
              </a:r>
              <a:r>
                <a:rPr lang="ko-KR" altLang="en-US" sz="1100" dirty="0" err="1" smtClean="0">
                  <a:latin typeface="+mn-ea"/>
                  <a:ea typeface="+mn-ea"/>
                </a:rPr>
                <a:t>재작업</a:t>
              </a:r>
              <a:r>
                <a:rPr lang="en-US" altLang="ko-KR" sz="1100" dirty="0" smtClean="0">
                  <a:latin typeface="+mn-ea"/>
                  <a:ea typeface="+mn-ea"/>
                </a:rPr>
                <a:t>BOM </a:t>
              </a:r>
              <a:r>
                <a:rPr lang="ko-KR" altLang="en-US" sz="1100" dirty="0" smtClean="0">
                  <a:latin typeface="+mn-ea"/>
                  <a:ea typeface="+mn-ea"/>
                </a:rPr>
                <a:t>조정</a:t>
              </a:r>
              <a:r>
                <a:rPr lang="en-US" altLang="ko-KR" sz="1100" dirty="0" smtClean="0">
                  <a:latin typeface="+mn-ea"/>
                  <a:ea typeface="+mn-ea"/>
                </a:rPr>
                <a:t>(</a:t>
              </a:r>
              <a:r>
                <a:rPr lang="ko-KR" altLang="en-US" sz="1100" dirty="0" smtClean="0">
                  <a:latin typeface="+mn-ea"/>
                  <a:ea typeface="+mn-ea"/>
                </a:rPr>
                <a:t>추가</a:t>
              </a:r>
              <a:r>
                <a:rPr lang="en-US" altLang="ko-KR" sz="1100" dirty="0" smtClean="0">
                  <a:latin typeface="+mn-ea"/>
                  <a:ea typeface="+mn-ea"/>
                </a:rPr>
                <a:t>/</a:t>
              </a:r>
              <a:r>
                <a:rPr lang="ko-KR" altLang="en-US" sz="1100" dirty="0" smtClean="0">
                  <a:latin typeface="+mn-ea"/>
                  <a:ea typeface="+mn-ea"/>
                </a:rPr>
                <a:t>삭제</a:t>
              </a:r>
              <a:r>
                <a:rPr lang="en-US" altLang="ko-KR" sz="1100" dirty="0" smtClean="0">
                  <a:latin typeface="+mn-ea"/>
                  <a:ea typeface="+mn-ea"/>
                </a:rPr>
                <a:t>)</a:t>
              </a:r>
              <a:endParaRPr lang="en-US" altLang="ko-KR" sz="1100" dirty="0">
                <a:latin typeface="+mn-ea"/>
                <a:ea typeface="+mn-ea"/>
              </a:endParaRPr>
            </a:p>
          </p:txBody>
        </p:sp>
        <p:sp>
          <p:nvSpPr>
            <p:cNvPr id="22" name="AutoShape 36"/>
            <p:cNvSpPr>
              <a:spLocks noChangeArrowheads="1"/>
            </p:cNvSpPr>
            <p:nvPr/>
          </p:nvSpPr>
          <p:spPr bwMode="auto">
            <a:xfrm>
              <a:off x="4892911" y="1337483"/>
              <a:ext cx="1274976" cy="52164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>
              <a:noAutofit/>
            </a:bodyPr>
            <a:lstStyle/>
            <a:p>
              <a:pPr marL="228600" indent="-228600">
                <a:lnSpc>
                  <a:spcPct val="90000"/>
                </a:lnSpc>
                <a:defRPr/>
              </a:pPr>
              <a:r>
                <a:rPr lang="en-US" altLang="ko-KR" sz="1100" dirty="0" smtClean="0">
                  <a:latin typeface="+mn-ea"/>
                  <a:ea typeface="+mn-ea"/>
                </a:rPr>
                <a:t>5.</a:t>
              </a:r>
              <a:r>
                <a:rPr lang="ko-KR" altLang="en-US" sz="1100" dirty="0" err="1" smtClean="0">
                  <a:latin typeface="+mn-ea"/>
                  <a:ea typeface="+mn-ea"/>
                </a:rPr>
                <a:t>재작업</a:t>
              </a:r>
              <a:r>
                <a:rPr lang="en-US" altLang="ko-KR" sz="1100" dirty="0" smtClean="0">
                  <a:latin typeface="+mn-ea"/>
                  <a:ea typeface="+mn-ea"/>
                </a:rPr>
                <a:t>RTN</a:t>
              </a:r>
            </a:p>
            <a:p>
              <a:pPr marL="228600" indent="-228600">
                <a:lnSpc>
                  <a:spcPct val="90000"/>
                </a:lnSpc>
                <a:defRPr/>
              </a:pPr>
              <a:r>
                <a:rPr lang="ko-KR" altLang="en-US" sz="1100" dirty="0" smtClean="0">
                  <a:latin typeface="+mn-ea"/>
                  <a:ea typeface="+mn-ea"/>
                </a:rPr>
                <a:t>지정</a:t>
              </a:r>
              <a:endParaRPr lang="en-US" altLang="ko-KR" sz="1100" dirty="0">
                <a:latin typeface="+mn-ea"/>
                <a:ea typeface="+mn-ea"/>
              </a:endParaRPr>
            </a:p>
          </p:txBody>
        </p:sp>
        <p:cxnSp>
          <p:nvCxnSpPr>
            <p:cNvPr id="23" name="꺾인 연결선 22"/>
            <p:cNvCxnSpPr/>
            <p:nvPr/>
          </p:nvCxnSpPr>
          <p:spPr>
            <a:xfrm rot="5400000" flipH="1" flipV="1">
              <a:off x="4734179" y="1071532"/>
              <a:ext cx="8626" cy="1583813"/>
            </a:xfrm>
            <a:prstGeom prst="bentConnector3">
              <a:avLst>
                <a:gd name="adj1" fmla="val -2650128"/>
              </a:avLst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화살표 연결선 23"/>
            <p:cNvCxnSpPr>
              <a:endCxn id="20" idx="0"/>
            </p:cNvCxnSpPr>
            <p:nvPr/>
          </p:nvCxnSpPr>
          <p:spPr>
            <a:xfrm flipH="1">
              <a:off x="4739542" y="2113804"/>
              <a:ext cx="10588" cy="39126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AutoShape 4"/>
            <p:cNvSpPr>
              <a:spLocks noChangeArrowheads="1"/>
            </p:cNvSpPr>
            <p:nvPr/>
          </p:nvSpPr>
          <p:spPr bwMode="auto">
            <a:xfrm>
              <a:off x="5586773" y="2502189"/>
              <a:ext cx="1042987" cy="544323"/>
            </a:xfrm>
            <a:prstGeom prst="flowChartProcess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228600" indent="-228600">
                <a:lnSpc>
                  <a:spcPct val="90000"/>
                </a:lnSpc>
              </a:pPr>
              <a:r>
                <a:rPr lang="en-US" altLang="ko-KR" sz="1100" dirty="0" smtClean="0">
                  <a:latin typeface="+mn-ea"/>
                  <a:ea typeface="+mn-ea"/>
                </a:rPr>
                <a:t>6. </a:t>
              </a:r>
              <a:r>
                <a:rPr lang="ko-KR" altLang="en-US" sz="1100" dirty="0" err="1" smtClean="0">
                  <a:latin typeface="+mn-ea"/>
                  <a:ea typeface="+mn-ea"/>
                </a:rPr>
                <a:t>재작업</a:t>
              </a:r>
              <a:r>
                <a:rPr lang="ko-KR" altLang="en-US" sz="1100" dirty="0" smtClean="0">
                  <a:latin typeface="+mn-ea"/>
                  <a:ea typeface="+mn-ea"/>
                </a:rPr>
                <a:t> </a:t>
              </a:r>
              <a:endParaRPr lang="en-US" altLang="ko-KR" sz="1100" dirty="0" smtClean="0">
                <a:latin typeface="+mn-ea"/>
                <a:ea typeface="+mn-ea"/>
              </a:endParaRPr>
            </a:p>
            <a:p>
              <a:pPr marL="228600" indent="-228600">
                <a:lnSpc>
                  <a:spcPct val="90000"/>
                </a:lnSpc>
              </a:pPr>
              <a:r>
                <a:rPr lang="ko-KR" altLang="en-US" sz="1100" dirty="0" err="1" smtClean="0">
                  <a:latin typeface="+mn-ea"/>
                  <a:ea typeface="+mn-ea"/>
                </a:rPr>
                <a:t>생산오더</a:t>
              </a:r>
              <a:r>
                <a:rPr lang="ko-KR" altLang="en-US" sz="1100" dirty="0" smtClean="0">
                  <a:latin typeface="+mn-ea"/>
                  <a:ea typeface="+mn-ea"/>
                </a:rPr>
                <a:t> </a:t>
              </a:r>
              <a:r>
                <a:rPr lang="ko-KR" altLang="en-US" sz="1100" dirty="0" err="1" smtClean="0">
                  <a:latin typeface="+mn-ea"/>
                  <a:ea typeface="+mn-ea"/>
                </a:rPr>
                <a:t>릴리즈</a:t>
              </a:r>
              <a:endParaRPr lang="en-US" altLang="ko-KR" sz="1100" dirty="0" smtClean="0">
                <a:latin typeface="+mn-ea"/>
                <a:ea typeface="+mn-ea"/>
              </a:endParaRPr>
            </a:p>
          </p:txBody>
        </p:sp>
        <p:cxnSp>
          <p:nvCxnSpPr>
            <p:cNvPr id="26" name="직선 화살표 연결선 55"/>
            <p:cNvCxnSpPr>
              <a:cxnSpLocks noChangeShapeType="1"/>
              <a:stCxn id="20" idx="3"/>
              <a:endCxn id="25" idx="1"/>
            </p:cNvCxnSpPr>
            <p:nvPr/>
          </p:nvCxnSpPr>
          <p:spPr bwMode="auto">
            <a:xfrm flipV="1">
              <a:off x="5261035" y="2774351"/>
              <a:ext cx="325738" cy="2875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7" name="AutoShape 11"/>
            <p:cNvSpPr>
              <a:spLocks noChangeArrowheads="1"/>
            </p:cNvSpPr>
            <p:nvPr/>
          </p:nvSpPr>
          <p:spPr bwMode="auto">
            <a:xfrm>
              <a:off x="5586181" y="3712334"/>
              <a:ext cx="1041566" cy="540708"/>
            </a:xfrm>
            <a:prstGeom prst="flowChartMagneticDisk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POP I/F</a:t>
              </a:r>
              <a:endParaRPr lang="ko-KR" altLang="en-US" sz="1000" dirty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28" name="직선 화살표 연결선 55"/>
            <p:cNvCxnSpPr>
              <a:cxnSpLocks noChangeShapeType="1"/>
              <a:stCxn id="25" idx="2"/>
              <a:endCxn id="27" idx="1"/>
            </p:cNvCxnSpPr>
            <p:nvPr/>
          </p:nvCxnSpPr>
          <p:spPr bwMode="auto">
            <a:xfrm flipH="1">
              <a:off x="6106964" y="3046512"/>
              <a:ext cx="1303" cy="665822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9" name="Oval 40"/>
            <p:cNvSpPr>
              <a:spLocks noChangeArrowheads="1"/>
            </p:cNvSpPr>
            <p:nvPr/>
          </p:nvSpPr>
          <p:spPr bwMode="auto">
            <a:xfrm>
              <a:off x="7064105" y="3715439"/>
              <a:ext cx="987067" cy="546251"/>
            </a:xfrm>
            <a:prstGeom prst="roundRect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r>
                <a:rPr lang="en-US" altLang="ko-KR" sz="1100" dirty="0" smtClean="0">
                  <a:latin typeface="+mn-ea"/>
                  <a:ea typeface="+mn-ea"/>
                </a:rPr>
                <a:t>PP.02.01.03</a:t>
              </a:r>
            </a:p>
            <a:p>
              <a:r>
                <a:rPr lang="ko-KR" altLang="en-US" sz="1100" dirty="0" smtClean="0">
                  <a:latin typeface="+mn-ea"/>
                  <a:ea typeface="+mn-ea"/>
                </a:rPr>
                <a:t>실적집계</a:t>
              </a:r>
              <a:endParaRPr lang="en-US" altLang="ko-KR" sz="1100" dirty="0">
                <a:latin typeface="+mn-ea"/>
                <a:ea typeface="+mn-ea"/>
              </a:endParaRPr>
            </a:p>
          </p:txBody>
        </p:sp>
        <p:cxnSp>
          <p:nvCxnSpPr>
            <p:cNvPr id="30" name="직선 화살표 연결선 55"/>
            <p:cNvCxnSpPr>
              <a:cxnSpLocks noChangeShapeType="1"/>
            </p:cNvCxnSpPr>
            <p:nvPr/>
          </p:nvCxnSpPr>
          <p:spPr bwMode="auto">
            <a:xfrm>
              <a:off x="6627747" y="3982688"/>
              <a:ext cx="436359" cy="5876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1" name="AutoShape 4"/>
            <p:cNvSpPr>
              <a:spLocks noChangeArrowheads="1"/>
            </p:cNvSpPr>
            <p:nvPr/>
          </p:nvSpPr>
          <p:spPr bwMode="auto">
            <a:xfrm>
              <a:off x="2830455" y="4900744"/>
              <a:ext cx="1042987" cy="544323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228600" indent="-228600">
                <a:lnSpc>
                  <a:spcPct val="90000"/>
                </a:lnSpc>
              </a:pPr>
              <a:r>
                <a:rPr lang="en-US" altLang="ko-KR" sz="1100" dirty="0" smtClean="0">
                  <a:latin typeface="+mn-ea"/>
                  <a:ea typeface="+mn-ea"/>
                </a:rPr>
                <a:t>2. </a:t>
              </a:r>
              <a:r>
                <a:rPr lang="ko-KR" altLang="en-US" sz="1100" dirty="0" err="1" smtClean="0">
                  <a:latin typeface="+mn-ea"/>
                  <a:ea typeface="+mn-ea"/>
                </a:rPr>
                <a:t>재작업</a:t>
              </a:r>
              <a:r>
                <a:rPr lang="ko-KR" altLang="en-US" sz="1100" dirty="0" smtClean="0">
                  <a:latin typeface="+mn-ea"/>
                  <a:ea typeface="+mn-ea"/>
                </a:rPr>
                <a:t> 조건</a:t>
              </a:r>
              <a:endParaRPr lang="en-US" altLang="ko-KR" sz="1100" dirty="0" smtClean="0">
                <a:latin typeface="+mn-ea"/>
                <a:ea typeface="+mn-ea"/>
              </a:endParaRPr>
            </a:p>
            <a:p>
              <a:pPr marL="228600" indent="-228600">
                <a:lnSpc>
                  <a:spcPct val="90000"/>
                </a:lnSpc>
              </a:pPr>
              <a:r>
                <a:rPr lang="ko-KR" altLang="en-US" sz="1100" dirty="0" smtClean="0">
                  <a:latin typeface="+mn-ea"/>
                  <a:ea typeface="+mn-ea"/>
                </a:rPr>
                <a:t>설정통보</a:t>
              </a:r>
              <a:endParaRPr lang="en-US" altLang="ko-KR" sz="1100" dirty="0">
                <a:latin typeface="+mn-ea"/>
                <a:ea typeface="+mn-ea"/>
              </a:endParaRPr>
            </a:p>
          </p:txBody>
        </p:sp>
        <p:cxnSp>
          <p:nvCxnSpPr>
            <p:cNvPr id="32" name="직선 화살표 연결선 55"/>
            <p:cNvCxnSpPr>
              <a:cxnSpLocks noChangeShapeType="1"/>
              <a:stCxn id="14" idx="3"/>
              <a:endCxn id="31" idx="1"/>
            </p:cNvCxnSpPr>
            <p:nvPr/>
          </p:nvCxnSpPr>
          <p:spPr bwMode="auto">
            <a:xfrm>
              <a:off x="2153752" y="5165520"/>
              <a:ext cx="676703" cy="7386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" name="직선 화살표 연결선 55"/>
            <p:cNvCxnSpPr>
              <a:cxnSpLocks noChangeShapeType="1"/>
              <a:stCxn id="31" idx="0"/>
              <a:endCxn id="18" idx="2"/>
            </p:cNvCxnSpPr>
            <p:nvPr/>
          </p:nvCxnSpPr>
          <p:spPr bwMode="auto">
            <a:xfrm flipV="1">
              <a:off x="3351949" y="3049385"/>
              <a:ext cx="2875" cy="1905791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4" name="Text Box 131"/>
            <p:cNvSpPr txBox="1">
              <a:spLocks noChangeArrowheads="1"/>
            </p:cNvSpPr>
            <p:nvPr/>
          </p:nvSpPr>
          <p:spPr bwMode="auto">
            <a:xfrm>
              <a:off x="2118822" y="4897775"/>
              <a:ext cx="657225" cy="299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 sz="1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sym typeface="Wingdings" pitchFamily="2" charset="2"/>
                </a:defRPr>
              </a:lvl1pPr>
              <a:lvl2pPr marL="742950" indent="-285750" eaLnBrk="0" hangingPunct="0">
                <a:defRPr kumimoji="1" sz="1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sym typeface="Wingdings" pitchFamily="2" charset="2"/>
                </a:defRPr>
              </a:lvl2pPr>
              <a:lvl3pPr marL="1143000" indent="-228600" eaLnBrk="0" hangingPunct="0">
                <a:defRPr kumimoji="1" sz="1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sym typeface="Wingdings" pitchFamily="2" charset="2"/>
                </a:defRPr>
              </a:lvl3pPr>
              <a:lvl4pPr marL="1600200" indent="-228600" eaLnBrk="0" hangingPunct="0">
                <a:defRPr kumimoji="1" sz="1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sym typeface="Wingdings" pitchFamily="2" charset="2"/>
                </a:defRPr>
              </a:lvl4pPr>
              <a:lvl5pPr marL="2057400" indent="-228600" eaLnBrk="0" hangingPunct="0">
                <a:defRPr kumimoji="1" sz="1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sym typeface="Wingdings" pitchFamily="2" charset="2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sym typeface="Wingdings" pitchFamily="2" charset="2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sym typeface="Wingdings" pitchFamily="2" charset="2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sym typeface="Wingdings" pitchFamily="2" charset="2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sz="1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sym typeface="Wingdings" pitchFamily="2" charset="2"/>
                </a:defRPr>
              </a:lvl9pPr>
            </a:lstStyle>
            <a:p>
              <a:pPr algn="ctr" latinLnBrk="0"/>
              <a:r>
                <a:rPr kumimoji="0" lang="ko-KR" altLang="en-US" sz="1100" smtClean="0">
                  <a:solidFill>
                    <a:srgbClr val="000000"/>
                  </a:solidFill>
                  <a:latin typeface="+mn-ea"/>
                  <a:ea typeface="+mn-ea"/>
                </a:rPr>
                <a:t>재작업</a:t>
              </a:r>
              <a:endParaRPr kumimoji="0" lang="en-US" altLang="ko-KR" sz="1100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35" name="모서리가 둥근 직사각형 34"/>
            <p:cNvSpPr/>
            <p:nvPr/>
          </p:nvSpPr>
          <p:spPr>
            <a:xfrm>
              <a:off x="1102914" y="6027212"/>
              <a:ext cx="1080120" cy="504056"/>
            </a:xfrm>
            <a:prstGeom prst="round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en-US" altLang="ko-KR" sz="1100" dirty="0" smtClean="0">
                  <a:solidFill>
                    <a:schemeClr val="tx1"/>
                  </a:solidFill>
                </a:rPr>
                <a:t>MM.02.05.02</a:t>
              </a:r>
            </a:p>
            <a:p>
              <a:pPr marL="92075" indent="-92075" algn="ctr"/>
              <a:r>
                <a:rPr lang="ko-KR" altLang="en-US" sz="1100" dirty="0" smtClean="0">
                  <a:solidFill>
                    <a:schemeClr val="tx1"/>
                  </a:solidFill>
                </a:rPr>
                <a:t>스크랩처리</a:t>
              </a:r>
              <a:endParaRPr lang="en-US" altLang="ko-KR" sz="1100" dirty="0" smtClean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40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4" y="823913"/>
            <a:ext cx="831851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488952" y="1363439"/>
          <a:ext cx="8856663" cy="4826579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579771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161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86966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lang="ko-KR" altLang="en-US" sz="1200" dirty="0" err="1" smtClean="0">
                          <a:latin typeface="+mn-ea"/>
                          <a:ea typeface="+mn-ea"/>
                        </a:rPr>
                        <a:t>재작업의뢰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latinLnBrk="0"/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생산공정에서 불량 발생으로 수리 또는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재작업이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필요할 경우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생산완료 후 수리작업이 필요할 경우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외부반입되어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수리 및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재작업이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필요한경우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재작업을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의뢰함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1184"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90000"/>
                        </a:lnSpc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lang="ko-KR" altLang="en-US" sz="1200" dirty="0" err="1" smtClean="0">
                          <a:latin typeface="+mn-ea"/>
                          <a:ea typeface="+mn-ea"/>
                        </a:rPr>
                        <a:t>재작업조건</a:t>
                      </a:r>
                      <a:r>
                        <a:rPr lang="ko-KR" altLang="en-US" sz="1200" dirty="0" smtClean="0">
                          <a:latin typeface="+mn-ea"/>
                          <a:ea typeface="+mn-ea"/>
                        </a:rPr>
                        <a:t> 설정통보</a:t>
                      </a:r>
                      <a:endParaRPr lang="en-US" altLang="ko-KR" sz="1200" dirty="0" smtClean="0">
                        <a:latin typeface="+mn-ea"/>
                        <a:ea typeface="+mn-ea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재작업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가부를 판단하여 폐기하거나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재작업이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필요할 시에는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재작업조건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설정하여 통보한다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270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3. </a:t>
                      </a:r>
                      <a:r>
                        <a:rPr lang="ko-KR" altLang="en-US" sz="1200" dirty="0" err="1" smtClean="0">
                          <a:latin typeface="+mn-ea"/>
                          <a:ea typeface="+mn-ea"/>
                        </a:rPr>
                        <a:t>재작업</a:t>
                      </a:r>
                      <a:r>
                        <a:rPr lang="ko-KR" altLang="en-US" sz="120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dirty="0" err="1" smtClean="0">
                          <a:latin typeface="+mn-ea"/>
                          <a:ea typeface="+mn-ea"/>
                        </a:rPr>
                        <a:t>오더생성</a:t>
                      </a:r>
                      <a:endParaRPr lang="en-US" altLang="ko-KR" sz="1200" dirty="0" smtClean="0">
                        <a:latin typeface="+mn-ea"/>
                        <a:ea typeface="+mn-ea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kern="1200" dirty="0" err="1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리워크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 </a:t>
                      </a:r>
                      <a:r>
                        <a:rPr lang="ko-KR" altLang="en-US" sz="1200" kern="1200" dirty="0" err="1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오더유형으로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 </a:t>
                      </a:r>
                      <a:r>
                        <a:rPr lang="ko-KR" altLang="en-US" sz="1200" kern="1200" dirty="0" err="1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오더생성</a:t>
                      </a:r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( ZP02)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CO01(MTS)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CO08(MTO)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2706"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90000"/>
                        </a:lnSpc>
                      </a:pPr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4. </a:t>
                      </a:r>
                      <a:r>
                        <a:rPr lang="ko-KR" altLang="en-US" sz="1200" dirty="0" err="1" smtClean="0">
                          <a:latin typeface="+mn-ea"/>
                          <a:ea typeface="+mn-ea"/>
                        </a:rPr>
                        <a:t>재작업</a:t>
                      </a:r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BOM </a:t>
                      </a:r>
                      <a:r>
                        <a:rPr lang="ko-KR" altLang="en-US" sz="1200" dirty="0" smtClean="0">
                          <a:latin typeface="+mn-ea"/>
                          <a:ea typeface="+mn-ea"/>
                        </a:rPr>
                        <a:t>조정</a:t>
                      </a:r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dirty="0" smtClean="0">
                          <a:latin typeface="+mn-ea"/>
                          <a:ea typeface="+mn-ea"/>
                        </a:rPr>
                        <a:t>추가</a:t>
                      </a:r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dirty="0" smtClean="0">
                          <a:latin typeface="+mn-ea"/>
                          <a:ea typeface="+mn-ea"/>
                        </a:rPr>
                        <a:t>삭제</a:t>
                      </a:r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)</a:t>
                      </a:r>
                      <a:endParaRPr lang="en-US" altLang="ko-KR" sz="1200" dirty="0">
                        <a:latin typeface="+mn-ea"/>
                        <a:ea typeface="+mn-ea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기존의 정상생산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BOM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을 참조하여 필요 자재만 사용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32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5. </a:t>
                      </a:r>
                      <a:r>
                        <a:rPr lang="ko-KR" altLang="en-US" sz="1200" dirty="0" err="1" smtClean="0">
                          <a:latin typeface="+mn-ea"/>
                          <a:ea typeface="+mn-ea"/>
                        </a:rPr>
                        <a:t>재작업</a:t>
                      </a:r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RTN</a:t>
                      </a:r>
                      <a:r>
                        <a:rPr lang="ko-KR" altLang="en-US" sz="1200" dirty="0" smtClean="0">
                          <a:latin typeface="+mn-ea"/>
                          <a:ea typeface="+mn-ea"/>
                        </a:rPr>
                        <a:t>지정</a:t>
                      </a:r>
                      <a:endParaRPr lang="en-US" altLang="ko-KR" sz="1200" dirty="0" smtClean="0">
                        <a:latin typeface="+mn-ea"/>
                        <a:ea typeface="+mn-ea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기존의 정상생산 </a:t>
                      </a:r>
                      <a:r>
                        <a:rPr lang="ko-KR" altLang="en-US" sz="12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라우팅을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 참조하여 필요공정만 사용하고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, </a:t>
                      </a:r>
                      <a:r>
                        <a:rPr lang="ko-KR" altLang="en-US" sz="12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필요시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 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 Activity </a:t>
                      </a:r>
                      <a:r>
                        <a:rPr lang="ko-KR" altLang="en-US" sz="12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표준값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 변경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270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latin typeface="+mn-ea"/>
                          <a:ea typeface="+mn-ea"/>
                        </a:rPr>
                        <a:t>6. </a:t>
                      </a:r>
                      <a:r>
                        <a:rPr lang="ko-KR" altLang="en-US" sz="1200" dirty="0" err="1" smtClean="0">
                          <a:latin typeface="+mn-ea"/>
                          <a:ea typeface="+mn-ea"/>
                        </a:rPr>
                        <a:t>재작업오더</a:t>
                      </a:r>
                      <a:r>
                        <a:rPr lang="ko-KR" altLang="en-US" sz="120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dirty="0" err="1" smtClean="0">
                          <a:latin typeface="+mn-ea"/>
                          <a:ea typeface="+mn-ea"/>
                        </a:rPr>
                        <a:t>릴리즈</a:t>
                      </a:r>
                      <a:endParaRPr lang="en-US" altLang="ko-KR" sz="1200" dirty="0" smtClean="0">
                        <a:latin typeface="+mn-ea"/>
                        <a:ea typeface="+mn-ea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재작업오더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릴리즈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및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POP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I/F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전송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270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270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2" y="69854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40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4" y="823913"/>
            <a:ext cx="831851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6" y="2060575"/>
          <a:ext cx="8528049" cy="3292478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2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MTS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제품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Rework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오더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MTS Rework Order (ZP02)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MTO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제품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Rework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오더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 Rework Order (ZP02)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CO08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재고현황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레포트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체화품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MTO/MTS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수량 조회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ZPPR0080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재작업후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재고확인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MMBE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 to M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MB1B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 대체 수불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 대체 수불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ZPPR0090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2" y="69854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MTS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 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(MTO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CO08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작업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생산플랜트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1100 /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:1200 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:1300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(ZP02 :  Rework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T-code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MTS : CO01  /  MTO : CO08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中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ZP01(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표준생산오더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MPS(MRP)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계획오더에서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릴리즈하며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 外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오더유형은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CO01/CO08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오더 생성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MTS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MTS  Rework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8897" y="1672319"/>
            <a:ext cx="4971878" cy="338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09" y="2718711"/>
            <a:ext cx="2097277" cy="1292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재작업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수량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시작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재작업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일자 및 작업시작시간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일정계획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1.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순방향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(Forwards)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시작일로 생산종료일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스케쥴링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2.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역방향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(Backwards)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종료일로 생산시작일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스케쥴링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3) 3.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생산능력소요량 전용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(Only capacity requirement)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4) 4.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현재일자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(Current date)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5) 5.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시간단위 순방향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(Forwards in time)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: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시작일시로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생산종료일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스케쥴링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6) 6.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시간단위 역방향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(Backwards in time)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: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종료일시로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생산시작일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스케쥴링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MTS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MTS  Rework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9436" y="1534890"/>
            <a:ext cx="5002665" cy="3878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ko-KR" sz="1000" dirty="0" smtClean="0"/>
                    </a:p>
                    <a:p>
                      <a:pPr marL="228600" indent="-228600">
                        <a:buAutoNum type="arabicPeriod"/>
                      </a:pPr>
                      <a:r>
                        <a:rPr lang="ko-KR" altLang="en-US" sz="1000" dirty="0" smtClean="0"/>
                        <a:t>저장위치</a:t>
                      </a:r>
                      <a:endParaRPr lang="en-US" altLang="ko-KR" sz="1000" dirty="0" smtClean="0"/>
                    </a:p>
                    <a:p>
                      <a:pPr marL="228600" indent="-228600">
                        <a:buNone/>
                      </a:pPr>
                      <a:endParaRPr lang="en-US" altLang="ko-KR" sz="1000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aseline="0" dirty="0" smtClean="0"/>
                        <a:t>     : Rework </a:t>
                      </a:r>
                      <a:r>
                        <a:rPr lang="ko-KR" altLang="en-US" sz="1000" baseline="0" dirty="0" smtClean="0"/>
                        <a:t>생산 작업 </a:t>
                      </a:r>
                      <a:r>
                        <a:rPr lang="ko-KR" altLang="en-US" sz="1000" baseline="0" dirty="0" err="1" smtClean="0"/>
                        <a:t>완료후</a:t>
                      </a:r>
                      <a:r>
                        <a:rPr lang="ko-KR" altLang="en-US" sz="1000" baseline="0" dirty="0" smtClean="0"/>
                        <a:t> 입고될 창고지정</a:t>
                      </a:r>
                      <a:endParaRPr lang="en-US" altLang="ko-KR" sz="1000" baseline="0" dirty="0" smtClean="0"/>
                    </a:p>
                    <a:p>
                      <a:pPr marL="228600" indent="-228600">
                        <a:buNone/>
                      </a:pPr>
                      <a:endParaRPr lang="en-US" altLang="ko-KR" sz="1000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aseline="0" dirty="0" smtClean="0"/>
                        <a:t>     ex) Rework </a:t>
                      </a:r>
                      <a:r>
                        <a:rPr lang="ko-KR" altLang="en-US" sz="1000" baseline="0" dirty="0" smtClean="0"/>
                        <a:t>작업 후 출고작업 </a:t>
                      </a:r>
                      <a:r>
                        <a:rPr lang="ko-KR" altLang="en-US" sz="1000" baseline="0" dirty="0" err="1" smtClean="0"/>
                        <a:t>진행시</a:t>
                      </a:r>
                      <a:r>
                        <a:rPr lang="ko-KR" altLang="en-US" sz="1000" baseline="0" dirty="0" smtClean="0"/>
                        <a:t>  </a:t>
                      </a:r>
                      <a:r>
                        <a:rPr lang="ko-KR" altLang="en-US" sz="1000" baseline="0" dirty="0" err="1" smtClean="0"/>
                        <a:t>품질팀의</a:t>
                      </a:r>
                      <a:r>
                        <a:rPr lang="ko-KR" altLang="en-US" sz="1000" baseline="0" dirty="0" smtClean="0"/>
                        <a:t> 판단에</a:t>
                      </a:r>
                      <a:r>
                        <a:rPr lang="en-US" altLang="ko-KR" sz="1000" baseline="0" dirty="0" smtClean="0"/>
                        <a:t> </a:t>
                      </a:r>
                      <a:r>
                        <a:rPr lang="ko-KR" altLang="en-US" sz="1000" baseline="0" dirty="0" smtClean="0"/>
                        <a:t>시간이 </a:t>
                      </a:r>
                      <a:r>
                        <a:rPr lang="ko-KR" altLang="en-US" sz="1000" baseline="0" dirty="0" err="1" smtClean="0"/>
                        <a:t>소요될시</a:t>
                      </a:r>
                      <a:r>
                        <a:rPr lang="ko-KR" altLang="en-US" sz="1000" baseline="0" dirty="0" smtClean="0"/>
                        <a:t> 입고창고를 </a:t>
                      </a:r>
                      <a:r>
                        <a:rPr lang="ko-KR" altLang="en-US" sz="1000" baseline="0" dirty="0" err="1" smtClean="0"/>
                        <a:t>품질팀으로</a:t>
                      </a:r>
                      <a:r>
                        <a:rPr lang="ko-KR" altLang="en-US" sz="1000" baseline="0" dirty="0" smtClean="0"/>
                        <a:t> 지정하고</a:t>
                      </a:r>
                      <a:r>
                        <a:rPr lang="en-US" altLang="ko-KR" sz="1000" baseline="0" dirty="0" smtClean="0"/>
                        <a:t>, </a:t>
                      </a:r>
                      <a:r>
                        <a:rPr lang="ko-KR" altLang="en-US" sz="1000" baseline="0" dirty="0" err="1" smtClean="0"/>
                        <a:t>품질팀의</a:t>
                      </a:r>
                      <a:r>
                        <a:rPr lang="ko-KR" altLang="en-US" sz="1000" baseline="0" dirty="0" smtClean="0"/>
                        <a:t> 가용재고라고 판단이 </a:t>
                      </a:r>
                      <a:r>
                        <a:rPr lang="ko-KR" altLang="en-US" sz="1000" baseline="0" dirty="0" err="1" smtClean="0"/>
                        <a:t>완료시</a:t>
                      </a:r>
                      <a:r>
                        <a:rPr lang="ko-KR" altLang="en-US" sz="1000" baseline="0" dirty="0" smtClean="0"/>
                        <a:t> </a:t>
                      </a:r>
                      <a:r>
                        <a:rPr lang="ko-KR" altLang="en-US" sz="1000" baseline="0" dirty="0" err="1" smtClean="0"/>
                        <a:t>창고트랜스퍼하여</a:t>
                      </a:r>
                      <a:r>
                        <a:rPr lang="ko-KR" altLang="en-US" sz="1000" baseline="0" dirty="0" smtClean="0"/>
                        <a:t> 가용재고로 사용</a:t>
                      </a:r>
                      <a:endParaRPr lang="en-US" altLang="ko-KR" sz="1000" baseline="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000" dirty="0" smtClean="0"/>
                        <a:t>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MTS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MTS  Rework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673" y="1517500"/>
            <a:ext cx="4982935" cy="3903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00" dirty="0" smtClean="0"/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생산작업을 진행할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Routing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               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          PP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선택위해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Possible entry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3)          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생산작업진행할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버전을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엔터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Version : BOM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ROUTING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조합들의 정의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MTS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MTS  Rework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2095" y="1659393"/>
            <a:ext cx="2961594" cy="1945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39207" y="1355272"/>
            <a:ext cx="1949223" cy="2557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0498" y="3720874"/>
            <a:ext cx="4046951" cy="1659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순서도: 연결자 12"/>
          <p:cNvSpPr/>
          <p:nvPr/>
        </p:nvSpPr>
        <p:spPr>
          <a:xfrm>
            <a:off x="1917799" y="330932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4" name="순서도: 연결자 13"/>
          <p:cNvSpPr/>
          <p:nvPr/>
        </p:nvSpPr>
        <p:spPr>
          <a:xfrm>
            <a:off x="4927698" y="153495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5" name="순서도: 연결자 14"/>
          <p:cNvSpPr/>
          <p:nvPr/>
        </p:nvSpPr>
        <p:spPr>
          <a:xfrm>
            <a:off x="777519" y="370393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4269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10312" y="2059440"/>
            <a:ext cx="350838" cy="24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순서도: 연결자 16"/>
          <p:cNvSpPr/>
          <p:nvPr/>
        </p:nvSpPr>
        <p:spPr>
          <a:xfrm>
            <a:off x="5940070" y="208195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8" name="순서도: 연결자 17"/>
          <p:cNvSpPr/>
          <p:nvPr/>
        </p:nvSpPr>
        <p:spPr>
          <a:xfrm>
            <a:off x="5945512" y="238131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9" name="순서도: 연결자 18"/>
          <p:cNvSpPr/>
          <p:nvPr/>
        </p:nvSpPr>
        <p:spPr>
          <a:xfrm>
            <a:off x="5959120" y="271333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생산오더에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대한 즉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Rework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작업에 대한 설명 및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Rework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유의해야할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사항등을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I/F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 지시사항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POP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기타상항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 150 Byte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작성가능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MTS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MTS  Rework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4545" y="1524882"/>
            <a:ext cx="4931228" cy="3814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작업개요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헤더에서      작업개요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(F5)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좌측과 같은 작업개요 화면이 보인다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Rework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필요한 공정을             버튼을 통해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추가하거나 삭제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EX)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박스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스티커만 변경하는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재작업건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1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차조립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(10),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충전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(20), 2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차조립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(30)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작업이 불필요함으로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삭제하고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완성포장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(40),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(50)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공정만 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작업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(Routing)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外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수정이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필요할시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MTS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MTS  Rework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0" name="그룹 9"/>
          <p:cNvGrpSpPr/>
          <p:nvPr/>
        </p:nvGrpSpPr>
        <p:grpSpPr>
          <a:xfrm>
            <a:off x="375557" y="1600200"/>
            <a:ext cx="5022323" cy="3714750"/>
            <a:chOff x="375556" y="1538968"/>
            <a:chExt cx="5022322" cy="2555210"/>
          </a:xfrm>
        </p:grpSpPr>
        <p:pic>
          <p:nvPicPr>
            <p:cNvPr id="244738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5082" y="1538968"/>
              <a:ext cx="5012796" cy="19553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473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5556" y="3490233"/>
              <a:ext cx="5021036" cy="6039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67588" y="1416504"/>
            <a:ext cx="2000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02312" y="1926092"/>
            <a:ext cx="514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10564" y="2923499"/>
            <a:ext cx="2571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 개요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Rework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 부품 재구성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작업개요에서 삭제한 공정에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Allocation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되어있는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부품구성은 삭제완료 되었으며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좌측 구성부품에서 불필요한 구성부품은 삭제를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필요한 자재항목은 추가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구성품목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품목범주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재작업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제품은 최우선 작업에 반영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EX)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박스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스티커만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교체시에는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부분은 삭제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재작업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대상 제품은 구성부품으로 추가하여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형명스티커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박스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재작업대상으로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구성결정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3)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저장    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메시지확인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4) POP I/F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Rework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작업이 완료 후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재작업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제품에 대한 재고를 확인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할것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상기에서는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PCC04246(GB80L: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대리점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카포스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제품을 박스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스티커를 변경하여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PCC00581(GB80L(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대리점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변경 예시로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PCC04246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PCC00581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재고를 반드시 확인필요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재작업지시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재작업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완료수량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+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재작업제품불량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수량 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일치해야함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불일치시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현물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장부재고 확인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MTS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MTS  Rework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1" name="그룹 10"/>
          <p:cNvGrpSpPr/>
          <p:nvPr/>
        </p:nvGrpSpPr>
        <p:grpSpPr>
          <a:xfrm>
            <a:off x="404815" y="1548497"/>
            <a:ext cx="4983615" cy="3309257"/>
            <a:chOff x="404813" y="1548493"/>
            <a:chExt cx="4983615" cy="2602163"/>
          </a:xfrm>
        </p:grpSpPr>
        <p:pic>
          <p:nvPicPr>
            <p:cNvPr id="245763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08213" y="3544624"/>
              <a:ext cx="4980215" cy="6060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5765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04813" y="1548493"/>
              <a:ext cx="4979701" cy="2011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" name="직사각형 11"/>
          <p:cNvSpPr/>
          <p:nvPr/>
        </p:nvSpPr>
        <p:spPr>
          <a:xfrm>
            <a:off x="400050" y="3804561"/>
            <a:ext cx="4988380" cy="13879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16381" y="2947311"/>
            <a:ext cx="4988378" cy="416379"/>
          </a:xfrm>
          <a:prstGeom prst="rect">
            <a:avLst/>
          </a:prstGeom>
          <a:noFill/>
          <a:ln w="19050">
            <a:solidFill>
              <a:srgbClr val="1039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97331" y="3665766"/>
            <a:ext cx="4988378" cy="114301"/>
          </a:xfrm>
          <a:prstGeom prst="rect">
            <a:avLst/>
          </a:prstGeom>
          <a:noFill/>
          <a:ln w="19050">
            <a:solidFill>
              <a:srgbClr val="1039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742470" y="3208569"/>
            <a:ext cx="454478" cy="111579"/>
          </a:xfrm>
          <a:prstGeom prst="rect">
            <a:avLst/>
          </a:prstGeom>
          <a:noFill/>
          <a:ln w="19050">
            <a:solidFill>
              <a:srgbClr val="1039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984426" y="3385461"/>
            <a:ext cx="454478" cy="11157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576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97402" y="3777343"/>
            <a:ext cx="295276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80494" y="3817488"/>
            <a:ext cx="2476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 -&gt; MTO Rework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 프로세스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1. MTO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재작업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프로세스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MTO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단계로 다른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오더로 의장사양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(VC)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및 제품 코드 변경이 어려우며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MTO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재고를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MTS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재고로 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1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차변경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(MB1B / ZPPR0090)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 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Rework Order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작업을 통해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재고를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재고화 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MTO(S/O #1)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MTS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Rework(ZP02)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MTO(S/O #2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2. Rework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작업을 진행할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 #1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수출영업에서 반드시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Reject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하여야하며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Reject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실시시에는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중복생산 발생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!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CO08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MTO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  Rework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 진행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559559" y="1784445"/>
            <a:ext cx="1173708" cy="450376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err="1" smtClean="0">
                <a:solidFill>
                  <a:schemeClr val="tx1"/>
                </a:solidFill>
              </a:rPr>
              <a:t>기존판매오더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생산완료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2472525" y="1784445"/>
            <a:ext cx="955343" cy="450376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err="1" smtClean="0">
                <a:solidFill>
                  <a:schemeClr val="tx1"/>
                </a:solidFill>
              </a:rPr>
              <a:t>기존오더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Reject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01507" y="3261820"/>
            <a:ext cx="1487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SD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재작업요청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기안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989703" y="1784445"/>
            <a:ext cx="955343" cy="450376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dirty="0" smtClean="0">
                <a:solidFill>
                  <a:schemeClr val="tx1"/>
                </a:solidFill>
              </a:rPr>
              <a:t>신규판매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dirty="0" err="1" smtClean="0">
                <a:solidFill>
                  <a:schemeClr val="tx1"/>
                </a:solidFill>
              </a:rPr>
              <a:t>오더생성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1" name="직선 화살표 연결선 10"/>
          <p:cNvCxnSpPr>
            <a:stCxn id="6" idx="3"/>
            <a:endCxn id="7" idx="1"/>
          </p:cNvCxnSpPr>
          <p:nvPr/>
        </p:nvCxnSpPr>
        <p:spPr>
          <a:xfrm>
            <a:off x="1733266" y="2009633"/>
            <a:ext cx="739258" cy="0"/>
          </a:xfrm>
          <a:prstGeom prst="straightConnector1">
            <a:avLst/>
          </a:prstGeom>
          <a:ln w="95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/>
          <p:cNvCxnSpPr>
            <a:stCxn id="7" idx="3"/>
            <a:endCxn id="9" idx="1"/>
          </p:cNvCxnSpPr>
          <p:nvPr/>
        </p:nvCxnSpPr>
        <p:spPr>
          <a:xfrm>
            <a:off x="3427868" y="2009633"/>
            <a:ext cx="561835" cy="0"/>
          </a:xfrm>
          <a:prstGeom prst="straightConnector1">
            <a:avLst/>
          </a:prstGeom>
          <a:ln w="95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667302" y="2117684"/>
            <a:ext cx="857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재작업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발생시</a:t>
            </a:r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302762" y="3110553"/>
            <a:ext cx="1937983" cy="642582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dirty="0" smtClean="0">
                <a:solidFill>
                  <a:schemeClr val="tx1"/>
                </a:solidFill>
              </a:rPr>
              <a:t>기존 </a:t>
            </a:r>
            <a:r>
              <a:rPr lang="en-US" altLang="ko-KR" dirty="0" smtClean="0">
                <a:solidFill>
                  <a:schemeClr val="tx1"/>
                </a:solidFill>
              </a:rPr>
              <a:t>MTO</a:t>
            </a:r>
            <a:r>
              <a:rPr lang="ko-KR" altLang="en-US" dirty="0" smtClean="0">
                <a:solidFill>
                  <a:schemeClr val="tx1"/>
                </a:solidFill>
              </a:rPr>
              <a:t>→</a:t>
            </a:r>
            <a:r>
              <a:rPr lang="en-US" altLang="ko-KR" dirty="0" smtClean="0">
                <a:solidFill>
                  <a:schemeClr val="tx1"/>
                </a:solidFill>
              </a:rPr>
              <a:t>MTS </a:t>
            </a:r>
          </a:p>
          <a:p>
            <a:pPr marL="92075" indent="-92075" algn="ctr"/>
            <a:r>
              <a:rPr lang="ko-KR" altLang="en-US" dirty="0" smtClean="0">
                <a:solidFill>
                  <a:schemeClr val="tx1"/>
                </a:solidFill>
              </a:rPr>
              <a:t>재고전환</a:t>
            </a:r>
            <a:r>
              <a:rPr lang="en-US" altLang="ko-KR" dirty="0" smtClean="0">
                <a:solidFill>
                  <a:schemeClr val="tx1"/>
                </a:solidFill>
              </a:rPr>
              <a:t>(MB1B)</a:t>
            </a:r>
          </a:p>
          <a:p>
            <a:pPr marL="92075" indent="-92075" algn="ctr"/>
            <a:r>
              <a:rPr lang="ko-KR" altLang="en-US" dirty="0" smtClean="0">
                <a:solidFill>
                  <a:schemeClr val="tx1"/>
                </a:solidFill>
              </a:rPr>
              <a:t>영업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제품관리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95785" y="1624084"/>
            <a:ext cx="4981433" cy="2169994"/>
          </a:xfrm>
          <a:prstGeom prst="rect">
            <a:avLst/>
          </a:prstGeom>
          <a:noFill/>
          <a:ln w="15875">
            <a:solidFill>
              <a:srgbClr val="FF00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7" name="꺾인 연결선 26"/>
          <p:cNvCxnSpPr>
            <a:stCxn id="9" idx="2"/>
            <a:endCxn id="21" idx="0"/>
          </p:cNvCxnSpPr>
          <p:nvPr/>
        </p:nvCxnSpPr>
        <p:spPr>
          <a:xfrm rot="5400000">
            <a:off x="3931698" y="2574879"/>
            <a:ext cx="875732" cy="195621"/>
          </a:xfrm>
          <a:prstGeom prst="bentConnector3">
            <a:avLst>
              <a:gd name="adj1" fmla="val 50000"/>
            </a:avLst>
          </a:prstGeom>
          <a:ln w="95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직사각형 27"/>
          <p:cNvSpPr/>
          <p:nvPr/>
        </p:nvSpPr>
        <p:spPr>
          <a:xfrm>
            <a:off x="398058" y="3823685"/>
            <a:ext cx="4981433" cy="1389797"/>
          </a:xfrm>
          <a:prstGeom prst="rect">
            <a:avLst/>
          </a:prstGeom>
          <a:noFill/>
          <a:ln w="15875">
            <a:solidFill>
              <a:srgbClr val="00206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1323833" y="4382069"/>
            <a:ext cx="3073025" cy="642582"/>
          </a:xfrm>
          <a:prstGeom prst="round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chemeClr val="tx1"/>
                </a:solidFill>
              </a:rPr>
              <a:t>Rework Process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sz="1200" dirty="0" smtClean="0">
                <a:solidFill>
                  <a:schemeClr val="tx1"/>
                </a:solidFill>
              </a:rPr>
              <a:t>MTS </a:t>
            </a:r>
            <a:r>
              <a:rPr lang="ko-KR" altLang="en-US" sz="1200" dirty="0" smtClean="0">
                <a:solidFill>
                  <a:schemeClr val="tx1"/>
                </a:solidFill>
              </a:rPr>
              <a:t>→ </a:t>
            </a:r>
            <a:r>
              <a:rPr lang="en-US" altLang="ko-KR" sz="1200" dirty="0" smtClean="0">
                <a:solidFill>
                  <a:schemeClr val="tx1"/>
                </a:solidFill>
              </a:rPr>
              <a:t>MTO </a:t>
            </a:r>
            <a:r>
              <a:rPr lang="ko-KR" altLang="en-US" sz="1200" dirty="0" smtClean="0">
                <a:solidFill>
                  <a:schemeClr val="tx1"/>
                </a:solidFill>
              </a:rPr>
              <a:t>신규재고로 전환</a:t>
            </a:r>
            <a:endParaRPr lang="en-US" altLang="ko-KR" sz="1200" dirty="0" smtClean="0">
              <a:solidFill>
                <a:schemeClr val="tx1"/>
              </a:solidFill>
            </a:endParaRPr>
          </a:p>
        </p:txBody>
      </p:sp>
      <p:cxnSp>
        <p:nvCxnSpPr>
          <p:cNvPr id="30" name="꺾인 연결선 29"/>
          <p:cNvCxnSpPr>
            <a:stCxn id="21" idx="2"/>
            <a:endCxn id="29" idx="0"/>
          </p:cNvCxnSpPr>
          <p:nvPr/>
        </p:nvCxnSpPr>
        <p:spPr>
          <a:xfrm rot="5400000">
            <a:off x="3251583" y="3361899"/>
            <a:ext cx="628934" cy="1411407"/>
          </a:xfrm>
          <a:prstGeom prst="bentConnector3">
            <a:avLst>
              <a:gd name="adj1" fmla="val 50000"/>
            </a:avLst>
          </a:prstGeom>
          <a:ln w="95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564445" y="3307644"/>
            <a:ext cx="8805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영업</a:t>
            </a:r>
            <a:endParaRPr lang="ko-KR" altLang="en-US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70088" y="3956757"/>
            <a:ext cx="8805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103991"/>
                </a:solidFill>
                <a:latin typeface="맑은 고딕" pitchFamily="50" charset="-127"/>
                <a:ea typeface="맑은 고딕" pitchFamily="50" charset="-127"/>
              </a:rPr>
              <a:t>생산본부</a:t>
            </a:r>
            <a:endParaRPr lang="ko-KR" altLang="en-US" dirty="0">
              <a:solidFill>
                <a:srgbClr val="10399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 MTO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 Rework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작업은 좌측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CO08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선행작업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1) Rework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작업할 대체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영업으로부터 접수확인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Reject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MTO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→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MTS (MB1B , ZPPR0090)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Transfer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진행하여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MTO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재고를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MTS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MTM(Material To Material)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Rework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작업진행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제품관리 및 영업에서 진행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--------------------------------------------------------------------------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Rework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작업하여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생산완료할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대체판매오더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넘버와 항목입력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판매오더의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자재항목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3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플랜트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1200,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1300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4"/>
                        <a:tabLst/>
                      </a:pP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ZP02 : Rework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 선택 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엔터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CO08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MTO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  Rework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 진행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5557" y="1747157"/>
            <a:ext cx="503908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재작업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수량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시작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재작업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일자 및 작업시작시간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(CO01)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다른점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MTO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연결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CO08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MTO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  Rework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 진행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3043" y="1620611"/>
            <a:ext cx="4825773" cy="3758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473530" y="4033157"/>
            <a:ext cx="4425042" cy="46536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 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ko-KR" sz="1000" dirty="0" smtClean="0"/>
                    </a:p>
                    <a:p>
                      <a:pPr marL="228600" indent="-228600">
                        <a:buAutoNum type="arabicPeriod"/>
                      </a:pPr>
                      <a:r>
                        <a:rPr lang="en-US" altLang="ko-KR" sz="1000" dirty="0" smtClean="0"/>
                        <a:t>MTS </a:t>
                      </a:r>
                      <a:r>
                        <a:rPr lang="ko-KR" altLang="en-US" sz="1000" dirty="0" smtClean="0"/>
                        <a:t>와 다른게 </a:t>
                      </a:r>
                      <a:r>
                        <a:rPr lang="en-US" altLang="ko-KR" sz="1000" dirty="0" smtClean="0"/>
                        <a:t>MTO</a:t>
                      </a:r>
                      <a:r>
                        <a:rPr lang="ko-KR" altLang="en-US" sz="1000" dirty="0" smtClean="0"/>
                        <a:t>는 판매오더와 연결</a:t>
                      </a:r>
                      <a:r>
                        <a:rPr lang="en-US" altLang="ko-KR" sz="1000" dirty="0" smtClean="0"/>
                        <a:t>.</a:t>
                      </a:r>
                      <a:endParaRPr lang="en-US" altLang="ko-KR" sz="1000" baseline="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000" dirty="0" smtClean="0"/>
                        <a:t>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CO08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MTO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  Rework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 진행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575" y="1559379"/>
            <a:ext cx="4962524" cy="3837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514353" y="4318911"/>
            <a:ext cx="2547256" cy="13879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ko-KR" sz="1000" dirty="0" smtClean="0"/>
                    </a:p>
                    <a:p>
                      <a:pPr marL="228600" indent="-228600">
                        <a:buAutoNum type="arabicPeriod"/>
                      </a:pPr>
                      <a:r>
                        <a:rPr lang="ko-KR" altLang="en-US" sz="1000" dirty="0" smtClean="0"/>
                        <a:t>저장위치</a:t>
                      </a:r>
                      <a:endParaRPr lang="en-US" altLang="ko-KR" sz="1000" dirty="0" smtClean="0"/>
                    </a:p>
                    <a:p>
                      <a:pPr marL="228600" indent="-228600">
                        <a:buNone/>
                      </a:pPr>
                      <a:endParaRPr lang="en-US" altLang="ko-KR" sz="1000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aseline="0" dirty="0" smtClean="0"/>
                        <a:t>     : Rework </a:t>
                      </a:r>
                      <a:r>
                        <a:rPr lang="ko-KR" altLang="en-US" sz="1000" baseline="0" dirty="0" smtClean="0"/>
                        <a:t>생산 작업 </a:t>
                      </a:r>
                      <a:r>
                        <a:rPr lang="ko-KR" altLang="en-US" sz="1000" baseline="0" dirty="0" err="1" smtClean="0"/>
                        <a:t>완료후</a:t>
                      </a:r>
                      <a:r>
                        <a:rPr lang="ko-KR" altLang="en-US" sz="1000" baseline="0" dirty="0" smtClean="0"/>
                        <a:t> 입고될 창고지정</a:t>
                      </a:r>
                      <a:endParaRPr lang="en-US" altLang="ko-KR" sz="1000" baseline="0" dirty="0" smtClean="0"/>
                    </a:p>
                    <a:p>
                      <a:pPr marL="228600" indent="-228600">
                        <a:buNone/>
                      </a:pPr>
                      <a:endParaRPr lang="en-US" altLang="ko-KR" sz="1000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aseline="0" dirty="0" smtClean="0"/>
                        <a:t>     ex) Rework </a:t>
                      </a:r>
                      <a:r>
                        <a:rPr lang="ko-KR" altLang="en-US" sz="1000" baseline="0" dirty="0" smtClean="0"/>
                        <a:t>작업 후 출고작업 </a:t>
                      </a:r>
                      <a:r>
                        <a:rPr lang="ko-KR" altLang="en-US" sz="1000" baseline="0" dirty="0" err="1" smtClean="0"/>
                        <a:t>진행시</a:t>
                      </a:r>
                      <a:r>
                        <a:rPr lang="ko-KR" altLang="en-US" sz="1000" baseline="0" dirty="0" smtClean="0"/>
                        <a:t>  </a:t>
                      </a:r>
                      <a:r>
                        <a:rPr lang="ko-KR" altLang="en-US" sz="1000" baseline="0" dirty="0" err="1" smtClean="0"/>
                        <a:t>품질팀의</a:t>
                      </a:r>
                      <a:r>
                        <a:rPr lang="ko-KR" altLang="en-US" sz="1000" baseline="0" dirty="0" smtClean="0"/>
                        <a:t> 판단에</a:t>
                      </a:r>
                      <a:r>
                        <a:rPr lang="en-US" altLang="ko-KR" sz="1000" baseline="0" dirty="0" smtClean="0"/>
                        <a:t> </a:t>
                      </a:r>
                      <a:r>
                        <a:rPr lang="ko-KR" altLang="en-US" sz="1000" baseline="0" dirty="0" smtClean="0"/>
                        <a:t>시간이 </a:t>
                      </a:r>
                      <a:r>
                        <a:rPr lang="ko-KR" altLang="en-US" sz="1000" baseline="0" dirty="0" err="1" smtClean="0"/>
                        <a:t>소요될시</a:t>
                      </a:r>
                      <a:r>
                        <a:rPr lang="ko-KR" altLang="en-US" sz="1000" baseline="0" dirty="0" smtClean="0"/>
                        <a:t> 입고창고를 </a:t>
                      </a:r>
                      <a:r>
                        <a:rPr lang="ko-KR" altLang="en-US" sz="1000" baseline="0" dirty="0" err="1" smtClean="0"/>
                        <a:t>품질팀으로</a:t>
                      </a:r>
                      <a:r>
                        <a:rPr lang="ko-KR" altLang="en-US" sz="1000" baseline="0" dirty="0" smtClean="0"/>
                        <a:t> 지정하고</a:t>
                      </a:r>
                      <a:r>
                        <a:rPr lang="en-US" altLang="ko-KR" sz="1000" baseline="0" dirty="0" smtClean="0"/>
                        <a:t>, </a:t>
                      </a:r>
                      <a:r>
                        <a:rPr lang="ko-KR" altLang="en-US" sz="1000" baseline="0" dirty="0" err="1" smtClean="0"/>
                        <a:t>품질팀의</a:t>
                      </a:r>
                      <a:r>
                        <a:rPr lang="ko-KR" altLang="en-US" sz="1000" baseline="0" dirty="0" smtClean="0"/>
                        <a:t> 가용재고라고 판단이 </a:t>
                      </a:r>
                      <a:r>
                        <a:rPr lang="ko-KR" altLang="en-US" sz="1000" baseline="0" dirty="0" err="1" smtClean="0"/>
                        <a:t>완료시</a:t>
                      </a:r>
                      <a:r>
                        <a:rPr lang="ko-KR" altLang="en-US" sz="1000" baseline="0" dirty="0" smtClean="0"/>
                        <a:t> </a:t>
                      </a:r>
                      <a:r>
                        <a:rPr lang="ko-KR" altLang="en-US" sz="1000" baseline="0" dirty="0" err="1" smtClean="0"/>
                        <a:t>창고트랜스퍼하여</a:t>
                      </a:r>
                      <a:r>
                        <a:rPr lang="ko-KR" altLang="en-US" sz="1000" baseline="0" dirty="0" smtClean="0"/>
                        <a:t> 가용재고로 사용</a:t>
                      </a:r>
                      <a:endParaRPr lang="en-US" altLang="ko-KR" sz="1000" baseline="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000" dirty="0" smtClean="0"/>
                        <a:t>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CO08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MTO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  Rework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 진행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2361" y="1607004"/>
            <a:ext cx="5006069" cy="3716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00" dirty="0" smtClean="0"/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생산작업을 진행할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Routing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               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          PP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선택위해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Possible entry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3)          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생산작업진행할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버전을 선택 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엔터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Version : BOM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ROUTING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조합들의 정의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CO08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MTO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  Rework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 진행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0312" y="2059440"/>
            <a:ext cx="350838" cy="24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순서도: 연결자 16"/>
          <p:cNvSpPr/>
          <p:nvPr/>
        </p:nvSpPr>
        <p:spPr>
          <a:xfrm>
            <a:off x="5940070" y="208195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8" name="순서도: 연결자 17"/>
          <p:cNvSpPr/>
          <p:nvPr/>
        </p:nvSpPr>
        <p:spPr>
          <a:xfrm>
            <a:off x="5945512" y="238131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9" name="순서도: 연결자 18"/>
          <p:cNvSpPr/>
          <p:nvPr/>
        </p:nvSpPr>
        <p:spPr>
          <a:xfrm>
            <a:off x="5959120" y="271333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234" y="1681842"/>
            <a:ext cx="2856139" cy="1799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1517" y="1342348"/>
            <a:ext cx="1917928" cy="25061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순서도: 연결자 12"/>
          <p:cNvSpPr/>
          <p:nvPr/>
        </p:nvSpPr>
        <p:spPr>
          <a:xfrm>
            <a:off x="1917799" y="325218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4" name="순서도: 연결자 13"/>
          <p:cNvSpPr/>
          <p:nvPr/>
        </p:nvSpPr>
        <p:spPr>
          <a:xfrm>
            <a:off x="4895042" y="151862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1346" y="3587528"/>
            <a:ext cx="4420397" cy="17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순서도: 연결자 14"/>
          <p:cNvSpPr/>
          <p:nvPr/>
        </p:nvSpPr>
        <p:spPr>
          <a:xfrm>
            <a:off x="524426" y="392436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생산오더에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대한 즉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Rework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작업에 대한 설명 및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Rework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유의해야할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사항등을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I/F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 지시사항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POP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기타상항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 150 Byte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작성가능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CO08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MTO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  Rework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 진행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4545" y="1524882"/>
            <a:ext cx="4931228" cy="3814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작업개요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헤더에서      작업개요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(F5)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좌측과 같은 작업개요 화면이 보인다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Rework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필요한 공정을             버튼을 통해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추가하거나 삭제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EX)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인쇄 및 의장사양 변경하는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재작업건으로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충전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(20), 2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차조립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(30)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작업이 불필요함으로 삭제하고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(10),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완성포장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(40),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(50)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공정만 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작업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(Routing)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外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수정이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필요할시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CO08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MTO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  Rework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 진행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67588" y="1416504"/>
            <a:ext cx="2000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02312" y="1926092"/>
            <a:ext cx="514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3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10564" y="2923499"/>
            <a:ext cx="2571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7" name="그룹 16"/>
          <p:cNvGrpSpPr/>
          <p:nvPr/>
        </p:nvGrpSpPr>
        <p:grpSpPr>
          <a:xfrm>
            <a:off x="449038" y="1670274"/>
            <a:ext cx="4904258" cy="3358922"/>
            <a:chOff x="376237" y="1547814"/>
            <a:chExt cx="4977057" cy="3024186"/>
          </a:xfrm>
        </p:grpSpPr>
        <p:pic>
          <p:nvPicPr>
            <p:cNvPr id="24371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81682" y="1547814"/>
              <a:ext cx="4971612" cy="17423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6" name="그룹 15"/>
            <p:cNvGrpSpPr/>
            <p:nvPr/>
          </p:nvGrpSpPr>
          <p:grpSpPr>
            <a:xfrm>
              <a:off x="376237" y="3413353"/>
              <a:ext cx="4971370" cy="1158647"/>
              <a:chOff x="376237" y="3413353"/>
              <a:chExt cx="4971370" cy="1158647"/>
            </a:xfrm>
          </p:grpSpPr>
          <p:pic>
            <p:nvPicPr>
              <p:cNvPr id="243716" name="Picture 4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376237" y="4061731"/>
                <a:ext cx="4963206" cy="510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3717" name="Picture 5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378279" y="3413353"/>
                <a:ext cx="4969328" cy="6653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3" name="아래쪽 화살표 12"/>
            <p:cNvSpPr/>
            <p:nvPr/>
          </p:nvSpPr>
          <p:spPr>
            <a:xfrm>
              <a:off x="2261504" y="3241219"/>
              <a:ext cx="1363438" cy="277587"/>
            </a:xfrm>
            <a:prstGeom prst="downArrow">
              <a:avLst>
                <a:gd name="adj1" fmla="val 50000"/>
                <a:gd name="adj2" fmla="val 43653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ko-KR" altLang="en-US" sz="800" b="1" dirty="0" smtClean="0">
                  <a:solidFill>
                    <a:srgbClr val="FF0000"/>
                  </a:solidFill>
                </a:rPr>
                <a:t>작업삭제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 개요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Rework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 부품 재구성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작업개요에서 삭제한 공정에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Allocation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되어있는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부품구성은 삭제완료 되었으며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좌측 구성부품에서 불필요한 구성부품은 삭제를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필요한 자재항목은 추가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구성품목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품목범주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재작업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제품은 최우선 작업에 반영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EX)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박스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스티커등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교체시에는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부분은 삭제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재작업대상제품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(MTS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구성부품으로 추가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형명스티커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박스등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재작업대상으로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구성결정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3)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저장    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메시지확인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4) POP I/F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Rework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작업이 완료 후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재작업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제품에 대한 재고를 확인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할것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판매오더를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MtoM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통해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MTS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(PCC00445)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이전한 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20000059/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PCC00441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Rework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작업진행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CO08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MTO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  Rework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 진행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7987390" y="3216733"/>
            <a:ext cx="454478" cy="111579"/>
          </a:xfrm>
          <a:prstGeom prst="rect">
            <a:avLst/>
          </a:prstGeom>
          <a:noFill/>
          <a:ln w="19050">
            <a:solidFill>
              <a:srgbClr val="1039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984426" y="3385461"/>
            <a:ext cx="454478" cy="11157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576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97402" y="3777343"/>
            <a:ext cx="295276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0494" y="3817488"/>
            <a:ext cx="2476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486" y="1677084"/>
            <a:ext cx="5035940" cy="3384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416378" y="4049484"/>
            <a:ext cx="4988380" cy="13879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16381" y="3069771"/>
            <a:ext cx="4988378" cy="571500"/>
          </a:xfrm>
          <a:prstGeom prst="rect">
            <a:avLst/>
          </a:prstGeom>
          <a:noFill/>
          <a:ln w="19050">
            <a:solidFill>
              <a:srgbClr val="1039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ln w="28575"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13656" y="3780059"/>
            <a:ext cx="4988378" cy="253098"/>
          </a:xfrm>
          <a:prstGeom prst="rect">
            <a:avLst/>
          </a:prstGeom>
          <a:noFill/>
          <a:ln w="19050">
            <a:solidFill>
              <a:srgbClr val="1039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ln w="28575"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13659" y="4210054"/>
            <a:ext cx="4988378" cy="272143"/>
          </a:xfrm>
          <a:prstGeom prst="rect">
            <a:avLst/>
          </a:prstGeom>
          <a:noFill/>
          <a:ln w="19050">
            <a:solidFill>
              <a:srgbClr val="1039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ln w="28575"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95" y="1295407"/>
          <a:ext cx="9215437" cy="515793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  <a:p>
                      <a:pPr>
                        <a:spcBef>
                          <a:spcPct val="50000"/>
                        </a:spcBef>
                      </a:pPr>
                      <a:r>
                        <a:rPr lang="ko-KR" altLang="en-US" sz="1100" b="0" dirty="0" smtClean="0">
                          <a:latin typeface="+mj-lt"/>
                          <a:ea typeface="+mn-ea"/>
                        </a:rPr>
                        <a:t>재고 현황 및 보관 기간을 나타내어 </a:t>
                      </a:r>
                      <a:r>
                        <a:rPr lang="en-US" altLang="ko-KR" sz="1100" b="0" dirty="0" smtClean="0">
                          <a:latin typeface="+mj-lt"/>
                          <a:ea typeface="+mn-ea"/>
                        </a:rPr>
                        <a:t>(</a:t>
                      </a:r>
                      <a:r>
                        <a:rPr lang="ko-KR" altLang="en-US" sz="1100" b="0" dirty="0" smtClean="0">
                          <a:latin typeface="+mj-lt"/>
                          <a:ea typeface="+mn-ea"/>
                        </a:rPr>
                        <a:t>반</a:t>
                      </a:r>
                      <a:r>
                        <a:rPr lang="en-US" altLang="ko-KR" sz="1100" b="0" dirty="0" smtClean="0">
                          <a:latin typeface="+mj-lt"/>
                          <a:ea typeface="+mn-ea"/>
                        </a:rPr>
                        <a:t>)</a:t>
                      </a:r>
                      <a:r>
                        <a:rPr lang="ko-KR" altLang="en-US" sz="1100" b="0" dirty="0" smtClean="0">
                          <a:latin typeface="+mj-lt"/>
                          <a:ea typeface="+mn-ea"/>
                        </a:rPr>
                        <a:t>제품의 유효기간 관리에 사용</a:t>
                      </a:r>
                      <a:endParaRPr lang="en-US" altLang="ko-KR" sz="1100" b="0" dirty="0" smtClean="0">
                        <a:latin typeface="+mj-lt"/>
                        <a:ea typeface="+mn-ea"/>
                      </a:endParaRPr>
                    </a:p>
                    <a:p>
                      <a:pPr>
                        <a:spcBef>
                          <a:spcPct val="50000"/>
                        </a:spcBef>
                      </a:pPr>
                      <a:r>
                        <a:rPr lang="en-US" altLang="ko-KR" sz="1100" b="0" dirty="0" smtClean="0">
                          <a:latin typeface="+mj-lt"/>
                          <a:ea typeface="+mn-ea"/>
                        </a:rPr>
                        <a:t>( </a:t>
                      </a:r>
                      <a:r>
                        <a:rPr lang="ko-KR" altLang="en-US" sz="1100" b="0" dirty="0" smtClean="0">
                          <a:latin typeface="+mj-lt"/>
                          <a:ea typeface="+mn-ea"/>
                        </a:rPr>
                        <a:t>각 </a:t>
                      </a:r>
                      <a:r>
                        <a:rPr lang="ko-KR" altLang="en-US" sz="1100" b="0" dirty="0" err="1" smtClean="0">
                          <a:latin typeface="+mj-lt"/>
                          <a:ea typeface="+mn-ea"/>
                        </a:rPr>
                        <a:t>아이템별</a:t>
                      </a:r>
                      <a:r>
                        <a:rPr lang="ko-KR" altLang="en-US" sz="1100" b="0" dirty="0" smtClean="0">
                          <a:latin typeface="+mj-lt"/>
                          <a:ea typeface="+mn-ea"/>
                        </a:rPr>
                        <a:t> </a:t>
                      </a:r>
                      <a:r>
                        <a:rPr lang="ko-KR" altLang="en-US" sz="1100" b="0" dirty="0" err="1" smtClean="0">
                          <a:latin typeface="+mj-lt"/>
                          <a:ea typeface="+mn-ea"/>
                        </a:rPr>
                        <a:t>체화기간</a:t>
                      </a:r>
                      <a:r>
                        <a:rPr lang="ko-KR" altLang="en-US" sz="1100" b="0" dirty="0" smtClean="0">
                          <a:latin typeface="+mj-lt"/>
                          <a:ea typeface="+mn-ea"/>
                        </a:rPr>
                        <a:t> 관리에 기초 데이터</a:t>
                      </a:r>
                      <a:r>
                        <a:rPr lang="en-US" altLang="ko-KR" sz="1100" b="0" dirty="0" smtClean="0">
                          <a:latin typeface="+mj-lt"/>
                          <a:ea typeface="+mn-ea"/>
                        </a:rPr>
                        <a:t>)  </a:t>
                      </a:r>
                      <a:r>
                        <a:rPr lang="ko-KR" altLang="en-US" sz="1100" b="0" dirty="0" smtClean="0">
                          <a:latin typeface="+mj-lt"/>
                          <a:ea typeface="+mn-ea"/>
                        </a:rPr>
                        <a:t>     </a:t>
                      </a:r>
                      <a:endParaRPr lang="en-US" altLang="ko-KR" sz="1100" b="0" dirty="0" smtClean="0">
                        <a:latin typeface="+mj-lt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  1.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플랜트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자재유형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/ MRP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관리자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생산감독자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자재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저장위치별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 재고 및 보관일수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윤고딕130"/>
                        </a:rPr>
                        <a:t>레포트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94" y="49372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재고현황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Report 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체화품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01" y="1412776"/>
            <a:ext cx="4990167" cy="2538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461352" y="5158072"/>
            <a:ext cx="4134459" cy="1279454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 창원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: 1100 (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원부자재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_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자재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), 2100(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반제품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),</a:t>
            </a:r>
          </a:p>
          <a:p>
            <a:pPr algn="l">
              <a:spcBef>
                <a:spcPct val="50000"/>
              </a:spcBef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        2200( </a:t>
            </a:r>
            <a:r>
              <a:rPr lang="ko-KR" altLang="en-US" sz="1100" dirty="0" err="1" smtClean="0">
                <a:latin typeface="맑은 고딕" pitchFamily="50" charset="-127"/>
                <a:ea typeface="맑은 고딕" pitchFamily="50" charset="-127"/>
              </a:rPr>
              <a:t>반재공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),3100(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제품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외 기타 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algn="l">
              <a:spcBef>
                <a:spcPct val="50000"/>
              </a:spcBef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광주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: 1100 (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원부자재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_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자재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), 2100(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반제품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),</a:t>
            </a:r>
          </a:p>
          <a:p>
            <a:pPr algn="l">
              <a:spcBef>
                <a:spcPct val="50000"/>
              </a:spcBef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        2200( GMH),3100(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제품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외 기타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algn="l">
              <a:spcBef>
                <a:spcPct val="50000"/>
              </a:spcBef>
            </a:pP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95" y="1295407"/>
          <a:ext cx="9215437" cy="515793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94" y="49372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재고현황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Report 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체화품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491" y="1412776"/>
            <a:ext cx="9049005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모서리가 둥근 사각형 설명선 20"/>
          <p:cNvSpPr/>
          <p:nvPr/>
        </p:nvSpPr>
        <p:spPr>
          <a:xfrm>
            <a:off x="428497" y="4797152"/>
            <a:ext cx="2184243" cy="432048"/>
          </a:xfrm>
          <a:prstGeom prst="wedgeRoundRectCallout">
            <a:avLst>
              <a:gd name="adj1" fmla="val -35819"/>
              <a:gd name="adj2" fmla="val -116490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생산 방식 구분 </a:t>
            </a:r>
          </a:p>
        </p:txBody>
      </p:sp>
      <p:sp>
        <p:nvSpPr>
          <p:cNvPr id="22" name="모서리가 둥근 사각형 설명선 21"/>
          <p:cNvSpPr/>
          <p:nvPr/>
        </p:nvSpPr>
        <p:spPr>
          <a:xfrm>
            <a:off x="4562961" y="1988840"/>
            <a:ext cx="2184243" cy="432048"/>
          </a:xfrm>
          <a:prstGeom prst="wedgeRoundRectCallout">
            <a:avLst>
              <a:gd name="adj1" fmla="val 56181"/>
              <a:gd name="adj2" fmla="val 8910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400" b="1" dirty="0" smtClean="0">
                <a:solidFill>
                  <a:schemeClr val="tx1"/>
                </a:solidFill>
              </a:rPr>
              <a:t>MTO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오더 수량 </a:t>
            </a:r>
          </a:p>
        </p:txBody>
      </p:sp>
      <p:sp>
        <p:nvSpPr>
          <p:cNvPr id="23" name="모서리가 둥근 사각형 설명선 22"/>
          <p:cNvSpPr/>
          <p:nvPr/>
        </p:nvSpPr>
        <p:spPr>
          <a:xfrm>
            <a:off x="7215251" y="1988840"/>
            <a:ext cx="2184243" cy="432048"/>
          </a:xfrm>
          <a:prstGeom prst="wedgeRoundRectCallout">
            <a:avLst>
              <a:gd name="adj1" fmla="val 7374"/>
              <a:gd name="adj2" fmla="val 8910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가용 재고 </a:t>
            </a: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2938" y="4400857"/>
            <a:ext cx="2834274" cy="209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95" y="1295407"/>
          <a:ext cx="9215437" cy="515793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94" y="493725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재고현황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Report 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체화품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1" name="모서리가 둥근 사각형 설명선 20"/>
          <p:cNvSpPr/>
          <p:nvPr/>
        </p:nvSpPr>
        <p:spPr>
          <a:xfrm>
            <a:off x="1988673" y="4365104"/>
            <a:ext cx="1560173" cy="432048"/>
          </a:xfrm>
          <a:prstGeom prst="wedgeRoundRectCallout">
            <a:avLst>
              <a:gd name="adj1" fmla="val -35819"/>
              <a:gd name="adj2" fmla="val -116490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자재 생산일</a:t>
            </a: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2653" y="1988840"/>
            <a:ext cx="538259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모서리가 둥근 사각형 설명선 21"/>
          <p:cNvSpPr/>
          <p:nvPr/>
        </p:nvSpPr>
        <p:spPr>
          <a:xfrm>
            <a:off x="1442612" y="1556792"/>
            <a:ext cx="2184243" cy="432048"/>
          </a:xfrm>
          <a:prstGeom prst="wedgeRoundRectCallout">
            <a:avLst>
              <a:gd name="adj1" fmla="val 56181"/>
              <a:gd name="adj2" fmla="val 8910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창고 최종 입고일  </a:t>
            </a:r>
          </a:p>
        </p:txBody>
      </p:sp>
      <p:sp>
        <p:nvSpPr>
          <p:cNvPr id="23" name="모서리가 둥근 사각형 설명선 22"/>
          <p:cNvSpPr/>
          <p:nvPr/>
        </p:nvSpPr>
        <p:spPr>
          <a:xfrm>
            <a:off x="4016898" y="1556792"/>
            <a:ext cx="2184243" cy="432048"/>
          </a:xfrm>
          <a:prstGeom prst="wedgeRoundRectCallout">
            <a:avLst>
              <a:gd name="adj1" fmla="val 7374"/>
              <a:gd name="adj2" fmla="val 8910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창고 최종 입고수량  </a:t>
            </a:r>
          </a:p>
        </p:txBody>
      </p:sp>
      <p:sp>
        <p:nvSpPr>
          <p:cNvPr id="9" name="모서리가 둥근 사각형 설명선 8"/>
          <p:cNvSpPr/>
          <p:nvPr/>
        </p:nvSpPr>
        <p:spPr>
          <a:xfrm>
            <a:off x="5499065" y="4437112"/>
            <a:ext cx="2652295" cy="432048"/>
          </a:xfrm>
          <a:prstGeom prst="wedgeRoundRectCallout">
            <a:avLst>
              <a:gd name="adj1" fmla="val 3309"/>
              <a:gd name="adj2" fmla="val -154786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창고 최종 입고보관 기간   </a:t>
            </a: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974558" y="5157201"/>
            <a:ext cx="7410823" cy="34073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6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제품별 유효기간 선정 비교하여 </a:t>
            </a:r>
            <a:r>
              <a:rPr lang="ko-KR" altLang="en-US" sz="1600" dirty="0" err="1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체화</a:t>
            </a:r>
            <a:r>
              <a:rPr lang="ko-KR" altLang="en-US" sz="16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제품 또는 </a:t>
            </a:r>
            <a:r>
              <a:rPr lang="ko-KR" altLang="en-US" sz="1600" dirty="0" err="1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극판을</a:t>
            </a:r>
            <a:r>
              <a:rPr lang="ko-KR" altLang="en-US" sz="16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추출한다 </a:t>
            </a:r>
            <a:endParaRPr lang="en-US" altLang="ko-KR" sz="1600" dirty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배치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MMBE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311" y="1699529"/>
            <a:ext cx="5061357" cy="3525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00775" y="2793547"/>
            <a:ext cx="24765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배치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자재에 대한 재고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가용재고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품질검사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보류재고 등 재고파악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MTO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재고는 판매문서에 대한 재고확인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3"/>
                        <a:tabLst/>
                      </a:pP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다른자재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조회는 자재코드 변경하고       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MMBE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1207" y="1594077"/>
            <a:ext cx="4989059" cy="3662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순서도: 연결자 6"/>
          <p:cNvSpPr/>
          <p:nvPr/>
        </p:nvSpPr>
        <p:spPr>
          <a:xfrm>
            <a:off x="1457878" y="349437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8" name="순서도: 연결자 7"/>
          <p:cNvSpPr/>
          <p:nvPr/>
        </p:nvSpPr>
        <p:spPr>
          <a:xfrm>
            <a:off x="3120670" y="369576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1" name="순서도: 연결자 10"/>
          <p:cNvSpPr/>
          <p:nvPr/>
        </p:nvSpPr>
        <p:spPr>
          <a:xfrm>
            <a:off x="733979" y="175810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4781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55454" y="2536373"/>
            <a:ext cx="2857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 일자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 이동유형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특별재고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Entry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Entry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이동전기할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자재의 저장위치 입력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</a:rPr>
                        <a:t>MB1B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</a:rPr>
                        <a:t>는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</a:rPr>
                        <a:t>301,311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</a:rPr>
                        <a:t>만 사용하고 그외는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</a:rPr>
                        <a:t>개발프로그램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</a:rPr>
                        <a:t>ZPPR0090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</a:rPr>
                        <a:t> 사용 적극추천</a:t>
                      </a:r>
                      <a:endParaRPr lang="en-US" altLang="ko-KR" sz="10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</a:rPr>
                        <a:t> 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</a:rPr>
                        <a:t>사유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</a:rPr>
                        <a:t>1)</a:t>
                      </a:r>
                      <a:r>
                        <a:rPr lang="en-US" altLang="ko-KR" sz="1000" b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rgbClr val="FF0000"/>
                          </a:solidFill>
                        </a:rPr>
                        <a:t>개발프로그램의 사용이 용이하다</a:t>
                      </a:r>
                      <a:r>
                        <a:rPr lang="en-US" altLang="ko-KR" sz="1000" b="1" baseline="0" dirty="0" smtClean="0">
                          <a:solidFill>
                            <a:srgbClr val="FF0000"/>
                          </a:solidFill>
                        </a:rPr>
                        <a:t>. (</a:t>
                      </a:r>
                      <a:r>
                        <a:rPr lang="ko-KR" altLang="en-US" sz="1000" b="1" baseline="0" dirty="0" smtClean="0">
                          <a:solidFill>
                            <a:srgbClr val="FF0000"/>
                          </a:solidFill>
                        </a:rPr>
                        <a:t>재고까지 한눈에 파악이 가능하다</a:t>
                      </a:r>
                      <a:r>
                        <a:rPr lang="en-US" altLang="ko-KR" sz="1000" b="1" baseline="0" dirty="0" smtClean="0">
                          <a:solidFill>
                            <a:srgbClr val="FF0000"/>
                          </a:solidFill>
                        </a:rPr>
                        <a:t>.)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baseline="0" dirty="0" smtClean="0">
                          <a:solidFill>
                            <a:srgbClr val="FF0000"/>
                          </a:solidFill>
                        </a:rPr>
                        <a:t>         2) MB1B</a:t>
                      </a:r>
                      <a:r>
                        <a:rPr lang="ko-KR" altLang="en-US" sz="1000" b="1" baseline="0" dirty="0" smtClean="0">
                          <a:solidFill>
                            <a:srgbClr val="FF0000"/>
                          </a:solidFill>
                        </a:rPr>
                        <a:t>의 이동유형의 유저들이 이동유형 전체를 제대로 파악하기 어렵다</a:t>
                      </a:r>
                      <a:r>
                        <a:rPr lang="en-US" altLang="ko-KR" sz="1000" b="1" baseline="0" dirty="0" smtClean="0">
                          <a:solidFill>
                            <a:srgbClr val="FF0000"/>
                          </a:solidFill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baseline="0" dirty="0" smtClean="0">
                          <a:solidFill>
                            <a:srgbClr val="FF0000"/>
                          </a:solidFill>
                        </a:rPr>
                        <a:t>             </a:t>
                      </a:r>
                      <a:r>
                        <a:rPr lang="ko-KR" altLang="en-US" sz="1000" b="1" baseline="0" dirty="0" smtClean="0">
                          <a:solidFill>
                            <a:srgbClr val="FF0000"/>
                          </a:solidFill>
                        </a:rPr>
                        <a:t>→ 자재문서 흐름파악이 어렵다</a:t>
                      </a:r>
                      <a:r>
                        <a:rPr lang="en-US" altLang="ko-KR" sz="1000" b="1" baseline="0" dirty="0" smtClean="0">
                          <a:solidFill>
                            <a:srgbClr val="FF0000"/>
                          </a:solidFill>
                        </a:rPr>
                        <a:t>. </a:t>
                      </a:r>
                      <a:r>
                        <a:rPr lang="ko-KR" altLang="en-US" sz="1000" b="1" baseline="0" dirty="0" smtClean="0">
                          <a:solidFill>
                            <a:srgbClr val="FF0000"/>
                          </a:solidFill>
                        </a:rPr>
                        <a:t>즉 회계문서에 발생이 </a:t>
                      </a:r>
                      <a:r>
                        <a:rPr lang="ko-KR" altLang="en-US" sz="1000" b="1" baseline="0" dirty="0" err="1" smtClean="0">
                          <a:solidFill>
                            <a:srgbClr val="FF0000"/>
                          </a:solidFill>
                        </a:rPr>
                        <a:t>생길시</a:t>
                      </a:r>
                      <a:r>
                        <a:rPr lang="ko-KR" altLang="en-US" sz="1000" b="1" baseline="0" dirty="0" smtClean="0">
                          <a:solidFill>
                            <a:srgbClr val="FF0000"/>
                          </a:solidFill>
                        </a:rPr>
                        <a:t> 원복이 어려우니</a:t>
                      </a:r>
                      <a:r>
                        <a:rPr lang="en-US" altLang="ko-KR" sz="1000" b="1" baseline="0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ko-KR" altLang="en-US" sz="1000" b="1" baseline="0" dirty="0" smtClean="0">
                          <a:solidFill>
                            <a:srgbClr val="FF0000"/>
                          </a:solidFill>
                        </a:rPr>
                        <a:t>처음부터 실수를 줄이기 위해서는 개발프로그램 사용추천</a:t>
                      </a:r>
                      <a:r>
                        <a:rPr lang="en-US" altLang="ko-KR" sz="1000" b="1" baseline="0" dirty="0" smtClean="0">
                          <a:solidFill>
                            <a:srgbClr val="FF0000"/>
                          </a:solidFill>
                        </a:rPr>
                        <a:t>.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MB1B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Material transfer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2360" y="1791382"/>
            <a:ext cx="5013223" cy="3474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5542844" y="3027431"/>
          <a:ext cx="3956756" cy="19509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4558"/>
                <a:gridCol w="468473"/>
                <a:gridCol w="1810261"/>
                <a:gridCol w="713464"/>
              </a:tblGrid>
              <a:tr h="24387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이동유형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특별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이동유형텍스트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T-CODE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387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301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PLANT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900" baseline="0" dirty="0" err="1" smtClean="0">
                          <a:solidFill>
                            <a:schemeClr val="tx1"/>
                          </a:solidFill>
                        </a:rPr>
                        <a:t>간이동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</a:rPr>
                        <a:t>취소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MB1B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387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311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PLANT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내 저장위치 이동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MB1B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387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411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Rework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MTO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→ 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MTS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ZPPR0090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387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923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MTO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→ 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MTS</a:t>
                      </a:r>
                      <a:endParaRPr lang="ko-KR" altLang="en-US" sz="9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ZPPR0090</a:t>
                      </a:r>
                      <a:endParaRPr lang="ko-KR" altLang="en-US" sz="9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387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924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MTS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→ 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MTO</a:t>
                      </a:r>
                      <a:endParaRPr lang="ko-KR" altLang="en-US" sz="9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ZPPR0090</a:t>
                      </a:r>
                      <a:endParaRPr lang="ko-KR" altLang="en-US" sz="9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387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925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MTO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→ 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MTO</a:t>
                      </a:r>
                      <a:endParaRPr lang="ko-KR" altLang="en-US" sz="9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ZPPR0090</a:t>
                      </a:r>
                      <a:endParaRPr lang="ko-KR" altLang="en-US" sz="9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3871"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933</a:t>
                      </a:r>
                      <a:endParaRPr lang="ko-KR" altLang="en-US" sz="9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MTS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→ 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MTS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ZPPR0090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301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PLANT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</a:rPr>
                        <a:t>간이동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전표헤더 텍스트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 일자 확인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전표헤더 텍스트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EX)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AGM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극판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발송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 이동유형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특별재고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Entry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Entry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이동전기할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자재의 저장위치 입력 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엔터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MB1B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Material transfer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5537199" y="3298366"/>
          <a:ext cx="3956756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4558"/>
                <a:gridCol w="468473"/>
                <a:gridCol w="1810261"/>
                <a:gridCol w="713464"/>
              </a:tblGrid>
              <a:tr h="1215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이동유형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특별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이동유형텍스트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155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301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PLANT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900" baseline="0" dirty="0" err="1" smtClean="0">
                          <a:solidFill>
                            <a:schemeClr val="tx1"/>
                          </a:solidFill>
                        </a:rPr>
                        <a:t>간이동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MB1B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155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311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PLANT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내 저장위치 이동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MB1B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155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411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Rework</a:t>
                      </a: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MTO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→ 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MTS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ZPPR0090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155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923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MTO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→ 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MTS</a:t>
                      </a:r>
                      <a:endParaRPr lang="ko-KR" altLang="en-US" sz="9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smtClean="0">
                          <a:solidFill>
                            <a:schemeClr val="tx1"/>
                          </a:solidFill>
                        </a:rPr>
                        <a:t>ZPPR0090</a:t>
                      </a:r>
                      <a:endParaRPr lang="ko-KR" altLang="en-US" sz="9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155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924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MTS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→ 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MTO</a:t>
                      </a:r>
                      <a:endParaRPr lang="ko-KR" altLang="en-US" sz="9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smtClean="0">
                          <a:solidFill>
                            <a:schemeClr val="tx1"/>
                          </a:solidFill>
                        </a:rPr>
                        <a:t>ZPPR0090</a:t>
                      </a:r>
                      <a:endParaRPr lang="ko-KR" altLang="en-US" sz="9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155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925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MTO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→ 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MTO</a:t>
                      </a:r>
                      <a:endParaRPr lang="ko-KR" altLang="en-US" sz="9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smtClean="0">
                          <a:solidFill>
                            <a:schemeClr val="tx1"/>
                          </a:solidFill>
                        </a:rPr>
                        <a:t>ZPPR0090</a:t>
                      </a:r>
                      <a:endParaRPr lang="ko-KR" altLang="en-US" sz="9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1558"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933</a:t>
                      </a:r>
                      <a:endParaRPr lang="ko-KR" altLang="en-US" sz="9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MTS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</a:rPr>
                        <a:t>→ 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MTS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</a:rPr>
                        <a:t>ZPPR0090</a:t>
                      </a:r>
                      <a:endParaRPr lang="ko-KR" altLang="en-US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2" y="1875745"/>
            <a:ext cx="5022487" cy="2973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4"/>
          <a:ext cx="9215437" cy="5072743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2574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신규품목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301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PLANT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</a:rPr>
                        <a:t>간이동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수령인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입고플랜트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입고저장위치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Entry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UnE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Entry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개요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입력내용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전표헤더 텍스트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EX)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AGM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극판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발송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4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 실행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4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4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            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메시지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533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플랜트간 이동은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재고보유한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PLANT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실행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MB1B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Material transfer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7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249" y="1732196"/>
            <a:ext cx="3342199" cy="154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889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0871" y="4231821"/>
            <a:ext cx="3061608" cy="127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890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35412" y="2283278"/>
            <a:ext cx="2476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891" name="Picture 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51740" y="2802395"/>
            <a:ext cx="24765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892" name="Picture 1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68068" y="3193596"/>
            <a:ext cx="230505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/>
        </p:nvSpPr>
        <p:spPr>
          <a:xfrm>
            <a:off x="432710" y="2514604"/>
            <a:ext cx="1943100" cy="15512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0894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35412" y="1942420"/>
            <a:ext cx="247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895" name="Picture 1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47145" y="3324905"/>
            <a:ext cx="3745651" cy="879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90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782" y="3762375"/>
            <a:ext cx="4291012" cy="1600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4537755"/>
                <a:gridCol w="4677682"/>
              </a:tblGrid>
              <a:tr h="21580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311 :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PLANT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내 저장위치 이동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411/E :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Rework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MTO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→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MTS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916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923/E :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MTO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→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MTS</a:t>
                      </a: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924/E :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MTS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→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MTO</a:t>
                      </a: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MB1B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Material transfer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7946" y="1765528"/>
            <a:ext cx="4307340" cy="1543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595994" y="2530931"/>
            <a:ext cx="1943100" cy="15512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190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7084" y="1699537"/>
            <a:ext cx="4380333" cy="1615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4977494" y="2144488"/>
            <a:ext cx="4003220" cy="44359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사각형 설명선 6"/>
          <p:cNvSpPr/>
          <p:nvPr/>
        </p:nvSpPr>
        <p:spPr>
          <a:xfrm>
            <a:off x="5004703" y="2686050"/>
            <a:ext cx="2694218" cy="734782"/>
          </a:xfrm>
          <a:prstGeom prst="wedgeRectCallout">
            <a:avLst>
              <a:gd name="adj1" fmla="val 59129"/>
              <a:gd name="adj2" fmla="val -82013"/>
            </a:avLst>
          </a:prstGeom>
          <a:solidFill>
            <a:srgbClr val="FFFF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ko-KR" altLang="en-US" sz="900" dirty="0" smtClean="0">
                <a:solidFill>
                  <a:schemeClr val="tx1"/>
                </a:solidFill>
              </a:rPr>
              <a:t>특별재고</a:t>
            </a:r>
            <a:r>
              <a:rPr lang="en-US" altLang="ko-KR" sz="900" dirty="0" smtClean="0">
                <a:solidFill>
                  <a:schemeClr val="tx1"/>
                </a:solidFill>
              </a:rPr>
              <a:t>:E </a:t>
            </a:r>
            <a:r>
              <a:rPr lang="ko-KR" altLang="en-US" sz="900" dirty="0" smtClean="0">
                <a:solidFill>
                  <a:schemeClr val="tx1"/>
                </a:solidFill>
              </a:rPr>
              <a:t>및 </a:t>
            </a:r>
            <a:r>
              <a:rPr lang="ko-KR" altLang="en-US" sz="900" dirty="0" err="1" smtClean="0">
                <a:solidFill>
                  <a:schemeClr val="tx1"/>
                </a:solidFill>
              </a:rPr>
              <a:t>판매오더와</a:t>
            </a:r>
            <a:r>
              <a:rPr lang="ko-KR" altLang="en-US" sz="900" dirty="0" smtClean="0">
                <a:solidFill>
                  <a:schemeClr val="tx1"/>
                </a:solidFill>
              </a:rPr>
              <a:t> 연결된 </a:t>
            </a:r>
            <a:r>
              <a:rPr lang="en-US" altLang="ko-KR" sz="900" dirty="0" smtClean="0">
                <a:solidFill>
                  <a:schemeClr val="tx1"/>
                </a:solidFill>
              </a:rPr>
              <a:t>MTO</a:t>
            </a:r>
            <a:r>
              <a:rPr lang="ko-KR" altLang="en-US" sz="900" dirty="0" smtClean="0">
                <a:solidFill>
                  <a:schemeClr val="tx1"/>
                </a:solidFill>
              </a:rPr>
              <a:t>오더를 </a:t>
            </a:r>
            <a:endParaRPr lang="en-US" altLang="ko-KR" sz="9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900" dirty="0" smtClean="0">
                <a:solidFill>
                  <a:schemeClr val="tx1"/>
                </a:solidFill>
              </a:rPr>
              <a:t>MTS </a:t>
            </a:r>
            <a:r>
              <a:rPr lang="ko-KR" altLang="en-US" sz="900" dirty="0" smtClean="0">
                <a:solidFill>
                  <a:schemeClr val="tx1"/>
                </a:solidFill>
              </a:rPr>
              <a:t>재고로 이전전기 유형</a:t>
            </a:r>
            <a:endParaRPr lang="en-US" altLang="ko-KR" sz="9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900" dirty="0" smtClean="0">
                <a:solidFill>
                  <a:schemeClr val="tx1"/>
                </a:solidFill>
              </a:rPr>
              <a:t>EX) MTO </a:t>
            </a:r>
            <a:r>
              <a:rPr lang="ko-KR" altLang="en-US" sz="900" dirty="0" smtClean="0">
                <a:solidFill>
                  <a:schemeClr val="tx1"/>
                </a:solidFill>
              </a:rPr>
              <a:t>→ </a:t>
            </a:r>
            <a:r>
              <a:rPr lang="en-US" altLang="ko-KR" sz="900" dirty="0" smtClean="0">
                <a:solidFill>
                  <a:schemeClr val="tx1"/>
                </a:solidFill>
              </a:rPr>
              <a:t>MTO Rework </a:t>
            </a:r>
            <a:r>
              <a:rPr lang="ko-KR" altLang="en-US" sz="900" dirty="0" err="1" smtClean="0">
                <a:solidFill>
                  <a:schemeClr val="tx1"/>
                </a:solidFill>
              </a:rPr>
              <a:t>작업시</a:t>
            </a:r>
            <a:endParaRPr lang="en-US" altLang="ko-KR" sz="9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900" dirty="0" smtClean="0">
                <a:solidFill>
                  <a:schemeClr val="tx1"/>
                </a:solidFill>
              </a:rPr>
              <a:t>MTO </a:t>
            </a:r>
            <a:r>
              <a:rPr lang="ko-KR" altLang="en-US" sz="900" dirty="0" smtClean="0">
                <a:solidFill>
                  <a:schemeClr val="tx1"/>
                </a:solidFill>
              </a:rPr>
              <a:t>→ </a:t>
            </a:r>
            <a:r>
              <a:rPr lang="en-US" altLang="ko-KR" sz="900" dirty="0" smtClean="0">
                <a:solidFill>
                  <a:schemeClr val="tx1"/>
                </a:solidFill>
              </a:rPr>
              <a:t>MTS </a:t>
            </a:r>
            <a:r>
              <a:rPr lang="ko-KR" altLang="en-US" sz="900" dirty="0" err="1" smtClean="0">
                <a:solidFill>
                  <a:schemeClr val="tx1"/>
                </a:solidFill>
              </a:rPr>
              <a:t>이동후</a:t>
            </a:r>
            <a:r>
              <a:rPr lang="ko-KR" altLang="en-US" sz="900" dirty="0" smtClean="0">
                <a:solidFill>
                  <a:schemeClr val="tx1"/>
                </a:solidFill>
              </a:rPr>
              <a:t> </a:t>
            </a:r>
            <a:r>
              <a:rPr lang="en-US" altLang="ko-KR" sz="900" dirty="0" smtClean="0">
                <a:solidFill>
                  <a:schemeClr val="tx1"/>
                </a:solidFill>
              </a:rPr>
              <a:t>ZP02(Rework</a:t>
            </a:r>
            <a:r>
              <a:rPr lang="ko-KR" altLang="en-US" sz="900" dirty="0" smtClean="0">
                <a:solidFill>
                  <a:schemeClr val="tx1"/>
                </a:solidFill>
              </a:rPr>
              <a:t>작업</a:t>
            </a:r>
            <a:r>
              <a:rPr lang="en-US" altLang="ko-KR" sz="900" dirty="0" smtClean="0">
                <a:solidFill>
                  <a:schemeClr val="tx1"/>
                </a:solidFill>
              </a:rPr>
              <a:t>) </a:t>
            </a:r>
            <a:r>
              <a:rPr lang="ko-KR" altLang="en-US" sz="900" dirty="0" smtClean="0">
                <a:solidFill>
                  <a:schemeClr val="tx1"/>
                </a:solidFill>
              </a:rPr>
              <a:t>진행</a:t>
            </a:r>
            <a:r>
              <a:rPr lang="en-US" altLang="ko-KR" sz="900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0" name="사각형 설명선 9"/>
          <p:cNvSpPr/>
          <p:nvPr/>
        </p:nvSpPr>
        <p:spPr>
          <a:xfrm>
            <a:off x="2724145" y="1630135"/>
            <a:ext cx="1986648" cy="734782"/>
          </a:xfrm>
          <a:prstGeom prst="wedgeRectCallout">
            <a:avLst>
              <a:gd name="adj1" fmla="val -60311"/>
              <a:gd name="adj2" fmla="val 70210"/>
            </a:avLst>
          </a:prstGeom>
          <a:solidFill>
            <a:srgbClr val="FFFF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ko-KR" altLang="en-US" sz="900" dirty="0" smtClean="0">
                <a:solidFill>
                  <a:schemeClr val="tx1"/>
                </a:solidFill>
              </a:rPr>
              <a:t>플랜트 없이 입고저장위치만 입력</a:t>
            </a:r>
            <a:endParaRPr lang="en-US" altLang="ko-KR" sz="9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900" dirty="0" smtClean="0">
                <a:solidFill>
                  <a:schemeClr val="tx1"/>
                </a:solidFill>
              </a:rPr>
              <a:t>  EX) </a:t>
            </a:r>
            <a:r>
              <a:rPr lang="ko-KR" altLang="en-US" sz="900" dirty="0" err="1" smtClean="0">
                <a:solidFill>
                  <a:schemeClr val="tx1"/>
                </a:solidFill>
              </a:rPr>
              <a:t>제품출고보류시</a:t>
            </a:r>
            <a:endParaRPr lang="en-US" altLang="ko-KR" sz="9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900" dirty="0" smtClean="0">
                <a:solidFill>
                  <a:schemeClr val="tx1"/>
                </a:solidFill>
              </a:rPr>
              <a:t>3100 </a:t>
            </a:r>
            <a:r>
              <a:rPr lang="ko-KR" altLang="en-US" sz="900" dirty="0" smtClean="0">
                <a:solidFill>
                  <a:schemeClr val="tx1"/>
                </a:solidFill>
              </a:rPr>
              <a:t>→ </a:t>
            </a:r>
            <a:r>
              <a:rPr lang="en-US" altLang="ko-KR" sz="900" dirty="0" smtClean="0">
                <a:solidFill>
                  <a:schemeClr val="tx1"/>
                </a:solidFill>
              </a:rPr>
              <a:t>9101(</a:t>
            </a:r>
            <a:r>
              <a:rPr lang="ko-KR" altLang="en-US" sz="900" dirty="0" smtClean="0">
                <a:solidFill>
                  <a:schemeClr val="tx1"/>
                </a:solidFill>
              </a:rPr>
              <a:t>품질</a:t>
            </a:r>
            <a:r>
              <a:rPr lang="en-US" altLang="ko-KR" sz="900" dirty="0" smtClean="0">
                <a:solidFill>
                  <a:schemeClr val="tx1"/>
                </a:solidFill>
              </a:rPr>
              <a:t>) </a:t>
            </a:r>
            <a:r>
              <a:rPr lang="ko-KR" altLang="en-US" sz="900" dirty="0" smtClean="0">
                <a:solidFill>
                  <a:schemeClr val="tx1"/>
                </a:solidFill>
              </a:rPr>
              <a:t>이동</a:t>
            </a:r>
            <a:endParaRPr lang="en-US" altLang="ko-KR" sz="9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900" dirty="0" smtClean="0">
                <a:solidFill>
                  <a:schemeClr val="tx1"/>
                </a:solidFill>
              </a:rPr>
              <a:t>품질검사 후 </a:t>
            </a:r>
            <a:r>
              <a:rPr lang="ko-KR" altLang="en-US" sz="900" dirty="0" err="1" smtClean="0">
                <a:solidFill>
                  <a:schemeClr val="tx1"/>
                </a:solidFill>
              </a:rPr>
              <a:t>가용시</a:t>
            </a:r>
            <a:endParaRPr lang="en-US" altLang="ko-KR" sz="9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900" dirty="0" smtClean="0">
                <a:solidFill>
                  <a:schemeClr val="tx1"/>
                </a:solidFill>
              </a:rPr>
              <a:t>9101 </a:t>
            </a:r>
            <a:r>
              <a:rPr lang="ko-KR" altLang="en-US" sz="900" dirty="0" smtClean="0">
                <a:solidFill>
                  <a:schemeClr val="tx1"/>
                </a:solidFill>
              </a:rPr>
              <a:t>→ </a:t>
            </a:r>
            <a:r>
              <a:rPr lang="en-US" altLang="ko-KR" sz="900" dirty="0" smtClean="0">
                <a:solidFill>
                  <a:schemeClr val="tx1"/>
                </a:solidFill>
              </a:rPr>
              <a:t>3100</a:t>
            </a:r>
            <a:endParaRPr lang="ko-KR" altLang="en-US" sz="9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43594" y="4158345"/>
            <a:ext cx="4003220" cy="51979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사각형 설명선 12"/>
          <p:cNvSpPr/>
          <p:nvPr/>
        </p:nvSpPr>
        <p:spPr>
          <a:xfrm>
            <a:off x="470803" y="4699907"/>
            <a:ext cx="2694218" cy="590550"/>
          </a:xfrm>
          <a:prstGeom prst="wedgeRectCallout">
            <a:avLst>
              <a:gd name="adj1" fmla="val 61553"/>
              <a:gd name="adj2" fmla="val -91690"/>
            </a:avLst>
          </a:prstGeom>
          <a:solidFill>
            <a:srgbClr val="FFFF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ko-KR" altLang="en-US" sz="900" dirty="0" smtClean="0">
                <a:solidFill>
                  <a:schemeClr val="tx1"/>
                </a:solidFill>
              </a:rPr>
              <a:t>특별재고</a:t>
            </a:r>
            <a:r>
              <a:rPr lang="en-US" altLang="ko-KR" sz="900" dirty="0" smtClean="0">
                <a:solidFill>
                  <a:schemeClr val="tx1"/>
                </a:solidFill>
              </a:rPr>
              <a:t>:E </a:t>
            </a:r>
            <a:r>
              <a:rPr lang="ko-KR" altLang="en-US" sz="900" dirty="0" smtClean="0">
                <a:solidFill>
                  <a:schemeClr val="tx1"/>
                </a:solidFill>
              </a:rPr>
              <a:t>확인  </a:t>
            </a:r>
            <a:endParaRPr lang="en-US" altLang="ko-KR" sz="9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900" dirty="0" err="1" smtClean="0">
                <a:solidFill>
                  <a:schemeClr val="tx1"/>
                </a:solidFill>
              </a:rPr>
              <a:t>판매오더와</a:t>
            </a:r>
            <a:r>
              <a:rPr lang="ko-KR" altLang="en-US" sz="900" dirty="0" smtClean="0">
                <a:solidFill>
                  <a:schemeClr val="tx1"/>
                </a:solidFill>
              </a:rPr>
              <a:t> 연결된 </a:t>
            </a:r>
            <a:r>
              <a:rPr lang="en-US" altLang="ko-KR" sz="900" dirty="0" smtClean="0">
                <a:solidFill>
                  <a:schemeClr val="tx1"/>
                </a:solidFill>
              </a:rPr>
              <a:t>MTO</a:t>
            </a:r>
            <a:r>
              <a:rPr lang="ko-KR" altLang="en-US" sz="900" dirty="0" smtClean="0">
                <a:solidFill>
                  <a:schemeClr val="tx1"/>
                </a:solidFill>
              </a:rPr>
              <a:t>오더를 </a:t>
            </a:r>
            <a:r>
              <a:rPr lang="en-US" altLang="ko-KR" sz="900" dirty="0" smtClean="0">
                <a:solidFill>
                  <a:schemeClr val="tx1"/>
                </a:solidFill>
              </a:rPr>
              <a:t>MTS </a:t>
            </a:r>
            <a:r>
              <a:rPr lang="ko-KR" altLang="en-US" sz="900" dirty="0" smtClean="0">
                <a:solidFill>
                  <a:schemeClr val="tx1"/>
                </a:solidFill>
              </a:rPr>
              <a:t>재고로 이전전기 유형</a:t>
            </a:r>
            <a:endParaRPr lang="en-US" altLang="ko-KR" sz="900" dirty="0" smtClean="0">
              <a:solidFill>
                <a:schemeClr val="tx1"/>
              </a:solidFill>
            </a:endParaRPr>
          </a:p>
        </p:txBody>
      </p:sp>
      <p:pic>
        <p:nvPicPr>
          <p:cNvPr id="25190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5994" y="3688221"/>
            <a:ext cx="4346801" cy="1626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4972050" y="4147456"/>
            <a:ext cx="4003220" cy="48169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사각형 설명선 15"/>
          <p:cNvSpPr/>
          <p:nvPr/>
        </p:nvSpPr>
        <p:spPr>
          <a:xfrm>
            <a:off x="5048245" y="4729843"/>
            <a:ext cx="2694218" cy="590550"/>
          </a:xfrm>
          <a:prstGeom prst="wedgeRectCallout">
            <a:avLst>
              <a:gd name="adj1" fmla="val 61553"/>
              <a:gd name="adj2" fmla="val -91690"/>
            </a:avLst>
          </a:prstGeom>
          <a:solidFill>
            <a:srgbClr val="FFFF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ko-KR" altLang="en-US" sz="900" dirty="0" smtClean="0">
                <a:solidFill>
                  <a:schemeClr val="tx1"/>
                </a:solidFill>
              </a:rPr>
              <a:t>특별재고</a:t>
            </a:r>
            <a:r>
              <a:rPr lang="en-US" altLang="ko-KR" sz="900" dirty="0" smtClean="0">
                <a:solidFill>
                  <a:schemeClr val="tx1"/>
                </a:solidFill>
              </a:rPr>
              <a:t>:E </a:t>
            </a:r>
            <a:r>
              <a:rPr lang="ko-KR" altLang="en-US" sz="900" dirty="0" smtClean="0">
                <a:solidFill>
                  <a:schemeClr val="tx1"/>
                </a:solidFill>
              </a:rPr>
              <a:t>확인  </a:t>
            </a:r>
            <a:endParaRPr lang="en-US" altLang="ko-KR" sz="9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900" dirty="0" err="1" smtClean="0">
                <a:solidFill>
                  <a:schemeClr val="tx1"/>
                </a:solidFill>
              </a:rPr>
              <a:t>판매오더와</a:t>
            </a:r>
            <a:r>
              <a:rPr lang="ko-KR" altLang="en-US" sz="900" dirty="0" smtClean="0">
                <a:solidFill>
                  <a:schemeClr val="tx1"/>
                </a:solidFill>
              </a:rPr>
              <a:t> 연결된 </a:t>
            </a:r>
            <a:r>
              <a:rPr lang="en-US" altLang="ko-KR" sz="900" dirty="0" smtClean="0">
                <a:solidFill>
                  <a:schemeClr val="tx1"/>
                </a:solidFill>
              </a:rPr>
              <a:t>MTS</a:t>
            </a:r>
            <a:r>
              <a:rPr lang="ko-KR" altLang="en-US" sz="900" dirty="0" smtClean="0">
                <a:solidFill>
                  <a:schemeClr val="tx1"/>
                </a:solidFill>
              </a:rPr>
              <a:t>오더를 </a:t>
            </a:r>
            <a:r>
              <a:rPr lang="en-US" altLang="ko-KR" sz="900" dirty="0" smtClean="0">
                <a:solidFill>
                  <a:schemeClr val="tx1"/>
                </a:solidFill>
              </a:rPr>
              <a:t>MTO </a:t>
            </a:r>
            <a:r>
              <a:rPr lang="ko-KR" altLang="en-US" sz="900" dirty="0" smtClean="0">
                <a:solidFill>
                  <a:schemeClr val="tx1"/>
                </a:solidFill>
              </a:rPr>
              <a:t>재고로 이전전기 유형</a:t>
            </a:r>
            <a:endParaRPr lang="en-US" altLang="ko-KR" sz="9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4"/>
          <a:ext cx="9215437" cy="5356225"/>
        </p:xfrm>
        <a:graphic>
          <a:graphicData uri="http://schemas.openxmlformats.org/drawingml/2006/table">
            <a:tbl>
              <a:tblPr/>
              <a:tblGrid>
                <a:gridCol w="4537755"/>
                <a:gridCol w="4677682"/>
              </a:tblGrid>
              <a:tr h="250099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925/E :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MTO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→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MTO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20000083/10,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PCC00392 88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대를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OOOOOOOO/OO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오더로 이전전기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할시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916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933 :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MTS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→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MTS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MTO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판매오더와  항상 연결이 되어 있기에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MTO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 to 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판매오더 및 항목을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입력하여야한다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MTO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재고는 특별재고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 E “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항상 입력하여야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이동시는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반드시 동일한 자재가 이동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MB1B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Material transfer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29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2708" y="2105028"/>
            <a:ext cx="4155621" cy="159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29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5896" y="2154015"/>
            <a:ext cx="3065690" cy="1617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454483" y="2585359"/>
            <a:ext cx="3929741" cy="44359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사각형 설명선 10"/>
          <p:cNvSpPr/>
          <p:nvPr/>
        </p:nvSpPr>
        <p:spPr>
          <a:xfrm>
            <a:off x="4686295" y="1983921"/>
            <a:ext cx="1494068" cy="661308"/>
          </a:xfrm>
          <a:prstGeom prst="wedgeRectCallout">
            <a:avLst>
              <a:gd name="adj1" fmla="val -83285"/>
              <a:gd name="adj2" fmla="val 61938"/>
            </a:avLst>
          </a:prstGeom>
          <a:solidFill>
            <a:srgbClr val="FFFF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en-US" altLang="ko-KR" sz="900" dirty="0" smtClean="0">
                <a:solidFill>
                  <a:schemeClr val="tx1"/>
                </a:solidFill>
              </a:rPr>
              <a:t>1. </a:t>
            </a:r>
            <a:r>
              <a:rPr lang="ko-KR" altLang="en-US" sz="900" dirty="0" err="1" smtClean="0">
                <a:solidFill>
                  <a:schemeClr val="tx1"/>
                </a:solidFill>
              </a:rPr>
              <a:t>이동전기할</a:t>
            </a:r>
            <a:r>
              <a:rPr lang="ko-KR" altLang="en-US" sz="900" dirty="0" smtClean="0">
                <a:solidFill>
                  <a:schemeClr val="tx1"/>
                </a:solidFill>
              </a:rPr>
              <a:t> </a:t>
            </a:r>
            <a:r>
              <a:rPr lang="ko-KR" altLang="en-US" sz="900" dirty="0" err="1" smtClean="0">
                <a:solidFill>
                  <a:schemeClr val="tx1"/>
                </a:solidFill>
              </a:rPr>
              <a:t>판매오더</a:t>
            </a:r>
            <a:r>
              <a:rPr lang="en-US" altLang="ko-KR" sz="900" dirty="0" smtClean="0">
                <a:solidFill>
                  <a:schemeClr val="tx1"/>
                </a:solidFill>
              </a:rPr>
              <a:t>/</a:t>
            </a:r>
            <a:r>
              <a:rPr lang="ko-KR" altLang="en-US" sz="900" dirty="0" smtClean="0">
                <a:solidFill>
                  <a:schemeClr val="tx1"/>
                </a:solidFill>
              </a:rPr>
              <a:t>항목</a:t>
            </a:r>
            <a:r>
              <a:rPr lang="en-US" altLang="ko-KR" sz="900" dirty="0" smtClean="0">
                <a:solidFill>
                  <a:schemeClr val="tx1"/>
                </a:solidFill>
              </a:rPr>
              <a:t>/</a:t>
            </a:r>
            <a:r>
              <a:rPr lang="ko-KR" altLang="en-US" sz="900" dirty="0" smtClean="0">
                <a:solidFill>
                  <a:schemeClr val="tx1"/>
                </a:solidFill>
              </a:rPr>
              <a:t>입고저장위치</a:t>
            </a:r>
            <a:r>
              <a:rPr lang="en-US" altLang="ko-KR" sz="900" dirty="0" smtClean="0">
                <a:solidFill>
                  <a:schemeClr val="tx1"/>
                </a:solidFill>
              </a:rPr>
              <a:t>/</a:t>
            </a:r>
            <a:r>
              <a:rPr lang="ko-KR" altLang="en-US" sz="900" dirty="0" smtClean="0">
                <a:solidFill>
                  <a:schemeClr val="tx1"/>
                </a:solidFill>
              </a:rPr>
              <a:t>자재입력</a:t>
            </a:r>
            <a:endParaRPr lang="en-US" altLang="ko-KR" sz="900" dirty="0" smtClean="0">
              <a:solidFill>
                <a:schemeClr val="tx1"/>
              </a:solidFill>
            </a:endParaRPr>
          </a:p>
        </p:txBody>
      </p:sp>
      <p:sp>
        <p:nvSpPr>
          <p:cNvPr id="12" name="사각형 설명선 11"/>
          <p:cNvSpPr/>
          <p:nvPr/>
        </p:nvSpPr>
        <p:spPr>
          <a:xfrm>
            <a:off x="4667245" y="3107871"/>
            <a:ext cx="1494068" cy="661308"/>
          </a:xfrm>
          <a:prstGeom prst="wedgeRectCallout">
            <a:avLst>
              <a:gd name="adj1" fmla="val 166987"/>
              <a:gd name="adj2" fmla="val -24482"/>
            </a:avLst>
          </a:prstGeom>
          <a:solidFill>
            <a:srgbClr val="FFFF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en-US" altLang="ko-KR" sz="900" dirty="0" smtClean="0">
                <a:solidFill>
                  <a:schemeClr val="tx1"/>
                </a:solidFill>
              </a:rPr>
              <a:t>2. </a:t>
            </a:r>
            <a:r>
              <a:rPr lang="ko-KR" altLang="en-US" sz="900" dirty="0" smtClean="0">
                <a:solidFill>
                  <a:schemeClr val="tx1"/>
                </a:solidFill>
              </a:rPr>
              <a:t>재고를 생성할 </a:t>
            </a:r>
            <a:r>
              <a:rPr lang="ko-KR" altLang="en-US" sz="900" dirty="0" err="1" smtClean="0">
                <a:solidFill>
                  <a:schemeClr val="tx1"/>
                </a:solidFill>
              </a:rPr>
              <a:t>판매오더</a:t>
            </a:r>
            <a:r>
              <a:rPr lang="en-US" altLang="ko-KR" sz="900" dirty="0" smtClean="0">
                <a:solidFill>
                  <a:schemeClr val="tx1"/>
                </a:solidFill>
              </a:rPr>
              <a:t>/</a:t>
            </a:r>
            <a:r>
              <a:rPr lang="ko-KR" altLang="en-US" sz="900" dirty="0" smtClean="0">
                <a:solidFill>
                  <a:schemeClr val="tx1"/>
                </a:solidFill>
              </a:rPr>
              <a:t>항목 입력</a:t>
            </a:r>
            <a:endParaRPr lang="en-US" altLang="ko-KR" sz="900" dirty="0" smtClean="0">
              <a:solidFill>
                <a:schemeClr val="tx1"/>
              </a:solidFill>
            </a:endParaRPr>
          </a:p>
        </p:txBody>
      </p:sp>
      <p:pic>
        <p:nvPicPr>
          <p:cNvPr id="25293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587" y="4078741"/>
            <a:ext cx="4145415" cy="160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7832273" y="3243941"/>
            <a:ext cx="1466849" cy="13607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65369" y="4898570"/>
            <a:ext cx="4139290" cy="81643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사각형 설명선 15"/>
          <p:cNvSpPr/>
          <p:nvPr/>
        </p:nvSpPr>
        <p:spPr>
          <a:xfrm>
            <a:off x="3309254" y="3970564"/>
            <a:ext cx="1540334" cy="661308"/>
          </a:xfrm>
          <a:prstGeom prst="wedgeRectCallout">
            <a:avLst>
              <a:gd name="adj1" fmla="val -57603"/>
              <a:gd name="adj2" fmla="val 89098"/>
            </a:avLst>
          </a:prstGeom>
          <a:solidFill>
            <a:srgbClr val="FFFFCC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en-US" altLang="ko-KR" sz="900" dirty="0" smtClean="0">
                <a:solidFill>
                  <a:schemeClr val="tx1"/>
                </a:solidFill>
              </a:rPr>
              <a:t>1. </a:t>
            </a:r>
            <a:r>
              <a:rPr lang="ko-KR" altLang="en-US" sz="900" dirty="0" smtClean="0">
                <a:solidFill>
                  <a:schemeClr val="tx1"/>
                </a:solidFill>
              </a:rPr>
              <a:t>입고플랜트는 동일플랜트</a:t>
            </a:r>
            <a:endParaRPr lang="en-US" altLang="ko-KR" sz="9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900" dirty="0" smtClean="0">
                <a:solidFill>
                  <a:schemeClr val="tx1"/>
                </a:solidFill>
              </a:rPr>
              <a:t>2. EX) </a:t>
            </a:r>
            <a:r>
              <a:rPr lang="ko-KR" altLang="en-US" sz="900" dirty="0" smtClean="0">
                <a:solidFill>
                  <a:schemeClr val="tx1"/>
                </a:solidFill>
              </a:rPr>
              <a:t>자재 </a:t>
            </a:r>
            <a:r>
              <a:rPr lang="en-US" altLang="ko-KR" sz="900" dirty="0" smtClean="0">
                <a:solidFill>
                  <a:schemeClr val="tx1"/>
                </a:solidFill>
              </a:rPr>
              <a:t>PCC00583</a:t>
            </a:r>
            <a:r>
              <a:rPr lang="ko-KR" altLang="en-US" sz="900" dirty="0" smtClean="0">
                <a:solidFill>
                  <a:schemeClr val="tx1"/>
                </a:solidFill>
              </a:rPr>
              <a:t>을</a:t>
            </a:r>
            <a:endParaRPr lang="en-US" altLang="ko-KR" sz="9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900" dirty="0" smtClean="0">
                <a:solidFill>
                  <a:schemeClr val="tx1"/>
                </a:solidFill>
              </a:rPr>
              <a:t>PCC00581</a:t>
            </a:r>
            <a:r>
              <a:rPr lang="ko-KR" altLang="en-US" sz="900" dirty="0" smtClean="0">
                <a:solidFill>
                  <a:schemeClr val="tx1"/>
                </a:solidFill>
              </a:rPr>
              <a:t>이동전기</a:t>
            </a:r>
            <a:endParaRPr lang="en-US" altLang="ko-KR" sz="9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2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 대체 수불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제품대체 수불 조건 설정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MTO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오더일시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판매문서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조회기준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MTO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925/E)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MTO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MTS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923/E)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MTS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MTO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924/E)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MTS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MTS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933)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MTO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MTS(Rework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411/E)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제품코드를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입력할시에는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관련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재고조회기능이 있으나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제품코드를 입력하지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않을때는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어떤 자재를 대체 진행해야 할지 시스템은 파악할 수 없어 재고는 별도로 체크 하여야 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ZPPR0090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 대체 수불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39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41" y="1970996"/>
            <a:ext cx="4987697" cy="269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91" y="1295404"/>
          <a:ext cx="9215437" cy="496479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2860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 대체 수불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45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전용후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제품에 대한 항목을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 후                      클릭하여 실행한다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90" y="493717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ZPPR0090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 대체 수불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49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3538" y="2990850"/>
            <a:ext cx="885906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498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878" y="1624691"/>
            <a:ext cx="8888527" cy="1249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618571" y="2203551"/>
            <a:ext cx="5274229" cy="177013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56483" y="4207330"/>
            <a:ext cx="5059740" cy="106458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en-US" altLang="ko-KR" dirty="0" smtClean="0">
                <a:solidFill>
                  <a:schemeClr val="tx1"/>
                </a:solidFill>
              </a:rPr>
              <a:t>1. </a:t>
            </a:r>
            <a:r>
              <a:rPr lang="ko-KR" altLang="en-US" dirty="0" smtClean="0">
                <a:solidFill>
                  <a:schemeClr val="tx1"/>
                </a:solidFill>
              </a:rPr>
              <a:t>전용전 제품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</a:p>
          <a:p>
            <a:pPr marL="92075" indent="-92075" algn="l"/>
            <a:r>
              <a:rPr lang="en-US" altLang="ko-KR" dirty="0" smtClean="0">
                <a:solidFill>
                  <a:schemeClr val="tx1"/>
                </a:solidFill>
              </a:rPr>
              <a:t>  1) </a:t>
            </a:r>
            <a:r>
              <a:rPr lang="ko-KR" altLang="en-US" dirty="0" err="1" smtClean="0">
                <a:solidFill>
                  <a:schemeClr val="tx1"/>
                </a:solidFill>
              </a:rPr>
              <a:t>저장위치별</a:t>
            </a:r>
            <a:r>
              <a:rPr lang="ko-KR" altLang="en-US" dirty="0" smtClean="0">
                <a:solidFill>
                  <a:schemeClr val="tx1"/>
                </a:solidFill>
              </a:rPr>
              <a:t> 재고 파악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dirty="0" smtClean="0">
                <a:solidFill>
                  <a:schemeClr val="tx1"/>
                </a:solidFill>
              </a:rPr>
              <a:t>  2) MTS / MTO</a:t>
            </a:r>
            <a:r>
              <a:rPr lang="ko-KR" altLang="en-US" dirty="0" smtClean="0">
                <a:solidFill>
                  <a:schemeClr val="tx1"/>
                </a:solidFill>
              </a:rPr>
              <a:t>재고 확인 가능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dirty="0" smtClean="0">
                <a:solidFill>
                  <a:schemeClr val="tx1"/>
                </a:solidFill>
              </a:rPr>
              <a:t>  3) MTO</a:t>
            </a:r>
            <a:r>
              <a:rPr lang="ko-KR" altLang="en-US" dirty="0" smtClean="0">
                <a:solidFill>
                  <a:schemeClr val="tx1"/>
                </a:solidFill>
              </a:rPr>
              <a:t>재고의 경우 판매문서 및 품목 확인 가능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dirty="0" smtClean="0">
                <a:solidFill>
                  <a:schemeClr val="tx1"/>
                </a:solidFill>
              </a:rPr>
              <a:t>  4) </a:t>
            </a:r>
            <a:r>
              <a:rPr lang="ko-KR" altLang="en-US" dirty="0" smtClean="0">
                <a:solidFill>
                  <a:schemeClr val="tx1"/>
                </a:solidFill>
              </a:rPr>
              <a:t>가용재고</a:t>
            </a:r>
            <a:r>
              <a:rPr lang="en-US" altLang="ko-KR" dirty="0" smtClean="0">
                <a:solidFill>
                  <a:schemeClr val="tx1"/>
                </a:solidFill>
              </a:rPr>
              <a:t>,</a:t>
            </a:r>
            <a:r>
              <a:rPr lang="ko-KR" altLang="en-US" dirty="0" smtClean="0">
                <a:solidFill>
                  <a:schemeClr val="tx1"/>
                </a:solidFill>
              </a:rPr>
              <a:t>보류재고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품질검사 재고 확인 가능</a:t>
            </a:r>
            <a:r>
              <a:rPr lang="en-US" altLang="ko-KR" sz="1200" dirty="0" smtClean="0">
                <a:solidFill>
                  <a:schemeClr val="tx1"/>
                </a:solidFill>
              </a:rPr>
              <a:t>   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924348" y="2214840"/>
            <a:ext cx="3558319" cy="1747560"/>
          </a:xfrm>
          <a:prstGeom prst="rect">
            <a:avLst/>
          </a:prstGeom>
          <a:noFill/>
          <a:ln w="19050">
            <a:solidFill>
              <a:srgbClr val="1039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910558" y="4194755"/>
            <a:ext cx="3558319" cy="1404534"/>
          </a:xfrm>
          <a:prstGeom prst="rect">
            <a:avLst/>
          </a:prstGeom>
          <a:noFill/>
          <a:ln w="19050">
            <a:solidFill>
              <a:srgbClr val="1039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l">
              <a:buAutoNum type="arabicPeriod"/>
            </a:pPr>
            <a:r>
              <a:rPr lang="ko-KR" altLang="en-US" sz="1200" dirty="0" err="1" smtClean="0">
                <a:solidFill>
                  <a:schemeClr val="tx1"/>
                </a:solidFill>
              </a:rPr>
              <a:t>전용후</a:t>
            </a:r>
            <a:r>
              <a:rPr lang="ko-KR" altLang="en-US" sz="1200" dirty="0" smtClean="0">
                <a:solidFill>
                  <a:schemeClr val="tx1"/>
                </a:solidFill>
              </a:rPr>
              <a:t> 제품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228600" indent="-228600" algn="l"/>
            <a:r>
              <a:rPr lang="en-US" altLang="ko-KR" dirty="0" smtClean="0">
                <a:solidFill>
                  <a:schemeClr val="tx1"/>
                </a:solidFill>
              </a:rPr>
              <a:t>    1) </a:t>
            </a:r>
            <a:r>
              <a:rPr lang="ko-KR" altLang="en-US" dirty="0" smtClean="0">
                <a:solidFill>
                  <a:schemeClr val="tx1"/>
                </a:solidFill>
              </a:rPr>
              <a:t>대체 수량 입력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228600" indent="-228600" algn="l"/>
            <a:r>
              <a:rPr lang="en-US" altLang="ko-KR" sz="1200" dirty="0" smtClean="0">
                <a:solidFill>
                  <a:schemeClr val="tx1"/>
                </a:solidFill>
              </a:rPr>
              <a:t>    2) </a:t>
            </a:r>
            <a:r>
              <a:rPr lang="ko-KR" altLang="en-US" sz="1200" dirty="0" smtClean="0">
                <a:solidFill>
                  <a:schemeClr val="tx1"/>
                </a:solidFill>
              </a:rPr>
              <a:t>전기일 입력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228600" indent="-228600" algn="l"/>
            <a:r>
              <a:rPr lang="en-US" altLang="ko-KR" dirty="0" smtClean="0">
                <a:solidFill>
                  <a:schemeClr val="tx1"/>
                </a:solidFill>
              </a:rPr>
              <a:t>    3) </a:t>
            </a:r>
            <a:r>
              <a:rPr lang="ko-KR" altLang="en-US" dirty="0" smtClean="0">
                <a:solidFill>
                  <a:schemeClr val="tx1"/>
                </a:solidFill>
              </a:rPr>
              <a:t>저장위치 입력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228600" indent="-228600" algn="l"/>
            <a:r>
              <a:rPr lang="en-US" altLang="ko-KR" sz="1200" dirty="0" smtClean="0">
                <a:solidFill>
                  <a:schemeClr val="tx1"/>
                </a:solidFill>
              </a:rPr>
              <a:t>    4) </a:t>
            </a:r>
            <a:r>
              <a:rPr lang="ko-KR" altLang="en-US" sz="1200" dirty="0" smtClean="0">
                <a:solidFill>
                  <a:schemeClr val="tx1"/>
                </a:solidFill>
              </a:rPr>
              <a:t>대체 자재코드 입력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228600" indent="-228600" algn="l"/>
            <a:r>
              <a:rPr lang="en-US" altLang="ko-KR" dirty="0" smtClean="0">
                <a:solidFill>
                  <a:schemeClr val="tx1"/>
                </a:solidFill>
              </a:rPr>
              <a:t>    5) MTO</a:t>
            </a:r>
            <a:r>
              <a:rPr lang="ko-KR" altLang="en-US" dirty="0" err="1" smtClean="0">
                <a:solidFill>
                  <a:schemeClr val="tx1"/>
                </a:solidFill>
              </a:rPr>
              <a:t>재고화시</a:t>
            </a:r>
            <a:r>
              <a:rPr lang="ko-KR" altLang="en-US" dirty="0" smtClean="0">
                <a:solidFill>
                  <a:schemeClr val="tx1"/>
                </a:solidFill>
              </a:rPr>
              <a:t> 관련 </a:t>
            </a:r>
            <a:r>
              <a:rPr lang="ko-KR" altLang="en-US" dirty="0" err="1" smtClean="0">
                <a:solidFill>
                  <a:schemeClr val="tx1"/>
                </a:solidFill>
              </a:rPr>
              <a:t>판매오더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품목 입력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228600" indent="-228600" algn="l"/>
            <a:r>
              <a:rPr lang="en-US" altLang="ko-KR" sz="1200" dirty="0" smtClean="0">
                <a:solidFill>
                  <a:schemeClr val="tx1"/>
                </a:solidFill>
              </a:rPr>
              <a:t>    6) </a:t>
            </a:r>
            <a:r>
              <a:rPr lang="ko-KR" altLang="en-US" dirty="0" smtClean="0">
                <a:solidFill>
                  <a:schemeClr val="tx1"/>
                </a:solidFill>
              </a:rPr>
              <a:t>간단한 텍스트입력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err="1" smtClean="0">
                <a:solidFill>
                  <a:schemeClr val="tx1"/>
                </a:solidFill>
              </a:rPr>
              <a:t>대체사유등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72040" y="5600348"/>
            <a:ext cx="9525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94" y="1295407"/>
          <a:ext cx="9215437" cy="515793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93" y="49372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0536" y="1556799"/>
            <a:ext cx="3504935" cy="227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98627" y="3645031"/>
            <a:ext cx="4812030" cy="2807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아래쪽 화살표 11"/>
          <p:cNvSpPr/>
          <p:nvPr/>
        </p:nvSpPr>
        <p:spPr>
          <a:xfrm rot="18217604">
            <a:off x="3800470" y="3111237"/>
            <a:ext cx="430938" cy="624069"/>
          </a:xfrm>
          <a:prstGeom prst="downArrow">
            <a:avLst>
              <a:gd name="adj1" fmla="val 47583"/>
              <a:gd name="adj2" fmla="val 51620"/>
            </a:avLst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 bwMode="auto">
          <a:xfrm>
            <a:off x="2163561" y="2927280"/>
            <a:ext cx="236556" cy="213688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28932" y="4509127"/>
            <a:ext cx="3541052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아래쪽 화살표 14"/>
          <p:cNvSpPr/>
          <p:nvPr/>
        </p:nvSpPr>
        <p:spPr>
          <a:xfrm rot="18217604">
            <a:off x="5014626" y="3962677"/>
            <a:ext cx="430938" cy="624069"/>
          </a:xfrm>
          <a:prstGeom prst="downArrow">
            <a:avLst>
              <a:gd name="adj1" fmla="val 47583"/>
              <a:gd name="adj2" fmla="val 51620"/>
            </a:avLst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 bwMode="auto">
          <a:xfrm>
            <a:off x="2151592" y="3256521"/>
            <a:ext cx="236556" cy="213688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5733087" y="1504538"/>
            <a:ext cx="3881564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자재 문서 입력</a:t>
            </a:r>
            <a:r>
              <a:rPr lang="en-US" altLang="ko-KR" sz="1400" b="1" dirty="0" smtClean="0">
                <a:latin typeface="+mn-ea"/>
              </a:rPr>
              <a:t> 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 bwMode="auto">
          <a:xfrm>
            <a:off x="5577073" y="1548083"/>
            <a:ext cx="236556" cy="213688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모서리가 둥근 사각형 설명선 18"/>
          <p:cNvSpPr/>
          <p:nvPr/>
        </p:nvSpPr>
        <p:spPr>
          <a:xfrm>
            <a:off x="974560" y="3501008"/>
            <a:ext cx="2184243" cy="360040"/>
          </a:xfrm>
          <a:prstGeom prst="wedgeRoundRectCallout">
            <a:avLst>
              <a:gd name="adj1" fmla="val 56181"/>
              <a:gd name="adj2" fmla="val 8910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자재 번호   </a:t>
            </a:r>
          </a:p>
        </p:txBody>
      </p:sp>
      <p:sp>
        <p:nvSpPr>
          <p:cNvPr id="20" name="모서리가 둥근 사각형 설명선 19"/>
          <p:cNvSpPr/>
          <p:nvPr/>
        </p:nvSpPr>
        <p:spPr>
          <a:xfrm>
            <a:off x="1052570" y="4869160"/>
            <a:ext cx="2184243" cy="216024"/>
          </a:xfrm>
          <a:prstGeom prst="wedgeRoundRectCallout">
            <a:avLst>
              <a:gd name="adj1" fmla="val 59205"/>
              <a:gd name="adj2" fmla="val -36481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플랜트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저장위치 입력   </a:t>
            </a:r>
          </a:p>
        </p:txBody>
      </p:sp>
      <p:sp>
        <p:nvSpPr>
          <p:cNvPr id="24" name="모서리가 둥근 사각형 설명선 23"/>
          <p:cNvSpPr/>
          <p:nvPr/>
        </p:nvSpPr>
        <p:spPr>
          <a:xfrm>
            <a:off x="1910664" y="5589239"/>
            <a:ext cx="2638758" cy="371293"/>
          </a:xfrm>
          <a:prstGeom prst="wedgeRoundRectCallout">
            <a:avLst>
              <a:gd name="adj1" fmla="val 25947"/>
              <a:gd name="adj2" fmla="val -505912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이동 유형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알수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있으면 입력   </a:t>
            </a:r>
          </a:p>
        </p:txBody>
      </p:sp>
      <p:sp>
        <p:nvSpPr>
          <p:cNvPr id="25" name="타원 24"/>
          <p:cNvSpPr/>
          <p:nvPr/>
        </p:nvSpPr>
        <p:spPr bwMode="auto">
          <a:xfrm>
            <a:off x="5577073" y="1988840"/>
            <a:ext cx="236556" cy="213688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5733087" y="1916832"/>
            <a:ext cx="3881564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자재 문서 연도 입력</a:t>
            </a:r>
            <a:r>
              <a:rPr lang="en-US" altLang="ko-KR" sz="1400" b="1" dirty="0" smtClean="0">
                <a:latin typeface="+mn-ea"/>
              </a:rPr>
              <a:t> </a:t>
            </a:r>
            <a:endParaRPr lang="en-US" altLang="ko-KR" sz="14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94" y="1295407"/>
          <a:ext cx="9215437" cy="515793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93" y="49372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0532" y="1628807"/>
            <a:ext cx="3541052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타원 21"/>
          <p:cNvSpPr/>
          <p:nvPr/>
        </p:nvSpPr>
        <p:spPr bwMode="auto">
          <a:xfrm>
            <a:off x="740532" y="2060848"/>
            <a:ext cx="236556" cy="213688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타원 22"/>
          <p:cNvSpPr/>
          <p:nvPr/>
        </p:nvSpPr>
        <p:spPr bwMode="auto">
          <a:xfrm>
            <a:off x="1536961" y="2052139"/>
            <a:ext cx="236556" cy="213688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8974" y="1484791"/>
            <a:ext cx="4680520" cy="3160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타원 26"/>
          <p:cNvSpPr/>
          <p:nvPr/>
        </p:nvSpPr>
        <p:spPr bwMode="auto">
          <a:xfrm>
            <a:off x="4718974" y="1484784"/>
            <a:ext cx="236556" cy="213688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모서리가 둥근 사각형 설명선 27"/>
          <p:cNvSpPr/>
          <p:nvPr/>
        </p:nvSpPr>
        <p:spPr>
          <a:xfrm>
            <a:off x="4953002" y="4653136"/>
            <a:ext cx="1950217" cy="288032"/>
          </a:xfrm>
          <a:prstGeom prst="wedgeRoundRectCallout">
            <a:avLst>
              <a:gd name="adj1" fmla="val 24962"/>
              <a:gd name="adj2" fmla="val -306968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자재 코드  </a:t>
            </a:r>
          </a:p>
        </p:txBody>
      </p:sp>
      <p:sp>
        <p:nvSpPr>
          <p:cNvPr id="29" name="모서리가 둥근 사각형 설명선 28"/>
          <p:cNvSpPr/>
          <p:nvPr/>
        </p:nvSpPr>
        <p:spPr>
          <a:xfrm>
            <a:off x="7449277" y="4653136"/>
            <a:ext cx="1950217" cy="288032"/>
          </a:xfrm>
          <a:prstGeom prst="wedgeRoundRectCallout">
            <a:avLst>
              <a:gd name="adj1" fmla="val 23995"/>
              <a:gd name="adj2" fmla="val -240451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이동유형 번호   </a:t>
            </a:r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6508" y="4005064"/>
            <a:ext cx="4056451" cy="242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타원 29"/>
          <p:cNvSpPr/>
          <p:nvPr/>
        </p:nvSpPr>
        <p:spPr bwMode="auto">
          <a:xfrm>
            <a:off x="506506" y="4005064"/>
            <a:ext cx="236556" cy="213688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모서리가 둥근 사각형 설명선 30"/>
          <p:cNvSpPr/>
          <p:nvPr/>
        </p:nvSpPr>
        <p:spPr>
          <a:xfrm>
            <a:off x="4167568" y="6074993"/>
            <a:ext cx="1950217" cy="288032"/>
          </a:xfrm>
          <a:prstGeom prst="wedgeRoundRectCallout">
            <a:avLst>
              <a:gd name="adj1" fmla="val -50417"/>
              <a:gd name="adj2" fmla="val -161282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자재문서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생성자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ID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94" y="1295407"/>
          <a:ext cx="9215437" cy="515793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93" y="49372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506" y="1340768"/>
            <a:ext cx="4836537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타원 14"/>
          <p:cNvSpPr/>
          <p:nvPr/>
        </p:nvSpPr>
        <p:spPr bwMode="auto">
          <a:xfrm>
            <a:off x="5499062" y="1340768"/>
            <a:ext cx="209880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5343047" y="1628800"/>
            <a:ext cx="4368485" cy="1279454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</a:t>
            </a:r>
            <a:r>
              <a:rPr lang="en-US" altLang="ko-KR" sz="1400" b="1" dirty="0" smtClean="0">
                <a:latin typeface="+mn-ea"/>
              </a:rPr>
              <a:t>MB51 T-Code </a:t>
            </a:r>
            <a:r>
              <a:rPr lang="ko-KR" altLang="en-US" sz="1400" b="1" dirty="0" smtClean="0">
                <a:latin typeface="+mn-ea"/>
              </a:rPr>
              <a:t>클릭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자재 이동유형에 대한 자재 문서 리스트를 조회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ct val="50000"/>
              </a:spcBef>
              <a:buFontTx/>
              <a:buChar char="-"/>
            </a:pPr>
            <a:r>
              <a:rPr lang="ko-KR" altLang="en-US" sz="1400" b="1" dirty="0" smtClean="0">
                <a:latin typeface="+mn-ea"/>
              </a:rPr>
              <a:t> 가능한 최대한 </a:t>
            </a:r>
            <a:r>
              <a:rPr lang="ko-KR" altLang="en-US" sz="1400" b="1" dirty="0" err="1" smtClean="0">
                <a:latin typeface="+mn-ea"/>
              </a:rPr>
              <a:t>필드값을</a:t>
            </a:r>
            <a:r>
              <a:rPr lang="ko-KR" altLang="en-US" sz="1400" b="1" dirty="0" smtClean="0">
                <a:latin typeface="+mn-ea"/>
              </a:rPr>
              <a:t> 많이 넣어야만 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en-US" altLang="ko-KR" sz="1400" b="1" dirty="0" smtClean="0">
                <a:latin typeface="+mn-ea"/>
              </a:rPr>
              <a:t>  </a:t>
            </a:r>
            <a:r>
              <a:rPr lang="ko-KR" altLang="en-US" sz="1400" b="1" dirty="0" smtClean="0">
                <a:latin typeface="+mn-ea"/>
              </a:rPr>
              <a:t>검색이 간단하다</a:t>
            </a:r>
            <a:r>
              <a:rPr lang="en-US" altLang="ko-KR" sz="1400" b="1" dirty="0" smtClean="0">
                <a:latin typeface="+mn-ea"/>
              </a:rPr>
              <a:t>.</a:t>
            </a:r>
            <a:r>
              <a:rPr lang="ko-KR" altLang="en-US" sz="1400" b="1" dirty="0" smtClean="0">
                <a:latin typeface="+mn-ea"/>
              </a:rPr>
              <a:t> 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17" name="모서리가 둥근 사각형 설명선 16"/>
          <p:cNvSpPr/>
          <p:nvPr/>
        </p:nvSpPr>
        <p:spPr>
          <a:xfrm>
            <a:off x="1598627" y="1628800"/>
            <a:ext cx="1950217" cy="288032"/>
          </a:xfrm>
          <a:prstGeom prst="wedgeRoundRectCallout">
            <a:avLst>
              <a:gd name="adj1" fmla="val 10449"/>
              <a:gd name="adj2" fmla="val 107248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자재 번호   </a:t>
            </a:r>
          </a:p>
        </p:txBody>
      </p:sp>
      <p:sp>
        <p:nvSpPr>
          <p:cNvPr id="19" name="모서리가 둥근 사각형 설명선 18"/>
          <p:cNvSpPr/>
          <p:nvPr/>
        </p:nvSpPr>
        <p:spPr>
          <a:xfrm>
            <a:off x="2924778" y="2708920"/>
            <a:ext cx="2184243" cy="216024"/>
          </a:xfrm>
          <a:prstGeom prst="wedgeRoundRectCallout">
            <a:avLst>
              <a:gd name="adj1" fmla="val -68213"/>
              <a:gd name="adj2" fmla="val -171314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플랜트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저장위치 입력   </a:t>
            </a:r>
          </a:p>
        </p:txBody>
      </p:sp>
      <p:sp>
        <p:nvSpPr>
          <p:cNvPr id="20" name="모서리가 둥근 사각형 설명선 19"/>
          <p:cNvSpPr/>
          <p:nvPr/>
        </p:nvSpPr>
        <p:spPr>
          <a:xfrm>
            <a:off x="2924778" y="3429000"/>
            <a:ext cx="2184243" cy="216024"/>
          </a:xfrm>
          <a:prstGeom prst="wedgeRoundRectCallout">
            <a:avLst>
              <a:gd name="adj1" fmla="val -65913"/>
              <a:gd name="adj2" fmla="val -167284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이동 유형 입력   </a:t>
            </a:r>
          </a:p>
        </p:txBody>
      </p:sp>
      <p:sp>
        <p:nvSpPr>
          <p:cNvPr id="24" name="타원 23"/>
          <p:cNvSpPr/>
          <p:nvPr/>
        </p:nvSpPr>
        <p:spPr bwMode="auto">
          <a:xfrm>
            <a:off x="350490" y="1628800"/>
            <a:ext cx="209880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타원 24"/>
          <p:cNvSpPr/>
          <p:nvPr/>
        </p:nvSpPr>
        <p:spPr bwMode="auto">
          <a:xfrm>
            <a:off x="5577073" y="3068960"/>
            <a:ext cx="209880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5801660" y="3023079"/>
            <a:ext cx="780087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smtClean="0">
                <a:latin typeface="+mn-ea"/>
              </a:rPr>
              <a:t> 실행</a:t>
            </a:r>
            <a:r>
              <a:rPr lang="en-US" altLang="ko-KR" sz="1400" b="1" dirty="0" smtClean="0">
                <a:latin typeface="+mn-ea"/>
              </a:rPr>
              <a:t> </a:t>
            </a:r>
            <a:endParaRPr lang="en-US" altLang="ko-KR" sz="14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94" y="1295407"/>
          <a:ext cx="9215437" cy="515793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93" y="49372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01" y="1412776"/>
            <a:ext cx="9049005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모서리가 둥근 사각형 설명선 10"/>
          <p:cNvSpPr/>
          <p:nvPr/>
        </p:nvSpPr>
        <p:spPr>
          <a:xfrm>
            <a:off x="194471" y="2348880"/>
            <a:ext cx="1950217" cy="288032"/>
          </a:xfrm>
          <a:prstGeom prst="wedgeRoundRectCallout">
            <a:avLst>
              <a:gd name="adj1" fmla="val 6095"/>
              <a:gd name="adj2" fmla="val 176788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자재 번호   </a:t>
            </a:r>
          </a:p>
        </p:txBody>
      </p:sp>
      <p:sp>
        <p:nvSpPr>
          <p:cNvPr id="12" name="모서리가 둥근 사각형 설명선 11"/>
          <p:cNvSpPr/>
          <p:nvPr/>
        </p:nvSpPr>
        <p:spPr>
          <a:xfrm>
            <a:off x="428497" y="5373216"/>
            <a:ext cx="1170130" cy="216024"/>
          </a:xfrm>
          <a:prstGeom prst="wedgeRoundRectCallout">
            <a:avLst>
              <a:gd name="adj1" fmla="val -14803"/>
              <a:gd name="adj2" fmla="val -405131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smtClean="0">
                <a:solidFill>
                  <a:schemeClr val="tx1"/>
                </a:solidFill>
              </a:rPr>
              <a:t>저장 위치   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3" name="모서리가 둥근 사각형 설명선 12"/>
          <p:cNvSpPr/>
          <p:nvPr/>
        </p:nvSpPr>
        <p:spPr>
          <a:xfrm>
            <a:off x="1754645" y="5373216"/>
            <a:ext cx="1170130" cy="216024"/>
          </a:xfrm>
          <a:prstGeom prst="wedgeRoundRectCallout">
            <a:avLst>
              <a:gd name="adj1" fmla="val -95429"/>
              <a:gd name="adj2" fmla="val -39303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smtClean="0">
                <a:solidFill>
                  <a:schemeClr val="tx1"/>
                </a:solidFill>
              </a:rPr>
              <a:t>이동 유형   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4" name="모서리가 둥근 사각형 설명선 13"/>
          <p:cNvSpPr/>
          <p:nvPr/>
        </p:nvSpPr>
        <p:spPr>
          <a:xfrm>
            <a:off x="3002783" y="5373216"/>
            <a:ext cx="1170130" cy="216024"/>
          </a:xfrm>
          <a:prstGeom prst="wedgeRoundRectCallout">
            <a:avLst>
              <a:gd name="adj1" fmla="val -95429"/>
              <a:gd name="adj2" fmla="val -39303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자재 전표   </a:t>
            </a:r>
          </a:p>
        </p:txBody>
      </p:sp>
      <p:sp>
        <p:nvSpPr>
          <p:cNvPr id="18" name="모서리가 둥근 사각형 설명선 17"/>
          <p:cNvSpPr/>
          <p:nvPr/>
        </p:nvSpPr>
        <p:spPr>
          <a:xfrm>
            <a:off x="4328931" y="5362171"/>
            <a:ext cx="1170130" cy="216024"/>
          </a:xfrm>
          <a:prstGeom prst="wedgeRoundRectCallout">
            <a:avLst>
              <a:gd name="adj1" fmla="val -95429"/>
              <a:gd name="adj2" fmla="val -39303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전기일     </a:t>
            </a:r>
          </a:p>
        </p:txBody>
      </p:sp>
      <p:sp>
        <p:nvSpPr>
          <p:cNvPr id="21" name="모서리가 둥근 사각형 설명선 20"/>
          <p:cNvSpPr/>
          <p:nvPr/>
        </p:nvSpPr>
        <p:spPr>
          <a:xfrm>
            <a:off x="6026252" y="5373216"/>
            <a:ext cx="1501034" cy="216024"/>
          </a:xfrm>
          <a:prstGeom prst="wedgeRoundRectCallout">
            <a:avLst>
              <a:gd name="adj1" fmla="val -95429"/>
              <a:gd name="adj2" fmla="val -39303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smtClean="0">
                <a:solidFill>
                  <a:schemeClr val="tx1"/>
                </a:solidFill>
              </a:rPr>
              <a:t>이동 자재수량     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22" name="모서리가 둥근 사각형 설명선 21"/>
          <p:cNvSpPr/>
          <p:nvPr/>
        </p:nvSpPr>
        <p:spPr>
          <a:xfrm>
            <a:off x="7605295" y="5373216"/>
            <a:ext cx="1501034" cy="216024"/>
          </a:xfrm>
          <a:prstGeom prst="wedgeRoundRectCallout">
            <a:avLst>
              <a:gd name="adj1" fmla="val -89144"/>
              <a:gd name="adj2" fmla="val -812292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공장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3"/>
          <p:cNvSpPr>
            <a:spLocks noGrp="1"/>
          </p:cNvSpPr>
          <p:nvPr>
            <p:ph idx="1"/>
          </p:nvPr>
        </p:nvSpPr>
        <p:spPr>
          <a:xfrm>
            <a:off x="605293" y="2625728"/>
            <a:ext cx="8799512" cy="1095375"/>
          </a:xfrm>
        </p:spPr>
        <p:txBody>
          <a:bodyPr/>
          <a:lstStyle/>
          <a:p>
            <a:pPr algn="ctr">
              <a:buNone/>
            </a:pPr>
            <a:r>
              <a:rPr lang="ko-KR" altLang="en-US" sz="4000" dirty="0" smtClean="0"/>
              <a:t>시제</a:t>
            </a:r>
            <a:r>
              <a:rPr lang="ko-KR" altLang="en-US" sz="4000" dirty="0" smtClean="0"/>
              <a:t>품</a:t>
            </a:r>
            <a:r>
              <a:rPr lang="en-US" altLang="ko-KR" sz="4000" dirty="0" smtClean="0"/>
              <a:t> </a:t>
            </a:r>
            <a:r>
              <a:rPr lang="ko-KR" altLang="en-US" sz="4000" dirty="0" smtClean="0"/>
              <a:t>오더</a:t>
            </a:r>
            <a:endParaRPr lang="ko-KR" altLang="en-US" sz="4000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시제품오더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순수 테스트 목적으로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기술팀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연구소에서 제품 개발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및 공정 시험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품질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Test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목적으로 생산 요청한 제품 또는 반제품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내부 처리 기준으로 생산되는 제품 및 반제품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개발 과정에 있는 제품에 대한 시험 목적 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양산품의 사양 변경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관리 주체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코드는 양산코드를 적용하더라도 유형이 시운전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샘플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시제품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      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관련 주체는 기술팀에서 주관적 관리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        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재고 관리 실물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현물 처리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179388" marR="0" lvl="0" indent="-96838" algn="l" defTabSz="708025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Char char="•"/>
                        <a:tabLst>
                          <a:tab pos="1028700" algn="l"/>
                        </a:tabLst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시제품 코드 및 오더 관리에 대한 </a:t>
                      </a:r>
                      <a:r>
                        <a:rPr kumimoji="1" lang="en-US" altLang="ko-KR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R&amp;R</a:t>
                      </a:r>
                    </a:p>
                    <a:p>
                      <a:pPr marL="179388" marR="0" lvl="0" indent="-96838" algn="l" defTabSz="708025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en-US" altLang="ko-KR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</a:t>
                      </a:r>
                      <a:r>
                        <a:rPr kumimoji="1" lang="ko-KR" alt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시제품에 대한 관리는 기술팀</a:t>
                      </a:r>
                      <a:r>
                        <a:rPr kumimoji="1" lang="en-US" altLang="ko-KR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</a:t>
                      </a:r>
                      <a:r>
                        <a:rPr kumimoji="1" lang="ko-KR" alt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연구소에서 반드시 </a:t>
                      </a:r>
                      <a:r>
                        <a:rPr kumimoji="1" lang="ko-KR" altLang="en-US" sz="12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해야하고</a:t>
                      </a:r>
                      <a:r>
                        <a:rPr kumimoji="1" lang="en-US" altLang="ko-KR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 </a:t>
                      </a:r>
                      <a:r>
                        <a:rPr kumimoji="1" lang="ko-KR" alt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관리방안 제시필요</a:t>
                      </a:r>
                      <a:endParaRPr kumimoji="1" lang="en-US" altLang="ko-KR" sz="11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17500800"/>
              </p:ext>
            </p:extLst>
          </p:nvPr>
        </p:nvGraphicFramePr>
        <p:xfrm>
          <a:off x="907371" y="1557989"/>
          <a:ext cx="8057015" cy="4331868"/>
        </p:xfrm>
        <a:graphic>
          <a:graphicData uri="http://schemas.openxmlformats.org/drawingml/2006/table">
            <a:tbl>
              <a:tblPr/>
              <a:tblGrid>
                <a:gridCol w="496214"/>
                <a:gridCol w="7560801"/>
              </a:tblGrid>
              <a:tr h="28784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28784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36874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공장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pitchFamily="34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9"/>
          <p:cNvGrpSpPr/>
          <p:nvPr/>
        </p:nvGrpSpPr>
        <p:grpSpPr>
          <a:xfrm>
            <a:off x="1463952" y="1902279"/>
            <a:ext cx="7418792" cy="3886199"/>
            <a:chOff x="1006751" y="1534722"/>
            <a:chExt cx="8093695" cy="3525528"/>
          </a:xfrm>
        </p:grpSpPr>
        <p:sp>
          <p:nvSpPr>
            <p:cNvPr id="11" name="순서도: 수동 입력 10"/>
            <p:cNvSpPr/>
            <p:nvPr/>
          </p:nvSpPr>
          <p:spPr>
            <a:xfrm>
              <a:off x="1184175" y="3504403"/>
              <a:ext cx="1665026" cy="477674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ko-KR" altLang="en-US" sz="1100" dirty="0" smtClean="0">
                  <a:solidFill>
                    <a:schemeClr val="tx1"/>
                  </a:solidFill>
                </a:rPr>
                <a:t>시험 계획서 작성</a:t>
              </a:r>
              <a:endParaRPr lang="en-US" altLang="ko-KR" sz="1100" dirty="0" smtClean="0">
                <a:solidFill>
                  <a:schemeClr val="tx1"/>
                </a:solidFill>
              </a:endParaRPr>
            </a:p>
            <a:p>
              <a:pPr marL="92075" indent="-92075" algn="ctr"/>
              <a:r>
                <a:rPr lang="en-US" altLang="ko-KR" sz="1100" dirty="0" smtClean="0">
                  <a:solidFill>
                    <a:schemeClr val="tx1"/>
                  </a:solidFill>
                </a:rPr>
                <a:t>(</a:t>
              </a:r>
              <a:r>
                <a:rPr lang="ko-KR" altLang="en-US" sz="1100" dirty="0" smtClean="0">
                  <a:solidFill>
                    <a:schemeClr val="tx1"/>
                  </a:solidFill>
                </a:rPr>
                <a:t>기안지</a:t>
              </a:r>
              <a:r>
                <a:rPr lang="en-US" altLang="ko-KR" sz="1100" dirty="0" smtClean="0">
                  <a:solidFill>
                    <a:schemeClr val="tx1"/>
                  </a:solidFill>
                </a:rPr>
                <a:t>)</a:t>
              </a:r>
              <a:endParaRPr lang="ko-KR" altLang="en-US" sz="11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2" name="모서리가 둥근 직사각형 11"/>
            <p:cNvSpPr/>
            <p:nvPr/>
          </p:nvSpPr>
          <p:spPr>
            <a:xfrm>
              <a:off x="1006751" y="2276099"/>
              <a:ext cx="2019868" cy="668740"/>
            </a:xfrm>
            <a:prstGeom prst="round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en-US" altLang="ko-KR" sz="1100" dirty="0" smtClean="0">
                  <a:solidFill>
                    <a:schemeClr val="tx1"/>
                  </a:solidFill>
                </a:rPr>
                <a:t>ST 01.03.05</a:t>
              </a:r>
            </a:p>
            <a:p>
              <a:pPr marL="92075" indent="-92075" algn="ctr"/>
              <a:r>
                <a:rPr lang="ko-KR" altLang="en-US" sz="1100" dirty="0" smtClean="0">
                  <a:solidFill>
                    <a:schemeClr val="tx1"/>
                  </a:solidFill>
                </a:rPr>
                <a:t>시험용 자재 마스터 관리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230085" y="1589314"/>
              <a:ext cx="170418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+mn-ea"/>
                  <a:ea typeface="+mn-ea"/>
                </a:rPr>
                <a:t>기술</a:t>
              </a:r>
              <a:r>
                <a:rPr lang="en-US" altLang="ko-KR" dirty="0" smtClean="0">
                  <a:latin typeface="+mn-ea"/>
                  <a:ea typeface="+mn-ea"/>
                </a:rPr>
                <a:t>/</a:t>
              </a:r>
              <a:r>
                <a:rPr lang="ko-KR" altLang="en-US" dirty="0" smtClean="0">
                  <a:latin typeface="+mn-ea"/>
                  <a:ea typeface="+mn-ea"/>
                </a:rPr>
                <a:t>연구소</a:t>
              </a:r>
              <a:r>
                <a:rPr lang="en-US" altLang="ko-KR" dirty="0" smtClean="0">
                  <a:latin typeface="+mn-ea"/>
                  <a:ea typeface="+mn-ea"/>
                </a:rPr>
                <a:t>/</a:t>
              </a:r>
              <a:r>
                <a:rPr lang="ko-KR" altLang="en-US" dirty="0" err="1" smtClean="0">
                  <a:latin typeface="+mn-ea"/>
                  <a:ea typeface="+mn-ea"/>
                </a:rPr>
                <a:t>품질팀</a:t>
              </a:r>
              <a:endParaRPr lang="ko-KR" altLang="en-US" dirty="0">
                <a:latin typeface="+mn-ea"/>
                <a:ea typeface="+mn-ea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728846" y="1567543"/>
              <a:ext cx="13716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+mn-ea"/>
                  <a:ea typeface="+mn-ea"/>
                </a:rPr>
                <a:t>생 산 팀</a:t>
              </a:r>
              <a:endParaRPr lang="ko-KR" altLang="en-US" dirty="0">
                <a:latin typeface="+mn-ea"/>
                <a:ea typeface="+mn-ea"/>
              </a:endParaRPr>
            </a:p>
          </p:txBody>
        </p:sp>
        <p:sp>
          <p:nvSpPr>
            <p:cNvPr id="15" name="순서도: 수동 입력 14"/>
            <p:cNvSpPr/>
            <p:nvPr/>
          </p:nvSpPr>
          <p:spPr>
            <a:xfrm>
              <a:off x="3303981" y="3518049"/>
              <a:ext cx="1268020" cy="464027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en-US" altLang="ko-KR" sz="1100" dirty="0" smtClean="0">
                  <a:solidFill>
                    <a:schemeClr val="tx1"/>
                  </a:solidFill>
                </a:rPr>
                <a:t>1. </a:t>
              </a:r>
              <a:r>
                <a:rPr lang="ko-KR" altLang="en-US" sz="1100" dirty="0" smtClean="0">
                  <a:solidFill>
                    <a:schemeClr val="tx1"/>
                  </a:solidFill>
                </a:rPr>
                <a:t>시제품 오더</a:t>
              </a:r>
              <a:r>
                <a:rPr lang="en-US" altLang="ko-KR" sz="11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100" dirty="0" smtClean="0">
                  <a:solidFill>
                    <a:schemeClr val="tx1"/>
                  </a:solidFill>
                </a:rPr>
                <a:t>일정 수립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588899" y="1534722"/>
              <a:ext cx="13716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atin typeface="+mn-ea"/>
                  <a:ea typeface="+mn-ea"/>
                </a:rPr>
                <a:t>생산  관리</a:t>
              </a:r>
              <a:endParaRPr lang="ko-KR" altLang="en-US" dirty="0">
                <a:latin typeface="+mn-ea"/>
                <a:ea typeface="+mn-ea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1315616" y="4514334"/>
              <a:ext cx="1240971" cy="545916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ko-KR" altLang="en-US" sz="1100" dirty="0" smtClean="0">
                  <a:solidFill>
                    <a:schemeClr val="tx1"/>
                  </a:solidFill>
                </a:rPr>
                <a:t>시제품 창고</a:t>
              </a:r>
              <a:endParaRPr lang="en-US" altLang="ko-KR" sz="1100" dirty="0" smtClean="0">
                <a:solidFill>
                  <a:schemeClr val="tx1"/>
                </a:solidFill>
              </a:endParaRPr>
            </a:p>
            <a:p>
              <a:pPr marL="92075" indent="-92075" algn="ctr"/>
              <a:r>
                <a:rPr lang="en-US" altLang="ko-KR" sz="1100" dirty="0" smtClean="0">
                  <a:solidFill>
                    <a:schemeClr val="tx1"/>
                  </a:solidFill>
                </a:rPr>
                <a:t>(</a:t>
              </a:r>
              <a:r>
                <a:rPr lang="ko-KR" altLang="en-US" sz="1100" dirty="0" smtClean="0">
                  <a:solidFill>
                    <a:schemeClr val="tx1"/>
                  </a:solidFill>
                </a:rPr>
                <a:t>기술</a:t>
              </a:r>
              <a:r>
                <a:rPr lang="en-US" altLang="ko-KR" sz="1100" dirty="0" smtClean="0">
                  <a:solidFill>
                    <a:schemeClr val="tx1"/>
                  </a:solidFill>
                </a:rPr>
                <a:t>,</a:t>
              </a:r>
              <a:r>
                <a:rPr lang="ko-KR" altLang="en-US" sz="1100" dirty="0" smtClean="0">
                  <a:solidFill>
                    <a:schemeClr val="tx1"/>
                  </a:solidFill>
                </a:rPr>
                <a:t>연구</a:t>
              </a:r>
              <a:r>
                <a:rPr lang="en-US" altLang="ko-KR" sz="1100" dirty="0" smtClean="0">
                  <a:solidFill>
                    <a:schemeClr val="tx1"/>
                  </a:solidFill>
                </a:rPr>
                <a:t>)</a:t>
              </a:r>
              <a:endParaRPr lang="ko-KR" altLang="en-US" sz="11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8" name="순서도: 자기 디스크 17"/>
            <p:cNvSpPr/>
            <p:nvPr/>
          </p:nvSpPr>
          <p:spPr>
            <a:xfrm>
              <a:off x="6275496" y="2695575"/>
              <a:ext cx="1351128" cy="396838"/>
            </a:xfrm>
            <a:prstGeom prst="flowChartMagneticDisk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en-US" altLang="ko-KR" dirty="0" smtClean="0">
                  <a:solidFill>
                    <a:schemeClr val="tx1"/>
                  </a:solidFill>
                </a:rPr>
                <a:t>POP</a:t>
              </a: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9" name="모서리가 둥근 직사각형 18"/>
            <p:cNvSpPr/>
            <p:nvPr/>
          </p:nvSpPr>
          <p:spPr>
            <a:xfrm>
              <a:off x="6366766" y="3506676"/>
              <a:ext cx="1167510" cy="489047"/>
            </a:xfrm>
            <a:prstGeom prst="round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r>
                <a:rPr lang="en-US" altLang="ko-KR" sz="1100" dirty="0" smtClean="0">
                  <a:solidFill>
                    <a:schemeClr val="tx1"/>
                  </a:solidFill>
                </a:rPr>
                <a:t>PP.02.01.01</a:t>
              </a:r>
            </a:p>
            <a:p>
              <a:pPr marL="92075" indent="-92075" algn="ctr"/>
              <a:r>
                <a:rPr lang="en-US" altLang="ko-KR" sz="1100" dirty="0" smtClean="0">
                  <a:solidFill>
                    <a:schemeClr val="tx1"/>
                  </a:solidFill>
                </a:rPr>
                <a:t>3.</a:t>
              </a:r>
              <a:r>
                <a:rPr lang="ko-KR" altLang="en-US" sz="1100" dirty="0" smtClean="0">
                  <a:solidFill>
                    <a:schemeClr val="tx1"/>
                  </a:solidFill>
                </a:rPr>
                <a:t>작업 지시</a:t>
              </a:r>
            </a:p>
          </p:txBody>
        </p:sp>
        <p:cxnSp>
          <p:nvCxnSpPr>
            <p:cNvPr id="20" name="직선 화살표 연결선 19"/>
            <p:cNvCxnSpPr>
              <a:stCxn id="11" idx="3"/>
              <a:endCxn id="15" idx="1"/>
            </p:cNvCxnSpPr>
            <p:nvPr/>
          </p:nvCxnSpPr>
          <p:spPr>
            <a:xfrm>
              <a:off x="2849201" y="3743240"/>
              <a:ext cx="454780" cy="6823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화살표 연결선 20"/>
            <p:cNvCxnSpPr>
              <a:stCxn id="12" idx="2"/>
            </p:cNvCxnSpPr>
            <p:nvPr/>
          </p:nvCxnSpPr>
          <p:spPr>
            <a:xfrm>
              <a:off x="2016685" y="2944839"/>
              <a:ext cx="3" cy="55956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화살표 연결선 21"/>
            <p:cNvCxnSpPr>
              <a:stCxn id="18" idx="3"/>
              <a:endCxn id="19" idx="0"/>
            </p:cNvCxnSpPr>
            <p:nvPr/>
          </p:nvCxnSpPr>
          <p:spPr>
            <a:xfrm flipH="1">
              <a:off x="6950521" y="3092413"/>
              <a:ext cx="539" cy="414263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AutoShape 46"/>
            <p:cNvSpPr>
              <a:spLocks noChangeArrowheads="1"/>
            </p:cNvSpPr>
            <p:nvPr/>
          </p:nvSpPr>
          <p:spPr bwMode="auto">
            <a:xfrm>
              <a:off x="4848225" y="3515555"/>
              <a:ext cx="1191395" cy="46865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r>
                <a:rPr lang="en-US" altLang="ko-KR" sz="1100" dirty="0" smtClean="0">
                  <a:latin typeface="맑은 고딕" pitchFamily="50" charset="-127"/>
                  <a:ea typeface="맑은 고딕" pitchFamily="50" charset="-127"/>
                </a:rPr>
                <a:t>2. </a:t>
              </a:r>
              <a:r>
                <a:rPr lang="ko-KR" altLang="en-US" sz="1100" dirty="0" smtClean="0">
                  <a:latin typeface="맑은 고딕" pitchFamily="50" charset="-127"/>
                  <a:ea typeface="맑은 고딕" pitchFamily="50" charset="-127"/>
                </a:rPr>
                <a:t>시제품</a:t>
              </a:r>
              <a:r>
                <a:rPr lang="en-US" altLang="ko-KR" sz="110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</a:p>
            <a:p>
              <a:r>
                <a:rPr lang="ko-KR" altLang="en-US" sz="1100" dirty="0" err="1" smtClean="0">
                  <a:latin typeface="맑은 고딕" pitchFamily="50" charset="-127"/>
                  <a:ea typeface="맑은 고딕" pitchFamily="50" charset="-127"/>
                </a:rPr>
                <a:t>생산오더</a:t>
              </a:r>
              <a:r>
                <a:rPr lang="ko-KR" altLang="en-US" sz="1100" dirty="0" smtClean="0">
                  <a:latin typeface="맑은 고딕" pitchFamily="50" charset="-127"/>
                  <a:ea typeface="맑은 고딕" pitchFamily="50" charset="-127"/>
                </a:rPr>
                <a:t> 생성</a:t>
              </a:r>
              <a:endParaRPr lang="en-US" altLang="ko-KR" sz="1100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24" name="Shape 23"/>
            <p:cNvCxnSpPr>
              <a:stCxn id="26" idx="2"/>
              <a:endCxn id="17" idx="3"/>
            </p:cNvCxnSpPr>
            <p:nvPr/>
          </p:nvCxnSpPr>
          <p:spPr>
            <a:xfrm rot="5400000">
              <a:off x="5094063" y="1390906"/>
              <a:ext cx="858910" cy="5933862"/>
            </a:xfrm>
            <a:prstGeom prst="bentConnector2">
              <a:avLst/>
            </a:prstGeom>
            <a:ln w="95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화살표 연결선 24"/>
            <p:cNvCxnSpPr>
              <a:stCxn id="19" idx="3"/>
              <a:endCxn id="26" idx="1"/>
            </p:cNvCxnSpPr>
            <p:nvPr/>
          </p:nvCxnSpPr>
          <p:spPr>
            <a:xfrm flipV="1">
              <a:off x="7534276" y="3750927"/>
              <a:ext cx="373107" cy="273"/>
            </a:xfrm>
            <a:prstGeom prst="straightConnector1">
              <a:avLst/>
            </a:prstGeom>
            <a:ln w="95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AutoShape 46"/>
            <p:cNvSpPr>
              <a:spLocks noChangeArrowheads="1"/>
            </p:cNvSpPr>
            <p:nvPr/>
          </p:nvSpPr>
          <p:spPr bwMode="auto">
            <a:xfrm>
              <a:off x="7907383" y="3573472"/>
              <a:ext cx="1166132" cy="35491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noAutofit/>
            </a:bodyPr>
            <a:lstStyle/>
            <a:p>
              <a:r>
                <a:rPr lang="en-US" altLang="ko-KR" sz="1100" dirty="0" smtClean="0">
                  <a:latin typeface="+mn-ea"/>
                  <a:ea typeface="+mn-ea"/>
                </a:rPr>
                <a:t>4. </a:t>
              </a:r>
              <a:r>
                <a:rPr lang="ko-KR" altLang="en-US" sz="1100" dirty="0" smtClean="0">
                  <a:latin typeface="+mn-ea"/>
                  <a:ea typeface="+mn-ea"/>
                </a:rPr>
                <a:t>제품실적</a:t>
              </a:r>
              <a:endParaRPr lang="en-US" altLang="ko-KR" sz="1100" dirty="0" smtClean="0">
                <a:latin typeface="+mn-ea"/>
                <a:ea typeface="+mn-ea"/>
              </a:endParaRPr>
            </a:p>
            <a:p>
              <a:r>
                <a:rPr lang="ko-KR" altLang="en-US" sz="1100" dirty="0" smtClean="0">
                  <a:latin typeface="+mn-ea"/>
                  <a:ea typeface="+mn-ea"/>
                </a:rPr>
                <a:t>매뉴얼입력</a:t>
              </a:r>
              <a:endParaRPr lang="ko-KR" altLang="en-US" sz="1100" dirty="0">
                <a:latin typeface="+mn-ea"/>
                <a:ea typeface="+mn-ea"/>
              </a:endParaRPr>
            </a:p>
          </p:txBody>
        </p:sp>
        <p:cxnSp>
          <p:nvCxnSpPr>
            <p:cNvPr id="27" name="직선 화살표 연결선 26"/>
            <p:cNvCxnSpPr>
              <a:stCxn id="15" idx="3"/>
              <a:endCxn id="23" idx="1"/>
            </p:cNvCxnSpPr>
            <p:nvPr/>
          </p:nvCxnSpPr>
          <p:spPr>
            <a:xfrm flipV="1">
              <a:off x="4572002" y="3749885"/>
              <a:ext cx="276223" cy="17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직선 화살표 연결선 27"/>
            <p:cNvCxnSpPr>
              <a:stCxn id="23" idx="3"/>
              <a:endCxn id="19" idx="1"/>
            </p:cNvCxnSpPr>
            <p:nvPr/>
          </p:nvCxnSpPr>
          <p:spPr>
            <a:xfrm>
              <a:off x="6039620" y="3749885"/>
              <a:ext cx="327145" cy="1315"/>
            </a:xfrm>
            <a:prstGeom prst="straightConnector1">
              <a:avLst/>
            </a:prstGeom>
            <a:ln w="95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6949167" y="4011344"/>
              <a:ext cx="1009650" cy="409575"/>
            </a:xfrm>
            <a:prstGeom prst="rect">
              <a:avLst/>
            </a:prstGeom>
            <a:noFill/>
          </p:spPr>
          <p:txBody>
            <a:bodyPr wrap="none" rtlCol="0">
              <a:noAutofit/>
            </a:bodyPr>
            <a:lstStyle/>
            <a:p>
              <a:r>
                <a:rPr lang="ko-KR" altLang="en-US" sz="1000" dirty="0" err="1" smtClean="0">
                  <a:latin typeface="+mn-ea"/>
                  <a:ea typeface="+mn-ea"/>
                </a:rPr>
                <a:t>시제품생산오더</a:t>
              </a:r>
              <a:r>
                <a:rPr lang="ko-KR" altLang="en-US" sz="1000" dirty="0" smtClean="0">
                  <a:latin typeface="+mn-ea"/>
                  <a:ea typeface="+mn-ea"/>
                </a:rPr>
                <a:t> </a:t>
              </a:r>
              <a:endParaRPr lang="en-US" altLang="ko-KR" sz="1000" dirty="0" smtClean="0">
                <a:latin typeface="+mn-ea"/>
                <a:ea typeface="+mn-ea"/>
              </a:endParaRPr>
            </a:p>
            <a:p>
              <a:r>
                <a:rPr lang="en-US" altLang="ko-KR" sz="1000" dirty="0" smtClean="0">
                  <a:latin typeface="+mn-ea"/>
                  <a:ea typeface="+mn-ea"/>
                </a:rPr>
                <a:t>POP I/F</a:t>
              </a:r>
              <a:r>
                <a:rPr lang="ko-KR" altLang="en-US" sz="1000" dirty="0" smtClean="0">
                  <a:latin typeface="+mn-ea"/>
                  <a:ea typeface="+mn-ea"/>
                </a:rPr>
                <a:t>후</a:t>
              </a:r>
              <a:r>
                <a:rPr lang="en-US" altLang="ko-KR" sz="1000" dirty="0" smtClean="0">
                  <a:latin typeface="+mn-ea"/>
                  <a:ea typeface="+mn-ea"/>
                </a:rPr>
                <a:t> </a:t>
              </a:r>
              <a:r>
                <a:rPr lang="ko-KR" altLang="en-US" sz="1000" dirty="0" smtClean="0">
                  <a:latin typeface="+mn-ea"/>
                  <a:ea typeface="+mn-ea"/>
                </a:rPr>
                <a:t>제작진행</a:t>
              </a:r>
              <a:r>
                <a:rPr lang="en-US" altLang="ko-KR" sz="1000" dirty="0" smtClean="0">
                  <a:latin typeface="+mn-ea"/>
                  <a:ea typeface="+mn-ea"/>
                </a:rPr>
                <a:t> </a:t>
              </a:r>
              <a:endParaRPr lang="ko-KR" altLang="en-US" sz="1000" dirty="0">
                <a:latin typeface="+mn-ea"/>
                <a:ea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488950" y="1363436"/>
          <a:ext cx="8856663" cy="4041066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440871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592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713114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시제품오더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일정수립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시험 계획서를 접수하여 시제품 생산 일정을 수립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하고 일정 계획에 준하여 생산 작업 진행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829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시제품</a:t>
                      </a:r>
                      <a:r>
                        <a:rPr kumimoji="0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생산오더</a:t>
                      </a:r>
                      <a:r>
                        <a:rPr kumimoji="0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생성</a:t>
                      </a:r>
                      <a:endParaRPr kumimoji="0" lang="en-US" altLang="ko-KR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 시제품 </a:t>
                      </a:r>
                      <a:r>
                        <a:rPr lang="ko-KR" altLang="en-US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오더유형으로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 </a:t>
                      </a:r>
                      <a:r>
                        <a:rPr lang="ko-KR" altLang="en-US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오더생성</a:t>
                      </a:r>
                      <a:r>
                        <a:rPr lang="en-US" altLang="ko-KR" sz="1200" b="0" kern="120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( </a:t>
                      </a:r>
                      <a:r>
                        <a:rPr lang="en-US" altLang="ko-KR" sz="1200" b="0" kern="120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ZP03)</a:t>
                      </a:r>
                      <a:r>
                        <a:rPr lang="en-US" altLang="ko-KR" sz="12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8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lang="ko-KR" altLang="en-US" sz="12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기존의 정상생산</a:t>
                      </a:r>
                      <a:r>
                        <a:rPr lang="en-US" altLang="ko-KR" sz="12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BOM</a:t>
                      </a:r>
                      <a:r>
                        <a:rPr lang="ko-KR" altLang="en-US" sz="12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을 참조하여 필요 자재만 사용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0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기존의 정상생산 </a:t>
                      </a:r>
                      <a:r>
                        <a:rPr lang="ko-KR" altLang="en-US" sz="1200" b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라우팅을</a:t>
                      </a:r>
                      <a:r>
                        <a:rPr lang="ko-KR" altLang="en-US" sz="12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 참조하여 필요공정만 사용하고</a:t>
                      </a:r>
                      <a:r>
                        <a:rPr lang="en-US" altLang="ko-KR" sz="12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, </a:t>
                      </a:r>
                      <a:r>
                        <a:rPr lang="ko-KR" altLang="en-US" sz="1200" b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필요시</a:t>
                      </a:r>
                      <a:r>
                        <a:rPr lang="ko-KR" altLang="en-US" sz="12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 </a:t>
                      </a:r>
                      <a:r>
                        <a:rPr lang="en-US" altLang="ko-KR" sz="12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 Activity </a:t>
                      </a:r>
                      <a:r>
                        <a:rPr lang="ko-KR" altLang="en-US" sz="1200" b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표준값</a:t>
                      </a:r>
                      <a:r>
                        <a:rPr lang="ko-KR" altLang="en-US" sz="12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+mn-cs"/>
                        </a:rPr>
                        <a:t> 변경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3114"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작업지시</a:t>
                      </a:r>
                      <a:r>
                        <a:rPr lang="en-US" altLang="ko-KR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생산준비</a:t>
                      </a:r>
                      <a:endParaRPr lang="ko-KR" altLang="en-US" sz="12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생성된 시제품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생산오더를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작업지시하고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생산팀에서는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시제품생산 준비한다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I/F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2798765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시제품오더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생성  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시제품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(ZP03)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신규코드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생산플랜트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1100 /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:1200 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:1300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ZP03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시제품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시제품 오더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09" y="2718707"/>
            <a:ext cx="2097277" cy="1292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730" y="1653949"/>
            <a:ext cx="4742941" cy="273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시제품 생산수량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시작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시제품 생산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일자 및 작업시작시간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일정계획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1.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순방향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(Forwards)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시작일로 생산종료일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스케쥴링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2.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역방향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(Backwards)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종료일로 생산시작일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스케쥴링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3) 3.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생산능력소요량 전용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(Only capacity requirement)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4) 4.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현재일자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(Current date)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5) 5.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시간단위 순방향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(Forwards in time)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: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시작일시로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생산종료일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스케쥴링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6) 6.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시간단위 역방향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(Backwards in time)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: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종료일시로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생산시작일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스케쥴링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시제품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9" y="1545772"/>
            <a:ext cx="4794476" cy="4088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ko-KR" sz="1000" dirty="0" smtClean="0"/>
                    </a:p>
                    <a:p>
                      <a:pPr marL="228600" indent="-228600">
                        <a:buAutoNum type="arabicPeriod"/>
                      </a:pPr>
                      <a:r>
                        <a:rPr lang="ko-KR" altLang="en-US" sz="1000" dirty="0" smtClean="0"/>
                        <a:t>저장위치</a:t>
                      </a:r>
                      <a:endParaRPr lang="en-US" altLang="ko-KR" sz="1000" dirty="0" smtClean="0"/>
                    </a:p>
                    <a:p>
                      <a:pPr marL="228600" indent="-228600">
                        <a:buNone/>
                      </a:pPr>
                      <a:endParaRPr lang="en-US" altLang="ko-KR" sz="1000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aseline="0" dirty="0" smtClean="0"/>
                        <a:t>     : </a:t>
                      </a:r>
                      <a:r>
                        <a:rPr lang="ko-KR" altLang="en-US" sz="1000" baseline="0" dirty="0" smtClean="0"/>
                        <a:t>시제품</a:t>
                      </a:r>
                      <a:r>
                        <a:rPr lang="en-US" altLang="ko-KR" sz="1000" baseline="0" dirty="0" smtClean="0"/>
                        <a:t> </a:t>
                      </a:r>
                      <a:r>
                        <a:rPr lang="ko-KR" altLang="en-US" sz="1000" baseline="0" dirty="0" smtClean="0"/>
                        <a:t>생산 작업 </a:t>
                      </a:r>
                      <a:r>
                        <a:rPr lang="ko-KR" altLang="en-US" sz="1000" baseline="0" dirty="0" err="1" smtClean="0"/>
                        <a:t>완료후</a:t>
                      </a:r>
                      <a:r>
                        <a:rPr lang="ko-KR" altLang="en-US" sz="1000" baseline="0" dirty="0" smtClean="0"/>
                        <a:t> 입고될 창고지정</a:t>
                      </a:r>
                      <a:endParaRPr lang="en-US" altLang="ko-KR" sz="1000" baseline="0" dirty="0" smtClean="0"/>
                    </a:p>
                    <a:p>
                      <a:pPr marL="228600" indent="-228600">
                        <a:buNone/>
                      </a:pPr>
                      <a:endParaRPr lang="en-US" altLang="ko-KR" sz="1000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aseline="0" dirty="0" smtClean="0"/>
                        <a:t>2. </a:t>
                      </a:r>
                      <a:r>
                        <a:rPr lang="ko-KR" altLang="en-US" sz="1000" baseline="0" dirty="0" smtClean="0"/>
                        <a:t>시제품의 창고는 기술팀</a:t>
                      </a:r>
                      <a:r>
                        <a:rPr lang="en-US" altLang="ko-KR" sz="1000" baseline="0" dirty="0" smtClean="0"/>
                        <a:t>/</a:t>
                      </a:r>
                      <a:r>
                        <a:rPr lang="ko-KR" altLang="en-US" sz="1000" baseline="0" dirty="0" smtClean="0"/>
                        <a:t>연구소 창고로 지정한다</a:t>
                      </a:r>
                      <a:r>
                        <a:rPr lang="en-US" altLang="ko-KR" sz="1000" baseline="0" dirty="0" smtClean="0"/>
                        <a:t>.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aseline="0" dirty="0" smtClean="0"/>
                        <a:t>    </a:t>
                      </a:r>
                      <a:r>
                        <a:rPr lang="ko-KR" altLang="en-US" sz="1000" baseline="0" dirty="0" smtClean="0"/>
                        <a:t>기술팀 </a:t>
                      </a:r>
                      <a:r>
                        <a:rPr lang="en-US" altLang="ko-KR" sz="1000" baseline="0" dirty="0" smtClean="0"/>
                        <a:t>(9100), </a:t>
                      </a:r>
                      <a:r>
                        <a:rPr lang="ko-KR" altLang="en-US" sz="1000" baseline="0" dirty="0" smtClean="0"/>
                        <a:t>연구소</a:t>
                      </a:r>
                      <a:r>
                        <a:rPr lang="en-US" altLang="ko-KR" sz="1000" baseline="0" dirty="0" smtClean="0"/>
                        <a:t>(9101)</a:t>
                      </a:r>
                      <a:endParaRPr lang="en-US" altLang="ko-KR" sz="1000" baseline="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000" dirty="0" smtClean="0"/>
                        <a:t>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시제품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514475"/>
            <a:ext cx="4788353" cy="4006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00" dirty="0" smtClean="0"/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생산작업을 진행할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Routing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               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          PP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선택위해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Possible entry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3)          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생산작업진행할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버전을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엔터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Version : BOM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ROUTING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조합들의 정의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시제품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2093" y="1659393"/>
            <a:ext cx="2961594" cy="1945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39205" y="1355272"/>
            <a:ext cx="1949223" cy="2557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0496" y="3720874"/>
            <a:ext cx="4046951" cy="1659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순서도: 연결자 12"/>
          <p:cNvSpPr/>
          <p:nvPr/>
        </p:nvSpPr>
        <p:spPr>
          <a:xfrm>
            <a:off x="1917796" y="330932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4" name="순서도: 연결자 13"/>
          <p:cNvSpPr/>
          <p:nvPr/>
        </p:nvSpPr>
        <p:spPr>
          <a:xfrm>
            <a:off x="4927696" y="153495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5" name="순서도: 연결자 14"/>
          <p:cNvSpPr/>
          <p:nvPr/>
        </p:nvSpPr>
        <p:spPr>
          <a:xfrm>
            <a:off x="777517" y="370393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4269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10312" y="2059436"/>
            <a:ext cx="350837" cy="24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순서도: 연결자 16"/>
          <p:cNvSpPr/>
          <p:nvPr/>
        </p:nvSpPr>
        <p:spPr>
          <a:xfrm>
            <a:off x="5940068" y="208195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8" name="순서도: 연결자 17"/>
          <p:cNvSpPr/>
          <p:nvPr/>
        </p:nvSpPr>
        <p:spPr>
          <a:xfrm>
            <a:off x="5945510" y="238131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9" name="순서도: 연결자 18"/>
          <p:cNvSpPr/>
          <p:nvPr/>
        </p:nvSpPr>
        <p:spPr>
          <a:xfrm>
            <a:off x="5959117" y="271332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생산오더에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대한 즉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Rework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작업에 대한 설명 및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시제품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생산작업시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유의해야할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사항등을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I/F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 지시사항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POP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기타상항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 150 Byte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작성가능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시제품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5018" y="1518557"/>
            <a:ext cx="4099832" cy="4041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작업개요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헤더에서      작업개요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(F5)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좌측과 같은 작업개요 화면이 보인다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시제품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생산작업시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필요한 공정을             버튼을 통해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추가하거나 삭제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EX)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박스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스티커만 변경하는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재작업건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1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차조립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(10),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충전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(20), 2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차조립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(30)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작업이 불필요함으로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삭제하고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완성포장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(40),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(50)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공정만 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작업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(Routing)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外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수정이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필요할시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시제품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67588" y="1416504"/>
            <a:ext cx="2000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0718" y="1942420"/>
            <a:ext cx="514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3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10563" y="2923495"/>
            <a:ext cx="2571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그룹 12"/>
          <p:cNvGrpSpPr/>
          <p:nvPr/>
        </p:nvGrpSpPr>
        <p:grpSpPr>
          <a:xfrm>
            <a:off x="451756" y="1546454"/>
            <a:ext cx="4757057" cy="3703182"/>
            <a:chOff x="451757" y="1546454"/>
            <a:chExt cx="4461234" cy="3343955"/>
          </a:xfrm>
        </p:grpSpPr>
        <p:pic>
          <p:nvPicPr>
            <p:cNvPr id="242690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68086" y="1546454"/>
              <a:ext cx="4444905" cy="2584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2691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51757" y="4096432"/>
              <a:ext cx="4456119" cy="7939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03564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 개요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시제품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 부품 재구성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작업개요에서 삭제한 공정에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Allocation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되어있는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부품구성은 삭제완료 되었으며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좌측 구성부품에서 불필요한 구성부품은 삭제를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필요한 자재항목은 추가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구성품목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품목범주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재공품이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시제품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극판일시에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출고저장위치 유의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3)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저장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메시지확인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4) POP I/F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시제품의 경우에는 생산반영 요청을 반드시 기안으로 접수하고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시제품 코드 및 하위레벨의 자재가 시제품의 경우 저장위치까지 기술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연구소에서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기안지에 관련 내용 반영하게 한다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원가관리 위함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.)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시제품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81073" y="3328295"/>
            <a:ext cx="29527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6239" y="1583192"/>
            <a:ext cx="4995870" cy="3511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82523" y="3343943"/>
            <a:ext cx="2476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3"/>
          <p:cNvSpPr>
            <a:spLocks noGrp="1"/>
          </p:cNvSpPr>
          <p:nvPr>
            <p:ph idx="1"/>
          </p:nvPr>
        </p:nvSpPr>
        <p:spPr>
          <a:xfrm>
            <a:off x="605293" y="2625728"/>
            <a:ext cx="8799512" cy="1095375"/>
          </a:xfrm>
        </p:spPr>
        <p:txBody>
          <a:bodyPr/>
          <a:lstStyle/>
          <a:p>
            <a:pPr algn="ctr">
              <a:buNone/>
            </a:pPr>
            <a:r>
              <a:rPr lang="ko-KR" altLang="en-US" sz="4000" dirty="0" smtClean="0"/>
              <a:t>시운전</a:t>
            </a:r>
            <a:r>
              <a:rPr lang="en-US" altLang="ko-KR" sz="4000" dirty="0" smtClean="0"/>
              <a:t> </a:t>
            </a:r>
            <a:r>
              <a:rPr lang="ko-KR" altLang="en-US" sz="4000" dirty="0" smtClean="0"/>
              <a:t>오더</a:t>
            </a:r>
            <a:endParaRPr lang="ko-KR" altLang="en-US" sz="4000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시운전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양산전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신규 설비 시운전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LINE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증설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LINE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개조시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초기 시운전 목적으로 발생 되는 생산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주관 부서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연구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품질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시설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별도 시험 계획서 발행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기안지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시운전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시운전 생성 코드가 존재하는 경우 시운전을 위한 일반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생산오더를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생성하여 생산하고 시운전 생성 코드가 존재하지 않는 경우 시험 계획서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기안지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를 근거로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 진행함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시운전 재고 관리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시운전시 발생된 재고는 양산 투입이 가능한지에 대한 적합성을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검토하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여 주관 부서에서 폐기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재사용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검토후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처리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 코드가 없는 시운전 재고의 경우는 관련 부서 에서 폐기 원칙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6010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7879" y="1385206"/>
            <a:ext cx="7943850" cy="4708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488950" y="1363436"/>
          <a:ext cx="8856663" cy="3623727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579771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161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869662">
                <a:tc>
                  <a:txBody>
                    <a:bodyPr/>
                    <a:lstStyle/>
                    <a:p>
                      <a:pPr marL="92075" indent="-92075"/>
                      <a:r>
                        <a:rPr lang="ko-KR" altLang="en-US" sz="1200" b="0" smtClean="0">
                          <a:solidFill>
                            <a:schemeClr val="tx1"/>
                          </a:solidFill>
                        </a:rPr>
                        <a:t>시운전 생산오더 생성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시운전 위한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생산오더를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생성한다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CO01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118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투입자재에대한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소비계정출고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제품코드 없이 기안지로 생산된 경우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투입된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자재에대한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비용을 특정 코스트 센터로 귀속하기 위한 소비 계정 출고를 실시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MB1A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270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dirty="0" smtClean="0">
                        <a:latin typeface="+mn-ea"/>
                        <a:ea typeface="+mn-ea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270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270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2798765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시운전오더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시운전오더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(ZP04)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투입자재에대한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소비계정출고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기타출고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시운전 요청부서 요청자재입력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생산플랜트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:1200 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:1300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(ZP04 : 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시운전오더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T-code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MTS : CO01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中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ZP01(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표준생산오더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MPS(MRP)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계획오더에서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릴리즈하며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 外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오더유형은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CO01/CO08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오더 생성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시운전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09" y="2718707"/>
            <a:ext cx="2097277" cy="1292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0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0" y="1694091"/>
            <a:ext cx="5012832" cy="301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시운전 수량 입력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시작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시운전 일자 및 작업시작시간 입력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일정계획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1.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순방향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(Forwards)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시작일로 생산종료일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스케쥴링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2.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역방향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(Backwards)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종료일로 생산시작일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스케쥴링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3) 3.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생산능력소요량 전용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(Only capacity requirement)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4) 4.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현재일자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(Current date)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5) 5.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시간단위 순방향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(Forwards in time)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시작일시로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생산종료일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스케쥴링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6) 6.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시간단위 역방향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(Backwards in time)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종료일시로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생산시작일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스케쥴링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시운전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7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7739" y="1549173"/>
            <a:ext cx="4546147" cy="3801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262" y="1583192"/>
            <a:ext cx="4838701" cy="3832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ko-KR" sz="1000" b="1" dirty="0" smtClean="0"/>
                    </a:p>
                    <a:p>
                      <a:pPr marL="228600" indent="-228600">
                        <a:buAutoNum type="arabicPeriod"/>
                      </a:pPr>
                      <a:r>
                        <a:rPr lang="ko-KR" altLang="en-US" sz="1000" b="1" dirty="0" smtClean="0"/>
                        <a:t>저장위치</a:t>
                      </a:r>
                      <a:endParaRPr lang="en-US" altLang="ko-KR" sz="1000" b="1" dirty="0" smtClean="0"/>
                    </a:p>
                    <a:p>
                      <a:pPr marL="228600" indent="-228600">
                        <a:buNone/>
                      </a:pPr>
                      <a:endParaRPr lang="en-US" altLang="ko-KR" sz="1000" b="1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="1" baseline="0" dirty="0" smtClean="0"/>
                        <a:t>    1) </a:t>
                      </a:r>
                      <a:r>
                        <a:rPr lang="ko-KR" altLang="en-US" sz="1000" b="1" baseline="0" dirty="0" smtClean="0"/>
                        <a:t>시운전</a:t>
                      </a:r>
                      <a:r>
                        <a:rPr lang="en-US" altLang="ko-KR" sz="1000" b="1" baseline="0" dirty="0" smtClean="0"/>
                        <a:t> </a:t>
                      </a:r>
                      <a:r>
                        <a:rPr lang="ko-KR" altLang="en-US" sz="1000" b="1" baseline="0" dirty="0" smtClean="0"/>
                        <a:t>생산 작업 </a:t>
                      </a:r>
                      <a:r>
                        <a:rPr lang="ko-KR" altLang="en-US" sz="1000" b="1" baseline="0" dirty="0" err="1" smtClean="0"/>
                        <a:t>완료후</a:t>
                      </a:r>
                      <a:r>
                        <a:rPr lang="ko-KR" altLang="en-US" sz="1000" b="1" baseline="0" dirty="0" smtClean="0"/>
                        <a:t> 입고될 창고지정</a:t>
                      </a:r>
                      <a:endParaRPr lang="en-US" altLang="ko-KR" sz="1000" b="1" baseline="0" dirty="0" smtClean="0"/>
                    </a:p>
                    <a:p>
                      <a:pPr marL="228600" indent="-228600">
                        <a:buNone/>
                      </a:pPr>
                      <a:endParaRPr lang="en-US" altLang="ko-KR" sz="1000" b="1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="1" baseline="0" dirty="0" smtClean="0"/>
                        <a:t>    2) </a:t>
                      </a:r>
                      <a:r>
                        <a:rPr lang="ko-KR" altLang="en-US" sz="1000" b="1" baseline="0" dirty="0" smtClean="0"/>
                        <a:t>기술팀창고</a:t>
                      </a:r>
                      <a:r>
                        <a:rPr lang="en-US" altLang="ko-KR" sz="1000" b="1" baseline="0" dirty="0" smtClean="0"/>
                        <a:t>(9100), </a:t>
                      </a:r>
                      <a:r>
                        <a:rPr lang="ko-KR" altLang="en-US" sz="1000" b="1" baseline="0" dirty="0" err="1" smtClean="0"/>
                        <a:t>품질팀창고</a:t>
                      </a:r>
                      <a:r>
                        <a:rPr lang="en-US" altLang="ko-KR" sz="1000" b="1" baseline="0" dirty="0" smtClean="0"/>
                        <a:t>(9101), </a:t>
                      </a:r>
                      <a:r>
                        <a:rPr lang="ko-KR" altLang="en-US" sz="1000" b="1" baseline="0" dirty="0" smtClean="0"/>
                        <a:t>연구소창고</a:t>
                      </a:r>
                      <a:r>
                        <a:rPr lang="en-US" altLang="ko-KR" sz="1000" b="1" baseline="0" dirty="0" smtClean="0"/>
                        <a:t>(9102)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="1" baseline="0" dirty="0" smtClean="0"/>
                        <a:t>     </a:t>
                      </a:r>
                    </a:p>
                    <a:p>
                      <a:pPr marL="228600" indent="-228600">
                        <a:buNone/>
                      </a:pPr>
                      <a:endParaRPr lang="en-US" altLang="ko-KR" sz="1000" b="1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="1" baseline="0" dirty="0" smtClean="0"/>
                        <a:t>2. </a:t>
                      </a:r>
                      <a:r>
                        <a:rPr lang="ko-KR" altLang="en-US" sz="1000" b="1" baseline="0" dirty="0" smtClean="0"/>
                        <a:t>시운전은 품질</a:t>
                      </a:r>
                      <a:r>
                        <a:rPr lang="en-US" altLang="ko-KR" sz="1000" b="1" baseline="0" dirty="0" smtClean="0"/>
                        <a:t>/</a:t>
                      </a:r>
                      <a:r>
                        <a:rPr lang="ko-KR" altLang="en-US" sz="1000" b="1" baseline="0" dirty="0" smtClean="0"/>
                        <a:t>기술팀 저장창고로 지정하여 입고</a:t>
                      </a:r>
                      <a:endParaRPr lang="en-US" altLang="ko-KR" sz="1000" b="1" baseline="0" dirty="0" smtClean="0"/>
                    </a:p>
                    <a:p>
                      <a:pPr marL="228600" indent="-228600">
                        <a:buNone/>
                      </a:pPr>
                      <a:endParaRPr lang="en-US" altLang="ko-KR" sz="1000" b="1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="1" baseline="0" dirty="0" smtClean="0"/>
                        <a:t>    1) </a:t>
                      </a:r>
                      <a:r>
                        <a:rPr lang="ko-KR" altLang="en-US" sz="1000" b="1" baseline="0" dirty="0" smtClean="0"/>
                        <a:t>시운전제품은 생산즉시 가용재고로 </a:t>
                      </a:r>
                      <a:r>
                        <a:rPr lang="ko-KR" altLang="en-US" sz="1000" b="1" baseline="0" dirty="0" err="1" smtClean="0"/>
                        <a:t>할수</a:t>
                      </a:r>
                      <a:r>
                        <a:rPr lang="ko-KR" altLang="en-US" sz="1000" b="1" baseline="0" dirty="0" smtClean="0"/>
                        <a:t> 없고 </a:t>
                      </a:r>
                      <a:endParaRPr lang="en-US" altLang="ko-KR" sz="1000" b="1" baseline="0" dirty="0" smtClean="0"/>
                    </a:p>
                    <a:p>
                      <a:pPr marL="228600" indent="-228600">
                        <a:buNone/>
                      </a:pPr>
                      <a:endParaRPr lang="en-US" altLang="ko-KR" sz="1000" b="1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="1" baseline="0" dirty="0" smtClean="0"/>
                        <a:t>    2) </a:t>
                      </a:r>
                      <a:r>
                        <a:rPr lang="ko-KR" altLang="en-US" sz="1000" b="1" baseline="0" dirty="0" smtClean="0"/>
                        <a:t>품질</a:t>
                      </a:r>
                      <a:r>
                        <a:rPr lang="en-US" altLang="ko-KR" sz="1000" b="1" baseline="0" dirty="0" smtClean="0"/>
                        <a:t>/</a:t>
                      </a:r>
                      <a:r>
                        <a:rPr lang="ko-KR" altLang="en-US" sz="1000" b="1" baseline="0" dirty="0" smtClean="0"/>
                        <a:t>기술팀 저장창고로 입고</a:t>
                      </a:r>
                      <a:endParaRPr lang="en-US" altLang="ko-KR" sz="1000" b="1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="1" baseline="0" dirty="0" smtClean="0"/>
                        <a:t>        3100</a:t>
                      </a:r>
                      <a:r>
                        <a:rPr lang="ko-KR" altLang="en-US" sz="1000" b="1" baseline="0" dirty="0" smtClean="0"/>
                        <a:t>으로 </a:t>
                      </a:r>
                      <a:r>
                        <a:rPr lang="ko-KR" altLang="en-US" sz="1000" b="1" baseline="0" dirty="0" err="1" smtClean="0"/>
                        <a:t>입고시</a:t>
                      </a:r>
                      <a:r>
                        <a:rPr lang="ko-KR" altLang="en-US" sz="1000" b="1" baseline="0" dirty="0" smtClean="0"/>
                        <a:t> 영업에서 가용재고로 판단</a:t>
                      </a:r>
                      <a:endParaRPr lang="en-US" altLang="ko-KR" sz="1000" b="1" baseline="0" dirty="0" smtClean="0"/>
                    </a:p>
                    <a:p>
                      <a:pPr marL="228600" indent="-228600">
                        <a:buNone/>
                      </a:pPr>
                      <a:endParaRPr lang="en-US" altLang="ko-KR" sz="1000" b="1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="1" baseline="0" dirty="0" smtClean="0"/>
                        <a:t>    3) </a:t>
                      </a:r>
                      <a:r>
                        <a:rPr lang="ko-KR" altLang="en-US" sz="1000" b="1" baseline="0" dirty="0" smtClean="0"/>
                        <a:t>양산재고로 이관하기 위해서는 </a:t>
                      </a:r>
                      <a:r>
                        <a:rPr lang="ko-KR" altLang="en-US" sz="1000" b="1" baseline="0" dirty="0" err="1" smtClean="0"/>
                        <a:t>품질팀의</a:t>
                      </a:r>
                      <a:r>
                        <a:rPr lang="ko-KR" altLang="en-US" sz="1000" b="1" baseline="0" dirty="0" smtClean="0"/>
                        <a:t> 품질검사 후</a:t>
                      </a:r>
                      <a:endParaRPr lang="en-US" altLang="ko-KR" sz="1000" b="1" baseline="0" dirty="0" smtClean="0"/>
                    </a:p>
                    <a:p>
                      <a:pPr marL="228600" indent="-228600">
                        <a:buNone/>
                      </a:pPr>
                      <a:endParaRPr lang="en-US" altLang="ko-KR" sz="1000" b="1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="1" baseline="0" dirty="0" smtClean="0"/>
                        <a:t>    4) Rework </a:t>
                      </a:r>
                      <a:r>
                        <a:rPr lang="ko-KR" altLang="en-US" sz="1000" b="1" baseline="0" dirty="0" smtClean="0"/>
                        <a:t>작업 및 이전전기</a:t>
                      </a:r>
                      <a:r>
                        <a:rPr lang="en-US" altLang="ko-KR" sz="1000" b="1" baseline="0" dirty="0" smtClean="0"/>
                        <a:t>(MB1B/311)</a:t>
                      </a:r>
                      <a:r>
                        <a:rPr lang="ko-KR" altLang="en-US" sz="1000" b="1" baseline="0" dirty="0" smtClean="0"/>
                        <a:t>으로 가용재고화</a:t>
                      </a:r>
                      <a:endParaRPr lang="en-US" altLang="ko-KR" sz="1000" b="1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="1" baseline="0" dirty="0" smtClean="0"/>
                        <a:t>        Rework </a:t>
                      </a:r>
                      <a:r>
                        <a:rPr lang="ko-KR" altLang="en-US" sz="1000" b="1" baseline="0" dirty="0" smtClean="0"/>
                        <a:t>작업 </a:t>
                      </a:r>
                      <a:r>
                        <a:rPr lang="ko-KR" altLang="en-US" sz="1000" b="1" baseline="0" dirty="0" err="1" smtClean="0"/>
                        <a:t>구성부품시</a:t>
                      </a:r>
                      <a:r>
                        <a:rPr lang="ko-KR" altLang="en-US" sz="1000" b="1" baseline="0" dirty="0" smtClean="0"/>
                        <a:t> 저장위치 입력 유의</a:t>
                      </a:r>
                      <a:endParaRPr lang="en-US" altLang="ko-KR" sz="1000" b="1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="1" baseline="0" dirty="0" smtClean="0"/>
                        <a:t>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="1" baseline="0" dirty="0" smtClean="0"/>
                        <a:t>   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="1" baseline="0" dirty="0" smtClean="0"/>
                        <a:t>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000" b="1" dirty="0" smtClean="0"/>
                        <a:t>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시운전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522514" y="4408714"/>
            <a:ext cx="1306285" cy="13879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00" dirty="0" smtClean="0"/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생산작업을 진행할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Routing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               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          PP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선택위해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Possible entry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3)          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생산작업진행할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버전을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엔터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신규라인 생성시에는 작업장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버전을 사전에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생산팀에서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후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오더반영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시운전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2093" y="1659393"/>
            <a:ext cx="2961594" cy="1945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39205" y="1355272"/>
            <a:ext cx="1949223" cy="2557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0496" y="3720874"/>
            <a:ext cx="4046951" cy="1659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순서도: 연결자 12"/>
          <p:cNvSpPr/>
          <p:nvPr/>
        </p:nvSpPr>
        <p:spPr>
          <a:xfrm>
            <a:off x="1917796" y="330932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4" name="순서도: 연결자 13"/>
          <p:cNvSpPr/>
          <p:nvPr/>
        </p:nvSpPr>
        <p:spPr>
          <a:xfrm>
            <a:off x="4927696" y="153495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5" name="순서도: 연결자 14"/>
          <p:cNvSpPr/>
          <p:nvPr/>
        </p:nvSpPr>
        <p:spPr>
          <a:xfrm>
            <a:off x="777517" y="370393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4269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10312" y="2059436"/>
            <a:ext cx="350837" cy="24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순서도: 연결자 16"/>
          <p:cNvSpPr/>
          <p:nvPr/>
        </p:nvSpPr>
        <p:spPr>
          <a:xfrm>
            <a:off x="5940068" y="208195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8" name="순서도: 연결자 17"/>
          <p:cNvSpPr/>
          <p:nvPr/>
        </p:nvSpPr>
        <p:spPr>
          <a:xfrm>
            <a:off x="5945510" y="238131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9" name="순서도: 연결자 18"/>
          <p:cNvSpPr/>
          <p:nvPr/>
        </p:nvSpPr>
        <p:spPr>
          <a:xfrm>
            <a:off x="5959117" y="271332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시운전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생산오더에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대한 즉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시운전오더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작업에 대한 설명 및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생산작업시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유의해야할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사항등을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I/F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 지시사항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POP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기타사항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 150 Byte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작성가능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시운전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4543" y="1524882"/>
            <a:ext cx="4931228" cy="3814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작업개요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헤더에서      작업개요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(F5)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좌측과 같은 작업개요 화면이 보인다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시운전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필요한 공정을             버튼을 통해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추가하거나 삭제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작업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(Routing)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外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수정이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필요할시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시운전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" name="그룹 9"/>
          <p:cNvGrpSpPr/>
          <p:nvPr/>
        </p:nvGrpSpPr>
        <p:grpSpPr>
          <a:xfrm>
            <a:off x="375556" y="1600200"/>
            <a:ext cx="5022322" cy="3714750"/>
            <a:chOff x="375556" y="1538968"/>
            <a:chExt cx="5022322" cy="2555210"/>
          </a:xfrm>
        </p:grpSpPr>
        <p:pic>
          <p:nvPicPr>
            <p:cNvPr id="244738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5082" y="1538968"/>
              <a:ext cx="5012796" cy="19553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473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5556" y="3490233"/>
              <a:ext cx="5021036" cy="6039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67588" y="1416504"/>
            <a:ext cx="2000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02310" y="1926091"/>
            <a:ext cx="514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10563" y="2466295"/>
            <a:ext cx="2571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2090058" y="1885950"/>
            <a:ext cx="302078" cy="21227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928008" y="5059136"/>
            <a:ext cx="304799" cy="21227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9" y="1616529"/>
            <a:ext cx="5048102" cy="3559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 개요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시운전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생산작업작업 부품 재구성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작업개요에서 삭제한 공정에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Allocation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되어있는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부품구성은 삭제되며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좌측 구성부품에서 불필요한 구성부품은 삭제하고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필요한 자재항목은 추가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구성품목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품목범주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시운전의 구성부품이 저장위치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3)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저장    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메시지확인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4) POP I/F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시제품오더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1895" y="3140534"/>
            <a:ext cx="29527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165" y="3172511"/>
            <a:ext cx="2476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>
            <a:off x="400051" y="4718957"/>
            <a:ext cx="4898570" cy="35106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투입자재에 대한 소비계정 출고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&lt;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시운전시 제품코드 없이 기안지로 생산된 경우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&gt;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투입된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자재에대한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비용을 특정 코스트 센터로 귀속하기 위한 소비 계정 출고를 실시함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--------------------------------------------------------------------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증빙일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 확인입력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전표에더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텍스트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선택 후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엔터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201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창고에서 코스트센터에 대한 소비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기타출고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5700" y="1677078"/>
            <a:ext cx="4946123" cy="3376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투입자재에 대한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소비계정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출고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필수항목값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: Cost Center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 및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입력 후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           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메시지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기타출고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454" y="1662113"/>
            <a:ext cx="4970743" cy="280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7721" y="2658156"/>
            <a:ext cx="24384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3"/>
          <p:cNvSpPr>
            <a:spLocks noGrp="1"/>
          </p:cNvSpPr>
          <p:nvPr>
            <p:ph idx="1"/>
          </p:nvPr>
        </p:nvSpPr>
        <p:spPr>
          <a:xfrm>
            <a:off x="605293" y="2625728"/>
            <a:ext cx="8799512" cy="1095375"/>
          </a:xfrm>
        </p:spPr>
        <p:txBody>
          <a:bodyPr/>
          <a:lstStyle/>
          <a:p>
            <a:pPr algn="ctr">
              <a:buNone/>
            </a:pPr>
            <a:r>
              <a:rPr lang="ko-KR" altLang="en-US" sz="4000" dirty="0" smtClean="0"/>
              <a:t>샘</a:t>
            </a:r>
            <a:r>
              <a:rPr lang="ko-KR" altLang="en-US" sz="4000" dirty="0" smtClean="0"/>
              <a:t>플</a:t>
            </a:r>
            <a:r>
              <a:rPr lang="en-US" altLang="ko-KR" sz="4000" dirty="0" smtClean="0"/>
              <a:t> </a:t>
            </a:r>
            <a:r>
              <a:rPr lang="ko-KR" altLang="en-US" sz="4000" dirty="0" smtClean="0"/>
              <a:t>오더</a:t>
            </a:r>
            <a:endParaRPr lang="ko-KR" altLang="en-US" sz="4000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샘플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SAMPLE </a:t>
                      </a: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오더관리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  <a:defRPr/>
                      </a:pP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샘플생산 </a:t>
                      </a:r>
                      <a:r>
                        <a:rPr kumimoji="1" lang="ko-KR" altLang="en-US" sz="11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요청건은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기술팀 단일 창구로 접수</a:t>
                      </a: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.</a:t>
                      </a: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  <a:defRPr/>
                      </a:pP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기준정보를 생성 및 기 생성된 기준정보로 빈</a:t>
                      </a: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반</a:t>
                      </a: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완제품 </a:t>
                      </a: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SAMPLE</a:t>
                      </a:r>
                      <a:r>
                        <a:rPr kumimoji="1" lang="ko-KR" altLang="en-US" sz="11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오더관리</a:t>
                      </a: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.</a:t>
                      </a: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SAMPLE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오더 관리 프로세스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  <a:defRPr/>
                      </a:pP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기술팀에서 </a:t>
                      </a:r>
                      <a:r>
                        <a:rPr lang="ko-KR" altLang="en-US" sz="1100" dirty="0" smtClean="0">
                          <a:sym typeface="Wingdings" pitchFamily="2" charset="2"/>
                        </a:rPr>
                        <a:t>샘플 생산에 필요한 코드</a:t>
                      </a:r>
                      <a:r>
                        <a:rPr lang="ko-KR" altLang="en-US" sz="1100" baseline="0" dirty="0" smtClean="0">
                          <a:sym typeface="Wingdings" pitchFamily="2" charset="2"/>
                        </a:rPr>
                        <a:t> 생성</a:t>
                      </a:r>
                      <a:r>
                        <a:rPr lang="en-US" altLang="ko-KR" sz="1100" baseline="0" dirty="0" smtClean="0">
                          <a:sym typeface="Wingdings" pitchFamily="2" charset="2"/>
                        </a:rPr>
                        <a:t>. </a:t>
                      </a:r>
                      <a:endParaRPr kumimoji="1" lang="en-US" altLang="ko-KR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샘플요청부서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에서 샘플제작사양에 대해 기술에 기안지등으로 접수시키고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기술팀에서는 접수된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기안지등을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기준으로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BOM LIST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결정하여 생산관리로 통보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생산관리파트에서는 통보된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BOM LIST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와 기존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Routing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를  참조하여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생산오더를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생성하고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 오더를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릴리즈하여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POP  I/F.</a:t>
                      </a: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생산팀은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I/F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된 생산 오더를 참조하여 샘플 제작 샘플창고 입력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샘플창고관리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  <a:defRPr/>
                      </a:pP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QA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창고</a:t>
                      </a: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: 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생산품질검증에 관련된 샘플 및 시료</a:t>
                      </a:r>
                      <a:endParaRPr kumimoji="1" lang="en-US" altLang="ko-KR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  <a:defRPr/>
                      </a:pP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  <a:sym typeface="Wingdings" pitchFamily="2" charset="2"/>
                        </a:rPr>
                        <a:t>기술창고 </a:t>
                      </a: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  <a:sym typeface="Wingdings" pitchFamily="2" charset="2"/>
                        </a:rPr>
                        <a:t>: 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설비</a:t>
                      </a:r>
                      <a:r>
                        <a:rPr kumimoji="1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시제품 및 </a:t>
                      </a:r>
                      <a:r>
                        <a:rPr kumimoji="1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  <a:sym typeface="Wingdings" pitchFamily="2" charset="2"/>
                        </a:rPr>
                        <a:t>영업</a:t>
                      </a:r>
                      <a:r>
                        <a:rPr lang="ko-KR" altLang="en-US" sz="1100" baseline="0" dirty="0" smtClean="0">
                          <a:sym typeface="Wingdings" pitchFamily="2" charset="2"/>
                        </a:rPr>
                        <a:t>에서 요청된 시료 및 샘플</a:t>
                      </a:r>
                      <a:r>
                        <a:rPr lang="en-US" altLang="ko-KR" sz="1100" baseline="0" dirty="0" smtClean="0">
                          <a:sym typeface="Wingdings" pitchFamily="2" charset="2"/>
                        </a:rPr>
                        <a:t>, </a:t>
                      </a:r>
                      <a:r>
                        <a:rPr lang="ko-KR" altLang="en-US" sz="1100" baseline="0" dirty="0" smtClean="0">
                          <a:sym typeface="Wingdings" pitchFamily="2" charset="2"/>
                        </a:rPr>
                        <a:t>바이어발송용 제품 </a:t>
                      </a: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창고 관리주체는 각각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QA,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60103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5221" y="1397453"/>
            <a:ext cx="7992836" cy="442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488950" y="1363436"/>
          <a:ext cx="8856663" cy="3604839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579771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161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869662">
                <a:tc>
                  <a:txBody>
                    <a:bodyPr/>
                    <a:lstStyle/>
                    <a:p>
                      <a:pPr marL="92075" indent="-92075"/>
                      <a:r>
                        <a:rPr lang="ko-KR" altLang="en-US" sz="1200" b="0" smtClean="0">
                          <a:solidFill>
                            <a:schemeClr val="tx1"/>
                          </a:solidFill>
                        </a:rPr>
                        <a:t>샘플 생산오더 생성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샘플 위한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생산오더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(ZP05)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생성한다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CO01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118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270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dirty="0" smtClean="0">
                        <a:latin typeface="+mn-ea"/>
                        <a:ea typeface="+mn-ea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270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270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2798765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샘플오더생성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샘플오더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(ZP05)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샘플오더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요청부서 요청자재입력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생산플랜트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:1200 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:1300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(ZP04 : 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시운전오더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샘플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09" y="2718707"/>
            <a:ext cx="2097277" cy="1292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0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0" y="1552575"/>
            <a:ext cx="4987812" cy="3509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샘플 수량 입력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시작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샘플생산 일자 및 작업시작시간 입력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일정계획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1.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순방향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(Forwards)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시작일로 생산종료일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스케쥴링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2.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역방향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(Backwards)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종료일로 생산시작일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스케쥴링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3) 3.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생산능력소요량 전용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(Only capacity requirement)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4) 4.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현재일자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(Current date)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5) 5.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시간단위 순방향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(Forwards in time)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시작일시로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생산종료일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스케쥴링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6) 6.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시간단위 역방향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(Backwards in time)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종료일시로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생산시작일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스케쥴링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샘플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7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8215" y="1535567"/>
            <a:ext cx="4980214" cy="3779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262" y="1583192"/>
            <a:ext cx="4838701" cy="3832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ko-KR" sz="1000" b="1" dirty="0" smtClean="0"/>
                    </a:p>
                    <a:p>
                      <a:pPr marL="228600" indent="-228600">
                        <a:buAutoNum type="arabicPeriod"/>
                      </a:pPr>
                      <a:r>
                        <a:rPr lang="ko-KR" altLang="en-US" sz="1000" b="1" dirty="0" smtClean="0"/>
                        <a:t>저장위치</a:t>
                      </a:r>
                      <a:endParaRPr lang="en-US" altLang="ko-KR" sz="1000" b="1" dirty="0" smtClean="0"/>
                    </a:p>
                    <a:p>
                      <a:pPr marL="228600" indent="-228600">
                        <a:buNone/>
                      </a:pPr>
                      <a:endParaRPr lang="en-US" altLang="ko-KR" sz="1000" b="1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="1" baseline="0" dirty="0" smtClean="0"/>
                        <a:t>    1) </a:t>
                      </a:r>
                      <a:r>
                        <a:rPr lang="ko-KR" altLang="en-US" sz="1000" b="1" baseline="0" dirty="0" smtClean="0"/>
                        <a:t>샘플</a:t>
                      </a:r>
                      <a:r>
                        <a:rPr lang="en-US" altLang="ko-KR" sz="1000" b="1" baseline="0" dirty="0" smtClean="0"/>
                        <a:t> </a:t>
                      </a:r>
                      <a:r>
                        <a:rPr lang="ko-KR" altLang="en-US" sz="1000" b="1" baseline="0" dirty="0" smtClean="0"/>
                        <a:t>생산 작업 </a:t>
                      </a:r>
                      <a:r>
                        <a:rPr lang="ko-KR" altLang="en-US" sz="1000" b="1" baseline="0" dirty="0" err="1" smtClean="0"/>
                        <a:t>완료후</a:t>
                      </a:r>
                      <a:r>
                        <a:rPr lang="ko-KR" altLang="en-US" sz="1000" b="1" baseline="0" dirty="0" smtClean="0"/>
                        <a:t> 입고될 창고지정</a:t>
                      </a:r>
                      <a:endParaRPr lang="en-US" altLang="ko-KR" sz="1000" b="1" baseline="0" dirty="0" smtClean="0"/>
                    </a:p>
                    <a:p>
                      <a:pPr marL="228600" indent="-228600">
                        <a:buNone/>
                      </a:pPr>
                      <a:endParaRPr lang="en-US" altLang="ko-KR" sz="1000" b="1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="1" baseline="0" dirty="0" smtClean="0"/>
                        <a:t>        9100(</a:t>
                      </a:r>
                      <a:r>
                        <a:rPr lang="ko-KR" altLang="en-US" sz="1000" b="1" baseline="0" dirty="0" smtClean="0"/>
                        <a:t>기술팀창고</a:t>
                      </a:r>
                      <a:r>
                        <a:rPr lang="en-US" altLang="ko-KR" sz="1000" b="1" baseline="0" dirty="0" smtClean="0"/>
                        <a:t>)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="1" baseline="0" dirty="0" smtClean="0"/>
                        <a:t>        9101(</a:t>
                      </a:r>
                      <a:r>
                        <a:rPr lang="ko-KR" altLang="en-US" sz="1000" b="1" baseline="0" dirty="0" err="1" smtClean="0"/>
                        <a:t>품질팀창고</a:t>
                      </a:r>
                      <a:r>
                        <a:rPr lang="en-US" altLang="ko-KR" sz="1000" b="1" baseline="0" dirty="0" smtClean="0"/>
                        <a:t>)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="1" baseline="0" dirty="0" smtClean="0"/>
                        <a:t>        9102(</a:t>
                      </a:r>
                      <a:r>
                        <a:rPr lang="ko-KR" altLang="en-US" sz="1000" b="1" baseline="0" dirty="0" smtClean="0"/>
                        <a:t>연구소창고</a:t>
                      </a:r>
                      <a:r>
                        <a:rPr lang="en-US" altLang="ko-KR" sz="1000" b="1" baseline="0" dirty="0" smtClean="0"/>
                        <a:t>)</a:t>
                      </a:r>
                    </a:p>
                    <a:p>
                      <a:pPr marL="228600" indent="-228600">
                        <a:buNone/>
                      </a:pPr>
                      <a:endParaRPr lang="en-US" altLang="ko-KR" sz="1000" b="1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en-US" altLang="ko-KR" sz="1000" b="1" baseline="0" dirty="0" smtClean="0"/>
                        <a:t>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000" b="1" dirty="0" smtClean="0"/>
                        <a:t>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샘플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522514" y="4408714"/>
            <a:ext cx="1306285" cy="13879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00" dirty="0" smtClean="0"/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생산작업을 진행할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Routing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               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          PP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선택위해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Possible entry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3)          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생산작업진행할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버전을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엔터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신규라인 생성시에는 작업장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라우팅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버전을 사전에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생산팀에서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후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오더반영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샘플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2093" y="1659393"/>
            <a:ext cx="2961594" cy="1945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39205" y="1355272"/>
            <a:ext cx="1949223" cy="2557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0496" y="3720874"/>
            <a:ext cx="4046951" cy="1659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순서도: 연결자 12"/>
          <p:cNvSpPr/>
          <p:nvPr/>
        </p:nvSpPr>
        <p:spPr>
          <a:xfrm>
            <a:off x="1917796" y="330932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4" name="순서도: 연결자 13"/>
          <p:cNvSpPr/>
          <p:nvPr/>
        </p:nvSpPr>
        <p:spPr>
          <a:xfrm>
            <a:off x="4927696" y="153495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5" name="순서도: 연결자 14"/>
          <p:cNvSpPr/>
          <p:nvPr/>
        </p:nvSpPr>
        <p:spPr>
          <a:xfrm>
            <a:off x="777517" y="370393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4269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10312" y="2059436"/>
            <a:ext cx="350837" cy="24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순서도: 연결자 16"/>
          <p:cNvSpPr/>
          <p:nvPr/>
        </p:nvSpPr>
        <p:spPr>
          <a:xfrm>
            <a:off x="5940068" y="208195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8" name="순서도: 연결자 17"/>
          <p:cNvSpPr/>
          <p:nvPr/>
        </p:nvSpPr>
        <p:spPr>
          <a:xfrm>
            <a:off x="5945510" y="238131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9" name="순서도: 연결자 18"/>
          <p:cNvSpPr/>
          <p:nvPr/>
        </p:nvSpPr>
        <p:spPr>
          <a:xfrm>
            <a:off x="5959117" y="271332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생산오더에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대한 즉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샘플오더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작업에 대한 설명 및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생산작업시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유의해야할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사항등을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I/F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 지시사항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POP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기타사항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 150 Byte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작성가능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샘플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4543" y="1524882"/>
            <a:ext cx="4931228" cy="3814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작업개요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헤더에서      작업개요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(F5)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좌측과 같은 작업개요 화면이 보인다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샘플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필요한 공정을             버튼을 통해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추가하거나 삭제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작업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(Routing)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外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수정이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필요할시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샘플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" name="그룹 9"/>
          <p:cNvGrpSpPr/>
          <p:nvPr/>
        </p:nvGrpSpPr>
        <p:grpSpPr>
          <a:xfrm>
            <a:off x="375556" y="1600200"/>
            <a:ext cx="5022322" cy="3714750"/>
            <a:chOff x="375556" y="1538968"/>
            <a:chExt cx="5022322" cy="2555210"/>
          </a:xfrm>
        </p:grpSpPr>
        <p:pic>
          <p:nvPicPr>
            <p:cNvPr id="244738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5082" y="1538968"/>
              <a:ext cx="5012796" cy="19553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473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5556" y="3490233"/>
              <a:ext cx="5021036" cy="6039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67588" y="1416504"/>
            <a:ext cx="2000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3518" y="1958748"/>
            <a:ext cx="5143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10563" y="2466295"/>
            <a:ext cx="2571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2090058" y="1885950"/>
            <a:ext cx="302078" cy="21227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928008" y="5059136"/>
            <a:ext cx="304799" cy="21227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9" y="1616529"/>
            <a:ext cx="5048102" cy="3559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 개요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샘플 생산작업작업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부품 재구성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작업개요에서 삭제한 공정에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Allocation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되어있는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부품구성은 삭제되며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좌측 구성부품에서 불필요한 구성부품은 삭제하고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필요한 자재항목은 추가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구성품목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품목범주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시운전의 구성부품이 저장위치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3)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저장    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메시지확인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4) POP I/F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샘플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1895" y="3140534"/>
            <a:ext cx="29527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165" y="3172511"/>
            <a:ext cx="2476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20764</TotalTime>
  <Words>5612</Words>
  <Application>Microsoft Office PowerPoint</Application>
  <PresentationFormat>A4 용지(210x297mm)</PresentationFormat>
  <Paragraphs>1552</Paragraphs>
  <Slides>78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78</vt:i4>
      </vt:variant>
    </vt:vector>
  </HeadingPairs>
  <TitlesOfParts>
    <vt:vector size="81" baseType="lpstr">
      <vt:lpstr>Office Theme</vt:lpstr>
      <vt:lpstr>1_Office Theme</vt:lpstr>
      <vt:lpstr>비트맵 이미지</vt:lpstr>
      <vt:lpstr>슬라이드 0</vt:lpstr>
      <vt:lpstr>문서 개정 이력</vt:lpstr>
      <vt:lpstr> 오더유형 별 오더관리</vt:lpstr>
      <vt:lpstr>슬라이드 3</vt:lpstr>
      <vt:lpstr>교육 개요</vt:lpstr>
      <vt:lpstr>교육 개요</vt:lpstr>
      <vt:lpstr>교육 개요</vt:lpstr>
      <vt:lpstr>교육 개요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교육 개요</vt:lpstr>
      <vt:lpstr>교육 개요</vt:lpstr>
      <vt:lpstr>교육 개요</vt:lpstr>
      <vt:lpstr>교육 개요</vt:lpstr>
      <vt:lpstr>슬라이드 45</vt:lpstr>
      <vt:lpstr>슬라이드 46</vt:lpstr>
      <vt:lpstr>슬라이드 47</vt:lpstr>
      <vt:lpstr>슬라이드 48</vt:lpstr>
      <vt:lpstr>슬라이드 49</vt:lpstr>
      <vt:lpstr>슬라이드 50</vt:lpstr>
      <vt:lpstr>슬라이드 51</vt:lpstr>
      <vt:lpstr>슬라이드 52</vt:lpstr>
      <vt:lpstr>교육 개요</vt:lpstr>
      <vt:lpstr>교육 개요</vt:lpstr>
      <vt:lpstr>교육 개요</vt:lpstr>
      <vt:lpstr>교육 개요</vt:lpstr>
      <vt:lpstr>슬라이드 57</vt:lpstr>
      <vt:lpstr>슬라이드 58</vt:lpstr>
      <vt:lpstr>슬라이드 59</vt:lpstr>
      <vt:lpstr>슬라이드 60</vt:lpstr>
      <vt:lpstr>슬라이드 61</vt:lpstr>
      <vt:lpstr>슬라이드 62</vt:lpstr>
      <vt:lpstr>슬라이드 63</vt:lpstr>
      <vt:lpstr>슬라이드 64</vt:lpstr>
      <vt:lpstr>슬라이드 65</vt:lpstr>
      <vt:lpstr>슬라이드 66</vt:lpstr>
      <vt:lpstr>교육 개요</vt:lpstr>
      <vt:lpstr>교육 개요</vt:lpstr>
      <vt:lpstr>교육 개요</vt:lpstr>
      <vt:lpstr>교육 개요</vt:lpstr>
      <vt:lpstr>슬라이드 71</vt:lpstr>
      <vt:lpstr>슬라이드 72</vt:lpstr>
      <vt:lpstr>슬라이드 73</vt:lpstr>
      <vt:lpstr>슬라이드 74</vt:lpstr>
      <vt:lpstr>슬라이드 75</vt:lpstr>
      <vt:lpstr>슬라이드 76</vt:lpstr>
      <vt:lpstr>슬라이드 77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746</cp:revision>
  <cp:lastPrinted>2006-08-30T13:33:06Z</cp:lastPrinted>
  <dcterms:created xsi:type="dcterms:W3CDTF">2008-05-17T00:48:54Z</dcterms:created>
  <dcterms:modified xsi:type="dcterms:W3CDTF">2013-03-05T05:54:33Z</dcterms:modified>
</cp:coreProperties>
</file>