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Default Extension="png" ContentType="image/png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68.xml" ContentType="application/vnd.openxmlformats-officedocument.presentationml.tag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tags/tag64.xml" ContentType="application/vnd.openxmlformats-officedocument.presentationml.tags+xml"/>
  <Override PartName="/ppt/tags/tag73.xml" ContentType="application/vnd.openxmlformats-officedocument.presentationml.tags+xml"/>
  <Default Extension="vml" ContentType="application/vnd.openxmlformats-officedocument.vmlDrawing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tags/tag62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ags/tag2.xml" ContentType="application/vnd.openxmlformats-officedocument.presentationml.tags+xml"/>
  <Default Extension="wmf" ContentType="image/x-wmf"/>
  <Default Extension="xls" ContentType="application/vnd.ms-excel"/>
  <Override PartName="/ppt/tags/tag58.xml" ContentType="application/vnd.openxmlformats-officedocument.presentationml.tags+xml"/>
  <Override PartName="/ppt/tags/tag69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tags/tag3.xml" ContentType="application/vnd.openxmlformats-officedocument.presentationml.tags+xml"/>
  <Override PartName="/ppt/tags/tag59.xml" ContentType="application/vnd.openxmlformats-officedocument.presentationml.tags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0"/>
  </p:notesMasterIdLst>
  <p:sldIdLst>
    <p:sldId id="256" r:id="rId2"/>
    <p:sldId id="278" r:id="rId3"/>
    <p:sldId id="275" r:id="rId4"/>
    <p:sldId id="283" r:id="rId5"/>
    <p:sldId id="280" r:id="rId6"/>
    <p:sldId id="357" r:id="rId7"/>
    <p:sldId id="356" r:id="rId8"/>
    <p:sldId id="284" r:id="rId9"/>
    <p:sldId id="285" r:id="rId10"/>
    <p:sldId id="286" r:id="rId11"/>
    <p:sldId id="287" r:id="rId12"/>
    <p:sldId id="288" r:id="rId13"/>
    <p:sldId id="292" r:id="rId14"/>
    <p:sldId id="293" r:id="rId15"/>
    <p:sldId id="294" r:id="rId16"/>
    <p:sldId id="295" r:id="rId17"/>
    <p:sldId id="296" r:id="rId18"/>
    <p:sldId id="297" r:id="rId19"/>
    <p:sldId id="298" r:id="rId20"/>
    <p:sldId id="299" r:id="rId21"/>
    <p:sldId id="300" r:id="rId22"/>
    <p:sldId id="301" r:id="rId23"/>
    <p:sldId id="358" r:id="rId24"/>
    <p:sldId id="360" r:id="rId25"/>
    <p:sldId id="359" r:id="rId26"/>
    <p:sldId id="312" r:id="rId27"/>
    <p:sldId id="315" r:id="rId28"/>
    <p:sldId id="316" r:id="rId29"/>
    <p:sldId id="317" r:id="rId30"/>
    <p:sldId id="318" r:id="rId31"/>
    <p:sldId id="319" r:id="rId32"/>
    <p:sldId id="320" r:id="rId33"/>
    <p:sldId id="324" r:id="rId34"/>
    <p:sldId id="325" r:id="rId35"/>
    <p:sldId id="326" r:id="rId36"/>
    <p:sldId id="327" r:id="rId37"/>
    <p:sldId id="328" r:id="rId38"/>
    <p:sldId id="329" r:id="rId39"/>
    <p:sldId id="330" r:id="rId40"/>
    <p:sldId id="348" r:id="rId41"/>
    <p:sldId id="332" r:id="rId42"/>
    <p:sldId id="333" r:id="rId43"/>
    <p:sldId id="334" r:id="rId44"/>
    <p:sldId id="335" r:id="rId45"/>
    <p:sldId id="336" r:id="rId46"/>
    <p:sldId id="337" r:id="rId47"/>
    <p:sldId id="349" r:id="rId48"/>
    <p:sldId id="338" r:id="rId49"/>
    <p:sldId id="339" r:id="rId50"/>
    <p:sldId id="340" r:id="rId51"/>
    <p:sldId id="341" r:id="rId52"/>
    <p:sldId id="342" r:id="rId53"/>
    <p:sldId id="343" r:id="rId54"/>
    <p:sldId id="344" r:id="rId55"/>
    <p:sldId id="345" r:id="rId56"/>
    <p:sldId id="346" r:id="rId57"/>
    <p:sldId id="347" r:id="rId58"/>
    <p:sldId id="366" r:id="rId59"/>
    <p:sldId id="367" r:id="rId60"/>
    <p:sldId id="361" r:id="rId61"/>
    <p:sldId id="362" r:id="rId62"/>
    <p:sldId id="363" r:id="rId63"/>
    <p:sldId id="364" r:id="rId64"/>
    <p:sldId id="365" r:id="rId65"/>
    <p:sldId id="368" r:id="rId66"/>
    <p:sldId id="370" r:id="rId67"/>
    <p:sldId id="371" r:id="rId68"/>
    <p:sldId id="373" r:id="rId69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99"/>
    <a:srgbClr val="0033CC"/>
    <a:srgbClr val="00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008" autoAdjust="0"/>
    <p:restoredTop sz="94660"/>
  </p:normalViewPr>
  <p:slideViewPr>
    <p:cSldViewPr>
      <p:cViewPr varScale="1">
        <p:scale>
          <a:sx n="74" d="100"/>
          <a:sy n="74" d="100"/>
        </p:scale>
        <p:origin x="-1482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9FFCB-A8A1-4FB5-A6DF-99CDBF1DEE81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59153-C5D8-4C0D-8F2B-1B3336A9D5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8405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2659364752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8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188128737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87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E21D87B-3FC2-4C96-A295-E56B0187B7D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>
            <a:noAutofit/>
          </a:bodyPr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6"/>
            <a:ext cx="2519242" cy="610911"/>
          </a:xfrm>
          <a:prstGeom prst="rect">
            <a:avLst/>
          </a:prstGeom>
        </p:spPr>
        <p:txBody>
          <a:bodyPr wrap="none"/>
          <a:lstStyle>
            <a:lvl1pPr marL="0" indent="0" algn="r"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679261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6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901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9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4424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200">
              <a:solidFill>
                <a:srgbClr val="000000"/>
              </a:solidFill>
            </a:endParaRPr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87863743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34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625532244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35" name="비트맵 이미지" r:id="rId5" imgW="4029637" imgH="1228571" progId="PBrush">
              <p:embed/>
            </p:oleObj>
          </a:graphicData>
        </a:graphic>
      </p:graphicFrame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8B835D46-8045-40E5-A77C-6DB8EE70D0FB}" type="slidenum">
              <a:rPr lang="en-US" smtClean="0">
                <a:solidFill>
                  <a:prstClr val="black"/>
                </a:solidFill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339667"/>
            <a:ext cx="3465957" cy="369302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4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936568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503555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vmlDrawing" Target="../drawings/vmlDrawing1.vml"/><Relationship Id="rId11" Type="http://schemas.openxmlformats.org/officeDocument/2006/relationships/image" Target="../media/image2.png"/><Relationship Id="rId5" Type="http://schemas.openxmlformats.org/officeDocument/2006/relationships/theme" Target="../theme/theme1.xml"/><Relationship Id="rId10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4061068230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1044" name="비트맵 이미지" r:id="rId10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B1FCA9C-FBC2-4A48-BA9F-BB725DF38109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AcnRoadmap_ID_2" hidden="1"/>
          <p:cNvSpPr txBox="1"/>
          <p:nvPr userDrawn="1">
            <p:custDataLst>
              <p:tags r:id="rId7"/>
            </p:custDataLst>
          </p:nvPr>
        </p:nvSpPr>
        <p:spPr bwMode="gray">
          <a:xfrm>
            <a:off x="4772819" y="88900"/>
            <a:ext cx="4187031" cy="184666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i="1">
                <a:solidFill>
                  <a:srgbClr val="000000"/>
                </a:solidFill>
                <a:latin typeface="Arial" charset="0"/>
              </a:rPr>
              <a:t>Roadmap</a:t>
            </a:r>
          </a:p>
        </p:txBody>
      </p:sp>
      <p:sp>
        <p:nvSpPr>
          <p:cNvPr id="3" name="AcnActionTitle_ID_3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 bwMode="gray">
          <a:xfrm>
            <a:off x="179390" y="909638"/>
            <a:ext cx="8780463" cy="27463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AcnSubjectTitle_ID_4" hidden="1"/>
          <p:cNvSpPr txBox="1"/>
          <p:nvPr userDrawn="1">
            <p:custDataLst>
              <p:tags r:id="rId9"/>
            </p:custDataLst>
          </p:nvPr>
        </p:nvSpPr>
        <p:spPr bwMode="gray">
          <a:xfrm>
            <a:off x="179389" y="1420815"/>
            <a:ext cx="6985000" cy="246221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prstClr val="black"/>
                </a:solidFill>
                <a:latin typeface="Arial" charset="0"/>
              </a:rPr>
              <a:t>Subject Title</a:t>
            </a:r>
          </a:p>
        </p:txBody>
      </p:sp>
    </p:spTree>
    <p:extLst>
      <p:ext uri="{BB962C8B-B14F-4D97-AF65-F5344CB8AC3E}">
        <p14:creationId xmlns:p14="http://schemas.microsoft.com/office/powerpoint/2010/main" xmlns="" val="191340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</p:sldLayoutIdLst>
  <p:hf sldNum="0" hdr="0" ftr="0" dt="0"/>
  <p:txStyles>
    <p:titleStyle>
      <a:lvl1pPr marL="0" indent="0" algn="l" rtl="0" eaLnBrk="0" fontAlgn="base" hangingPunct="0">
        <a:lnSpc>
          <a:spcPct val="100000"/>
        </a:lnSpc>
        <a:spcBef>
          <a:spcPct val="0"/>
        </a:spcBef>
        <a:spcAft>
          <a:spcPct val="0"/>
        </a:spcAft>
        <a:buNone/>
        <a:defRPr lang="en-US" altLang="zh-SG" sz="1800" b="1" i="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Microsoft_Office_Excel_97-2003_____1.xls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6.xml"/><Relationship Id="rId4" Type="http://schemas.openxmlformats.org/officeDocument/2006/relationships/image" Target="../media/image5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0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2.xml"/><Relationship Id="rId4" Type="http://schemas.openxmlformats.org/officeDocument/2006/relationships/image" Target="../media/image6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6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7.xml"/><Relationship Id="rId5" Type="http://schemas.openxmlformats.org/officeDocument/2006/relationships/image" Target="../media/image72.png"/><Relationship Id="rId4" Type="http://schemas.openxmlformats.org/officeDocument/2006/relationships/image" Target="../media/image7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9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0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2.xml"/><Relationship Id="rId4" Type="http://schemas.openxmlformats.org/officeDocument/2006/relationships/image" Target="../media/image78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3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/>
          <p:cNvSpPr>
            <a:spLocks noChangeArrowheads="1"/>
          </p:cNvSpPr>
          <p:nvPr/>
        </p:nvSpPr>
        <p:spPr bwMode="gray">
          <a:xfrm>
            <a:off x="3152800" y="3073400"/>
            <a:ext cx="6408712" cy="1507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FTA 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교육 자료</a:t>
            </a:r>
            <a:endParaRPr lang="en-US" altLang="ko-KR" sz="2400" b="1" dirty="0" smtClean="0"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원산지 증빙서 발급</a:t>
            </a:r>
            <a:endParaRPr lang="en-US" altLang="ko-KR" sz="1600" b="1" dirty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2291" name="직사각형 6"/>
          <p:cNvSpPr>
            <a:spLocks noChangeArrowheads="1"/>
          </p:cNvSpPr>
          <p:nvPr/>
        </p:nvSpPr>
        <p:spPr bwMode="auto">
          <a:xfrm>
            <a:off x="6330950" y="5424492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2013.10.10</a:t>
            </a:r>
            <a:endParaRPr lang="en-US" altLang="ko-KR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470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8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2282820"/>
              </p:ext>
            </p:extLst>
          </p:nvPr>
        </p:nvGraphicFramePr>
        <p:xfrm>
          <a:off x="272480" y="1556792"/>
          <a:ext cx="9414700" cy="4667015"/>
        </p:xfrm>
        <a:graphic>
          <a:graphicData uri="http://schemas.openxmlformats.org/drawingml/2006/table">
            <a:tbl>
              <a:tblPr/>
              <a:tblGrid>
                <a:gridCol w="1440160"/>
                <a:gridCol w="1412984"/>
                <a:gridCol w="1224136"/>
                <a:gridCol w="1395328"/>
                <a:gridCol w="1277796"/>
                <a:gridCol w="1512168"/>
                <a:gridCol w="1152128"/>
              </a:tblGrid>
              <a:tr h="38233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세번변경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 RVC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0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차량용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(8507.10-0000)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산업용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(8507.20-0000)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GMH(8507.50-0000)</a:t>
                      </a:r>
                      <a:endParaRPr lang="ko-KR" altLang="en-US" sz="1200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150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시스템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시스템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시스템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-CHILE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 and BD45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“And”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임계값이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높은값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“Or”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유리한 조건의 값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 and BD45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“And”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임계값이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높은값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“Or”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유리한 조건의 값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 and BD45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“And”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임계값이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높은값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“Or”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유리한 조건의 값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-SINGAPORE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(CTSH and BD50) 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-EFTA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MC50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-ASEAN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BD40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-INDIA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and BD40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and BD40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 and BD35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-USA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(CTSH and BD45)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-EU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-PERU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BD50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-TURKEY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AcnActionTitle_ID_12"/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262907" y="1068446"/>
            <a:ext cx="4258045" cy="346249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 FTA </a:t>
            </a:r>
            <a:r>
              <a:rPr kumimoji="0" lang="ko-KR" altLang="en-US" sz="1500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협정별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ko-KR" altLang="en-US" sz="1500" b="1" kern="0" dirty="0" err="1" smtClean="0">
                <a:latin typeface="맑은 고딕" pitchFamily="50" charset="-127"/>
                <a:ea typeface="맑은 고딕" pitchFamily="50" charset="-127"/>
                <a:cs typeface="Arial" charset="0"/>
              </a:rPr>
              <a:t>세번변경</a:t>
            </a:r>
            <a:r>
              <a:rPr lang="ko-KR" altLang="en-US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en-US" altLang="ko-KR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&amp; </a:t>
            </a:r>
            <a:r>
              <a:rPr kumimoji="0" lang="en-US" altLang="ko-KR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RVC 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적용 조건 요약 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8193360" y="908720"/>
          <a:ext cx="1411287" cy="1081087"/>
        </p:xfrm>
        <a:graphic>
          <a:graphicData uri="http://schemas.openxmlformats.org/presentationml/2006/ole">
            <p:oleObj spid="_x0000_s19474" name="Worksheet" showAsIcon="1" r:id="rId6" imgW="914400" imgH="771525" progId="Excel.Sheet.8">
              <p:embed/>
            </p:oleObj>
          </a:graphicData>
        </a:graphic>
      </p:graphicFrame>
      <p:sp>
        <p:nvSpPr>
          <p:cNvPr id="8" name="AcnActionTitle_ID_1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273052" y="293471"/>
            <a:ext cx="3465957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dirty="0" smtClean="0">
                <a:solidFill>
                  <a:srgbClr val="000000"/>
                </a:solidFill>
              </a:rPr>
              <a:t>원산지 증빙서 발급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7" name="AcnActionTitle_ID_12"/>
          <p:cNvSpPr txBox="1">
            <a:spLocks/>
          </p:cNvSpPr>
          <p:nvPr>
            <p:custDataLst>
              <p:tags r:id="rId4"/>
            </p:custDataLst>
          </p:nvPr>
        </p:nvSpPr>
        <p:spPr bwMode="gray">
          <a:xfrm>
            <a:off x="272480" y="6281940"/>
            <a:ext cx="4258045" cy="301621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en-US" altLang="ko-KR" sz="1500" b="1" kern="0" noProof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※) 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세부내역 관세사 </a:t>
            </a:r>
            <a:r>
              <a:rPr lang="en-US" altLang="ko-KR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PSR </a:t>
            </a:r>
            <a:r>
              <a:rPr lang="ko-KR" altLang="en-US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참조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8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2282820"/>
              </p:ext>
            </p:extLst>
          </p:nvPr>
        </p:nvGraphicFramePr>
        <p:xfrm>
          <a:off x="272480" y="1268760"/>
          <a:ext cx="9433048" cy="4680517"/>
        </p:xfrm>
        <a:graphic>
          <a:graphicData uri="http://schemas.openxmlformats.org/drawingml/2006/table">
            <a:tbl>
              <a:tblPr/>
              <a:tblGrid>
                <a:gridCol w="1296144"/>
                <a:gridCol w="864096"/>
                <a:gridCol w="864096"/>
                <a:gridCol w="2952328"/>
                <a:gridCol w="3456384"/>
              </a:tblGrid>
              <a:tr h="382331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증빙서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17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발급주체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유효기간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증빙 양식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증빙서 발급 대상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-CHILE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자율발급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양국간 통일 증명 서식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원산지증명서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-SINGAPORE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양국간 통일 증명 서식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원산지증명서 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-EFTA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자율발급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I/V(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)”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신고서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”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-ASEAN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통일 증명 서식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(Form-AK)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원산지증명서 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-INDIA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통일 증명 서식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원산지증명서 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-USA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자율발급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권고서식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원산지증명서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-EU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자율발급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I/V(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)”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신고서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”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-PERU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부속서에 규정된 통일 양식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원산지증명서 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-TURKEY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자율발급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I/V(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)”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신고서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”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 직판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산전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고객업체 시스템에 입력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확인서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3465957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dirty="0" smtClean="0">
                <a:solidFill>
                  <a:srgbClr val="000000"/>
                </a:solidFill>
              </a:rPr>
              <a:t>원산지 증빙서 발급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cnActionTitle_ID_12"/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334915" y="850503"/>
            <a:ext cx="3465957" cy="346249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en-US" altLang="ko-KR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FTA </a:t>
            </a:r>
            <a:r>
              <a:rPr lang="ko-KR" altLang="en-US" sz="1500" b="1" kern="0" dirty="0" err="1" smtClean="0">
                <a:latin typeface="맑은 고딕" pitchFamily="50" charset="-127"/>
                <a:ea typeface="맑은 고딕" pitchFamily="50" charset="-127"/>
                <a:cs typeface="Arial" charset="0"/>
              </a:rPr>
              <a:t>협</a:t>
            </a:r>
            <a:r>
              <a:rPr kumimoji="0" lang="ko-KR" altLang="en-US" sz="1500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정별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 원산지 증명서 적용 조건 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8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45966446"/>
              </p:ext>
            </p:extLst>
          </p:nvPr>
        </p:nvGraphicFramePr>
        <p:xfrm>
          <a:off x="128464" y="1412776"/>
          <a:ext cx="9577064" cy="4227588"/>
        </p:xfrm>
        <a:graphic>
          <a:graphicData uri="http://schemas.openxmlformats.org/drawingml/2006/table">
            <a:tbl>
              <a:tblPr/>
              <a:tblGrid>
                <a:gridCol w="1965218"/>
                <a:gridCol w="6315702"/>
                <a:gridCol w="1296144"/>
              </a:tblGrid>
              <a:tr h="432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해당 국가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7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-CHILE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칠레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해당국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-SINGAPORE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싱가포르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해당국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4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-EFTA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스위스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lang="en-US" altLang="ko-KR" sz="1200" b="1" dirty="0" err="1" smtClean="0">
                          <a:latin typeface="+mn-lt"/>
                          <a:ea typeface="+mn-ea"/>
                        </a:rPr>
                        <a:t>리히텐슈타인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노르웨이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아이슬란드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4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개국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-ASEAN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베트남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태국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미얀마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인도네시아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말레이시아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싱가포르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캄보디아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브루나이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라오스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필리핀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10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개국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-INDIA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인도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해당국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56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-USA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미국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해당국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7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-EU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벨기에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불가리아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체코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덴마크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독일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에스토니아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아일랜드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그리스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스페인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프랑스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이탈리아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사이프러스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라트비아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리투아니아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룩셈부르크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헝가리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몰타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네덜란드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오스트리아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폴란드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</a:p>
                    <a:p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포르투갈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루마니아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슬로베니아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슬로바키아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핀란드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스웨덴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영국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27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개국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0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-PERU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페루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해당국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-TURKEY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터키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해당국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3465957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dirty="0" smtClean="0">
                <a:solidFill>
                  <a:srgbClr val="000000"/>
                </a:solidFill>
              </a:rPr>
              <a:t>원산지 증빙서 발급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cnActionTitle_ID_12"/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200472" y="864092"/>
            <a:ext cx="4114029" cy="346249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en-US" altLang="ko-KR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FTA</a:t>
            </a:r>
            <a:r>
              <a:rPr lang="ko-KR" altLang="en-US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별 </a:t>
            </a:r>
            <a:r>
              <a:rPr lang="ko-KR" altLang="en-US" sz="1500" b="1" kern="0" dirty="0" err="1" smtClean="0">
                <a:latin typeface="맑은 고딕" pitchFamily="50" charset="-127"/>
                <a:ea typeface="맑은 고딕" pitchFamily="50" charset="-127"/>
                <a:cs typeface="Arial" charset="0"/>
              </a:rPr>
              <a:t>협정국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7" name="AcnActionTitle_ID_1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200472" y="5877272"/>
            <a:ext cx="9145016" cy="301621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싱가포르는 아세안 협정과 중복으로 유리한 조건 적용 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(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싱가포르 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FTA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협정이 일반적으로 유리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)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3465957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dirty="0" smtClean="0">
                <a:solidFill>
                  <a:srgbClr val="000000"/>
                </a:solidFill>
              </a:rPr>
              <a:t>원산지 증빙서 발급 프로세스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49" name="Text Box 403"/>
          <p:cNvSpPr txBox="1">
            <a:spLocks noChangeArrowheads="1"/>
          </p:cNvSpPr>
          <p:nvPr/>
        </p:nvSpPr>
        <p:spPr bwMode="auto">
          <a:xfrm>
            <a:off x="1064568" y="2180822"/>
            <a:ext cx="636141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" name="Text Box 403"/>
          <p:cNvSpPr txBox="1">
            <a:spLocks noChangeArrowheads="1"/>
          </p:cNvSpPr>
          <p:nvPr/>
        </p:nvSpPr>
        <p:spPr bwMode="auto">
          <a:xfrm>
            <a:off x="3080792" y="1964798"/>
            <a:ext cx="564133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9" name="AutoShape 368"/>
          <p:cNvCxnSpPr>
            <a:cxnSpLocks noChangeShapeType="1"/>
          </p:cNvCxnSpPr>
          <p:nvPr/>
        </p:nvCxnSpPr>
        <p:spPr bwMode="auto">
          <a:xfrm>
            <a:off x="14386048" y="2432850"/>
            <a:ext cx="36004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3" name="AutoShape 3"/>
          <p:cNvSpPr>
            <a:spLocks noChangeArrowheads="1"/>
          </p:cNvSpPr>
          <p:nvPr/>
        </p:nvSpPr>
        <p:spPr bwMode="auto">
          <a:xfrm>
            <a:off x="272480" y="1316725"/>
            <a:ext cx="1512168" cy="744123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latin typeface="+mn-ea"/>
              </a:rPr>
              <a:t>원산지 판정용 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err="1" smtClean="0">
                <a:latin typeface="+mn-ea"/>
              </a:rPr>
              <a:t>임계값</a:t>
            </a:r>
            <a:r>
              <a:rPr lang="ko-KR" altLang="en-US" sz="1200" b="1" dirty="0" smtClean="0">
                <a:latin typeface="+mn-ea"/>
              </a:rPr>
              <a:t> 계산 실행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(FTA71)</a:t>
            </a:r>
          </a:p>
        </p:txBody>
      </p:sp>
      <p:sp>
        <p:nvSpPr>
          <p:cNvPr id="66" name="Rectangle 56"/>
          <p:cNvSpPr/>
          <p:nvPr/>
        </p:nvSpPr>
        <p:spPr>
          <a:xfrm>
            <a:off x="1856656" y="3409255"/>
            <a:ext cx="16561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매월중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수동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개별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8" name="AutoShape 3"/>
          <p:cNvSpPr>
            <a:spLocks noChangeArrowheads="1"/>
          </p:cNvSpPr>
          <p:nvPr/>
        </p:nvSpPr>
        <p:spPr bwMode="auto">
          <a:xfrm>
            <a:off x="1712640" y="3736660"/>
            <a:ext cx="1800200" cy="792088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latin typeface="+mn-ea"/>
              </a:rPr>
              <a:t>원산지 판정용 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err="1" smtClean="0">
                <a:latin typeface="+mn-ea"/>
              </a:rPr>
              <a:t>임계값</a:t>
            </a:r>
            <a:r>
              <a:rPr lang="ko-KR" altLang="en-US" sz="1200" b="1" dirty="0" smtClean="0">
                <a:latin typeface="+mn-ea"/>
              </a:rPr>
              <a:t> 계산 실행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(FTA71)</a:t>
            </a:r>
          </a:p>
        </p:txBody>
      </p:sp>
      <p:sp>
        <p:nvSpPr>
          <p:cNvPr id="69" name="Rectangle 56"/>
          <p:cNvSpPr/>
          <p:nvPr/>
        </p:nvSpPr>
        <p:spPr>
          <a:xfrm>
            <a:off x="344488" y="991761"/>
            <a:ext cx="15841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매월초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자동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전체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9" name="Text Box 403"/>
          <p:cNvSpPr txBox="1">
            <a:spLocks noChangeArrowheads="1"/>
          </p:cNvSpPr>
          <p:nvPr/>
        </p:nvSpPr>
        <p:spPr bwMode="auto">
          <a:xfrm>
            <a:off x="488504" y="4509120"/>
            <a:ext cx="252028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</a:rPr>
              <a:t>GTS(</a:t>
            </a:r>
            <a:r>
              <a:rPr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</a:rPr>
              <a:t>원산지관리 담당</a:t>
            </a:r>
            <a:r>
              <a:rPr lang="en-US" altLang="ko-KR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</a:rPr>
              <a:t>당월 중 제품코드 생성 당월 </a:t>
            </a:r>
            <a:r>
              <a:rPr lang="en-US" altLang="ko-KR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</a:rPr>
              <a:t>Billing </a:t>
            </a:r>
            <a:r>
              <a:rPr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</a:rPr>
              <a:t>생성</a:t>
            </a:r>
            <a:endParaRPr lang="en-US" altLang="ko-KR" sz="1200" b="1" dirty="0">
              <a:solidFill>
                <a:srgbClr val="0000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1" name="AutoShape 3"/>
          <p:cNvSpPr>
            <a:spLocks noChangeArrowheads="1"/>
          </p:cNvSpPr>
          <p:nvPr/>
        </p:nvSpPr>
        <p:spPr bwMode="auto">
          <a:xfrm>
            <a:off x="3080792" y="1028694"/>
            <a:ext cx="1224136" cy="672114"/>
          </a:xfrm>
          <a:prstGeom prst="bevel">
            <a:avLst>
              <a:gd name="adj" fmla="val 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latin typeface="+mn-ea"/>
              </a:rPr>
              <a:t>대금청구</a:t>
            </a:r>
            <a:endParaRPr lang="en-US" altLang="ko-KR" sz="1200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latin typeface="+mn-ea"/>
              </a:rPr>
              <a:t>(Billing) </a:t>
            </a:r>
            <a:r>
              <a:rPr lang="ko-KR" altLang="en-US" sz="1200" dirty="0" smtClean="0">
                <a:latin typeface="+mn-ea"/>
              </a:rPr>
              <a:t>생성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82" name="Oval 6"/>
          <p:cNvSpPr>
            <a:spLocks noChangeArrowheads="1"/>
          </p:cNvSpPr>
          <p:nvPr/>
        </p:nvSpPr>
        <p:spPr bwMode="auto">
          <a:xfrm>
            <a:off x="200472" y="119675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3" name="AutoShape 3"/>
          <p:cNvSpPr>
            <a:spLocks noChangeArrowheads="1"/>
          </p:cNvSpPr>
          <p:nvPr/>
        </p:nvSpPr>
        <p:spPr bwMode="auto">
          <a:xfrm>
            <a:off x="1280592" y="2636912"/>
            <a:ext cx="1440160" cy="576064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latin typeface="+mn-ea"/>
              </a:rPr>
              <a:t>신규 제품코드</a:t>
            </a:r>
            <a:endParaRPr lang="en-US" altLang="ko-KR" sz="1200" b="1" dirty="0" smtClean="0"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latin typeface="+mn-ea"/>
              </a:rPr>
              <a:t>생성</a:t>
            </a:r>
            <a:endParaRPr lang="en-US" altLang="ko-KR" sz="1200" b="1" dirty="0" smtClean="0">
              <a:latin typeface="+mn-ea"/>
            </a:endParaRPr>
          </a:p>
        </p:txBody>
      </p:sp>
      <p:sp>
        <p:nvSpPr>
          <p:cNvPr id="84" name="Oval 6"/>
          <p:cNvSpPr>
            <a:spLocks noChangeArrowheads="1"/>
          </p:cNvSpPr>
          <p:nvPr/>
        </p:nvSpPr>
        <p:spPr bwMode="auto">
          <a:xfrm>
            <a:off x="1064568" y="2497336"/>
            <a:ext cx="414908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Oval 6"/>
          <p:cNvSpPr>
            <a:spLocks noChangeArrowheads="1"/>
          </p:cNvSpPr>
          <p:nvPr/>
        </p:nvSpPr>
        <p:spPr bwMode="auto">
          <a:xfrm>
            <a:off x="1496616" y="3592644"/>
            <a:ext cx="423664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86" name="Shape 56"/>
          <p:cNvCxnSpPr>
            <a:stCxn id="81" idx="0"/>
            <a:endCxn id="113" idx="4"/>
          </p:cNvCxnSpPr>
          <p:nvPr/>
        </p:nvCxnSpPr>
        <p:spPr>
          <a:xfrm>
            <a:off x="4304928" y="1364751"/>
            <a:ext cx="576064" cy="12700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hape 56"/>
          <p:cNvCxnSpPr>
            <a:stCxn id="68" idx="0"/>
            <a:endCxn id="81" idx="2"/>
          </p:cNvCxnSpPr>
          <p:nvPr/>
        </p:nvCxnSpPr>
        <p:spPr>
          <a:xfrm flipV="1">
            <a:off x="3512840" y="1700808"/>
            <a:ext cx="180020" cy="2431896"/>
          </a:xfrm>
          <a:prstGeom prst="bentConnector2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hape 56"/>
          <p:cNvCxnSpPr>
            <a:stCxn id="63" idx="0"/>
            <a:endCxn id="81" idx="4"/>
          </p:cNvCxnSpPr>
          <p:nvPr/>
        </p:nvCxnSpPr>
        <p:spPr>
          <a:xfrm flipV="1">
            <a:off x="1784648" y="1364751"/>
            <a:ext cx="1296144" cy="324036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hape 56"/>
          <p:cNvCxnSpPr>
            <a:stCxn id="63" idx="2"/>
            <a:endCxn id="83" idx="4"/>
          </p:cNvCxnSpPr>
          <p:nvPr/>
        </p:nvCxnSpPr>
        <p:spPr>
          <a:xfrm rot="16200000" flipH="1">
            <a:off x="722530" y="2366882"/>
            <a:ext cx="864096" cy="252028"/>
          </a:xfrm>
          <a:prstGeom prst="bentConnector2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hape 56"/>
          <p:cNvCxnSpPr>
            <a:stCxn id="83" idx="2"/>
            <a:endCxn id="68" idx="4"/>
          </p:cNvCxnSpPr>
          <p:nvPr/>
        </p:nvCxnSpPr>
        <p:spPr>
          <a:xfrm rot="5400000">
            <a:off x="1396792" y="3528824"/>
            <a:ext cx="919728" cy="288032"/>
          </a:xfrm>
          <a:prstGeom prst="bentConnector4">
            <a:avLst>
              <a:gd name="adj1" fmla="val 12689"/>
              <a:gd name="adj2" fmla="val 179366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Oval 6"/>
          <p:cNvSpPr>
            <a:spLocks noChangeArrowheads="1"/>
          </p:cNvSpPr>
          <p:nvPr/>
        </p:nvSpPr>
        <p:spPr bwMode="auto">
          <a:xfrm>
            <a:off x="2936776" y="812670"/>
            <a:ext cx="423664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9" name="Text Box 403"/>
          <p:cNvSpPr txBox="1">
            <a:spLocks noChangeArrowheads="1"/>
          </p:cNvSpPr>
          <p:nvPr/>
        </p:nvSpPr>
        <p:spPr bwMode="auto">
          <a:xfrm>
            <a:off x="2216696" y="3188934"/>
            <a:ext cx="564133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" name="Text Box 403"/>
          <p:cNvSpPr txBox="1">
            <a:spLocks noChangeArrowheads="1"/>
          </p:cNvSpPr>
          <p:nvPr/>
        </p:nvSpPr>
        <p:spPr bwMode="auto">
          <a:xfrm>
            <a:off x="2864768" y="4581128"/>
            <a:ext cx="636141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3" name="AutoShape 3"/>
          <p:cNvSpPr>
            <a:spLocks noChangeArrowheads="1"/>
          </p:cNvSpPr>
          <p:nvPr/>
        </p:nvSpPr>
        <p:spPr bwMode="auto">
          <a:xfrm>
            <a:off x="4880992" y="1028694"/>
            <a:ext cx="2088232" cy="672114"/>
          </a:xfrm>
          <a:prstGeom prst="bevel">
            <a:avLst>
              <a:gd name="adj" fmla="val 0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Invoice </a:t>
            </a:r>
            <a:r>
              <a:rPr kumimoji="1" lang="ko-KR" altLang="en-US" sz="13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출력</a:t>
            </a:r>
            <a:endParaRPr kumimoji="1" lang="en-US" altLang="ko-KR" sz="13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</a:rPr>
              <a:t>원산지 신고서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</a:rPr>
              <a:t>문안 기재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14" name="Oval 6"/>
          <p:cNvSpPr>
            <a:spLocks noChangeArrowheads="1"/>
          </p:cNvSpPr>
          <p:nvPr/>
        </p:nvSpPr>
        <p:spPr bwMode="auto">
          <a:xfrm>
            <a:off x="4808984" y="812670"/>
            <a:ext cx="432048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5" name="Rectangle 56"/>
          <p:cNvSpPr/>
          <p:nvPr/>
        </p:nvSpPr>
        <p:spPr>
          <a:xfrm>
            <a:off x="1496616" y="2348881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매월중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기술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0" name="AutoShape 3"/>
          <p:cNvSpPr>
            <a:spLocks noChangeArrowheads="1"/>
          </p:cNvSpPr>
          <p:nvPr/>
        </p:nvSpPr>
        <p:spPr bwMode="auto">
          <a:xfrm>
            <a:off x="4088904" y="2996952"/>
            <a:ext cx="2880320" cy="864096"/>
          </a:xfrm>
          <a:prstGeom prst="bevel">
            <a:avLst>
              <a:gd name="adj" fmla="val 0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고객원산지 확인서</a:t>
            </a:r>
            <a:r>
              <a:rPr kumimoji="1" lang="en-US" altLang="ko-KR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/</a:t>
            </a:r>
            <a:r>
              <a:rPr kumimoji="1"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증명서 발급</a:t>
            </a:r>
            <a:r>
              <a:rPr kumimoji="1" lang="en-US" altLang="ko-KR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개발</a:t>
            </a:r>
            <a:r>
              <a:rPr kumimoji="1" lang="en-US" altLang="ko-KR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원산지 증명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/</a:t>
            </a: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확인서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/</a:t>
            </a:r>
            <a:r>
              <a:rPr kumimoji="1" lang="ko-KR" altLang="en-US" sz="1200" dirty="0" err="1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소명서발급처리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즉시 인쇄 </a:t>
            </a:r>
            <a:r>
              <a:rPr lang="ko-KR" altLang="en-US" sz="12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설정시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인쇄가능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(ZFTR0020)</a:t>
            </a:r>
            <a:endParaRPr lang="en-US" altLang="ko-KR" sz="12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" name="Text Box 403"/>
          <p:cNvSpPr txBox="1">
            <a:spLocks noChangeArrowheads="1"/>
          </p:cNvSpPr>
          <p:nvPr/>
        </p:nvSpPr>
        <p:spPr bwMode="auto">
          <a:xfrm>
            <a:off x="6177136" y="1700808"/>
            <a:ext cx="780157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5" name="AutoShape 294"/>
          <p:cNvSpPr>
            <a:spLocks noChangeArrowheads="1"/>
          </p:cNvSpPr>
          <p:nvPr/>
        </p:nvSpPr>
        <p:spPr bwMode="auto">
          <a:xfrm>
            <a:off x="272480" y="5733256"/>
            <a:ext cx="9433048" cy="936104"/>
          </a:xfrm>
          <a:prstGeom prst="flowChartAlternateProcess">
            <a:avLst/>
          </a:prstGeom>
          <a:noFill/>
          <a:ln w="19050">
            <a:solidFill>
              <a:srgbClr val="0070C0"/>
            </a:solidFill>
            <a:prstDash val="sysDash"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1)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증빙서류 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원산지증명서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_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해외고객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수출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),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원산지확인서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국내고객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직판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산전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),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원산지소명서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기관발급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상공회의소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</a:p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2)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기관발급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소명서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),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국내직판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확인서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):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상업송장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,LTVD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번호 연계하여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(GTS:ZFTR0070)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 첨부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사후관리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3)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상업송장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Commercial Invoice)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과 연계 처리 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ZFTR0020(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발급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),ZFTR0100(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대장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),ZFTR0070(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첨부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※) ZFTR0070(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첨부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):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기관발급 번호 기입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국내고객 확인서 요청 번호 기입</a:t>
            </a: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Shape 56"/>
          <p:cNvCxnSpPr/>
          <p:nvPr/>
        </p:nvCxnSpPr>
        <p:spPr>
          <a:xfrm rot="16200000" flipH="1">
            <a:off x="4340932" y="1520788"/>
            <a:ext cx="576064" cy="216024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294"/>
          <p:cNvSpPr>
            <a:spLocks noChangeArrowheads="1"/>
          </p:cNvSpPr>
          <p:nvPr/>
        </p:nvSpPr>
        <p:spPr bwMode="auto">
          <a:xfrm>
            <a:off x="7257256" y="1196752"/>
            <a:ext cx="2376264" cy="108012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고객 원산지 확인서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/</a:t>
            </a: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증명서 조회</a:t>
            </a:r>
            <a:endParaRPr kumimoji="1" lang="en-US" altLang="ko-KR" sz="1200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원산지 증명서 조회 후 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출력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원산지 증명서 조회 후 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출력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원산지 증명서 조회 후 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출력</a:t>
            </a:r>
            <a:r>
              <a:rPr kumimoji="1" lang="en-US" altLang="ko-KR" sz="1200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(FTA43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1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5" name="Oval 6"/>
          <p:cNvSpPr>
            <a:spLocks noChangeArrowheads="1"/>
          </p:cNvSpPr>
          <p:nvPr/>
        </p:nvSpPr>
        <p:spPr bwMode="auto">
          <a:xfrm>
            <a:off x="3872880" y="2785368"/>
            <a:ext cx="432048" cy="355600"/>
          </a:xfrm>
          <a:prstGeom prst="ellipse">
            <a:avLst/>
          </a:prstGeom>
          <a:solidFill>
            <a:srgbClr val="92D05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6-2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6" name="Oval 6"/>
          <p:cNvSpPr>
            <a:spLocks noChangeArrowheads="1"/>
          </p:cNvSpPr>
          <p:nvPr/>
        </p:nvSpPr>
        <p:spPr bwMode="auto">
          <a:xfrm>
            <a:off x="7113240" y="980728"/>
            <a:ext cx="432048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4" name="Rectangle 56"/>
          <p:cNvSpPr/>
          <p:nvPr/>
        </p:nvSpPr>
        <p:spPr>
          <a:xfrm>
            <a:off x="4016896" y="3816042"/>
            <a:ext cx="21602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상업송장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와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연계 </a:t>
            </a:r>
            <a:r>
              <a:rPr kumimoji="1"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발급</a:t>
            </a:r>
            <a:r>
              <a:rPr kumimoji="1" lang="en-US" altLang="ko-KR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&amp;</a:t>
            </a:r>
            <a:r>
              <a:rPr kumimoji="1"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인쇄</a:t>
            </a:r>
            <a:endParaRPr lang="ko-KR" altLang="en-US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AutoShape 294"/>
          <p:cNvSpPr>
            <a:spLocks noChangeArrowheads="1"/>
          </p:cNvSpPr>
          <p:nvPr/>
        </p:nvSpPr>
        <p:spPr bwMode="auto">
          <a:xfrm>
            <a:off x="7905328" y="2780928"/>
            <a:ext cx="1512168" cy="64807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기관발급</a:t>
            </a: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대한상공회의소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2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4" name="AutoShape 294"/>
          <p:cNvSpPr>
            <a:spLocks noChangeArrowheads="1"/>
          </p:cNvSpPr>
          <p:nvPr/>
        </p:nvSpPr>
        <p:spPr bwMode="auto">
          <a:xfrm>
            <a:off x="4088904" y="4437112"/>
            <a:ext cx="2952328" cy="53105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원산지증명서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확인서 발급 대장 관리</a:t>
            </a: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(ZFTR0100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1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Rectangle 56"/>
          <p:cNvSpPr/>
          <p:nvPr/>
        </p:nvSpPr>
        <p:spPr>
          <a:xfrm>
            <a:off x="4232920" y="4896162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상업송장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와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연계 </a:t>
            </a:r>
            <a:r>
              <a:rPr kumimoji="1"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확인</a:t>
            </a:r>
            <a:endParaRPr lang="ko-KR" altLang="en-US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21" name="Shape 56"/>
          <p:cNvCxnSpPr>
            <a:stCxn id="64" idx="3"/>
          </p:cNvCxnSpPr>
          <p:nvPr/>
        </p:nvCxnSpPr>
        <p:spPr>
          <a:xfrm flipV="1">
            <a:off x="7041232" y="2276873"/>
            <a:ext cx="432048" cy="2425768"/>
          </a:xfrm>
          <a:prstGeom prst="bentConnector2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hape 56"/>
          <p:cNvCxnSpPr>
            <a:stCxn id="74" idx="2"/>
            <a:endCxn id="55" idx="0"/>
          </p:cNvCxnSpPr>
          <p:nvPr/>
        </p:nvCxnSpPr>
        <p:spPr>
          <a:xfrm rot="16200000" flipH="1">
            <a:off x="8301372" y="2420888"/>
            <a:ext cx="504056" cy="216024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AutoShape 294"/>
          <p:cNvSpPr>
            <a:spLocks noChangeArrowheads="1"/>
          </p:cNvSpPr>
          <p:nvPr/>
        </p:nvSpPr>
        <p:spPr bwMode="auto">
          <a:xfrm>
            <a:off x="7545288" y="4104074"/>
            <a:ext cx="2088232" cy="720080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원산지증명서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확인서</a:t>
            </a: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첨부 파일 관리</a:t>
            </a: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해외수출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기관발급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)/</a:t>
            </a: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국내영업</a:t>
            </a: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(ZFTR0070</a:t>
            </a:r>
            <a:r>
              <a:rPr lang="en-US" altLang="ko-KR" sz="11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1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31" name="Shape 56"/>
          <p:cNvCxnSpPr>
            <a:stCxn id="55" idx="2"/>
            <a:endCxn id="126" idx="0"/>
          </p:cNvCxnSpPr>
          <p:nvPr/>
        </p:nvCxnSpPr>
        <p:spPr>
          <a:xfrm rot="5400000">
            <a:off x="8287871" y="3730533"/>
            <a:ext cx="675074" cy="72008"/>
          </a:xfrm>
          <a:prstGeom prst="bentConnector3">
            <a:avLst>
              <a:gd name="adj1" fmla="val 50000"/>
            </a:avLst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Rectangle 56"/>
          <p:cNvSpPr/>
          <p:nvPr/>
        </p:nvSpPr>
        <p:spPr>
          <a:xfrm>
            <a:off x="7848872" y="2257127"/>
            <a:ext cx="1424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원산지 소명서 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출력</a:t>
            </a:r>
            <a:r>
              <a:rPr kumimoji="1" lang="en-US" altLang="ko-KR" sz="10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lang="ko-KR" altLang="en-US" sz="1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6" name="Rectangle 56"/>
          <p:cNvSpPr/>
          <p:nvPr/>
        </p:nvSpPr>
        <p:spPr>
          <a:xfrm>
            <a:off x="8208912" y="3553271"/>
            <a:ext cx="1424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0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기관 발급 서류 첨부</a:t>
            </a:r>
            <a:endParaRPr lang="ko-KR" altLang="en-US" sz="1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9" name="Oval 6"/>
          <p:cNvSpPr>
            <a:spLocks noChangeArrowheads="1"/>
          </p:cNvSpPr>
          <p:nvPr/>
        </p:nvSpPr>
        <p:spPr bwMode="auto">
          <a:xfrm>
            <a:off x="3944888" y="4225528"/>
            <a:ext cx="432048" cy="355600"/>
          </a:xfrm>
          <a:prstGeom prst="ellipse">
            <a:avLst/>
          </a:prstGeom>
          <a:solidFill>
            <a:srgbClr val="92D05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6-3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1" name="직선 연결선 150"/>
          <p:cNvCxnSpPr/>
          <p:nvPr/>
        </p:nvCxnSpPr>
        <p:spPr>
          <a:xfrm>
            <a:off x="6033120" y="3861048"/>
            <a:ext cx="0" cy="576064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 Box 403"/>
          <p:cNvSpPr txBox="1">
            <a:spLocks noChangeArrowheads="1"/>
          </p:cNvSpPr>
          <p:nvPr/>
        </p:nvSpPr>
        <p:spPr bwMode="auto">
          <a:xfrm>
            <a:off x="6177136" y="3909014"/>
            <a:ext cx="780157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4" name="Text Box 403"/>
          <p:cNvSpPr txBox="1">
            <a:spLocks noChangeArrowheads="1"/>
          </p:cNvSpPr>
          <p:nvPr/>
        </p:nvSpPr>
        <p:spPr bwMode="auto">
          <a:xfrm>
            <a:off x="6393160" y="5040178"/>
            <a:ext cx="780157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5" name="Text Box 403"/>
          <p:cNvSpPr txBox="1">
            <a:spLocks noChangeArrowheads="1"/>
          </p:cNvSpPr>
          <p:nvPr/>
        </p:nvSpPr>
        <p:spPr bwMode="auto">
          <a:xfrm>
            <a:off x="8985448" y="4824154"/>
            <a:ext cx="780157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8" name="Text Box 403"/>
          <p:cNvSpPr txBox="1">
            <a:spLocks noChangeArrowheads="1"/>
          </p:cNvSpPr>
          <p:nvPr/>
        </p:nvSpPr>
        <p:spPr bwMode="auto">
          <a:xfrm>
            <a:off x="6969225" y="3541541"/>
            <a:ext cx="936103" cy="535531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LTVD </a:t>
            </a: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번호 </a:t>
            </a:r>
            <a:r>
              <a:rPr lang="en-US" altLang="ko-KR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공급업체신고번호</a:t>
            </a:r>
            <a:r>
              <a:rPr lang="en-US" altLang="ko-KR" sz="12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cxnSp>
        <p:nvCxnSpPr>
          <p:cNvPr id="96" name="Shape 56"/>
          <p:cNvCxnSpPr>
            <a:stCxn id="120" idx="0"/>
            <a:endCxn id="55" idx="1"/>
          </p:cNvCxnSpPr>
          <p:nvPr/>
        </p:nvCxnSpPr>
        <p:spPr>
          <a:xfrm flipV="1">
            <a:off x="6969224" y="3104964"/>
            <a:ext cx="936104" cy="324036"/>
          </a:xfrm>
          <a:prstGeom prst="bentConnector3">
            <a:avLst>
              <a:gd name="adj1" fmla="val 50000"/>
            </a:avLst>
          </a:prstGeom>
          <a:ln w="254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ectangle 56"/>
          <p:cNvSpPr/>
          <p:nvPr/>
        </p:nvSpPr>
        <p:spPr>
          <a:xfrm>
            <a:off x="7329264" y="4823574"/>
            <a:ext cx="20162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상업송장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와</a:t>
            </a:r>
            <a:r>
              <a:rPr kumimoji="1" lang="en-US" altLang="ko-KR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1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연계 </a:t>
            </a:r>
            <a:r>
              <a:rPr kumimoji="1" lang="ko-KR" altLang="en-US" sz="11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첨부</a:t>
            </a:r>
            <a:endParaRPr lang="ko-KR" altLang="en-US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4" name="Oval 6"/>
          <p:cNvSpPr>
            <a:spLocks noChangeArrowheads="1"/>
          </p:cNvSpPr>
          <p:nvPr/>
        </p:nvSpPr>
        <p:spPr bwMode="auto">
          <a:xfrm>
            <a:off x="7473280" y="4077072"/>
            <a:ext cx="375592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 Box 403"/>
          <p:cNvSpPr txBox="1">
            <a:spLocks noChangeArrowheads="1"/>
          </p:cNvSpPr>
          <p:nvPr/>
        </p:nvSpPr>
        <p:spPr bwMode="auto">
          <a:xfrm>
            <a:off x="8985448" y="2276872"/>
            <a:ext cx="780157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6" name="Rectangle 56"/>
          <p:cNvSpPr/>
          <p:nvPr/>
        </p:nvSpPr>
        <p:spPr>
          <a:xfrm>
            <a:off x="7761312" y="908720"/>
            <a:ext cx="14246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9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재발급</a:t>
            </a:r>
            <a:r>
              <a:rPr kumimoji="1" lang="en-US" altLang="ko-KR" sz="9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9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권한</a:t>
            </a:r>
            <a:r>
              <a:rPr kumimoji="1" lang="en-US" altLang="ko-KR" sz="9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endParaRPr lang="ko-KR" altLang="en-US" sz="9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3" name="AutoShape 3"/>
          <p:cNvSpPr>
            <a:spLocks noChangeArrowheads="1"/>
          </p:cNvSpPr>
          <p:nvPr/>
        </p:nvSpPr>
        <p:spPr bwMode="auto">
          <a:xfrm>
            <a:off x="4160912" y="1916832"/>
            <a:ext cx="2808312" cy="792088"/>
          </a:xfrm>
          <a:prstGeom prst="bevel">
            <a:avLst>
              <a:gd name="adj" fmla="val 0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고객원산지 확인서</a:t>
            </a: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/</a:t>
            </a: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증명서</a:t>
            </a:r>
            <a:endParaRPr kumimoji="1" lang="en-US" altLang="ko-KR" sz="12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발급대상리스트 조회</a:t>
            </a:r>
            <a:endParaRPr kumimoji="1" lang="en-US" altLang="ko-KR" sz="12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FTA41)</a:t>
            </a:r>
            <a:endParaRPr kumimoji="1" lang="en-US" altLang="ko-KR" sz="1200" b="1" dirty="0" smtClean="0"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cxnSp>
        <p:nvCxnSpPr>
          <p:cNvPr id="77" name="직선 연결선 76"/>
          <p:cNvCxnSpPr/>
          <p:nvPr/>
        </p:nvCxnSpPr>
        <p:spPr>
          <a:xfrm>
            <a:off x="6033120" y="2708920"/>
            <a:ext cx="0" cy="2880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 Box 403"/>
          <p:cNvSpPr txBox="1">
            <a:spLocks noChangeArrowheads="1"/>
          </p:cNvSpPr>
          <p:nvPr/>
        </p:nvSpPr>
        <p:spPr bwMode="auto">
          <a:xfrm>
            <a:off x="6329536" y="2684878"/>
            <a:ext cx="780157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7" name="Oval 6"/>
          <p:cNvSpPr>
            <a:spLocks noChangeArrowheads="1"/>
          </p:cNvSpPr>
          <p:nvPr/>
        </p:nvSpPr>
        <p:spPr bwMode="auto">
          <a:xfrm>
            <a:off x="3872880" y="1772816"/>
            <a:ext cx="432048" cy="355600"/>
          </a:xfrm>
          <a:prstGeom prst="ellipse">
            <a:avLst/>
          </a:prstGeom>
          <a:solidFill>
            <a:srgbClr val="92D05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6-1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7" name="AutoShape 294"/>
          <p:cNvSpPr>
            <a:spLocks noChangeArrowheads="1"/>
          </p:cNvSpPr>
          <p:nvPr/>
        </p:nvSpPr>
        <p:spPr bwMode="auto">
          <a:xfrm>
            <a:off x="2216696" y="5229200"/>
            <a:ext cx="3312368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고객용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원산지확인서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증명서 발급 로그 조회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(FTA53)</a:t>
            </a:r>
            <a:endParaRPr lang="en-US" altLang="ko-KR" sz="11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18" name="Shape 56"/>
          <p:cNvCxnSpPr>
            <a:endCxn id="117" idx="3"/>
          </p:cNvCxnSpPr>
          <p:nvPr/>
        </p:nvCxnSpPr>
        <p:spPr>
          <a:xfrm rot="5400000">
            <a:off x="5529064" y="4941168"/>
            <a:ext cx="504056" cy="504056"/>
          </a:xfrm>
          <a:prstGeom prst="bentConnector2">
            <a:avLst/>
          </a:prstGeom>
          <a:ln w="254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5" y="260648"/>
            <a:ext cx="6983413" cy="44896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증빙서</a:t>
            </a:r>
            <a:r>
              <a:rPr lang="en-US" altLang="ko-KR" dirty="0" smtClean="0"/>
              <a:t>(</a:t>
            </a:r>
            <a:r>
              <a:rPr lang="ko-KR" altLang="en-US" dirty="0" smtClean="0"/>
              <a:t>확인서</a:t>
            </a:r>
            <a:r>
              <a:rPr lang="en-US" altLang="ko-KR" dirty="0" smtClean="0"/>
              <a:t>,</a:t>
            </a:r>
            <a:r>
              <a:rPr lang="ko-KR" altLang="en-US" dirty="0" smtClean="0"/>
              <a:t>소명서</a:t>
            </a:r>
            <a:r>
              <a:rPr lang="en-US" altLang="ko-KR" dirty="0" smtClean="0"/>
              <a:t>,</a:t>
            </a:r>
            <a:r>
              <a:rPr lang="ko-KR" altLang="en-US" dirty="0" smtClean="0"/>
              <a:t>증명서</a:t>
            </a:r>
            <a:r>
              <a:rPr lang="en-US" altLang="ko-KR" dirty="0" smtClean="0"/>
              <a:t>) GTS </a:t>
            </a:r>
            <a:r>
              <a:rPr lang="ko-KR" altLang="en-US" dirty="0" smtClean="0"/>
              <a:t>메뉴</a:t>
            </a: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4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464" y="836712"/>
            <a:ext cx="5114925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Text Box 403"/>
          <p:cNvSpPr txBox="1">
            <a:spLocks noChangeArrowheads="1"/>
          </p:cNvSpPr>
          <p:nvPr/>
        </p:nvSpPr>
        <p:spPr bwMode="auto">
          <a:xfrm>
            <a:off x="128464" y="858198"/>
            <a:ext cx="1296144" cy="33855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20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20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920552" y="3429000"/>
            <a:ext cx="3240360" cy="216024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920552" y="4509120"/>
            <a:ext cx="2952328" cy="216024"/>
          </a:xfrm>
          <a:prstGeom prst="rect">
            <a:avLst/>
          </a:prstGeom>
          <a:solidFill>
            <a:srgbClr val="FFFF00">
              <a:alpha val="29000"/>
            </a:srgbClr>
          </a:soli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920552" y="4725144"/>
            <a:ext cx="2808312" cy="144016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920552" y="5229200"/>
            <a:ext cx="3240360" cy="216024"/>
          </a:xfrm>
          <a:prstGeom prst="rect">
            <a:avLst/>
          </a:prstGeom>
          <a:solidFill>
            <a:srgbClr val="FFFF00">
              <a:alpha val="29000"/>
            </a:srgbClr>
          </a:soli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920552" y="3789040"/>
            <a:ext cx="2520280" cy="144016"/>
          </a:xfrm>
          <a:prstGeom prst="rect">
            <a:avLst/>
          </a:prstGeom>
          <a:solidFill>
            <a:srgbClr val="FFFF00">
              <a:alpha val="29000"/>
            </a:srgbClr>
          </a:solidFill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920552" y="4869160"/>
            <a:ext cx="3096344" cy="216024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920552" y="4005064"/>
            <a:ext cx="2520280" cy="144016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7" name="모서리가 둥근 사각형 설명선 76"/>
          <p:cNvSpPr/>
          <p:nvPr/>
        </p:nvSpPr>
        <p:spPr>
          <a:xfrm>
            <a:off x="5241033" y="1268760"/>
            <a:ext cx="2232248" cy="432048"/>
          </a:xfrm>
          <a:prstGeom prst="wedgeRoundRectCallout">
            <a:avLst>
              <a:gd name="adj1" fmla="val -119740"/>
              <a:gd name="adj2" fmla="val 451412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발급 대상 리스트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78" name="모서리가 둥근 사각형 설명선 77"/>
          <p:cNvSpPr/>
          <p:nvPr/>
        </p:nvSpPr>
        <p:spPr>
          <a:xfrm>
            <a:off x="5241033" y="1916832"/>
            <a:ext cx="2232248" cy="432048"/>
          </a:xfrm>
          <a:prstGeom prst="wedgeRoundRectCallout">
            <a:avLst>
              <a:gd name="adj1" fmla="val -131366"/>
              <a:gd name="adj2" fmla="val 391359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증빙서 조회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79" name="모서리가 둥근 사각형 설명선 78"/>
          <p:cNvSpPr/>
          <p:nvPr/>
        </p:nvSpPr>
        <p:spPr>
          <a:xfrm>
            <a:off x="5241033" y="2564904"/>
            <a:ext cx="2232248" cy="432048"/>
          </a:xfrm>
          <a:prstGeom prst="wedgeRoundRectCallout">
            <a:avLst>
              <a:gd name="adj1" fmla="val -130521"/>
              <a:gd name="adj2" fmla="val 270798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작업리스트 삭제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80" name="모서리가 둥근 사각형 설명선 79"/>
          <p:cNvSpPr/>
          <p:nvPr/>
        </p:nvSpPr>
        <p:spPr>
          <a:xfrm>
            <a:off x="5241033" y="3140968"/>
            <a:ext cx="2232248" cy="432048"/>
          </a:xfrm>
          <a:prstGeom prst="wedgeRoundRectCallout">
            <a:avLst>
              <a:gd name="adj1" fmla="val -111755"/>
              <a:gd name="adj2" fmla="val 271378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증빙서 발급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81" name="모서리가 둥근 사각형 설명선 80"/>
          <p:cNvSpPr/>
          <p:nvPr/>
        </p:nvSpPr>
        <p:spPr>
          <a:xfrm>
            <a:off x="5241033" y="3717032"/>
            <a:ext cx="2232248" cy="432048"/>
          </a:xfrm>
          <a:prstGeom prst="wedgeRoundRectCallout">
            <a:avLst>
              <a:gd name="adj1" fmla="val -117972"/>
              <a:gd name="adj2" fmla="val 189362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증빙서 수정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82" name="모서리가 둥근 사각형 설명선 81"/>
          <p:cNvSpPr/>
          <p:nvPr/>
        </p:nvSpPr>
        <p:spPr>
          <a:xfrm>
            <a:off x="5241033" y="4869160"/>
            <a:ext cx="2232248" cy="432048"/>
          </a:xfrm>
          <a:prstGeom prst="wedgeRoundRectCallout">
            <a:avLst>
              <a:gd name="adj1" fmla="val -122011"/>
              <a:gd name="adj2" fmla="val 16676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발급 대장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83" name="모서리가 둥근 사각형 설명선 82"/>
          <p:cNvSpPr/>
          <p:nvPr/>
        </p:nvSpPr>
        <p:spPr>
          <a:xfrm>
            <a:off x="5241033" y="5445224"/>
            <a:ext cx="2232248" cy="432048"/>
          </a:xfrm>
          <a:prstGeom prst="wedgeRoundRectCallout">
            <a:avLst>
              <a:gd name="adj1" fmla="val -99174"/>
              <a:gd name="adj2" fmla="val -74738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파일 첨부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기관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&amp;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국내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84" name="Oval 6"/>
          <p:cNvSpPr>
            <a:spLocks noChangeArrowheads="1"/>
          </p:cNvSpPr>
          <p:nvPr/>
        </p:nvSpPr>
        <p:spPr bwMode="auto">
          <a:xfrm>
            <a:off x="5385048" y="1988840"/>
            <a:ext cx="316523" cy="355600"/>
          </a:xfrm>
          <a:prstGeom prst="ellipse">
            <a:avLst/>
          </a:prstGeom>
          <a:solidFill>
            <a:srgbClr val="FFFF0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5" name="Oval 6"/>
          <p:cNvSpPr>
            <a:spLocks noChangeArrowheads="1"/>
          </p:cNvSpPr>
          <p:nvPr/>
        </p:nvSpPr>
        <p:spPr bwMode="auto">
          <a:xfrm>
            <a:off x="5385048" y="4869160"/>
            <a:ext cx="316523" cy="355600"/>
          </a:xfrm>
          <a:prstGeom prst="ellipse">
            <a:avLst/>
          </a:prstGeom>
          <a:solidFill>
            <a:srgbClr val="FFFF0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6" name="Oval 6"/>
          <p:cNvSpPr>
            <a:spLocks noChangeArrowheads="1"/>
          </p:cNvSpPr>
          <p:nvPr/>
        </p:nvSpPr>
        <p:spPr bwMode="auto">
          <a:xfrm>
            <a:off x="5385048" y="3212976"/>
            <a:ext cx="316523" cy="355600"/>
          </a:xfrm>
          <a:prstGeom prst="ellipse">
            <a:avLst/>
          </a:prstGeom>
          <a:solidFill>
            <a:srgbClr val="FFFF0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7" name="AutoShape 3"/>
          <p:cNvSpPr>
            <a:spLocks noChangeArrowheads="1"/>
          </p:cNvSpPr>
          <p:nvPr/>
        </p:nvSpPr>
        <p:spPr bwMode="auto">
          <a:xfrm>
            <a:off x="7617296" y="1268760"/>
            <a:ext cx="1872208" cy="432048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8" name="AutoShape 3"/>
          <p:cNvSpPr>
            <a:spLocks noChangeArrowheads="1"/>
          </p:cNvSpPr>
          <p:nvPr/>
        </p:nvSpPr>
        <p:spPr bwMode="auto">
          <a:xfrm>
            <a:off x="7617296" y="3140968"/>
            <a:ext cx="1872208" cy="432048"/>
          </a:xfrm>
          <a:prstGeom prst="bevel">
            <a:avLst>
              <a:gd name="adj" fmla="val 0"/>
            </a:avLst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발급 및 인쇄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상업송장 연계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9" name="AutoShape 3"/>
          <p:cNvSpPr>
            <a:spLocks noChangeArrowheads="1"/>
          </p:cNvSpPr>
          <p:nvPr/>
        </p:nvSpPr>
        <p:spPr bwMode="auto">
          <a:xfrm>
            <a:off x="7617296" y="4869160"/>
            <a:ext cx="1872208" cy="432048"/>
          </a:xfrm>
          <a:prstGeom prst="bevel">
            <a:avLst>
              <a:gd name="adj" fmla="val 0"/>
            </a:avLst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발급대장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상업송장 연계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0" name="AutoShape 3"/>
          <p:cNvSpPr>
            <a:spLocks noChangeArrowheads="1"/>
          </p:cNvSpPr>
          <p:nvPr/>
        </p:nvSpPr>
        <p:spPr bwMode="auto">
          <a:xfrm>
            <a:off x="7617296" y="1916832"/>
            <a:ext cx="1872208" cy="432048"/>
          </a:xfrm>
          <a:prstGeom prst="bevel">
            <a:avLst>
              <a:gd name="adj" fmla="val 0"/>
            </a:avLst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재발급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1" name="직사각형 90"/>
          <p:cNvSpPr/>
          <p:nvPr/>
        </p:nvSpPr>
        <p:spPr>
          <a:xfrm>
            <a:off x="920552" y="6309320"/>
            <a:ext cx="3312368" cy="216024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2" name="모서리가 둥근 사각형 설명선 91"/>
          <p:cNvSpPr/>
          <p:nvPr/>
        </p:nvSpPr>
        <p:spPr>
          <a:xfrm>
            <a:off x="5241033" y="5949280"/>
            <a:ext cx="2232248" cy="432048"/>
          </a:xfrm>
          <a:prstGeom prst="wedgeRoundRectCallout">
            <a:avLst>
              <a:gd name="adj1" fmla="val -95712"/>
              <a:gd name="adj2" fmla="val 65033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발급권한 정의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93" name="AutoShape 3"/>
          <p:cNvSpPr>
            <a:spLocks noChangeArrowheads="1"/>
          </p:cNvSpPr>
          <p:nvPr/>
        </p:nvSpPr>
        <p:spPr bwMode="auto">
          <a:xfrm>
            <a:off x="7617296" y="2636912"/>
            <a:ext cx="1872208" cy="36004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mtClean="0">
                <a:solidFill>
                  <a:schemeClr val="bg1"/>
                </a:solidFill>
                <a:latin typeface="+mn-ea"/>
              </a:rPr>
              <a:t>삭제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4" name="AutoShape 3"/>
          <p:cNvSpPr>
            <a:spLocks noChangeArrowheads="1"/>
          </p:cNvSpPr>
          <p:nvPr/>
        </p:nvSpPr>
        <p:spPr bwMode="auto">
          <a:xfrm>
            <a:off x="7617296" y="3717032"/>
            <a:ext cx="1872208" cy="36004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수정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5" name="AutoShape 3"/>
          <p:cNvSpPr>
            <a:spLocks noChangeArrowheads="1"/>
          </p:cNvSpPr>
          <p:nvPr/>
        </p:nvSpPr>
        <p:spPr bwMode="auto">
          <a:xfrm>
            <a:off x="7617296" y="5445224"/>
            <a:ext cx="1872208" cy="432048"/>
          </a:xfrm>
          <a:prstGeom prst="bevel">
            <a:avLst>
              <a:gd name="adj" fmla="val 0"/>
            </a:avLst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증빙서 첨부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상업송장 연계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6" name="AutoShape 3"/>
          <p:cNvSpPr>
            <a:spLocks noChangeArrowheads="1"/>
          </p:cNvSpPr>
          <p:nvPr/>
        </p:nvSpPr>
        <p:spPr bwMode="auto">
          <a:xfrm>
            <a:off x="7617296" y="6021288"/>
            <a:ext cx="1872208" cy="36004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발급권한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7" name="Oval 6"/>
          <p:cNvSpPr>
            <a:spLocks noChangeArrowheads="1"/>
          </p:cNvSpPr>
          <p:nvPr/>
        </p:nvSpPr>
        <p:spPr bwMode="auto">
          <a:xfrm>
            <a:off x="5817096" y="134076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98" name="직사각형 97"/>
          <p:cNvSpPr/>
          <p:nvPr/>
        </p:nvSpPr>
        <p:spPr>
          <a:xfrm>
            <a:off x="920552" y="5085184"/>
            <a:ext cx="2736304" cy="144016"/>
          </a:xfrm>
          <a:prstGeom prst="rect">
            <a:avLst/>
          </a:prstGeom>
          <a:solidFill>
            <a:srgbClr val="FFFF00">
              <a:alpha val="29000"/>
            </a:srgbClr>
          </a:solid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9" name="모서리가 둥근 사각형 설명선 98"/>
          <p:cNvSpPr/>
          <p:nvPr/>
        </p:nvSpPr>
        <p:spPr>
          <a:xfrm>
            <a:off x="5229032" y="4293096"/>
            <a:ext cx="2232248" cy="432048"/>
          </a:xfrm>
          <a:prstGeom prst="wedgeRoundRectCallout">
            <a:avLst>
              <a:gd name="adj1" fmla="val -103849"/>
              <a:gd name="adj2" fmla="val 107427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r"/>
            <a:r>
              <a:rPr lang="ko-KR" altLang="en-US" sz="1200" b="1" dirty="0" smtClean="0">
                <a:solidFill>
                  <a:schemeClr val="tx1"/>
                </a:solidFill>
              </a:rPr>
              <a:t>로그 조회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00" name="AutoShape 3"/>
          <p:cNvSpPr>
            <a:spLocks noChangeArrowheads="1"/>
          </p:cNvSpPr>
          <p:nvPr/>
        </p:nvSpPr>
        <p:spPr bwMode="auto">
          <a:xfrm>
            <a:off x="7617296" y="4293096"/>
            <a:ext cx="1872208" cy="432048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1" name="Oval 6"/>
          <p:cNvSpPr>
            <a:spLocks noChangeArrowheads="1"/>
          </p:cNvSpPr>
          <p:nvPr/>
        </p:nvSpPr>
        <p:spPr bwMode="auto">
          <a:xfrm>
            <a:off x="5385048" y="5517232"/>
            <a:ext cx="316523" cy="355600"/>
          </a:xfrm>
          <a:prstGeom prst="ellipse">
            <a:avLst/>
          </a:prstGeom>
          <a:solidFill>
            <a:srgbClr val="FFFF0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" name="Oval 6"/>
          <p:cNvSpPr>
            <a:spLocks noChangeArrowheads="1"/>
          </p:cNvSpPr>
          <p:nvPr/>
        </p:nvSpPr>
        <p:spPr bwMode="auto">
          <a:xfrm>
            <a:off x="5817096" y="4369544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2-1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3" name="Oval 6"/>
          <p:cNvSpPr>
            <a:spLocks noChangeArrowheads="1"/>
          </p:cNvSpPr>
          <p:nvPr/>
        </p:nvSpPr>
        <p:spPr bwMode="auto">
          <a:xfrm>
            <a:off x="5817096" y="378904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2-2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4" name="Oval 6"/>
          <p:cNvSpPr>
            <a:spLocks noChangeArrowheads="1"/>
          </p:cNvSpPr>
          <p:nvPr/>
        </p:nvSpPr>
        <p:spPr bwMode="auto">
          <a:xfrm>
            <a:off x="5817096" y="2641352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2-3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5" name="Oval 6"/>
          <p:cNvSpPr>
            <a:spLocks noChangeArrowheads="1"/>
          </p:cNvSpPr>
          <p:nvPr/>
        </p:nvSpPr>
        <p:spPr bwMode="auto">
          <a:xfrm>
            <a:off x="9129464" y="3212976"/>
            <a:ext cx="316523" cy="355600"/>
          </a:xfrm>
          <a:prstGeom prst="ellipse">
            <a:avLst/>
          </a:prstGeom>
          <a:solidFill>
            <a:srgbClr val="FFFF0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Oval 6"/>
          <p:cNvSpPr>
            <a:spLocks noChangeArrowheads="1"/>
          </p:cNvSpPr>
          <p:nvPr/>
        </p:nvSpPr>
        <p:spPr bwMode="auto">
          <a:xfrm>
            <a:off x="9129464" y="4941168"/>
            <a:ext cx="316523" cy="355600"/>
          </a:xfrm>
          <a:prstGeom prst="ellipse">
            <a:avLst/>
          </a:prstGeom>
          <a:solidFill>
            <a:srgbClr val="FFFF0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7" name="Oval 6"/>
          <p:cNvSpPr>
            <a:spLocks noChangeArrowheads="1"/>
          </p:cNvSpPr>
          <p:nvPr/>
        </p:nvSpPr>
        <p:spPr bwMode="auto">
          <a:xfrm>
            <a:off x="9129464" y="1988840"/>
            <a:ext cx="316523" cy="355600"/>
          </a:xfrm>
          <a:prstGeom prst="ellipse">
            <a:avLst/>
          </a:prstGeom>
          <a:solidFill>
            <a:srgbClr val="FFFF0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8" name="Oval 6"/>
          <p:cNvSpPr>
            <a:spLocks noChangeArrowheads="1"/>
          </p:cNvSpPr>
          <p:nvPr/>
        </p:nvSpPr>
        <p:spPr bwMode="auto">
          <a:xfrm>
            <a:off x="9129464" y="5517232"/>
            <a:ext cx="316523" cy="355600"/>
          </a:xfrm>
          <a:prstGeom prst="ellipse">
            <a:avLst/>
          </a:prstGeom>
          <a:solidFill>
            <a:srgbClr val="FFFF0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41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1600" b="1" dirty="0">
                <a:solidFill>
                  <a:srgbClr val="000000"/>
                </a:solidFill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2880009"/>
              </p:ext>
            </p:extLst>
          </p:nvPr>
        </p:nvGraphicFramePr>
        <p:xfrm>
          <a:off x="992560" y="1603435"/>
          <a:ext cx="7848872" cy="3313931"/>
        </p:xfrm>
        <a:graphic>
          <a:graphicData uri="http://schemas.openxmlformats.org/drawingml/2006/table">
            <a:tbl>
              <a:tblPr/>
              <a:tblGrid>
                <a:gridCol w="792088"/>
                <a:gridCol w="4032448"/>
                <a:gridCol w="1152128"/>
                <a:gridCol w="1296144"/>
                <a:gridCol w="576064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세부내역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4933">
                <a:tc row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증빙서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발급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고객용 원산지확인서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증명서 발급 대상리스트 조회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FTA41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49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원산지확인서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증명서 발급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ZFTR0020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1</a:t>
                      </a:r>
                      <a:endParaRPr lang="ko-KR" altLang="en-US" sz="1300" dirty="0"/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149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고객용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원산지확인서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증명서 발급 로그 조회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FTA53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49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기관발급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원산지확인서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증명서 수정발행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FTA52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49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대상 작업리스트 삭제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ZFTR0050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1493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원산지 증명서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확인서 발급대장관리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ZFTR0100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2</a:t>
                      </a:r>
                      <a:endParaRPr lang="ko-KR" altLang="en-US" sz="1300" dirty="0"/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574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원산지확인서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증명서 조회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FTA43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3</a:t>
                      </a:r>
                      <a:endParaRPr lang="ko-KR" altLang="en-US" sz="1300" dirty="0"/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574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고객용 원산지 증명서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확인서 첨부파일관리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ZFTR0070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dirty="0" smtClean="0"/>
                        <a:t>4</a:t>
                      </a:r>
                      <a:endParaRPr lang="ko-KR" altLang="en-US" sz="1300" dirty="0"/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574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확인서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증명서 사용자 발급 구분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국내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해외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ZFT00080V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74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cs typeface="윤고딕130"/>
                        </a:rPr>
                        <a:t>판매 </a:t>
                      </a:r>
                      <a:r>
                        <a:rPr lang="ko-KR" altLang="en-US" sz="1400" b="1" dirty="0" err="1" smtClean="0">
                          <a:cs typeface="윤고딕130"/>
                        </a:rPr>
                        <a:t>임계값</a:t>
                      </a:r>
                      <a:r>
                        <a:rPr lang="ko-KR" altLang="en-US" sz="1400" b="1" dirty="0" smtClean="0">
                          <a:cs typeface="윤고딕130"/>
                        </a:rPr>
                        <a:t> </a:t>
                      </a:r>
                      <a:r>
                        <a:rPr lang="ko-KR" altLang="en-US" sz="1400" b="1" dirty="0" err="1" smtClean="0">
                          <a:cs typeface="윤고딕130"/>
                        </a:rPr>
                        <a:t>레포트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ERP/GTS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dirty="0" smtClean="0">
                          <a:solidFill>
                            <a:srgbClr val="000000"/>
                          </a:solidFill>
                        </a:rPr>
                        <a:t>ZFTR0010/FTA93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3" y="260648"/>
            <a:ext cx="6983413" cy="44896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" name="Text Box 403"/>
          <p:cNvSpPr txBox="1">
            <a:spLocks noChangeArrowheads="1"/>
          </p:cNvSpPr>
          <p:nvPr/>
        </p:nvSpPr>
        <p:spPr bwMode="auto">
          <a:xfrm>
            <a:off x="992560" y="5301208"/>
            <a:ext cx="7848873" cy="115212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1.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발급순서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ZFTR0020(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발급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인쇄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→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ZFTR0100(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대장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→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FTA43(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조회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재발급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→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ZFTR0070(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첨부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기관발급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해외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),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원산지 확인서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국내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ZFTR0070 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첨부관리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기관발급번호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고객업체 요청번호기입</a:t>
            </a:r>
            <a:r>
              <a:rPr lang="en-US" altLang="ko-KR" sz="13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kumimoji="1" lang="ko-KR" altLang="en-US" dirty="0" smtClean="0"/>
              <a:t> 고객 원산지 확인서</a:t>
            </a:r>
            <a:r>
              <a:rPr kumimoji="1" lang="en-US" altLang="ko-KR" dirty="0" smtClean="0"/>
              <a:t>/</a:t>
            </a:r>
            <a:r>
              <a:rPr kumimoji="1" lang="ko-KR" altLang="en-US" dirty="0" smtClean="0"/>
              <a:t>증빙서원산지 증빙서 발급</a:t>
            </a:r>
            <a:r>
              <a:rPr kumimoji="1" lang="en-US" altLang="ko-KR" dirty="0" smtClean="0"/>
              <a:t>(</a:t>
            </a:r>
            <a:r>
              <a:rPr kumimoji="1" lang="ko-KR" altLang="en-US" dirty="0" smtClean="0"/>
              <a:t>개발</a:t>
            </a:r>
            <a:r>
              <a:rPr kumimoji="1" lang="en-US" altLang="ko-KR" dirty="0" smtClean="0"/>
              <a:t>)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Text Box 403"/>
          <p:cNvSpPr txBox="1">
            <a:spLocks noChangeArrowheads="1"/>
          </p:cNvSpPr>
          <p:nvPr/>
        </p:nvSpPr>
        <p:spPr bwMode="auto">
          <a:xfrm>
            <a:off x="3368824" y="4509120"/>
            <a:ext cx="5976665" cy="43204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285750" lvl="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상업송장과</a:t>
            </a: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4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연계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발급 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&amp;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인쇄</a:t>
            </a:r>
            <a:endParaRPr lang="ko-KR" altLang="en-US" sz="1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고객대상 원산지증빙 발급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도움말을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96816" y="836712"/>
            <a:ext cx="6125210" cy="3268741"/>
          </a:xfrm>
        </p:spPr>
      </p:pic>
      <p:sp>
        <p:nvSpPr>
          <p:cNvPr id="8" name="직사각형 7"/>
          <p:cNvSpPr/>
          <p:nvPr/>
        </p:nvSpPr>
        <p:spPr>
          <a:xfrm>
            <a:off x="3368824" y="1772816"/>
            <a:ext cx="3816424" cy="648072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사각형 설명선 9"/>
          <p:cNvSpPr/>
          <p:nvPr/>
        </p:nvSpPr>
        <p:spPr>
          <a:xfrm>
            <a:off x="3512840" y="4581128"/>
            <a:ext cx="3600400" cy="1584176"/>
          </a:xfrm>
          <a:prstGeom prst="wedgeRectCallout">
            <a:avLst>
              <a:gd name="adj1" fmla="val -6723"/>
              <a:gd name="adj2" fmla="val -18919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검색 조건</a:t>
            </a:r>
            <a:endParaRPr kumimoji="1" lang="en-US" altLang="ko-KR" sz="16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1. Shipping   Document No</a:t>
            </a: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2. Commercial Invoice No.</a:t>
            </a: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판매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(S/O)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문서 </a:t>
            </a:r>
            <a:endParaRPr kumimoji="1"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대금청구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(Billing)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문서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대금청구문서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클립보드에서 업로드</a:t>
            </a:r>
            <a:r>
              <a:rPr lang="ko-KR" altLang="en-US" dirty="0" smtClean="0">
                <a:solidFill>
                  <a:srgbClr val="000000"/>
                </a:solidFill>
              </a:rPr>
              <a:t>를 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대금청구문서 복수 선택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복사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고객대상 원산지증빙 발급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도움말을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사각형 설명선 6"/>
          <p:cNvSpPr/>
          <p:nvPr/>
        </p:nvSpPr>
        <p:spPr>
          <a:xfrm>
            <a:off x="4088904" y="5013176"/>
            <a:ext cx="4176464" cy="576064"/>
          </a:xfrm>
          <a:prstGeom prst="wedgeRectCallout">
            <a:avLst>
              <a:gd name="adj1" fmla="val -17523"/>
              <a:gd name="adj2" fmla="val -43222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발행 시작 시간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종료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발급일 입력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2960" y="2446541"/>
            <a:ext cx="1844895" cy="33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4592960" y="2564904"/>
            <a:ext cx="1872208" cy="216024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고객대상 원산지증빙 발급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2960" y="2446541"/>
            <a:ext cx="1844895" cy="33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고객대상 원산지증빙 발급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즉시 인쇄 </a:t>
            </a:r>
            <a:r>
              <a:rPr lang="en-US" altLang="ko-KR" dirty="0" smtClean="0"/>
              <a:t>V </a:t>
            </a:r>
            <a:r>
              <a:rPr lang="ko-KR" altLang="en-US" dirty="0" smtClean="0"/>
              <a:t>체크마크를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사각형 설명선 8"/>
          <p:cNvSpPr/>
          <p:nvPr/>
        </p:nvSpPr>
        <p:spPr>
          <a:xfrm>
            <a:off x="4088904" y="5013176"/>
            <a:ext cx="4176464" cy="576064"/>
          </a:xfrm>
          <a:prstGeom prst="wedgeRectCallout">
            <a:avLst>
              <a:gd name="adj1" fmla="val -56069"/>
              <a:gd name="adj2" fmla="val -360688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즉시 인쇄의 경우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V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체크마크 유지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고객대상 원산지증빙 발급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시뮬레이션을 </a:t>
            </a:r>
            <a:r>
              <a:rPr lang="en-US" altLang="ko-KR" dirty="0" smtClean="0">
                <a:solidFill>
                  <a:srgbClr val="000000"/>
                </a:solidFill>
              </a:rPr>
              <a:t>V</a:t>
            </a:r>
            <a:r>
              <a:rPr lang="ko-KR" altLang="en-US" dirty="0" smtClean="0">
                <a:solidFill>
                  <a:srgbClr val="000000"/>
                </a:solidFill>
              </a:rPr>
              <a:t>체크 마크를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고객대상 원산지증빙 발급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발행 절차 </a:t>
            </a:r>
            <a:r>
              <a:rPr lang="en-US" altLang="ko-KR" dirty="0" smtClean="0">
                <a:solidFill>
                  <a:srgbClr val="000000"/>
                </a:solidFill>
              </a:rPr>
              <a:t>ADM_1200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가로행을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발행 절차 </a:t>
            </a:r>
            <a:r>
              <a:rPr lang="en-US" altLang="ko-KR" dirty="0" smtClean="0">
                <a:solidFill>
                  <a:srgbClr val="000000"/>
                </a:solidFill>
              </a:rPr>
              <a:t>ADM_1200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인쇄 미리 보기를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인쇄 </a:t>
            </a:r>
            <a:r>
              <a:rPr lang="ko-KR" altLang="en-US" dirty="0" err="1" smtClean="0">
                <a:solidFill>
                  <a:srgbClr val="000000"/>
                </a:solidFill>
              </a:rPr>
              <a:t>미리보기</a:t>
            </a:r>
            <a:r>
              <a:rPr lang="en-US" altLang="ko-KR" dirty="0" smtClean="0">
                <a:solidFill>
                  <a:srgbClr val="000000"/>
                </a:solidFill>
              </a:rPr>
              <a:t>: ZSB </a:t>
            </a:r>
            <a:r>
              <a:rPr lang="ko-KR" altLang="en-US" dirty="0" smtClean="0">
                <a:solidFill>
                  <a:srgbClr val="000000"/>
                </a:solidFill>
              </a:rPr>
              <a:t>페이지 </a:t>
            </a:r>
            <a:r>
              <a:rPr lang="en-US" altLang="ko-KR" dirty="0" smtClean="0">
                <a:solidFill>
                  <a:srgbClr val="000000"/>
                </a:solidFill>
              </a:rPr>
              <a:t>00001/00002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사각형 설명선 9"/>
          <p:cNvSpPr/>
          <p:nvPr/>
        </p:nvSpPr>
        <p:spPr>
          <a:xfrm>
            <a:off x="4088904" y="5013176"/>
            <a:ext cx="4176464" cy="576064"/>
          </a:xfrm>
          <a:prstGeom prst="wedgeRectCallout">
            <a:avLst>
              <a:gd name="adj1" fmla="val -18140"/>
              <a:gd name="adj2" fmla="val -24890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한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페루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FTA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법적 원산지 증명서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발행 절차 </a:t>
            </a:r>
            <a:r>
              <a:rPr lang="en-US" altLang="ko-KR" dirty="0" smtClean="0">
                <a:solidFill>
                  <a:srgbClr val="000000"/>
                </a:solidFill>
              </a:rPr>
              <a:t>ADM_1200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/>
              <a:t>라인행을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발행 절차 </a:t>
            </a:r>
            <a:r>
              <a:rPr lang="en-US" altLang="ko-KR" dirty="0" smtClean="0">
                <a:solidFill>
                  <a:srgbClr val="000000"/>
                </a:solidFill>
              </a:rPr>
              <a:t>ADM_1200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인쇄 </a:t>
            </a:r>
            <a:r>
              <a:rPr lang="ko-KR" altLang="en-US" dirty="0" smtClean="0">
                <a:solidFill>
                  <a:srgbClr val="000000"/>
                </a:solidFill>
              </a:rPr>
              <a:t>미리 보기를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인쇄 </a:t>
            </a:r>
            <a:r>
              <a:rPr lang="ko-KR" altLang="en-US" dirty="0" err="1" smtClean="0">
                <a:solidFill>
                  <a:srgbClr val="000000"/>
                </a:solidFill>
              </a:rPr>
              <a:t>미리보기</a:t>
            </a:r>
            <a:r>
              <a:rPr lang="en-US" altLang="ko-KR" dirty="0" smtClean="0">
                <a:solidFill>
                  <a:srgbClr val="000000"/>
                </a:solidFill>
              </a:rPr>
              <a:t>: ZSB </a:t>
            </a:r>
            <a:r>
              <a:rPr lang="ko-KR" altLang="en-US" dirty="0" smtClean="0">
                <a:solidFill>
                  <a:srgbClr val="000000"/>
                </a:solidFill>
              </a:rPr>
              <a:t>페이지 </a:t>
            </a:r>
            <a:r>
              <a:rPr lang="en-US" altLang="ko-KR" dirty="0" smtClean="0">
                <a:solidFill>
                  <a:srgbClr val="000000"/>
                </a:solidFill>
              </a:rPr>
              <a:t>00001/00003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7"/>
            <a:ext cx="7272236" cy="369332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600" dirty="0" smtClean="0">
                <a:solidFill>
                  <a:srgbClr val="000000"/>
                </a:solidFill>
              </a:rPr>
              <a:t>1. 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고객 원산지 확인서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증빙서원산지 증빙서 발급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(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개발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)_(GTS_T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sz="1600" dirty="0" smtClean="0">
                <a:solidFill>
                  <a:srgbClr val="000000"/>
                </a:solidFill>
              </a:rPr>
              <a:t>:</a:t>
            </a:r>
            <a:r>
              <a:rPr lang="en-US" altLang="ko-KR" sz="1600" dirty="0" smtClean="0">
                <a:solidFill>
                  <a:srgbClr val="000000"/>
                </a:solidFill>
              </a:rPr>
              <a:t>ZFTR0020)</a:t>
            </a:r>
            <a:r>
              <a:rPr kumimoji="1" lang="ko-KR" altLang="en-US" sz="1600" dirty="0" smtClean="0">
                <a:solidFill>
                  <a:srgbClr val="000000"/>
                </a:solidFill>
              </a:rPr>
              <a:t> </a:t>
            </a:r>
            <a:endParaRPr lang="en-US" altLang="ko-KR" sz="16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발급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사각형 설명선 11"/>
          <p:cNvSpPr/>
          <p:nvPr/>
        </p:nvSpPr>
        <p:spPr>
          <a:xfrm>
            <a:off x="3368824" y="5013176"/>
            <a:ext cx="5904656" cy="576064"/>
          </a:xfrm>
          <a:prstGeom prst="wedgeRectCallout">
            <a:avLst>
              <a:gd name="adj1" fmla="val -18140"/>
              <a:gd name="adj2" fmla="val -24890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한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-ASEAN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원산지 소명서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대한상공회의소 제출→원산지 증명서 기관 발급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cs typeface="윤고딕130"/>
              </a:rPr>
              <a:t>로그 조회</a:t>
            </a:r>
            <a:endParaRPr lang="en-US" altLang="ko-KR" dirty="0" smtClean="0">
              <a:cs typeface="윤고딕130"/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cs typeface="윤고딕130"/>
              </a:rPr>
              <a:t> 고객용</a:t>
            </a:r>
            <a:r>
              <a:rPr lang="en-US" altLang="ko-KR" dirty="0" smtClean="0">
                <a:cs typeface="윤고딕130"/>
              </a:rPr>
              <a:t> </a:t>
            </a:r>
            <a:r>
              <a:rPr lang="ko-KR" altLang="en-US" dirty="0" smtClean="0">
                <a:cs typeface="윤고딕130"/>
              </a:rPr>
              <a:t>원산지확인서</a:t>
            </a:r>
            <a:r>
              <a:rPr lang="en-US" altLang="ko-KR" dirty="0" smtClean="0">
                <a:cs typeface="윤고딕130"/>
              </a:rPr>
              <a:t>/</a:t>
            </a:r>
            <a:r>
              <a:rPr lang="ko-KR" altLang="en-US" dirty="0" smtClean="0">
                <a:cs typeface="윤고딕130"/>
              </a:rPr>
              <a:t>증명서 발급 로그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8"/>
            <a:ext cx="7272236" cy="369332"/>
          </a:xfr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1" lang="en-US" altLang="ko-KR" dirty="0" smtClean="0">
                <a:solidFill>
                  <a:srgbClr val="000000"/>
                </a:solidFill>
              </a:rPr>
              <a:t>2. </a:t>
            </a:r>
            <a:r>
              <a:rPr lang="ko-KR" altLang="en-US" dirty="0" smtClean="0">
                <a:cs typeface="윤고딕130"/>
              </a:rPr>
              <a:t>고객용</a:t>
            </a:r>
            <a:r>
              <a:rPr lang="en-US" altLang="ko-KR" dirty="0" smtClean="0">
                <a:cs typeface="윤고딕130"/>
              </a:rPr>
              <a:t> </a:t>
            </a:r>
            <a:r>
              <a:rPr lang="ko-KR" altLang="en-US" dirty="0" smtClean="0">
                <a:cs typeface="윤고딕130"/>
              </a:rPr>
              <a:t>원산지확인서</a:t>
            </a:r>
            <a:r>
              <a:rPr lang="en-US" altLang="ko-KR" dirty="0" smtClean="0">
                <a:cs typeface="윤고딕130"/>
              </a:rPr>
              <a:t>/</a:t>
            </a:r>
            <a:r>
              <a:rPr lang="ko-KR" altLang="en-US" dirty="0" smtClean="0">
                <a:cs typeface="윤고딕130"/>
              </a:rPr>
              <a:t>증명서 발급 로그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FTA53)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발급 로그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0832" y="836712"/>
            <a:ext cx="590465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944888" y="2636912"/>
            <a:ext cx="1440160" cy="7200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cs typeface="윤고딕130"/>
              </a:rPr>
              <a:t>로그 조회</a:t>
            </a:r>
            <a:endParaRPr lang="en-US" altLang="ko-KR" dirty="0" smtClean="0">
              <a:cs typeface="윤고딕130"/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pPr latinLnBrk="1">
              <a:spcBef>
                <a:spcPct val="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</a:rPr>
              <a:t>검색조건 </a:t>
            </a:r>
            <a:r>
              <a:rPr lang="en-US" altLang="ko-KR" dirty="0" smtClean="0">
                <a:solidFill>
                  <a:schemeClr val="tx1"/>
                </a:solidFill>
              </a:rPr>
              <a:t>: </a:t>
            </a:r>
            <a:r>
              <a:rPr lang="ko-KR" altLang="en-US" dirty="0" smtClean="0">
                <a:solidFill>
                  <a:schemeClr val="tx1"/>
                </a:solidFill>
              </a:rPr>
              <a:t>시작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ko-KR" altLang="en-US" dirty="0" smtClean="0">
                <a:solidFill>
                  <a:schemeClr val="tx1"/>
                </a:solidFill>
              </a:rPr>
              <a:t>종료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ko-KR" altLang="en-US" dirty="0" smtClean="0">
                <a:solidFill>
                  <a:schemeClr val="tx1"/>
                </a:solidFill>
              </a:rPr>
              <a:t>관리단위</a:t>
            </a:r>
            <a:r>
              <a:rPr lang="en-US" altLang="ko-KR" dirty="0" smtClean="0">
                <a:solidFill>
                  <a:schemeClr val="tx1"/>
                </a:solidFill>
              </a:rPr>
              <a:t>,</a:t>
            </a:r>
            <a:r>
              <a:rPr lang="ko-KR" altLang="en-US" dirty="0" smtClean="0">
                <a:solidFill>
                  <a:schemeClr val="tx1"/>
                </a:solidFill>
              </a:rPr>
              <a:t>고객번호를 입력하고 실행을 클릭 합니다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8"/>
            <a:ext cx="7272236" cy="369332"/>
          </a:xfr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1" lang="en-US" altLang="ko-KR" dirty="0" smtClean="0">
                <a:solidFill>
                  <a:srgbClr val="000000"/>
                </a:solidFill>
              </a:rPr>
              <a:t>2. </a:t>
            </a:r>
            <a:r>
              <a:rPr lang="ko-KR" altLang="en-US" dirty="0" smtClean="0">
                <a:cs typeface="윤고딕130"/>
              </a:rPr>
              <a:t>고객용</a:t>
            </a:r>
            <a:r>
              <a:rPr lang="en-US" altLang="ko-KR" dirty="0" smtClean="0">
                <a:cs typeface="윤고딕130"/>
              </a:rPr>
              <a:t> </a:t>
            </a:r>
            <a:r>
              <a:rPr lang="ko-KR" altLang="en-US" dirty="0" smtClean="0">
                <a:cs typeface="윤고딕130"/>
              </a:rPr>
              <a:t>원산지확인서</a:t>
            </a:r>
            <a:r>
              <a:rPr lang="en-US" altLang="ko-KR" dirty="0" smtClean="0">
                <a:cs typeface="윤고딕130"/>
              </a:rPr>
              <a:t>/</a:t>
            </a:r>
            <a:r>
              <a:rPr lang="ko-KR" altLang="en-US" dirty="0" smtClean="0">
                <a:cs typeface="윤고딕130"/>
              </a:rPr>
              <a:t>증명서 발급 로그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FTA53)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발급 로그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8824" y="908720"/>
            <a:ext cx="5976664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376936" y="1556792"/>
            <a:ext cx="2016224" cy="86409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사각형 설명선 6"/>
          <p:cNvSpPr/>
          <p:nvPr/>
        </p:nvSpPr>
        <p:spPr>
          <a:xfrm>
            <a:off x="3296816" y="4725144"/>
            <a:ext cx="5976664" cy="576064"/>
          </a:xfrm>
          <a:prstGeom prst="wedgeRectCallout">
            <a:avLst>
              <a:gd name="adj1" fmla="val -16001"/>
              <a:gd name="adj2" fmla="val -44878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검색조건 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시작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종료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관리단위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고객번호 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440832" y="1340768"/>
            <a:ext cx="144016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6249144" y="141277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3656856" y="126876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cs typeface="윤고딕130"/>
              </a:rPr>
              <a:t>로그 조회</a:t>
            </a:r>
            <a:endParaRPr lang="en-US" altLang="ko-KR" dirty="0" smtClean="0">
              <a:cs typeface="윤고딕130"/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/>
              <a:t>제품리스를 클릭합니다</a:t>
            </a:r>
            <a:endParaRPr lang="en-US" altLang="ko-KR" dirty="0" smtClean="0"/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39638"/>
            <a:ext cx="7272236" cy="369332"/>
          </a:xfr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kumimoji="1" lang="en-US" altLang="ko-KR" dirty="0" smtClean="0">
                <a:solidFill>
                  <a:srgbClr val="000000"/>
                </a:solidFill>
              </a:rPr>
              <a:t>2. </a:t>
            </a:r>
            <a:r>
              <a:rPr lang="ko-KR" altLang="en-US" dirty="0" smtClean="0">
                <a:cs typeface="윤고딕130"/>
              </a:rPr>
              <a:t>고객용</a:t>
            </a:r>
            <a:r>
              <a:rPr lang="en-US" altLang="ko-KR" dirty="0" smtClean="0">
                <a:cs typeface="윤고딕130"/>
              </a:rPr>
              <a:t> </a:t>
            </a:r>
            <a:r>
              <a:rPr lang="ko-KR" altLang="en-US" dirty="0" smtClean="0">
                <a:cs typeface="윤고딕130"/>
              </a:rPr>
              <a:t>원산지확인서</a:t>
            </a:r>
            <a:r>
              <a:rPr lang="en-US" altLang="ko-KR" dirty="0" smtClean="0">
                <a:cs typeface="윤고딕130"/>
              </a:rPr>
              <a:t>/</a:t>
            </a:r>
            <a:r>
              <a:rPr lang="ko-KR" altLang="en-US" dirty="0" smtClean="0">
                <a:cs typeface="윤고딕130"/>
              </a:rPr>
              <a:t>증명서 발급 로그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FTA53)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발급 로그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836712"/>
            <a:ext cx="6048672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440832" y="2060848"/>
            <a:ext cx="720080" cy="144016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944888" y="3140968"/>
            <a:ext cx="1224136" cy="288032"/>
          </a:xfrm>
          <a:prstGeom prst="rect">
            <a:avLst/>
          </a:prstGeom>
          <a:noFill/>
          <a:ln w="158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사각형 설명선 7"/>
          <p:cNvSpPr/>
          <p:nvPr/>
        </p:nvSpPr>
        <p:spPr>
          <a:xfrm>
            <a:off x="3296816" y="4725144"/>
            <a:ext cx="5976664" cy="936104"/>
          </a:xfrm>
          <a:prstGeom prst="wedgeRectCallout">
            <a:avLst>
              <a:gd name="adj1" fmla="val -20936"/>
              <a:gd name="adj2" fmla="val -185528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임계 값 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74,828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 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4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판매값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74,828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 </a:t>
            </a:r>
            <a:r>
              <a:rPr kumimoji="1" lang="ko-KR" altLang="en-US" sz="14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이상시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400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역내산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2. 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원산지 비율 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99,796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endParaRPr kumimoji="1"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비원산지 비율 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: 44,897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원</a:t>
            </a:r>
            <a:endParaRPr lang="en-US" altLang="ko-KR" sz="14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3152800" y="177281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3512840" y="2924944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kumimoji="1" lang="ko-KR" altLang="en-US" dirty="0" smtClean="0"/>
              <a:t> 고객 원산지 증명서</a:t>
            </a:r>
            <a:r>
              <a:rPr kumimoji="1" lang="en-US" altLang="ko-KR" dirty="0" smtClean="0"/>
              <a:t>/</a:t>
            </a:r>
            <a:r>
              <a:rPr kumimoji="1" lang="ko-KR" altLang="en-US" dirty="0" smtClean="0"/>
              <a:t>확인서 발급 대장관리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>
                <a:solidFill>
                  <a:srgbClr val="000000"/>
                </a:solidFill>
              </a:rPr>
              <a:t>3. </a:t>
            </a:r>
            <a:r>
              <a:rPr kumimoji="1" lang="ko-KR" altLang="en-US" dirty="0" smtClean="0">
                <a:solidFill>
                  <a:srgbClr val="000000"/>
                </a:solidFill>
              </a:rPr>
              <a:t>고객 원산지 증명서</a:t>
            </a:r>
            <a:r>
              <a:rPr kumimoji="1" lang="en-US" altLang="ko-KR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dirty="0" smtClean="0">
                <a:solidFill>
                  <a:srgbClr val="000000"/>
                </a:solidFill>
              </a:rPr>
              <a:t>확인서 발급리스트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ZFTR0100)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대장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4809" y="836712"/>
            <a:ext cx="619268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사각형 설명선 10"/>
          <p:cNvSpPr/>
          <p:nvPr/>
        </p:nvSpPr>
        <p:spPr>
          <a:xfrm>
            <a:off x="3728864" y="5301208"/>
            <a:ext cx="4752528" cy="576064"/>
          </a:xfrm>
          <a:prstGeom prst="wedgeRectCallout">
            <a:avLst>
              <a:gd name="adj1" fmla="val -22943"/>
              <a:gd name="adj2" fmla="val -414250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Commercial Invoice (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상업송장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와</a:t>
            </a:r>
            <a:r>
              <a:rPr kumimoji="1" lang="en-US" altLang="ko-KR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4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연계 확인</a:t>
            </a:r>
            <a:endParaRPr lang="ko-KR" altLang="en-US" sz="14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656856" y="3068960"/>
            <a:ext cx="1512168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원산지증명서발급대장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kumimoji="1" lang="en-US" altLang="ko-KR" dirty="0" smtClean="0">
                <a:cs typeface="굴림" pitchFamily="50" charset="-127"/>
              </a:rPr>
              <a:t> Commercial Invoice  </a:t>
            </a:r>
            <a:r>
              <a:rPr kumimoji="1" lang="ko-KR" altLang="en-US" dirty="0" smtClean="0">
                <a:cs typeface="굴림" pitchFamily="50" charset="-127"/>
              </a:rPr>
              <a:t>번호 입력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실행을 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>
                <a:solidFill>
                  <a:srgbClr val="000000"/>
                </a:solidFill>
              </a:rPr>
              <a:t>상업송장에서 </a:t>
            </a:r>
            <a:r>
              <a:rPr kumimoji="1" lang="en-US" altLang="ko-KR" dirty="0" smtClean="0">
                <a:cs typeface="굴림" pitchFamily="50" charset="-127"/>
              </a:rPr>
              <a:t>Commercial Invoice  </a:t>
            </a:r>
            <a:r>
              <a:rPr kumimoji="1" lang="ko-KR" altLang="en-US" dirty="0" smtClean="0">
                <a:cs typeface="굴림" pitchFamily="50" charset="-127"/>
              </a:rPr>
              <a:t>번호를 참조한다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>
                <a:solidFill>
                  <a:srgbClr val="000000"/>
                </a:solidFill>
              </a:rPr>
              <a:t>3. </a:t>
            </a:r>
            <a:r>
              <a:rPr kumimoji="1" lang="ko-KR" altLang="en-US" dirty="0" smtClean="0">
                <a:solidFill>
                  <a:srgbClr val="000000"/>
                </a:solidFill>
              </a:rPr>
              <a:t>고객 원산지 증명서</a:t>
            </a:r>
            <a:r>
              <a:rPr kumimoji="1" lang="en-US" altLang="ko-KR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dirty="0" smtClean="0">
                <a:solidFill>
                  <a:srgbClr val="000000"/>
                </a:solidFill>
              </a:rPr>
              <a:t>확인서 발급리스트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ZFTR0100)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대장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836712"/>
            <a:ext cx="612068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사각형 설명선 9"/>
          <p:cNvSpPr/>
          <p:nvPr/>
        </p:nvSpPr>
        <p:spPr>
          <a:xfrm>
            <a:off x="4448944" y="3356992"/>
            <a:ext cx="2304256" cy="1080120"/>
          </a:xfrm>
          <a:prstGeom prst="wedgeRectCallout">
            <a:avLst>
              <a:gd name="adj1" fmla="val -21149"/>
              <a:gd name="adj2" fmla="val -6333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검색 조건</a:t>
            </a:r>
            <a:endParaRPr kumimoji="1" lang="en-US" altLang="ko-KR" sz="1200" b="1" dirty="0" smtClean="0">
              <a:solidFill>
                <a:srgbClr val="000099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1. Shipping   Document No</a:t>
            </a: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2. Commercial Invoice No.</a:t>
            </a: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3. </a:t>
            </a:r>
            <a:r>
              <a:rPr kumimoji="1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판매</a:t>
            </a:r>
            <a:r>
              <a:rPr kumimoji="1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(S/O)</a:t>
            </a:r>
            <a:r>
              <a:rPr kumimoji="1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문서 </a:t>
            </a:r>
            <a:endParaRPr kumimoji="1" lang="en-US" altLang="ko-KR" sz="12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대금청구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(Billing)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문서</a:t>
            </a:r>
            <a:endParaRPr lang="en-US" altLang="ko-KR" sz="12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296816" y="2564904"/>
            <a:ext cx="3312368" cy="64807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296816" y="1484784"/>
            <a:ext cx="3312368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/>
        </p:nvGraphicFramePr>
        <p:xfrm>
          <a:off x="272480" y="4010744"/>
          <a:ext cx="3816424" cy="2514600"/>
        </p:xfrm>
        <a:graphic>
          <a:graphicData uri="http://schemas.openxmlformats.org/drawingml/2006/table">
            <a:tbl>
              <a:tblPr/>
              <a:tblGrid>
                <a:gridCol w="1152128"/>
                <a:gridCol w="2664296"/>
              </a:tblGrid>
              <a:tr h="138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증빙서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135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-CHILE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원산지증명서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36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-SINGAPORE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소명서→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원산지증명서 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-EFTA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-ASEAN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소명서→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원산지증명서 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-INDIA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소명서→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원산지증명서 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1174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-USA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원산지증명서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-EU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-PERU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소명서→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원산지증명서 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-TURKEY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 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상업송장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문안기재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9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 직판</a:t>
                      </a:r>
                      <a:r>
                        <a:rPr kumimoji="1" lang="en-US" altLang="ko-KR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산전</a:t>
                      </a:r>
                      <a:endParaRPr kumimoji="1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확인서</a:t>
                      </a:r>
                      <a:endParaRPr kumimoji="1" lang="ko-KR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" name="사각형 설명선 13"/>
          <p:cNvSpPr/>
          <p:nvPr/>
        </p:nvSpPr>
        <p:spPr>
          <a:xfrm>
            <a:off x="7257256" y="2204864"/>
            <a:ext cx="2376264" cy="1440160"/>
          </a:xfrm>
          <a:prstGeom prst="wedgeRectCallout">
            <a:avLst>
              <a:gd name="adj1" fmla="val -77940"/>
              <a:gd name="adj2" fmla="val -4584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검색 조건</a:t>
            </a:r>
            <a:endParaRPr kumimoji="1" lang="en-US" altLang="ko-KR" sz="1200" b="1" dirty="0" smtClean="0">
              <a:solidFill>
                <a:srgbClr val="000099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1. </a:t>
            </a:r>
            <a:r>
              <a:rPr kumimoji="1"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관리단위</a:t>
            </a:r>
            <a:r>
              <a:rPr kumimoji="1"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: 1200 or 1300</a:t>
            </a: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발급번호</a:t>
            </a:r>
            <a:endParaRPr lang="en-US" altLang="ko-KR" sz="12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발급일자</a:t>
            </a:r>
            <a:endParaRPr lang="en-US" altLang="ko-KR" sz="12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4.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고객</a:t>
            </a:r>
            <a:endParaRPr lang="en-US" altLang="ko-KR" sz="12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5.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협정</a:t>
            </a:r>
            <a:endParaRPr lang="en-US" altLang="ko-KR" sz="12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6.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자재번호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3296816" y="1844824"/>
            <a:ext cx="3312368" cy="648072"/>
          </a:xfrm>
          <a:prstGeom prst="rect">
            <a:avLst/>
          </a:prstGeom>
          <a:noFill/>
          <a:ln w="28575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사각형 설명선 15"/>
          <p:cNvSpPr/>
          <p:nvPr/>
        </p:nvSpPr>
        <p:spPr>
          <a:xfrm>
            <a:off x="7185248" y="908720"/>
            <a:ext cx="2463824" cy="1080120"/>
          </a:xfrm>
          <a:prstGeom prst="wedgeRectCallout">
            <a:avLst>
              <a:gd name="adj1" fmla="val -75326"/>
              <a:gd name="adj2" fmla="val 1675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2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검색 조건</a:t>
            </a:r>
            <a:endParaRPr kumimoji="1" lang="en-US" altLang="ko-KR" sz="1200" b="1" dirty="0" smtClean="0">
              <a:solidFill>
                <a:srgbClr val="000099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1. </a:t>
            </a:r>
            <a:r>
              <a:rPr kumimoji="1" lang="ko-KR" altLang="en-US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전체</a:t>
            </a:r>
            <a:endParaRPr kumimoji="1" lang="en-US" altLang="ko-KR" sz="12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원산지 확인서 </a:t>
            </a:r>
            <a:endParaRPr lang="en-US" altLang="ko-KR" sz="12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원산지 증명서</a:t>
            </a:r>
            <a:endParaRPr lang="en-US" altLang="ko-KR" sz="12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 latinLnBrk="1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4.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원산지 소명서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기관발급</a:t>
            </a:r>
            <a:r>
              <a:rPr lang="en-US" altLang="ko-KR" sz="12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3296816" y="1268760"/>
            <a:ext cx="360040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Oval 6"/>
          <p:cNvSpPr>
            <a:spLocks noChangeArrowheads="1"/>
          </p:cNvSpPr>
          <p:nvPr/>
        </p:nvSpPr>
        <p:spPr bwMode="auto">
          <a:xfrm>
            <a:off x="7041232" y="764704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9" name="Oval 6"/>
          <p:cNvSpPr>
            <a:spLocks noChangeArrowheads="1"/>
          </p:cNvSpPr>
          <p:nvPr/>
        </p:nvSpPr>
        <p:spPr bwMode="auto">
          <a:xfrm>
            <a:off x="7113240" y="206084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4304928" y="321297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3080792" y="105273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원산지증명서발급대장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발급번호를 복사 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pPr>
              <a:buNone/>
            </a:pPr>
            <a:r>
              <a:rPr lang="en-US" altLang="ko-KR" dirty="0" smtClean="0">
                <a:solidFill>
                  <a:srgbClr val="000000"/>
                </a:solidFill>
              </a:rPr>
              <a:t>  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>
                <a:solidFill>
                  <a:srgbClr val="000000"/>
                </a:solidFill>
              </a:rPr>
              <a:t>3. </a:t>
            </a:r>
            <a:r>
              <a:rPr kumimoji="1" lang="ko-KR" altLang="en-US" dirty="0" smtClean="0">
                <a:solidFill>
                  <a:srgbClr val="000000"/>
                </a:solidFill>
              </a:rPr>
              <a:t>고객 원산지 증명서</a:t>
            </a:r>
            <a:r>
              <a:rPr kumimoji="1" lang="en-US" altLang="ko-KR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dirty="0" smtClean="0">
                <a:solidFill>
                  <a:srgbClr val="000000"/>
                </a:solidFill>
              </a:rPr>
              <a:t>확인서 발급리스트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ZFTR0100)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대장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사각형 설명선 8"/>
          <p:cNvSpPr/>
          <p:nvPr/>
        </p:nvSpPr>
        <p:spPr>
          <a:xfrm>
            <a:off x="3296816" y="4293096"/>
            <a:ext cx="5976664" cy="1224136"/>
          </a:xfrm>
          <a:prstGeom prst="wedgeRectCallout">
            <a:avLst>
              <a:gd name="adj1" fmla="val -38426"/>
              <a:gd name="adj2" fmla="val -24151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ko-KR" altLang="en-US" sz="1400" b="1" dirty="0" smtClean="0">
                <a:solidFill>
                  <a:srgbClr val="FF0000"/>
                </a:solidFill>
              </a:rPr>
              <a:t>발급번호</a:t>
            </a:r>
            <a:r>
              <a:rPr lang="ko-KR" altLang="en-US" sz="1400" dirty="0" smtClean="0">
                <a:solidFill>
                  <a:schemeClr val="tx1"/>
                </a:solidFill>
              </a:rPr>
              <a:t>를 확인하여 고객원산지확인서</a:t>
            </a:r>
            <a:r>
              <a:rPr lang="en-US" altLang="ko-KR" sz="1400" dirty="0" smtClean="0">
                <a:solidFill>
                  <a:schemeClr val="tx1"/>
                </a:solidFill>
              </a:rPr>
              <a:t>/</a:t>
            </a:r>
            <a:r>
              <a:rPr lang="ko-KR" altLang="en-US" sz="1400" dirty="0" smtClean="0">
                <a:solidFill>
                  <a:schemeClr val="tx1"/>
                </a:solidFill>
              </a:rPr>
              <a:t>증명서 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algn="ctr">
              <a:buNone/>
            </a:pPr>
            <a:r>
              <a:rPr lang="ko-KR" altLang="en-US" sz="1400" dirty="0" smtClean="0">
                <a:solidFill>
                  <a:schemeClr val="tx1"/>
                </a:solidFill>
              </a:rPr>
              <a:t>조회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FTA43)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에서 각종 증빙 서류 재출력</a:t>
            </a:r>
            <a:r>
              <a:rPr lang="ko-KR" altLang="en-US" sz="1400" dirty="0" smtClean="0">
                <a:solidFill>
                  <a:schemeClr val="tx1"/>
                </a:solidFill>
              </a:rPr>
              <a:t> 가능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원산지증명서발급대장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>
                <a:solidFill>
                  <a:srgbClr val="000000"/>
                </a:solidFill>
              </a:rPr>
              <a:t>3. </a:t>
            </a:r>
            <a:r>
              <a:rPr kumimoji="1" lang="ko-KR" altLang="en-US" dirty="0" smtClean="0">
                <a:solidFill>
                  <a:srgbClr val="000000"/>
                </a:solidFill>
              </a:rPr>
              <a:t>고객 원산지 증명서</a:t>
            </a:r>
            <a:r>
              <a:rPr kumimoji="1" lang="en-US" altLang="ko-KR" dirty="0" smtClean="0">
                <a:solidFill>
                  <a:srgbClr val="000000"/>
                </a:solidFill>
              </a:rPr>
              <a:t>/</a:t>
            </a:r>
            <a:r>
              <a:rPr kumimoji="1" lang="ko-KR" altLang="en-US" dirty="0" smtClean="0">
                <a:solidFill>
                  <a:srgbClr val="000000"/>
                </a:solidFill>
              </a:rPr>
              <a:t>확인서 발급리스트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ZFTR0100)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 대장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pPr>
              <a:buNone/>
            </a:pPr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고객원산지확인서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296816" y="4797152"/>
            <a:ext cx="59766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1" lang="ko-KR" altLang="en-US" sz="1400" b="1" dirty="0" smtClean="0">
                <a:latin typeface="맑은 고딕" pitchFamily="50" charset="-127"/>
                <a:ea typeface="맑은 고딕" pitchFamily="50" charset="-127"/>
              </a:rPr>
              <a:t>발급번호를 기준으로 재인쇄 가능</a:t>
            </a: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ZFTR0100 :</a:t>
            </a:r>
            <a:r>
              <a:rPr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400" b="1" dirty="0" smtClean="0">
                <a:latin typeface="맑은 고딕" pitchFamily="50" charset="-127"/>
                <a:ea typeface="맑은 고딕" pitchFamily="50" charset="-127"/>
              </a:rPr>
              <a:t>발급번호 파악</a:t>
            </a:r>
            <a:r>
              <a:rPr kumimoji="1"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2. </a:t>
            </a:r>
            <a:r>
              <a:rPr kumimoji="1" lang="ko-KR" altLang="en-US" sz="14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고객원산지 확인서</a:t>
            </a:r>
            <a:r>
              <a:rPr kumimoji="1" lang="en-US" altLang="ko-KR" sz="14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/</a:t>
            </a:r>
            <a:r>
              <a:rPr kumimoji="1" lang="ko-KR" altLang="en-US" sz="14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증명서 발급</a:t>
            </a:r>
            <a:r>
              <a:rPr kumimoji="1" lang="en-US" altLang="ko-KR" sz="14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(</a:t>
            </a:r>
            <a:r>
              <a:rPr kumimoji="1" lang="ko-KR" altLang="en-US" sz="14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개발</a:t>
            </a:r>
            <a:r>
              <a:rPr kumimoji="1" lang="en-US" altLang="ko-KR" sz="1400" b="1" dirty="0" smtClean="0">
                <a:solidFill>
                  <a:srgbClr val="000099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)_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(ZFTR0020)</a:t>
            </a:r>
            <a:r>
              <a:rPr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에서 인쇄를</a:t>
            </a:r>
            <a:endParaRPr lang="en-US" altLang="ko-KR" sz="14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하지 못하였거나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추가적으로 인쇄의 경우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증빙서 제출</a:t>
            </a:r>
            <a:r>
              <a:rPr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noFill/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 원산지 확인서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증명서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도움말을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관리 단위 </a:t>
            </a:r>
            <a:r>
              <a:rPr lang="en-US" altLang="ko-KR" dirty="0" smtClean="0">
                <a:solidFill>
                  <a:srgbClr val="000000"/>
                </a:solidFill>
              </a:rPr>
              <a:t>(1)    3 </a:t>
            </a:r>
            <a:r>
              <a:rPr lang="ko-KR" altLang="en-US" dirty="0" err="1" smtClean="0">
                <a:solidFill>
                  <a:srgbClr val="000000"/>
                </a:solidFill>
              </a:rPr>
              <a:t>엔트리</a:t>
            </a:r>
            <a:r>
              <a:rPr lang="ko-KR" altLang="en-US" dirty="0" smtClean="0">
                <a:solidFill>
                  <a:srgbClr val="000000"/>
                </a:solidFill>
              </a:rPr>
              <a:t> 있음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관리단위 </a:t>
            </a:r>
            <a:r>
              <a:rPr lang="en-US" altLang="ko-KR" dirty="0" smtClean="0">
                <a:solidFill>
                  <a:srgbClr val="000000"/>
                </a:solidFill>
              </a:rPr>
              <a:t>1200 </a:t>
            </a:r>
            <a:r>
              <a:rPr lang="ko-KR" altLang="en-US" dirty="0" smtClean="0">
                <a:solidFill>
                  <a:srgbClr val="000000"/>
                </a:solidFill>
              </a:rPr>
              <a:t>또는 </a:t>
            </a:r>
            <a:r>
              <a:rPr lang="en-US" altLang="ko-KR" dirty="0" smtClean="0">
                <a:solidFill>
                  <a:srgbClr val="000000"/>
                </a:solidFill>
              </a:rPr>
              <a:t>1300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 원산지 확인서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증명서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endParaRPr lang="ko-KR" altLang="en-US" dirty="0" smtClean="0"/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원산지 </a:t>
            </a:r>
            <a:r>
              <a:rPr lang="ko-KR" altLang="en-US" dirty="0" err="1" smtClean="0">
                <a:solidFill>
                  <a:srgbClr val="000000"/>
                </a:solidFill>
              </a:rPr>
              <a:t>소명서를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인쇄 </a:t>
            </a:r>
            <a:r>
              <a:rPr lang="ko-KR" altLang="en-US" dirty="0" err="1" smtClean="0">
                <a:solidFill>
                  <a:srgbClr val="000000"/>
                </a:solidFill>
              </a:rPr>
              <a:t>미리보기</a:t>
            </a:r>
            <a:r>
              <a:rPr lang="en-US" altLang="ko-KR" dirty="0" smtClean="0">
                <a:solidFill>
                  <a:srgbClr val="000000"/>
                </a:solidFill>
              </a:rPr>
              <a:t>: ZSB </a:t>
            </a:r>
            <a:r>
              <a:rPr lang="ko-KR" altLang="en-US" dirty="0" smtClean="0">
                <a:solidFill>
                  <a:srgbClr val="000000"/>
                </a:solidFill>
              </a:rPr>
              <a:t>페이지 </a:t>
            </a:r>
            <a:r>
              <a:rPr lang="en-US" altLang="ko-KR" dirty="0" smtClean="0">
                <a:solidFill>
                  <a:srgbClr val="000000"/>
                </a:solidFill>
              </a:rPr>
              <a:t>00001/00002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 원산지 확인서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증명서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라인을 </a:t>
            </a:r>
            <a:r>
              <a:rPr lang="ko-KR" altLang="en-US" dirty="0" err="1" smtClean="0">
                <a:solidFill>
                  <a:srgbClr val="000000"/>
                </a:solidFill>
              </a:rPr>
              <a:t>선택후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ko-KR" altLang="en-US" dirty="0" err="1" smtClean="0">
                <a:solidFill>
                  <a:srgbClr val="000000"/>
                </a:solidFill>
              </a:rPr>
              <a:t>파트너별</a:t>
            </a:r>
            <a:r>
              <a:rPr lang="ko-KR" altLang="en-US" dirty="0" smtClean="0">
                <a:solidFill>
                  <a:srgbClr val="000000"/>
                </a:solidFill>
              </a:rPr>
              <a:t> 인쇄 </a:t>
            </a:r>
            <a:r>
              <a:rPr lang="ko-KR" altLang="en-US" dirty="0" err="1" smtClean="0">
                <a:solidFill>
                  <a:srgbClr val="000000"/>
                </a:solidFill>
              </a:rPr>
              <a:t>미리보기를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endParaRPr lang="ko-KR" altLang="en-US" dirty="0" smtClean="0"/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확인서 </a:t>
            </a:r>
            <a:r>
              <a:rPr lang="en-US" altLang="ko-KR" dirty="0" smtClean="0"/>
              <a:t>or </a:t>
            </a:r>
            <a:r>
              <a:rPr lang="ko-KR" altLang="en-US" dirty="0" smtClean="0"/>
              <a:t>증명서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인쇄 </a:t>
            </a:r>
            <a:r>
              <a:rPr lang="ko-KR" altLang="en-US" dirty="0" err="1" smtClean="0">
                <a:solidFill>
                  <a:srgbClr val="000000"/>
                </a:solidFill>
              </a:rPr>
              <a:t>미리보기</a:t>
            </a:r>
            <a:r>
              <a:rPr lang="en-US" altLang="ko-KR" dirty="0" smtClean="0">
                <a:solidFill>
                  <a:srgbClr val="000000"/>
                </a:solidFill>
              </a:rPr>
              <a:t>: ZSB </a:t>
            </a:r>
            <a:r>
              <a:rPr lang="ko-KR" altLang="en-US" dirty="0" smtClean="0">
                <a:solidFill>
                  <a:srgbClr val="000000"/>
                </a:solidFill>
              </a:rPr>
              <a:t>페이지 </a:t>
            </a:r>
            <a:r>
              <a:rPr lang="en-US" altLang="ko-KR" dirty="0" smtClean="0">
                <a:solidFill>
                  <a:srgbClr val="000000"/>
                </a:solidFill>
              </a:rPr>
              <a:t>00001/00002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메뉴의 시스템을 선택하십시오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인쇄 </a:t>
            </a:r>
            <a:r>
              <a:rPr lang="ko-KR" altLang="en-US" dirty="0" err="1" smtClean="0">
                <a:solidFill>
                  <a:srgbClr val="000000"/>
                </a:solidFill>
              </a:rPr>
              <a:t>미리보기</a:t>
            </a:r>
            <a:r>
              <a:rPr lang="en-US" altLang="ko-KR" dirty="0" smtClean="0">
                <a:solidFill>
                  <a:srgbClr val="000000"/>
                </a:solidFill>
              </a:rPr>
              <a:t>: ZSB </a:t>
            </a:r>
            <a:r>
              <a:rPr lang="ko-KR" altLang="en-US" dirty="0" smtClean="0">
                <a:solidFill>
                  <a:srgbClr val="000000"/>
                </a:solidFill>
              </a:rPr>
              <a:t>페이지 </a:t>
            </a:r>
            <a:r>
              <a:rPr lang="en-US" altLang="ko-KR" dirty="0" smtClean="0">
                <a:solidFill>
                  <a:srgbClr val="000000"/>
                </a:solidFill>
              </a:rPr>
              <a:t>00001/00002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로컬 파일로 저장하여 인쇄 가능 합니다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4. </a:t>
            </a:r>
            <a:r>
              <a:rPr lang="ko-KR" altLang="en-US" dirty="0" smtClean="0"/>
              <a:t>고객 원산지확인서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증명서 조회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</a:t>
            </a:r>
            <a:r>
              <a:rPr lang="en-US" altLang="ko-KR" dirty="0" smtClean="0">
                <a:solidFill>
                  <a:srgbClr val="000000"/>
                </a:solidFill>
              </a:rPr>
              <a:t>FTA43)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재인쇄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080792" y="4797152"/>
            <a:ext cx="64807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1) Commercial Invoice (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상업송장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와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연계하여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기관발급용 원산지</a:t>
            </a: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   증명서 첨부</a:t>
            </a: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도움말을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9" name="직사각형 8"/>
          <p:cNvSpPr/>
          <p:nvPr/>
        </p:nvSpPr>
        <p:spPr>
          <a:xfrm>
            <a:off x="3512840" y="4437112"/>
            <a:ext cx="532859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1) Commercial Invoice (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상업송장</a:t>
            </a: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)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와 연계 </a:t>
            </a:r>
            <a:endParaRPr lang="ko-KR" altLang="en-US" sz="15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관리 단위 </a:t>
            </a:r>
            <a:r>
              <a:rPr lang="en-US" altLang="ko-KR" dirty="0" smtClean="0">
                <a:solidFill>
                  <a:srgbClr val="000000"/>
                </a:solidFill>
              </a:rPr>
              <a:t>(1)    3 </a:t>
            </a:r>
            <a:r>
              <a:rPr lang="ko-KR" altLang="en-US" dirty="0" err="1" smtClean="0">
                <a:solidFill>
                  <a:srgbClr val="000000"/>
                </a:solidFill>
              </a:rPr>
              <a:t>엔트리</a:t>
            </a:r>
            <a:r>
              <a:rPr lang="ko-KR" altLang="en-US" dirty="0" smtClean="0">
                <a:solidFill>
                  <a:srgbClr val="000000"/>
                </a:solidFill>
              </a:rPr>
              <a:t> 있음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관리단위 </a:t>
            </a:r>
            <a:r>
              <a:rPr lang="en-US" altLang="ko-KR" dirty="0" smtClean="0">
                <a:solidFill>
                  <a:srgbClr val="000000"/>
                </a:solidFill>
              </a:rPr>
              <a:t>1200 </a:t>
            </a:r>
            <a:r>
              <a:rPr lang="ko-KR" altLang="en-US" dirty="0" smtClean="0">
                <a:solidFill>
                  <a:srgbClr val="000000"/>
                </a:solidFill>
              </a:rPr>
              <a:t>또는 </a:t>
            </a:r>
            <a:r>
              <a:rPr lang="en-US" altLang="ko-KR" dirty="0" smtClean="0">
                <a:solidFill>
                  <a:srgbClr val="000000"/>
                </a:solidFill>
              </a:rPr>
              <a:t>1300</a:t>
            </a:r>
            <a:r>
              <a:rPr lang="ko-KR" altLang="en-US" dirty="0" smtClean="0">
                <a:solidFill>
                  <a:srgbClr val="000000"/>
                </a:solidFill>
              </a:rPr>
              <a:t>을 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도움말을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번호 </a:t>
            </a:r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검색 시작을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번호 </a:t>
            </a:r>
            <a:r>
              <a:rPr lang="en-US" altLang="ko-KR" dirty="0" smtClean="0">
                <a:solidFill>
                  <a:srgbClr val="000000"/>
                </a:solidFill>
              </a:rPr>
              <a:t>(1)   11 </a:t>
            </a:r>
            <a:r>
              <a:rPr lang="ko-KR" altLang="en-US" dirty="0" err="1" smtClean="0">
                <a:solidFill>
                  <a:srgbClr val="000000"/>
                </a:solidFill>
              </a:rPr>
              <a:t>엔트리</a:t>
            </a:r>
            <a:r>
              <a:rPr lang="ko-KR" altLang="en-US" dirty="0" smtClean="0">
                <a:solidFill>
                  <a:srgbClr val="000000"/>
                </a:solidFill>
              </a:rPr>
              <a:t> 있음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LTVD </a:t>
            </a:r>
            <a:r>
              <a:rPr lang="ko-KR" altLang="en-US" dirty="0" smtClean="0">
                <a:solidFill>
                  <a:srgbClr val="000000"/>
                </a:solidFill>
              </a:rPr>
              <a:t>번호를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라인을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서류 추가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파일 업로드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저장 경로를 찾아 </a:t>
            </a:r>
            <a:r>
              <a:rPr lang="ko-KR" altLang="en-US" dirty="0" smtClean="0"/>
              <a:t>두 번 클릭</a:t>
            </a:r>
            <a:r>
              <a:rPr lang="ko-KR" altLang="en-US" dirty="0" smtClean="0">
                <a:solidFill>
                  <a:srgbClr val="000000"/>
                </a:solidFill>
              </a:rPr>
              <a:t>하십시오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서류 조회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pPr>
              <a:buNone/>
            </a:pPr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서류를 확인합니다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닫기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7096" y="5085184"/>
            <a:ext cx="1512168" cy="630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817096" y="5157192"/>
            <a:ext cx="504056" cy="50405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321152" y="5157192"/>
            <a:ext cx="360040" cy="50405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681192" y="5157192"/>
            <a:ext cx="576064" cy="50405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368824" y="1268760"/>
            <a:ext cx="432048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Shape 56"/>
          <p:cNvCxnSpPr>
            <a:stCxn id="13" idx="2"/>
            <a:endCxn id="11" idx="0"/>
          </p:cNvCxnSpPr>
          <p:nvPr/>
        </p:nvCxnSpPr>
        <p:spPr>
          <a:xfrm rot="16200000" flipH="1">
            <a:off x="3242810" y="1898830"/>
            <a:ext cx="3600400" cy="2916324"/>
          </a:xfrm>
          <a:prstGeom prst="bentConnector3">
            <a:avLst>
              <a:gd name="adj1" fmla="val 84669"/>
            </a:avLst>
          </a:prstGeom>
          <a:ln w="25400">
            <a:solidFill>
              <a:schemeClr val="tx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모서리가 둥근 사각형 설명선 16"/>
          <p:cNvSpPr/>
          <p:nvPr/>
        </p:nvSpPr>
        <p:spPr>
          <a:xfrm>
            <a:off x="5529064" y="5805264"/>
            <a:ext cx="1944216" cy="504056"/>
          </a:xfrm>
          <a:prstGeom prst="wedgeRoundRectCallout">
            <a:avLst>
              <a:gd name="adj1" fmla="val -708"/>
              <a:gd name="adj2" fmla="val -80098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첨부서류 미리 보기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8" name="모서리가 둥근 사각형 설명선 17"/>
          <p:cNvSpPr/>
          <p:nvPr/>
        </p:nvSpPr>
        <p:spPr>
          <a:xfrm>
            <a:off x="3512840" y="5157192"/>
            <a:ext cx="2016224" cy="504056"/>
          </a:xfrm>
          <a:prstGeom prst="wedgeRoundRectCallout">
            <a:avLst>
              <a:gd name="adj1" fmla="val 64512"/>
              <a:gd name="adj2" fmla="val 4487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서류첨부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기관발급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7617296" y="5157192"/>
            <a:ext cx="1584176" cy="504056"/>
          </a:xfrm>
          <a:prstGeom prst="wedgeRoundRectCallout">
            <a:avLst>
              <a:gd name="adj1" fmla="val -71830"/>
              <a:gd name="adj2" fmla="val -9550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첨부서류 삭제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ko-KR" altLang="en-US" dirty="0" smtClean="0"/>
              <a:t>잘못된 서류입니다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서류 삭제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다시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</a:rPr>
              <a:t>서류 추가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파일 업로드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저장 경로를 찾아 </a:t>
            </a:r>
            <a:r>
              <a:rPr lang="ko-KR" altLang="en-US" dirty="0" err="1" smtClean="0">
                <a:solidFill>
                  <a:srgbClr val="000000"/>
                </a:solidFill>
              </a:rPr>
              <a:t>두번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/>
              <a:t>클</a:t>
            </a:r>
            <a:r>
              <a:rPr lang="ko-KR" altLang="en-US" dirty="0" smtClean="0">
                <a:solidFill>
                  <a:srgbClr val="000000"/>
                </a:solidFill>
              </a:rPr>
              <a:t>릭하십시오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서류 조회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ko-KR" altLang="en-US" dirty="0" smtClean="0"/>
              <a:t>첨부된 서류를 확인하십시오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닫기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88504" y="836712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고객용 원산지증명서</a:t>
            </a:r>
            <a:r>
              <a:rPr lang="en-US" altLang="ko-KR" dirty="0" smtClean="0">
                <a:solidFill>
                  <a:srgbClr val="000000"/>
                </a:solidFill>
              </a:rPr>
              <a:t>/</a:t>
            </a:r>
            <a:r>
              <a:rPr lang="ko-KR" altLang="en-US" dirty="0" smtClean="0">
                <a:solidFill>
                  <a:srgbClr val="000000"/>
                </a:solidFill>
              </a:rPr>
              <a:t>확인서 첨부파일관리</a:t>
            </a:r>
          </a:p>
          <a:p>
            <a:pPr>
              <a:buNone/>
            </a:pPr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(1)“</a:t>
            </a:r>
            <a:r>
              <a:rPr lang="ko-KR" altLang="en-US" dirty="0" smtClean="0">
                <a:solidFill>
                  <a:srgbClr val="000000"/>
                </a:solidFill>
              </a:rPr>
              <a:t>기관발급 번호</a:t>
            </a:r>
            <a:r>
              <a:rPr lang="en-US" altLang="ko-KR" dirty="0" smtClean="0"/>
              <a:t>”</a:t>
            </a:r>
            <a:r>
              <a:rPr lang="ko-KR" altLang="en-US" dirty="0" smtClean="0"/>
              <a:t>를 클릭하시고</a:t>
            </a:r>
            <a:r>
              <a:rPr lang="en-US" altLang="ko-KR" dirty="0" smtClean="0"/>
              <a:t>,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en-US" altLang="ko-KR" dirty="0" smtClean="0"/>
              <a:t>2</a:t>
            </a:r>
            <a:r>
              <a:rPr lang="en-US" altLang="ko-KR" dirty="0" smtClean="0">
                <a:solidFill>
                  <a:srgbClr val="000000"/>
                </a:solidFill>
              </a:rPr>
              <a:t>)”</a:t>
            </a:r>
            <a:r>
              <a:rPr lang="ko-KR" altLang="en-US" dirty="0" smtClean="0">
                <a:solidFill>
                  <a:srgbClr val="000000"/>
                </a:solidFill>
              </a:rPr>
              <a:t>기관발급 번호</a:t>
            </a:r>
            <a:r>
              <a:rPr lang="en-US" altLang="ko-KR" dirty="0" smtClean="0">
                <a:solidFill>
                  <a:srgbClr val="000000"/>
                </a:solidFill>
              </a:rPr>
              <a:t>” &amp; “</a:t>
            </a:r>
            <a:r>
              <a:rPr lang="ko-KR" altLang="en-US" dirty="0" smtClean="0"/>
              <a:t>기관발급 연도</a:t>
            </a:r>
            <a:r>
              <a:rPr lang="en-US" altLang="ko-KR" dirty="0" smtClean="0"/>
              <a:t>”</a:t>
            </a:r>
            <a:r>
              <a:rPr lang="ko-KR" altLang="en-US" dirty="0" smtClean="0"/>
              <a:t>를 기입한다 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8784404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5.</a:t>
            </a:r>
            <a:r>
              <a:rPr lang="ko-KR" altLang="en-US" dirty="0" smtClean="0"/>
              <a:t>고객 원산지 증명서</a:t>
            </a:r>
            <a:r>
              <a:rPr lang="en-US" altLang="ko-KR" dirty="0" smtClean="0"/>
              <a:t>/</a:t>
            </a:r>
            <a:r>
              <a:rPr lang="ko-KR" altLang="en-US" dirty="0" smtClean="0"/>
              <a:t>확인서 첨부파일 관리</a:t>
            </a:r>
            <a:r>
              <a:rPr kumimoji="1" lang="en-US" altLang="ko-KR" dirty="0" smtClean="0">
                <a:solidFill>
                  <a:srgbClr val="000000"/>
                </a:solidFill>
              </a:rPr>
              <a:t>_(GTS_T</a:t>
            </a:r>
            <a:r>
              <a:rPr kumimoji="1" lang="ko-KR" altLang="en-US" dirty="0" smtClean="0">
                <a:solidFill>
                  <a:srgbClr val="000000"/>
                </a:solidFill>
              </a:rPr>
              <a:t>코드</a:t>
            </a:r>
            <a:r>
              <a:rPr kumimoji="1" lang="en-US" altLang="ko-KR" dirty="0" smtClean="0">
                <a:solidFill>
                  <a:srgbClr val="000000"/>
                </a:solidFill>
              </a:rPr>
              <a:t>:Z</a:t>
            </a:r>
            <a:r>
              <a:rPr lang="en-US" altLang="ko-KR" dirty="0" smtClean="0">
                <a:solidFill>
                  <a:srgbClr val="000000"/>
                </a:solidFill>
              </a:rPr>
              <a:t>FTR0070)</a:t>
            </a:r>
            <a:r>
              <a:rPr kumimoji="1" lang="ko-KR" altLang="en-US" dirty="0" smtClean="0">
                <a:solidFill>
                  <a:srgbClr val="000000"/>
                </a:solidFill>
              </a:rPr>
              <a:t>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증빙서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첨부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4848" y="4221088"/>
            <a:ext cx="15811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5385048" y="4581128"/>
            <a:ext cx="237626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기록 내역</a:t>
            </a: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기관발급번호</a:t>
            </a: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lvl="0" indent="-28575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500" b="1" dirty="0" smtClean="0">
                <a:latin typeface="맑은 고딕" pitchFamily="50" charset="-127"/>
                <a:ea typeface="맑은 고딕" pitchFamily="50" charset="-127"/>
              </a:rPr>
              <a:t>2.</a:t>
            </a:r>
            <a:r>
              <a:rPr kumimoji="1" lang="ko-KR" altLang="en-US" sz="1500" b="1" dirty="0" smtClean="0">
                <a:latin typeface="맑은 고딕" pitchFamily="50" charset="-127"/>
                <a:ea typeface="맑은 고딕" pitchFamily="50" charset="-127"/>
              </a:rPr>
              <a:t>기관발급연도 기입</a:t>
            </a:r>
            <a:endParaRPr kumimoji="1" lang="en-US" altLang="ko-KR" sz="15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96816" y="836712"/>
            <a:ext cx="6120680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3584848" y="1268760"/>
            <a:ext cx="648072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96816" y="1916832"/>
            <a:ext cx="2736304" cy="57606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Oval 6"/>
          <p:cNvSpPr>
            <a:spLocks noChangeArrowheads="1"/>
          </p:cNvSpPr>
          <p:nvPr/>
        </p:nvSpPr>
        <p:spPr bwMode="auto">
          <a:xfrm>
            <a:off x="4304928" y="105273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5" name="Oval 6"/>
          <p:cNvSpPr>
            <a:spLocks noChangeArrowheads="1"/>
          </p:cNvSpPr>
          <p:nvPr/>
        </p:nvSpPr>
        <p:spPr bwMode="auto">
          <a:xfrm>
            <a:off x="6105128" y="177281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2480" y="260648"/>
            <a:ext cx="6480720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/>
              <a:t>6. I/V(</a:t>
            </a:r>
            <a:r>
              <a:rPr kumimoji="1" lang="ko-KR" altLang="en-US" dirty="0" smtClean="0"/>
              <a:t>상업송장</a:t>
            </a:r>
            <a:r>
              <a:rPr kumimoji="1" lang="en-US" altLang="ko-KR" dirty="0" smtClean="0"/>
              <a:t>) </a:t>
            </a:r>
            <a:r>
              <a:rPr kumimoji="1" lang="ko-KR" altLang="en-US" dirty="0" smtClean="0"/>
              <a:t>원산지 신고서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문안기재</a:t>
            </a:r>
            <a:r>
              <a:rPr kumimoji="1" lang="en-US" altLang="ko-KR" dirty="0" smtClean="0"/>
              <a:t>_ERP_ZTET202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 smtClean="0">
                <a:solidFill>
                  <a:schemeClr val="bg1"/>
                </a:solidFill>
              </a:rPr>
              <a:t>I/V(</a:t>
            </a:r>
            <a:r>
              <a:rPr kumimoji="1" lang="ko-KR" altLang="en-US" b="1" dirty="0" smtClean="0">
                <a:solidFill>
                  <a:schemeClr val="bg1"/>
                </a:solidFill>
              </a:rPr>
              <a:t>상업송장</a:t>
            </a:r>
            <a:r>
              <a:rPr kumimoji="1" lang="en-US" altLang="ko-KR" b="1" dirty="0" smtClean="0">
                <a:solidFill>
                  <a:schemeClr val="bg1"/>
                </a:solidFill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2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Invoice </a:t>
            </a:r>
            <a:r>
              <a:rPr lang="ko-KR" altLang="en-US" dirty="0" smtClean="0"/>
              <a:t>출력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kumimoji="1" lang="en-US" altLang="ko-KR" dirty="0" smtClean="0"/>
              <a:t>ZTET202-</a:t>
            </a:r>
            <a:r>
              <a:rPr kumimoji="1" lang="ko-KR" altLang="en-US" dirty="0" smtClean="0"/>
              <a:t>조회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2840" y="908720"/>
            <a:ext cx="590465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800872" y="2996952"/>
            <a:ext cx="792088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2480" y="260648"/>
            <a:ext cx="6480720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/>
              <a:t>6. I/V(</a:t>
            </a:r>
            <a:r>
              <a:rPr kumimoji="1" lang="ko-KR" altLang="en-US" dirty="0" smtClean="0"/>
              <a:t>상업송장</a:t>
            </a:r>
            <a:r>
              <a:rPr kumimoji="1" lang="en-US" altLang="ko-KR" dirty="0" smtClean="0"/>
              <a:t>) </a:t>
            </a:r>
            <a:r>
              <a:rPr kumimoji="1" lang="ko-KR" altLang="en-US" dirty="0" smtClean="0"/>
              <a:t>원산지 신고서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문안기재</a:t>
            </a:r>
            <a:r>
              <a:rPr kumimoji="1" lang="en-US" altLang="ko-KR" dirty="0" smtClean="0"/>
              <a:t>_ERP_ZTET202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 smtClean="0">
                <a:solidFill>
                  <a:schemeClr val="bg1"/>
                </a:solidFill>
              </a:rPr>
              <a:t>I/V(</a:t>
            </a:r>
            <a:r>
              <a:rPr kumimoji="1" lang="ko-KR" altLang="en-US" b="1" dirty="0" smtClean="0">
                <a:solidFill>
                  <a:schemeClr val="bg1"/>
                </a:solidFill>
              </a:rPr>
              <a:t>상업송장</a:t>
            </a:r>
            <a:r>
              <a:rPr kumimoji="1" lang="en-US" altLang="ko-KR" b="1" dirty="0" smtClean="0">
                <a:solidFill>
                  <a:schemeClr val="bg1"/>
                </a:solidFill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4848" y="908720"/>
            <a:ext cx="5832648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584848" y="1556792"/>
            <a:ext cx="1224136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Invoice </a:t>
            </a:r>
            <a:r>
              <a:rPr lang="ko-KR" altLang="en-US" dirty="0" smtClean="0"/>
              <a:t>출력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en-US" altLang="ko-KR" dirty="0" smtClean="0">
                <a:solidFill>
                  <a:schemeClr val="tx1"/>
                </a:solidFill>
              </a:rPr>
              <a:t>Shipping document </a:t>
            </a:r>
            <a:r>
              <a:rPr lang="ko-KR" altLang="en-US" dirty="0" smtClean="0">
                <a:solidFill>
                  <a:schemeClr val="tx1"/>
                </a:solidFill>
              </a:rPr>
              <a:t>입력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980728"/>
            <a:ext cx="6120680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직사각형 60"/>
          <p:cNvSpPr/>
          <p:nvPr/>
        </p:nvSpPr>
        <p:spPr>
          <a:xfrm>
            <a:off x="4592960" y="2132856"/>
            <a:ext cx="2952328" cy="576064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2" name="모서리가 둥근 사각형 설명선 61"/>
          <p:cNvSpPr/>
          <p:nvPr/>
        </p:nvSpPr>
        <p:spPr>
          <a:xfrm>
            <a:off x="3584848" y="5085184"/>
            <a:ext cx="2232248" cy="576064"/>
          </a:xfrm>
          <a:prstGeom prst="wedgeRoundRectCallout">
            <a:avLst>
              <a:gd name="adj1" fmla="val 28712"/>
              <a:gd name="adj2" fmla="val -460490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rgbClr val="000099"/>
                </a:solidFill>
              </a:rPr>
              <a:t>세방전지</a:t>
            </a:r>
            <a:r>
              <a:rPr lang="en-US" altLang="ko-KR" sz="1200" b="1" dirty="0" smtClean="0">
                <a:solidFill>
                  <a:srgbClr val="000099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99"/>
                </a:solidFill>
              </a:rPr>
              <a:t>판매처</a:t>
            </a:r>
            <a:r>
              <a:rPr lang="en-US" altLang="ko-KR" sz="1200" b="1" dirty="0" smtClean="0">
                <a:solidFill>
                  <a:srgbClr val="000099"/>
                </a:solidFill>
              </a:rPr>
              <a:t>)</a:t>
            </a:r>
          </a:p>
        </p:txBody>
      </p:sp>
      <p:sp>
        <p:nvSpPr>
          <p:cNvPr id="71" name="모서리가 둥근 사각형 설명선 70"/>
          <p:cNvSpPr/>
          <p:nvPr/>
        </p:nvSpPr>
        <p:spPr>
          <a:xfrm>
            <a:off x="6609184" y="5085184"/>
            <a:ext cx="2520280" cy="648072"/>
          </a:xfrm>
          <a:prstGeom prst="wedgeRoundRectCallout">
            <a:avLst>
              <a:gd name="adj1" fmla="val -20468"/>
              <a:gd name="adj2" fmla="val -536716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rgbClr val="000099"/>
                </a:solidFill>
              </a:rPr>
              <a:t>고객</a:t>
            </a:r>
            <a:r>
              <a:rPr lang="en-US" altLang="ko-KR" sz="1200" b="1" dirty="0" smtClean="0">
                <a:solidFill>
                  <a:srgbClr val="000099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99"/>
                </a:solidFill>
              </a:rPr>
              <a:t>주문처</a:t>
            </a:r>
            <a:r>
              <a:rPr lang="en-US" altLang="ko-KR" sz="1200" b="1" dirty="0" smtClean="0">
                <a:solidFill>
                  <a:srgbClr val="000099"/>
                </a:solidFill>
              </a:rPr>
              <a:t>)</a:t>
            </a:r>
          </a:p>
        </p:txBody>
      </p:sp>
      <p:sp>
        <p:nvSpPr>
          <p:cNvPr id="72" name="직사각형 71"/>
          <p:cNvSpPr/>
          <p:nvPr/>
        </p:nvSpPr>
        <p:spPr>
          <a:xfrm>
            <a:off x="5961112" y="1772816"/>
            <a:ext cx="1800200" cy="144016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584848" y="1916832"/>
            <a:ext cx="576064" cy="144016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2480" y="260648"/>
            <a:ext cx="6480720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/>
              <a:t>6. I/V(</a:t>
            </a:r>
            <a:r>
              <a:rPr kumimoji="1" lang="ko-KR" altLang="en-US" dirty="0" smtClean="0"/>
              <a:t>상업송장</a:t>
            </a:r>
            <a:r>
              <a:rPr kumimoji="1" lang="en-US" altLang="ko-KR" dirty="0" smtClean="0"/>
              <a:t>) </a:t>
            </a:r>
            <a:r>
              <a:rPr kumimoji="1" lang="ko-KR" altLang="en-US" dirty="0" smtClean="0"/>
              <a:t>원산지 신고서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문안기재</a:t>
            </a:r>
            <a:r>
              <a:rPr kumimoji="1" lang="en-US" altLang="ko-KR" dirty="0" smtClean="0"/>
              <a:t>_ERP_ZTET202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 smtClean="0">
                <a:solidFill>
                  <a:schemeClr val="bg1"/>
                </a:solidFill>
              </a:rPr>
              <a:t>I/V(</a:t>
            </a:r>
            <a:r>
              <a:rPr kumimoji="1" lang="ko-KR" altLang="en-US" b="1" dirty="0" smtClean="0">
                <a:solidFill>
                  <a:schemeClr val="bg1"/>
                </a:solidFill>
              </a:rPr>
              <a:t>상업송장</a:t>
            </a:r>
            <a:r>
              <a:rPr kumimoji="1" lang="en-US" altLang="ko-KR" b="1" dirty="0" smtClean="0">
                <a:solidFill>
                  <a:schemeClr val="bg1"/>
                </a:solidFill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Invoice </a:t>
            </a:r>
            <a:r>
              <a:rPr lang="ko-KR" altLang="en-US" dirty="0" smtClean="0"/>
              <a:t>출력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(1)General </a:t>
            </a:r>
            <a:r>
              <a:rPr lang="ko-KR" altLang="en-US" dirty="0" err="1" smtClean="0">
                <a:solidFill>
                  <a:srgbClr val="000000"/>
                </a:solidFill>
              </a:rPr>
              <a:t>뷰를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/>
              <a:t>클</a:t>
            </a:r>
            <a:r>
              <a:rPr lang="ko-KR" altLang="en-US" dirty="0" smtClean="0">
                <a:solidFill>
                  <a:srgbClr val="000000"/>
                </a:solidFill>
              </a:rPr>
              <a:t>릭하십시오</a:t>
            </a:r>
            <a:endParaRPr lang="ko-KR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4808" y="1052736"/>
            <a:ext cx="641278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7761312" y="2996952"/>
            <a:ext cx="720080" cy="432048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24808" y="4697760"/>
            <a:ext cx="6480720" cy="1323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097016" y="1844824"/>
            <a:ext cx="720080" cy="216024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24808" y="5661248"/>
            <a:ext cx="6408712" cy="432048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7545288" y="2420888"/>
            <a:ext cx="1440160" cy="288032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02263" y="2492896"/>
            <a:ext cx="241742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2480" y="260648"/>
            <a:ext cx="6480720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/>
              <a:t>6. I/V(</a:t>
            </a:r>
            <a:r>
              <a:rPr kumimoji="1" lang="ko-KR" altLang="en-US" dirty="0" smtClean="0"/>
              <a:t>상업송장</a:t>
            </a:r>
            <a:r>
              <a:rPr kumimoji="1" lang="en-US" altLang="ko-KR" dirty="0" smtClean="0"/>
              <a:t>) </a:t>
            </a:r>
            <a:r>
              <a:rPr kumimoji="1" lang="ko-KR" altLang="en-US" dirty="0" smtClean="0"/>
              <a:t>원산지 신고서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문안기재</a:t>
            </a:r>
            <a:r>
              <a:rPr kumimoji="1" lang="en-US" altLang="ko-KR" dirty="0" smtClean="0"/>
              <a:t>_ERP_ZTET202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 smtClean="0">
                <a:solidFill>
                  <a:schemeClr val="bg1"/>
                </a:solidFill>
              </a:rPr>
              <a:t>I/V(</a:t>
            </a:r>
            <a:r>
              <a:rPr kumimoji="1" lang="ko-KR" altLang="en-US" b="1" dirty="0" smtClean="0">
                <a:solidFill>
                  <a:schemeClr val="bg1"/>
                </a:solidFill>
              </a:rPr>
              <a:t>상업송장</a:t>
            </a:r>
            <a:r>
              <a:rPr kumimoji="1" lang="en-US" altLang="ko-KR" b="1" dirty="0" smtClean="0">
                <a:solidFill>
                  <a:schemeClr val="bg1"/>
                </a:solidFill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1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Invoice </a:t>
            </a:r>
            <a:r>
              <a:rPr lang="ko-KR" altLang="en-US" dirty="0" smtClean="0"/>
              <a:t>출력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en-US" altLang="ko-KR" dirty="0" smtClean="0"/>
              <a:t>C/I(each)</a:t>
            </a:r>
            <a:r>
              <a:rPr lang="ko-KR" altLang="en-US" dirty="0" smtClean="0"/>
              <a:t>선택 후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>
                <a:solidFill>
                  <a:schemeClr val="tx1"/>
                </a:solidFill>
              </a:rPr>
              <a:t>원산지 신고문안 점검을 클릭하십시오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7" name="모서리가 둥근 사각형 설명선 16"/>
          <p:cNvSpPr/>
          <p:nvPr/>
        </p:nvSpPr>
        <p:spPr>
          <a:xfrm>
            <a:off x="416496" y="5517232"/>
            <a:ext cx="2592288" cy="576064"/>
          </a:xfrm>
          <a:prstGeom prst="wedgeRoundRectCallout">
            <a:avLst>
              <a:gd name="adj1" fmla="val 60575"/>
              <a:gd name="adj2" fmla="val 38308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신고문안 공란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확인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8" name="모서리가 둥근 사각형 설명선 17"/>
          <p:cNvSpPr/>
          <p:nvPr/>
        </p:nvSpPr>
        <p:spPr>
          <a:xfrm>
            <a:off x="416496" y="3861048"/>
            <a:ext cx="2592288" cy="576064"/>
          </a:xfrm>
          <a:prstGeom prst="wedgeRoundRectCallout">
            <a:avLst>
              <a:gd name="adj1" fmla="val 224756"/>
              <a:gd name="adj2" fmla="val -250248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b="1" dirty="0" err="1" smtClean="0">
                <a:solidFill>
                  <a:schemeClr val="tx1"/>
                </a:solidFill>
              </a:rPr>
              <a:t>적색불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판정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미실행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400" b="1" dirty="0" smtClean="0">
                <a:solidFill>
                  <a:schemeClr val="tx1"/>
                </a:solidFill>
              </a:rPr>
              <a:t>점검 클릭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 KR,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문안 생성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9" name="Oval 6"/>
          <p:cNvSpPr>
            <a:spLocks noChangeArrowheads="1"/>
          </p:cNvSpPr>
          <p:nvPr/>
        </p:nvSpPr>
        <p:spPr bwMode="auto">
          <a:xfrm>
            <a:off x="4880992" y="1556792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7257256" y="213285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Oval 6"/>
          <p:cNvSpPr>
            <a:spLocks noChangeArrowheads="1"/>
          </p:cNvSpPr>
          <p:nvPr/>
        </p:nvSpPr>
        <p:spPr bwMode="auto">
          <a:xfrm>
            <a:off x="488504" y="558924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416496" y="4653136"/>
            <a:ext cx="2592288" cy="648072"/>
          </a:xfrm>
          <a:prstGeom prst="wedgeRoundRectCallout">
            <a:avLst>
              <a:gd name="adj1" fmla="val 232153"/>
              <a:gd name="adj2" fmla="val -239908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dirty="0" smtClean="0">
                <a:solidFill>
                  <a:schemeClr val="tx1"/>
                </a:solidFill>
              </a:rPr>
              <a:t>KR,NONKR</a:t>
            </a:r>
            <a:r>
              <a:rPr lang="ko-KR" altLang="en-US" sz="1400" dirty="0" smtClean="0">
                <a:solidFill>
                  <a:schemeClr val="tx1"/>
                </a:solidFill>
              </a:rPr>
              <a:t>이 없음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확인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4" name="Oval 6"/>
          <p:cNvSpPr>
            <a:spLocks noChangeArrowheads="1"/>
          </p:cNvSpPr>
          <p:nvPr/>
        </p:nvSpPr>
        <p:spPr bwMode="auto">
          <a:xfrm>
            <a:off x="416496" y="465313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7617296" y="1052736"/>
            <a:ext cx="2008423" cy="360040"/>
          </a:xfrm>
          <a:prstGeom prst="bevel">
            <a:avLst>
              <a:gd name="adj" fmla="val 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원산지신고문안 실행 전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980728"/>
            <a:ext cx="6336704" cy="309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96816" y="4365104"/>
            <a:ext cx="6336704" cy="1575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440832" y="5301208"/>
            <a:ext cx="5832648" cy="576064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905328" y="2924944"/>
            <a:ext cx="720080" cy="432048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20952" y="1916832"/>
            <a:ext cx="1584175" cy="675150"/>
          </a:xfrm>
          <a:prstGeom prst="rect">
            <a:avLst/>
          </a:prstGeom>
          <a:noFill/>
          <a:ln w="25400">
            <a:solidFill>
              <a:srgbClr val="0033CC"/>
            </a:solidFill>
            <a:prstDash val="sysDash"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5313040" y="1052736"/>
            <a:ext cx="288032" cy="216024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2480" y="260648"/>
            <a:ext cx="6480720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/>
              <a:t>6. I/V(</a:t>
            </a:r>
            <a:r>
              <a:rPr kumimoji="1" lang="ko-KR" altLang="en-US" dirty="0" smtClean="0"/>
              <a:t>상업송장</a:t>
            </a:r>
            <a:r>
              <a:rPr kumimoji="1" lang="en-US" altLang="ko-KR" dirty="0" smtClean="0"/>
              <a:t>) </a:t>
            </a:r>
            <a:r>
              <a:rPr kumimoji="1" lang="ko-KR" altLang="en-US" dirty="0" smtClean="0"/>
              <a:t>원산지 신고서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문안기재</a:t>
            </a:r>
            <a:r>
              <a:rPr kumimoji="1" lang="en-US" altLang="ko-KR" dirty="0" smtClean="0"/>
              <a:t>_ERP_ZTET202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 smtClean="0">
                <a:solidFill>
                  <a:schemeClr val="bg1"/>
                </a:solidFill>
              </a:rPr>
              <a:t>I/V(</a:t>
            </a:r>
            <a:r>
              <a:rPr kumimoji="1" lang="ko-KR" altLang="en-US" b="1" dirty="0" smtClean="0">
                <a:solidFill>
                  <a:schemeClr val="bg1"/>
                </a:solidFill>
              </a:rPr>
              <a:t>상업송장</a:t>
            </a:r>
            <a:r>
              <a:rPr kumimoji="1" lang="en-US" altLang="ko-KR" b="1" dirty="0" smtClean="0">
                <a:solidFill>
                  <a:schemeClr val="bg1"/>
                </a:solidFill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7617296" y="1052736"/>
            <a:ext cx="2008423" cy="360040"/>
          </a:xfrm>
          <a:prstGeom prst="bevel">
            <a:avLst>
              <a:gd name="adj" fmla="val 0"/>
            </a:avLst>
          </a:prstGeom>
          <a:solidFill>
            <a:srgbClr val="92D05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원산지신고문안 실행 후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Invoice </a:t>
            </a:r>
            <a:r>
              <a:rPr lang="ko-KR" altLang="en-US" dirty="0" smtClean="0"/>
              <a:t>출력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/>
              <a:t>(2)</a:t>
            </a:r>
            <a:r>
              <a:rPr lang="ko-KR" altLang="en-US" dirty="0" smtClean="0">
                <a:solidFill>
                  <a:schemeClr val="tx1"/>
                </a:solidFill>
              </a:rPr>
              <a:t>신고문안 </a:t>
            </a:r>
            <a:r>
              <a:rPr lang="ko-KR" altLang="en-US" dirty="0" err="1" smtClean="0">
                <a:solidFill>
                  <a:schemeClr val="tx1"/>
                </a:solidFill>
              </a:rPr>
              <a:t>점검후</a:t>
            </a:r>
            <a:r>
              <a:rPr lang="ko-KR" altLang="en-US" dirty="0" smtClean="0">
                <a:solidFill>
                  <a:schemeClr val="tx1"/>
                </a:solidFill>
              </a:rPr>
              <a:t> 인쇄를 하십시오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>
              <a:buNone/>
            </a:pP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5" name="모서리가 둥근 사각형 설명선 14"/>
          <p:cNvSpPr/>
          <p:nvPr/>
        </p:nvSpPr>
        <p:spPr>
          <a:xfrm>
            <a:off x="416496" y="5445224"/>
            <a:ext cx="2664296" cy="504056"/>
          </a:xfrm>
          <a:prstGeom prst="wedgeRoundRectCallout">
            <a:avLst>
              <a:gd name="adj1" fmla="val 68466"/>
              <a:gd name="adj2" fmla="val -3424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신고문안 생성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확인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16" name="모서리가 둥근 사각형 설명선 15"/>
          <p:cNvSpPr/>
          <p:nvPr/>
        </p:nvSpPr>
        <p:spPr>
          <a:xfrm>
            <a:off x="416496" y="3789040"/>
            <a:ext cx="2736304" cy="576064"/>
          </a:xfrm>
          <a:prstGeom prst="wedgeRoundRectCallout">
            <a:avLst>
              <a:gd name="adj1" fmla="val 216802"/>
              <a:gd name="adj2" fmla="val -234692"/>
              <a:gd name="adj3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녹색불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판정 실행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점검 클릭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KR NONKR,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문안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생성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7" name="Oval 6"/>
          <p:cNvSpPr>
            <a:spLocks noChangeArrowheads="1"/>
          </p:cNvSpPr>
          <p:nvPr/>
        </p:nvSpPr>
        <p:spPr bwMode="auto">
          <a:xfrm>
            <a:off x="7545288" y="213285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Oval 6"/>
          <p:cNvSpPr>
            <a:spLocks noChangeArrowheads="1"/>
          </p:cNvSpPr>
          <p:nvPr/>
        </p:nvSpPr>
        <p:spPr bwMode="auto">
          <a:xfrm>
            <a:off x="416496" y="5517232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416496" y="4581128"/>
            <a:ext cx="2664296" cy="648072"/>
          </a:xfrm>
          <a:prstGeom prst="wedgeRoundRectCallout">
            <a:avLst>
              <a:gd name="adj1" fmla="val 229522"/>
              <a:gd name="adj2" fmla="val -239908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dirty="0" smtClean="0">
                <a:solidFill>
                  <a:schemeClr val="tx1"/>
                </a:solidFill>
              </a:rPr>
              <a:t>KR,NONKR</a:t>
            </a:r>
            <a:r>
              <a:rPr lang="ko-KR" altLang="en-US" sz="1400" dirty="0" smtClean="0">
                <a:solidFill>
                  <a:schemeClr val="tx1"/>
                </a:solidFill>
              </a:rPr>
              <a:t>이 생성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</a:rPr>
              <a:t>확인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416496" y="465313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761312" y="2420888"/>
            <a:ext cx="1152128" cy="288032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169024" y="1628800"/>
            <a:ext cx="720080" cy="216024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auto">
          <a:xfrm>
            <a:off x="5817096" y="126876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24" name="모서리가 둥근 사각형 설명선 23"/>
          <p:cNvSpPr/>
          <p:nvPr/>
        </p:nvSpPr>
        <p:spPr>
          <a:xfrm>
            <a:off x="416496" y="3140968"/>
            <a:ext cx="2664296" cy="504056"/>
          </a:xfrm>
          <a:prstGeom prst="wedgeRoundRectCallout">
            <a:avLst>
              <a:gd name="adj1" fmla="val 133811"/>
              <a:gd name="adj2" fmla="val -426143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인쇄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실행시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파업창</a:t>
            </a:r>
            <a:r>
              <a:rPr lang="ko-KR" altLang="en-US" sz="1400" dirty="0" smtClean="0">
                <a:solidFill>
                  <a:schemeClr val="tx1"/>
                </a:solidFill>
              </a:rPr>
              <a:t> 생성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25" name="Oval 6"/>
          <p:cNvSpPr>
            <a:spLocks noChangeArrowheads="1"/>
          </p:cNvSpPr>
          <p:nvPr/>
        </p:nvSpPr>
        <p:spPr bwMode="auto">
          <a:xfrm>
            <a:off x="416496" y="314096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4808" y="908720"/>
            <a:ext cx="6105128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모서리가 둥근 사각형 설명선 8"/>
          <p:cNvSpPr/>
          <p:nvPr/>
        </p:nvSpPr>
        <p:spPr>
          <a:xfrm>
            <a:off x="6105128" y="4509120"/>
            <a:ext cx="1656184" cy="360040"/>
          </a:xfrm>
          <a:prstGeom prst="wedgeRoundRectCallout">
            <a:avLst>
              <a:gd name="adj1" fmla="val -92211"/>
              <a:gd name="adj2" fmla="val -375945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Shipping document</a:t>
            </a:r>
          </a:p>
        </p:txBody>
      </p:sp>
      <p:sp>
        <p:nvSpPr>
          <p:cNvPr id="10" name="모서리가 둥근 사각형 설명선 9"/>
          <p:cNvSpPr/>
          <p:nvPr/>
        </p:nvSpPr>
        <p:spPr>
          <a:xfrm>
            <a:off x="7473280" y="2708920"/>
            <a:ext cx="1656184" cy="432048"/>
          </a:xfrm>
          <a:prstGeom prst="wedgeRoundRectCallout">
            <a:avLst>
              <a:gd name="adj1" fmla="val -54298"/>
              <a:gd name="adj2" fmla="val 82750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kumimoji="1" lang="en-US" altLang="ko-KR" sz="12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Commercial Invoice</a:t>
            </a:r>
            <a:endParaRPr lang="en-US" altLang="ko-KR" sz="1200" dirty="0" smtClean="0">
              <a:solidFill>
                <a:schemeClr val="tx1"/>
              </a:solidFill>
            </a:endParaRPr>
          </a:p>
        </p:txBody>
      </p:sp>
      <p:sp>
        <p:nvSpPr>
          <p:cNvPr id="11" name="모서리가 둥근 사각형 설명선 10"/>
          <p:cNvSpPr/>
          <p:nvPr/>
        </p:nvSpPr>
        <p:spPr>
          <a:xfrm>
            <a:off x="3296816" y="4437112"/>
            <a:ext cx="2016224" cy="423664"/>
          </a:xfrm>
          <a:prstGeom prst="wedgeRoundRectCallout">
            <a:avLst>
              <a:gd name="adj1" fmla="val 20004"/>
              <a:gd name="adj2" fmla="val -158033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대금청구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(Billing)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문서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4736976" y="1412776"/>
            <a:ext cx="1512168" cy="360040"/>
          </a:xfrm>
          <a:prstGeom prst="wedgeRoundRectCallout">
            <a:avLst>
              <a:gd name="adj1" fmla="val -6091"/>
              <a:gd name="adj2" fmla="val 269345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판매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(S/O)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문서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833320" y="2060848"/>
            <a:ext cx="504056" cy="288032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2480" y="260648"/>
            <a:ext cx="6480720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/>
              <a:t>6. I/V(</a:t>
            </a:r>
            <a:r>
              <a:rPr kumimoji="1" lang="ko-KR" altLang="en-US" dirty="0" smtClean="0"/>
              <a:t>상업송장</a:t>
            </a:r>
            <a:r>
              <a:rPr kumimoji="1" lang="en-US" altLang="ko-KR" dirty="0" smtClean="0"/>
              <a:t>) </a:t>
            </a:r>
            <a:r>
              <a:rPr kumimoji="1" lang="ko-KR" altLang="en-US" dirty="0" smtClean="0"/>
              <a:t>원산지 신고서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문안기재</a:t>
            </a:r>
            <a:r>
              <a:rPr kumimoji="1" lang="en-US" altLang="ko-KR" dirty="0" smtClean="0"/>
              <a:t>_ERP_ZTET202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 smtClean="0">
                <a:solidFill>
                  <a:schemeClr val="bg1"/>
                </a:solidFill>
              </a:rPr>
              <a:t>I/V(</a:t>
            </a:r>
            <a:r>
              <a:rPr kumimoji="1" lang="ko-KR" altLang="en-US" b="1" dirty="0" smtClean="0">
                <a:solidFill>
                  <a:schemeClr val="bg1"/>
                </a:solidFill>
              </a:rPr>
              <a:t>상업송장</a:t>
            </a:r>
            <a:r>
              <a:rPr kumimoji="1" lang="en-US" altLang="ko-KR" b="1" dirty="0" smtClean="0">
                <a:solidFill>
                  <a:schemeClr val="bg1"/>
                </a:solidFill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4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Invoice </a:t>
            </a:r>
            <a:r>
              <a:rPr lang="ko-KR" altLang="en-US" dirty="0" smtClean="0"/>
              <a:t>출력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/>
              <a:t>(1) History</a:t>
            </a:r>
            <a:r>
              <a:rPr lang="ko-KR" altLang="en-US" dirty="0" smtClean="0"/>
              <a:t>를 </a:t>
            </a:r>
            <a:r>
              <a:rPr lang="ko-KR" altLang="en-US" dirty="0" err="1" smtClean="0"/>
              <a:t>뷰를</a:t>
            </a:r>
            <a:r>
              <a:rPr lang="ko-KR" altLang="en-US" dirty="0" smtClean="0"/>
              <a:t> 선택하시면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상업송장 서류를 검색가능 합니다</a:t>
            </a:r>
            <a:endParaRPr lang="en-US" altLang="ko-KR" dirty="0" smtClean="0"/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송장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</a:rPr>
              <a:t>대금청구문서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r>
              <a:rPr lang="ko-KR" altLang="en-US" dirty="0" smtClean="0">
                <a:solidFill>
                  <a:schemeClr val="tx1"/>
                </a:solidFill>
              </a:rPr>
              <a:t>을 클릭하면 세부 문서 조회 가능합니다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872880" y="3717032"/>
            <a:ext cx="1728192" cy="288032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8824" y="908720"/>
            <a:ext cx="597666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직사각형 3"/>
          <p:cNvSpPr/>
          <p:nvPr/>
        </p:nvSpPr>
        <p:spPr>
          <a:xfrm>
            <a:off x="3584848" y="3212976"/>
            <a:ext cx="4176464" cy="216024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2480" y="260648"/>
            <a:ext cx="6480720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/>
              <a:t>6. I/V(</a:t>
            </a:r>
            <a:r>
              <a:rPr kumimoji="1" lang="ko-KR" altLang="en-US" dirty="0" smtClean="0"/>
              <a:t>상업송장</a:t>
            </a:r>
            <a:r>
              <a:rPr kumimoji="1" lang="en-US" altLang="ko-KR" dirty="0" smtClean="0"/>
              <a:t>) </a:t>
            </a:r>
            <a:r>
              <a:rPr kumimoji="1" lang="ko-KR" altLang="en-US" dirty="0" smtClean="0"/>
              <a:t>원산지 신고서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문안기재</a:t>
            </a:r>
            <a:r>
              <a:rPr kumimoji="1" lang="en-US" altLang="ko-KR" dirty="0" smtClean="0"/>
              <a:t>_ERP_ZTET202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 smtClean="0">
                <a:solidFill>
                  <a:schemeClr val="bg1"/>
                </a:solidFill>
              </a:rPr>
              <a:t>I/V(</a:t>
            </a:r>
            <a:r>
              <a:rPr kumimoji="1" lang="ko-KR" altLang="en-US" b="1" dirty="0" smtClean="0">
                <a:solidFill>
                  <a:schemeClr val="bg1"/>
                </a:solidFill>
              </a:rPr>
              <a:t>상업송장</a:t>
            </a:r>
            <a:r>
              <a:rPr kumimoji="1" lang="en-US" altLang="ko-KR" b="1" dirty="0" smtClean="0">
                <a:solidFill>
                  <a:schemeClr val="bg1"/>
                </a:solidFill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Invoice </a:t>
            </a:r>
            <a:r>
              <a:rPr lang="ko-KR" altLang="en-US" dirty="0" smtClean="0"/>
              <a:t>출력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 </a:t>
            </a:r>
            <a:r>
              <a:rPr lang="ko-KR" altLang="en-US" dirty="0" smtClean="0">
                <a:solidFill>
                  <a:srgbClr val="000000"/>
                </a:solidFill>
              </a:rPr>
              <a:t>송장 품목 파트너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>
              <a:buNone/>
            </a:pPr>
            <a:r>
              <a:rPr lang="en-US" altLang="ko-KR" dirty="0" smtClean="0"/>
              <a:t>WE </a:t>
            </a:r>
            <a:r>
              <a:rPr lang="ko-KR" altLang="en-US" dirty="0" err="1" smtClean="0"/>
              <a:t>납품처</a:t>
            </a:r>
            <a:r>
              <a:rPr lang="ko-KR" altLang="en-US" dirty="0" smtClean="0"/>
              <a:t> 기준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원산지 증명서 발행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모서리가 둥근 사각형 설명선 8"/>
          <p:cNvSpPr/>
          <p:nvPr/>
        </p:nvSpPr>
        <p:spPr>
          <a:xfrm>
            <a:off x="3584848" y="5085184"/>
            <a:ext cx="4968552" cy="360040"/>
          </a:xfrm>
          <a:prstGeom prst="wedgeRoundRectCallout">
            <a:avLst>
              <a:gd name="adj1" fmla="val -28053"/>
              <a:gd name="adj2" fmla="val -495876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제품 최종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납품처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원산지 증빙서 발행처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)_SHIP TO (WE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납품처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2480" y="260648"/>
            <a:ext cx="6480720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dirty="0" smtClean="0"/>
              <a:t>6. I/V(</a:t>
            </a:r>
            <a:r>
              <a:rPr kumimoji="1" lang="ko-KR" altLang="en-US" dirty="0" smtClean="0"/>
              <a:t>상업송장</a:t>
            </a:r>
            <a:r>
              <a:rPr kumimoji="1" lang="en-US" altLang="ko-KR" dirty="0" smtClean="0"/>
              <a:t>) </a:t>
            </a:r>
            <a:r>
              <a:rPr kumimoji="1" lang="ko-KR" altLang="en-US" dirty="0" smtClean="0"/>
              <a:t>원산지 신고서</a:t>
            </a:r>
            <a:r>
              <a:rPr kumimoji="1" lang="en-US" altLang="ko-KR" dirty="0" smtClean="0"/>
              <a:t> </a:t>
            </a:r>
            <a:r>
              <a:rPr kumimoji="1" lang="ko-KR" altLang="en-US" dirty="0" smtClean="0"/>
              <a:t>문안기재</a:t>
            </a:r>
            <a:r>
              <a:rPr kumimoji="1" lang="en-US" altLang="ko-KR" dirty="0" smtClean="0"/>
              <a:t>_ERP_ZTET202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710782" y="144016"/>
            <a:ext cx="2066754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b="1" dirty="0" smtClean="0">
                <a:solidFill>
                  <a:schemeClr val="bg1"/>
                </a:solidFill>
              </a:rPr>
              <a:t>I/V(</a:t>
            </a:r>
            <a:r>
              <a:rPr kumimoji="1" lang="ko-KR" altLang="en-US" b="1" dirty="0" smtClean="0">
                <a:solidFill>
                  <a:schemeClr val="bg1"/>
                </a:solidFill>
              </a:rPr>
              <a:t>상업송장</a:t>
            </a:r>
            <a:r>
              <a:rPr kumimoji="1" lang="en-US" altLang="ko-KR" b="1" dirty="0" smtClean="0">
                <a:solidFill>
                  <a:schemeClr val="bg1"/>
                </a:solidFill>
              </a:rPr>
              <a:t>)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8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en-US" altLang="ko-KR" dirty="0" smtClean="0"/>
              <a:t>Invoice </a:t>
            </a:r>
            <a:r>
              <a:rPr lang="ko-KR" altLang="en-US" dirty="0" smtClean="0"/>
              <a:t>출력</a:t>
            </a:r>
            <a:endParaRPr lang="ko-KR" altLang="en-US" dirty="0" smtClean="0">
              <a:solidFill>
                <a:srgbClr val="000000"/>
              </a:solidFill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S/O </a:t>
            </a:r>
            <a:r>
              <a:rPr lang="ko-KR" altLang="en-US" dirty="0" smtClean="0">
                <a:solidFill>
                  <a:srgbClr val="000000"/>
                </a:solidFill>
              </a:rPr>
              <a:t>영업 </a:t>
            </a:r>
            <a:r>
              <a:rPr lang="en-US" altLang="ko-KR" dirty="0" smtClean="0">
                <a:solidFill>
                  <a:srgbClr val="000000"/>
                </a:solidFill>
              </a:rPr>
              <a:t>A</a:t>
            </a:r>
            <a:r>
              <a:rPr lang="ko-KR" altLang="en-US" dirty="0" err="1" smtClean="0">
                <a:solidFill>
                  <a:srgbClr val="000000"/>
                </a:solidFill>
              </a:rPr>
              <a:t>뷰</a:t>
            </a:r>
            <a:r>
              <a:rPr lang="ko-KR" altLang="en-US" dirty="0" err="1" smtClean="0"/>
              <a:t>를</a:t>
            </a:r>
            <a:r>
              <a:rPr lang="ko-KR" altLang="en-US" dirty="0" smtClean="0"/>
              <a:t> 참조하시기 바랍니다</a:t>
            </a:r>
            <a:r>
              <a:rPr lang="en-US" altLang="ko-KR" dirty="0" smtClean="0"/>
              <a:t>.</a:t>
            </a:r>
            <a:endParaRPr lang="ko-KR" altLang="en-US" dirty="0" smtClean="0">
              <a:solidFill>
                <a:srgbClr val="000000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0832" y="836712"/>
            <a:ext cx="583264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5673080" y="3284984"/>
            <a:ext cx="576064" cy="216024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모서리가 둥근 사각형 설명선 9"/>
          <p:cNvSpPr/>
          <p:nvPr/>
        </p:nvSpPr>
        <p:spPr>
          <a:xfrm>
            <a:off x="3512840" y="4509120"/>
            <a:ext cx="5760640" cy="1008112"/>
          </a:xfrm>
          <a:prstGeom prst="wedgeRoundRectCallout">
            <a:avLst>
              <a:gd name="adj1" fmla="val -6586"/>
              <a:gd name="adj2" fmla="val -141123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400" b="1" dirty="0" smtClean="0">
                <a:solidFill>
                  <a:schemeClr val="tx1"/>
                </a:solidFill>
              </a:rPr>
              <a:t>1. S/O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시 특혜관세 권한에 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“V “ “(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공란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)“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표기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400" b="1" dirty="0" smtClean="0">
                <a:solidFill>
                  <a:schemeClr val="tx1"/>
                </a:solidFill>
              </a:rPr>
              <a:t>2. S/O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생성시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임계값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이상의 판매가격 생성시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V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표기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400" b="1" dirty="0" smtClean="0">
                <a:solidFill>
                  <a:schemeClr val="tx1"/>
                </a:solidFill>
              </a:rPr>
              <a:t>3.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임계값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역내산으로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인정받기 위한 최소한의 판매 가격 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512840" y="1772816"/>
            <a:ext cx="432048" cy="216024"/>
          </a:xfrm>
          <a:prstGeom prst="rect">
            <a:avLst/>
          </a:prstGeom>
          <a:noFill/>
          <a:ln w="317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2880320" cy="54006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endParaRPr lang="en-US" altLang="ko-KR" dirty="0" smtClean="0"/>
          </a:p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레포트를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두번</a:t>
            </a:r>
            <a:r>
              <a:rPr lang="ko-KR" altLang="en-US" dirty="0" smtClean="0">
                <a:cs typeface="윤고딕130"/>
              </a:rPr>
              <a:t> 클릭합니다</a:t>
            </a:r>
            <a:endParaRPr lang="ko-KR" altLang="en-US" dirty="0"/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128220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7</a:t>
            </a:r>
            <a:r>
              <a:rPr lang="en-US" altLang="ko-KR" dirty="0" smtClean="0">
                <a:solidFill>
                  <a:srgbClr val="000000"/>
                </a:solidFill>
              </a:rPr>
              <a:t>. </a:t>
            </a: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r>
              <a:rPr lang="en-US" altLang="ko-KR" dirty="0" smtClean="0">
                <a:solidFill>
                  <a:srgbClr val="000000"/>
                </a:solidFill>
              </a:rPr>
              <a:t>_ 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ERP_ZFTR0010,GTS_FTA93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2840" y="908720"/>
            <a:ext cx="590465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3872880" y="2636912"/>
            <a:ext cx="1008112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Text Box 403"/>
          <p:cNvSpPr txBox="1">
            <a:spLocks noChangeArrowheads="1"/>
          </p:cNvSpPr>
          <p:nvPr/>
        </p:nvSpPr>
        <p:spPr bwMode="auto">
          <a:xfrm>
            <a:off x="3512840" y="4581128"/>
            <a:ext cx="5832648" cy="14401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1.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레포트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영업에서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S/O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시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참조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자료 제공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표준원가 제공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D-1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월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2880320" cy="54006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endParaRPr lang="en-US" altLang="ko-KR" dirty="0" smtClean="0"/>
          </a:p>
          <a:p>
            <a:pPr>
              <a:spcBef>
                <a:spcPct val="0"/>
              </a:spcBef>
            </a:pPr>
            <a:r>
              <a:rPr lang="ko-KR" altLang="en-US" dirty="0" smtClean="0"/>
              <a:t>검색조건을 </a:t>
            </a:r>
            <a:r>
              <a:rPr lang="ko-KR" altLang="en-US" dirty="0" err="1" smtClean="0"/>
              <a:t>입력후</a:t>
            </a:r>
            <a:r>
              <a:rPr lang="ko-KR" altLang="en-US" dirty="0" smtClean="0"/>
              <a:t> 실행을 클릭하십시오</a:t>
            </a:r>
            <a:endParaRPr lang="ko-KR" altLang="en-US" dirty="0"/>
          </a:p>
        </p:txBody>
      </p:sp>
      <p:sp>
        <p:nvSpPr>
          <p:cNvPr id="1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128220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7</a:t>
            </a:r>
            <a:r>
              <a:rPr lang="en-US" altLang="ko-KR" dirty="0" smtClean="0">
                <a:solidFill>
                  <a:srgbClr val="000000"/>
                </a:solidFill>
              </a:rPr>
              <a:t>. </a:t>
            </a: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r>
              <a:rPr lang="en-US" altLang="ko-KR" dirty="0" smtClean="0">
                <a:solidFill>
                  <a:srgbClr val="000000"/>
                </a:solidFill>
              </a:rPr>
              <a:t>_ 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ERP_ZFTR0010,GTS_FTA93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0832" y="908720"/>
            <a:ext cx="590465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3512840" y="1628800"/>
            <a:ext cx="1872208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520952" y="1988840"/>
            <a:ext cx="1512168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520952" y="2276872"/>
            <a:ext cx="1440160" cy="144016"/>
          </a:xfrm>
          <a:prstGeom prst="rect">
            <a:avLst/>
          </a:prstGeom>
          <a:noFill/>
          <a:ln w="254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2708920"/>
            <a:ext cx="2088232" cy="1368152"/>
          </a:xfrm>
          <a:prstGeom prst="rect">
            <a:avLst/>
          </a:prstGeom>
          <a:noFill/>
          <a:ln w="15875">
            <a:solidFill>
              <a:srgbClr val="000099"/>
            </a:solidFill>
            <a:prstDash val="sysDash"/>
            <a:miter lim="800000"/>
            <a:headEnd/>
            <a:tailEnd/>
          </a:ln>
        </p:spPr>
      </p:pic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5529064" y="141277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3512840" y="1340768"/>
            <a:ext cx="144016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auto">
          <a:xfrm>
            <a:off x="6033120" y="170080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Oval 6"/>
          <p:cNvSpPr>
            <a:spLocks noChangeArrowheads="1"/>
          </p:cNvSpPr>
          <p:nvPr/>
        </p:nvSpPr>
        <p:spPr bwMode="auto">
          <a:xfrm>
            <a:off x="6033120" y="213285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5" name="Shape 24"/>
          <p:cNvCxnSpPr>
            <a:stCxn id="20" idx="2"/>
            <a:endCxn id="54275" idx="0"/>
          </p:cNvCxnSpPr>
          <p:nvPr/>
        </p:nvCxnSpPr>
        <p:spPr>
          <a:xfrm rot="16200000" flipH="1">
            <a:off x="5475058" y="2186862"/>
            <a:ext cx="288032" cy="756084"/>
          </a:xfrm>
          <a:prstGeom prst="bentConnector3">
            <a:avLst>
              <a:gd name="adj1" fmla="val 50000"/>
            </a:avLst>
          </a:prstGeom>
          <a:ln w="22225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30" name="Text Box 403"/>
          <p:cNvSpPr txBox="1">
            <a:spLocks noChangeArrowheads="1"/>
          </p:cNvSpPr>
          <p:nvPr/>
        </p:nvSpPr>
        <p:spPr bwMode="auto">
          <a:xfrm>
            <a:off x="3584848" y="4581128"/>
            <a:ext cx="5616624" cy="14401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                                  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검색 조건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논리시스템 그룹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GTTLSGROUP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자재번호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제품코드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유효기간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계산 실행일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협정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9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협정 또는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협정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31" name="Oval 6"/>
          <p:cNvSpPr>
            <a:spLocks noChangeArrowheads="1"/>
          </p:cNvSpPr>
          <p:nvPr/>
        </p:nvSpPr>
        <p:spPr bwMode="auto">
          <a:xfrm>
            <a:off x="3800872" y="1196752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3024336" cy="47525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endParaRPr lang="ko-KR" altLang="en-US" dirty="0"/>
          </a:p>
        </p:txBody>
      </p:sp>
      <p:sp>
        <p:nvSpPr>
          <p:cNvPr id="19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128220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4. </a:t>
            </a: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r>
              <a:rPr lang="en-US" altLang="ko-KR" dirty="0" smtClean="0">
                <a:solidFill>
                  <a:srgbClr val="000000"/>
                </a:solidFill>
              </a:rPr>
              <a:t>_ 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ERP_ZFTR0010,GTS_FTA93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908720"/>
            <a:ext cx="612068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4016896" y="1844824"/>
            <a:ext cx="432048" cy="108012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480" y="5301208"/>
            <a:ext cx="576064" cy="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480" y="4645135"/>
            <a:ext cx="576064" cy="512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 Box 403"/>
          <p:cNvSpPr txBox="1">
            <a:spLocks noChangeArrowheads="1"/>
          </p:cNvSpPr>
          <p:nvPr/>
        </p:nvSpPr>
        <p:spPr bwMode="auto">
          <a:xfrm>
            <a:off x="920552" y="4653136"/>
            <a:ext cx="2520280" cy="43204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Billing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가격에 따라 결정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28" name="Text Box 403"/>
          <p:cNvSpPr txBox="1">
            <a:spLocks noChangeArrowheads="1"/>
          </p:cNvSpPr>
          <p:nvPr/>
        </p:nvSpPr>
        <p:spPr bwMode="auto">
          <a:xfrm>
            <a:off x="920552" y="5301208"/>
            <a:ext cx="2520280" cy="43204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Billing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가격에 상관없이 충족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cxnSp>
        <p:nvCxnSpPr>
          <p:cNvPr id="29" name="Shape 28"/>
          <p:cNvCxnSpPr>
            <a:stCxn id="21" idx="2"/>
            <a:endCxn id="30" idx="0"/>
          </p:cNvCxnSpPr>
          <p:nvPr/>
        </p:nvCxnSpPr>
        <p:spPr>
          <a:xfrm rot="5400000">
            <a:off x="2270702" y="2546902"/>
            <a:ext cx="1584176" cy="2340260"/>
          </a:xfrm>
          <a:prstGeom prst="bentConnector3">
            <a:avLst>
              <a:gd name="adj1" fmla="val 50000"/>
            </a:avLst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200472" y="4509120"/>
            <a:ext cx="3384376" cy="144016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097016" y="1844824"/>
            <a:ext cx="1224136" cy="108012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Text Box 403"/>
          <p:cNvSpPr txBox="1">
            <a:spLocks noChangeArrowheads="1"/>
          </p:cNvSpPr>
          <p:nvPr/>
        </p:nvSpPr>
        <p:spPr bwMode="auto">
          <a:xfrm>
            <a:off x="6105128" y="4941168"/>
            <a:ext cx="3327920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1. 9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FTA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협정별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조회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2. 1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협정만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조회시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조건값을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협정만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입력후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조회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cxnSp>
        <p:nvCxnSpPr>
          <p:cNvPr id="35" name="Shape 28"/>
          <p:cNvCxnSpPr>
            <a:stCxn id="33" idx="2"/>
            <a:endCxn id="34" idx="0"/>
          </p:cNvCxnSpPr>
          <p:nvPr/>
        </p:nvCxnSpPr>
        <p:spPr>
          <a:xfrm rot="16200000" flipH="1">
            <a:off x="5730974" y="2903054"/>
            <a:ext cx="2016224" cy="2060004"/>
          </a:xfrm>
          <a:prstGeom prst="bentConnector3">
            <a:avLst>
              <a:gd name="adj1" fmla="val 50000"/>
            </a:avLst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4736976" y="1844824"/>
            <a:ext cx="360040" cy="108012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Text Box 403"/>
          <p:cNvSpPr txBox="1">
            <a:spLocks noChangeArrowheads="1"/>
          </p:cNvSpPr>
          <p:nvPr/>
        </p:nvSpPr>
        <p:spPr bwMode="auto">
          <a:xfrm>
            <a:off x="4160912" y="5085184"/>
            <a:ext cx="1512168" cy="64807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cxnSp>
        <p:nvCxnSpPr>
          <p:cNvPr id="48" name="Shape 28"/>
          <p:cNvCxnSpPr>
            <a:stCxn id="46" idx="2"/>
            <a:endCxn id="47" idx="0"/>
          </p:cNvCxnSpPr>
          <p:nvPr/>
        </p:nvCxnSpPr>
        <p:spPr>
          <a:xfrm rot="5400000">
            <a:off x="3836876" y="4005064"/>
            <a:ext cx="2160240" cy="12700"/>
          </a:xfrm>
          <a:prstGeom prst="bentConnector3">
            <a:avLst>
              <a:gd name="adj1" fmla="val 50000"/>
            </a:avLst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472" y="1268760"/>
            <a:ext cx="2954498" cy="1728192"/>
          </a:xfrm>
          <a:prstGeom prst="rect">
            <a:avLst/>
          </a:prstGeom>
          <a:noFill/>
          <a:ln w="19050">
            <a:solidFill>
              <a:srgbClr val="000099"/>
            </a:solidFill>
            <a:prstDash val="sysDash"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1784648" y="2564904"/>
            <a:ext cx="648072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272480" y="3068960"/>
            <a:ext cx="3096344" cy="576064"/>
          </a:xfrm>
          <a:prstGeom prst="wedgeRoundRectCallout">
            <a:avLst>
              <a:gd name="adj1" fmla="val 14746"/>
              <a:gd name="adj2" fmla="val -114785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rgbClr val="000000"/>
                </a:solidFill>
              </a:rPr>
              <a:t>표준가격 </a:t>
            </a:r>
            <a:r>
              <a:rPr lang="en-US" altLang="ko-KR" sz="1400" dirty="0" smtClean="0">
                <a:solidFill>
                  <a:srgbClr val="000000"/>
                </a:solidFill>
              </a:rPr>
              <a:t>: </a:t>
            </a:r>
            <a:r>
              <a:rPr lang="ko-KR" altLang="en-US" sz="1400" dirty="0" smtClean="0">
                <a:solidFill>
                  <a:srgbClr val="000000"/>
                </a:solidFill>
              </a:rPr>
              <a:t>레이아웃 변경</a:t>
            </a:r>
            <a:endParaRPr lang="en-US" altLang="ko-KR" sz="1400" dirty="0" smtClean="0">
              <a:solidFill>
                <a:srgbClr val="00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448944" y="1556792"/>
            <a:ext cx="288032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5" name="Shape 28"/>
          <p:cNvCxnSpPr>
            <a:stCxn id="24" idx="0"/>
            <a:endCxn id="94210" idx="3"/>
          </p:cNvCxnSpPr>
          <p:nvPr/>
        </p:nvCxnSpPr>
        <p:spPr>
          <a:xfrm rot="16200000" flipH="1" flipV="1">
            <a:off x="3585933" y="1125829"/>
            <a:ext cx="576064" cy="1437990"/>
          </a:xfrm>
          <a:prstGeom prst="bentConnector4">
            <a:avLst>
              <a:gd name="adj1" fmla="val -39683"/>
              <a:gd name="adj2" fmla="val 92624"/>
            </a:avLst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Roadmap"/>
  <p:tag name="DATE" val="2012-08-24 1:28:02 P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28:18 P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ubjectTitle"/>
  <p:tag name="DATE" val="2012-08-24 1:48:21 PM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5564</TotalTime>
  <Words>3459</Words>
  <Application>Microsoft Office PowerPoint</Application>
  <PresentationFormat>A4 용지(210x297mm)</PresentationFormat>
  <Paragraphs>761</Paragraphs>
  <Slides>68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68</vt:i4>
      </vt:variant>
    </vt:vector>
  </HeadingPairs>
  <TitlesOfParts>
    <vt:vector size="71" baseType="lpstr">
      <vt:lpstr>1_Office Theme</vt:lpstr>
      <vt:lpstr>비트맵 이미지</vt:lpstr>
      <vt:lpstr>Worksheet</vt:lpstr>
      <vt:lpstr>슬라이드 1</vt:lpstr>
      <vt:lpstr>원산지 증빙서 발급 </vt:lpstr>
      <vt:lpstr>원산지 증빙서 발급 </vt:lpstr>
      <vt:lpstr>원산지 증빙서 발급 </vt:lpstr>
      <vt:lpstr>원산지 증빙서 발급 프로세스</vt:lpstr>
      <vt:lpstr>증빙서(확인서,소명서,증명서) GTS 메뉴</vt:lpstr>
      <vt:lpstr>교육 개요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1. 고객 원산지 확인서/증빙서원산지 증빙서 발급(개발)_(GTS_T코드:ZFTR0020) </vt:lpstr>
      <vt:lpstr>2. 고객용 원산지확인서/증명서 발급 로그 조회_(GTS_T코드:FTA53) </vt:lpstr>
      <vt:lpstr>2. 고객용 원산지확인서/증명서 발급 로그 조회_(GTS_T코드:FTA53) </vt:lpstr>
      <vt:lpstr>2. 고객용 원산지확인서/증명서 발급 로그 조회_(GTS_T코드:FTA53) </vt:lpstr>
      <vt:lpstr>3. 고객 원산지 증명서/확인서 발급리스트_(GTS_T코드:ZFTR0100) </vt:lpstr>
      <vt:lpstr>3. 고객 원산지 증명서/확인서 발급리스트_(GTS_T코드:ZFTR0100) </vt:lpstr>
      <vt:lpstr>3. 고객 원산지 증명서/확인서 발급리스트_(GTS_T코드:ZFTR0100) </vt:lpstr>
      <vt:lpstr>3. 고객 원산지 증명서/확인서 발급리스트_(GTS_T코드:ZFTR0100) </vt:lpstr>
      <vt:lpstr>4. 고객 원산지확인서/증명서 조회_(GTS_T코드:FTA43) </vt:lpstr>
      <vt:lpstr>4. 고객 원산지확인서/증명서 조회_(GTS_T코드:FTA43) </vt:lpstr>
      <vt:lpstr>4. 고객 원산지확인서/증명서 조회_(GTS_T코드:FTA43) </vt:lpstr>
      <vt:lpstr>4. 고객 원산지확인서/증명서 조회_(GTS_T코드:FTA43) </vt:lpstr>
      <vt:lpstr>4. 고객 원산지확인서/증명서 조회_(GTS_T코드:FTA43) </vt:lpstr>
      <vt:lpstr>4. 고객 원산지확인서/증명서 조회_(GTS_T코드:FTA43) </vt:lpstr>
      <vt:lpstr>4. 고객 원산지확인서/증명서 조회_(GTS_T코드:FTA43) </vt:lpstr>
      <vt:lpstr>4. 고객 원산지확인서/증명서 조회_(GTS_T코드:FTA43) </vt:lpstr>
      <vt:lpstr>4. 고객 원산지확인서/증명서 조회_(GTS_T코드:FTA43) </vt:lpstr>
      <vt:lpstr>4. 고객 원산지확인서/증명서 조회_(GTS_T코드:FTA43)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5.고객 원산지 증명서/확인서 첨부파일 관리_(GTS_T코드:ZFTR0070) </vt:lpstr>
      <vt:lpstr>6. I/V(상업송장) 원산지 신고서 문안기재_ERP_ZTET202</vt:lpstr>
      <vt:lpstr>6. I/V(상업송장) 원산지 신고서 문안기재_ERP_ZTET202</vt:lpstr>
      <vt:lpstr>6. I/V(상업송장) 원산지 신고서 문안기재_ERP_ZTET202</vt:lpstr>
      <vt:lpstr>6. I/V(상업송장) 원산지 신고서 문안기재_ERP_ZTET202</vt:lpstr>
      <vt:lpstr>6. I/V(상업송장) 원산지 신고서 문안기재_ERP_ZTET202</vt:lpstr>
      <vt:lpstr>6. I/V(상업송장) 원산지 신고서 문안기재_ERP_ZTET202</vt:lpstr>
      <vt:lpstr>6. I/V(상업송장) 원산지 신고서 문안기재_ERP_ZTET202</vt:lpstr>
      <vt:lpstr>6. I/V(상업송장) 원산지 신고서 문안기재_ERP_ZTET202</vt:lpstr>
      <vt:lpstr>7. 판매 임계값 레포트_ GTS_T코드: ERP_ZFTR0010,GTS_FTA93</vt:lpstr>
      <vt:lpstr>7. 판매 임계값 레포트_ GTS_T코드: ERP_ZFTR0010,GTS_FTA93</vt:lpstr>
      <vt:lpstr>4. 판매 임계값 레포트_ GTS_T코드: ERP_ZFTR0010,GTS_FTA93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테스트 스크립트</dc:title>
  <dc:creator>Jung, Jin-sung</dc:creator>
  <cp:lastModifiedBy>admin</cp:lastModifiedBy>
  <cp:revision>539</cp:revision>
  <dcterms:created xsi:type="dcterms:W3CDTF">2013-06-03T05:47:41Z</dcterms:created>
  <dcterms:modified xsi:type="dcterms:W3CDTF">2013-11-01T19:04:28Z</dcterms:modified>
</cp:coreProperties>
</file>