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56"/>
  </p:notesMasterIdLst>
  <p:handoutMasterIdLst>
    <p:handoutMasterId r:id="rId57"/>
  </p:handoutMasterIdLst>
  <p:sldIdLst>
    <p:sldId id="374" r:id="rId3"/>
    <p:sldId id="375" r:id="rId4"/>
    <p:sldId id="450" r:id="rId5"/>
    <p:sldId id="391" r:id="rId6"/>
    <p:sldId id="392" r:id="rId7"/>
    <p:sldId id="589" r:id="rId8"/>
    <p:sldId id="588" r:id="rId9"/>
    <p:sldId id="590" r:id="rId10"/>
    <p:sldId id="394" r:id="rId11"/>
    <p:sldId id="515" r:id="rId12"/>
    <p:sldId id="516" r:id="rId13"/>
    <p:sldId id="517" r:id="rId14"/>
    <p:sldId id="518" r:id="rId15"/>
    <p:sldId id="521" r:id="rId16"/>
    <p:sldId id="522" r:id="rId17"/>
    <p:sldId id="564" r:id="rId18"/>
    <p:sldId id="523" r:id="rId19"/>
    <p:sldId id="525" r:id="rId20"/>
    <p:sldId id="528" r:id="rId21"/>
    <p:sldId id="529" r:id="rId22"/>
    <p:sldId id="565" r:id="rId23"/>
    <p:sldId id="535" r:id="rId24"/>
    <p:sldId id="566" r:id="rId25"/>
    <p:sldId id="542" r:id="rId26"/>
    <p:sldId id="543" r:id="rId27"/>
    <p:sldId id="550" r:id="rId28"/>
    <p:sldId id="545" r:id="rId29"/>
    <p:sldId id="536" r:id="rId30"/>
    <p:sldId id="537" r:id="rId31"/>
    <p:sldId id="567" r:id="rId32"/>
    <p:sldId id="539" r:id="rId33"/>
    <p:sldId id="540" r:id="rId34"/>
    <p:sldId id="546" r:id="rId35"/>
    <p:sldId id="547" r:id="rId36"/>
    <p:sldId id="548" r:id="rId37"/>
    <p:sldId id="586" r:id="rId38"/>
    <p:sldId id="552" r:id="rId39"/>
    <p:sldId id="568" r:id="rId40"/>
    <p:sldId id="555" r:id="rId41"/>
    <p:sldId id="569" r:id="rId42"/>
    <p:sldId id="570" r:id="rId43"/>
    <p:sldId id="571" r:id="rId44"/>
    <p:sldId id="572" r:id="rId45"/>
    <p:sldId id="573" r:id="rId46"/>
    <p:sldId id="576" r:id="rId47"/>
    <p:sldId id="574" r:id="rId48"/>
    <p:sldId id="575" r:id="rId49"/>
    <p:sldId id="577" r:id="rId50"/>
    <p:sldId id="579" r:id="rId51"/>
    <p:sldId id="580" r:id="rId52"/>
    <p:sldId id="587" r:id="rId53"/>
    <p:sldId id="582" r:id="rId54"/>
    <p:sldId id="583" r:id="rId55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000"/>
    <a:srgbClr val="103991"/>
    <a:srgbClr val="0083CD"/>
    <a:srgbClr val="000000"/>
    <a:srgbClr val="333333"/>
    <a:srgbClr val="EAEAEA"/>
    <a:srgbClr val="80808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83" autoAdjust="0"/>
    <p:restoredTop sz="97138" autoAdjust="0"/>
  </p:normalViewPr>
  <p:slideViewPr>
    <p:cSldViewPr snapToGrid="0" showGuides="1">
      <p:cViewPr varScale="1">
        <p:scale>
          <a:sx n="67" d="100"/>
          <a:sy n="67" d="100"/>
        </p:scale>
        <p:origin x="-1476" y="-90"/>
      </p:cViewPr>
      <p:guideLst>
        <p:guide orient="horz" pos="4074"/>
        <p:guide pos="37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handoutMaster" Target="handoutMasters/handoutMaster1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96001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algn="r"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/>
            <a:r>
              <a:rPr kumimoji="1" lang="en-US" altLang="ko-KR" sz="2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SRM_1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_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단가견적 및 계약 관리</a:t>
            </a:r>
            <a:endParaRPr kumimoji="1" lang="en-US" altLang="ko-KR" sz="2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cs typeface="윤고딕130"/>
            </a:endParaRPr>
          </a:p>
          <a:p>
            <a:pPr lvl="0" eaLnBrk="0" hangingPunct="0">
              <a:lnSpc>
                <a:spcPct val="150000"/>
              </a:lnSpc>
            </a:pPr>
            <a:endParaRPr lang="en-US" altLang="ko-KR" sz="16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2013.02.25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v1.0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김창희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원부자재의 신규 계약 체결 시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단가견적 프로세스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(RFx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~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~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이해할 수 있다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단가견적 프로세스에서 낙찰된 견적을 기준으로 신규 계약을 생성할 수 있다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변경에 따라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변경된 단가 계약을 갱신할 수 있다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생성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시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SRM-MM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 계약 정보가 연계됨을 이해할 수 있다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단가견적 및 계약 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252" y="1361296"/>
            <a:ext cx="8953498" cy="5049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단가견적 및 계약 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29746194"/>
              </p:ext>
            </p:extLst>
          </p:nvPr>
        </p:nvGraphicFramePr>
        <p:xfrm>
          <a:off x="384175" y="1446214"/>
          <a:ext cx="8961843" cy="4680000"/>
        </p:xfrm>
        <a:graphic>
          <a:graphicData uri="http://schemas.openxmlformats.org/drawingml/2006/table">
            <a:tbl>
              <a:tblPr/>
              <a:tblGrid>
                <a:gridCol w="585599"/>
                <a:gridCol w="1399127"/>
                <a:gridCol w="2082911"/>
                <a:gridCol w="3656355"/>
                <a:gridCol w="1237851"/>
              </a:tblGrid>
              <a:tr h="360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신규계약 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Needs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신규계약 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Needs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 검토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신규계약에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대한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Needs</a:t>
                      </a: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를 검토한다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 rowSpan="2"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견적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?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견적여부 판단 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Yes</a:t>
                      </a: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일 경우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, 02</a:t>
                      </a: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항 절차부터 진행한다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No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일 경우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 08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항</a:t>
                      </a: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 절차부터 진행한다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02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견적의뢰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협력사에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 견적의뢰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SRM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을 통해 해당 협력사에 견적 의뢰한다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구매</a:t>
                      </a:r>
                      <a:endParaRPr kumimoji="1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견적회답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견적의뢰</a:t>
                      </a: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 접수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(SRM)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당사의 견적의뢰 내용을 접수한다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협력업체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04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견적접수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협력사로부터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견적접수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SRM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으로 해당 협력사의 견적을 접수한다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05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낙찰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낙찰여부 판단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유찰의 경우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06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항 절차부터 진행한다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pPr algn="ctr"/>
                      <a:endParaRPr lang="ko-KR" altLang="en-US" sz="11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ko-KR" altLang="en-US" sz="11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ko-KR" altLang="en-US" sz="11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낙찰의 경우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09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항 절차부터 진행한다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06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네고의뢰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가격 네고 의뢰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 가격에 대한 조정을 요청한다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07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네고회답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가격 네고 회답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조정된 견적 가격을 접수한다 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협력업체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08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네고접수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협력사로부터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네고가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접수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SRM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으로 해당 협력사의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조정가격을 접수한다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09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견적확인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 확인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 접수된 내역을 비교 확인하는 작업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단가견적 및 계약 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29746194"/>
              </p:ext>
            </p:extLst>
          </p:nvPr>
        </p:nvGraphicFramePr>
        <p:xfrm>
          <a:off x="384174" y="1460486"/>
          <a:ext cx="9057537" cy="4125426"/>
        </p:xfrm>
        <a:graphic>
          <a:graphicData uri="http://schemas.openxmlformats.org/drawingml/2006/table">
            <a:tbl>
              <a:tblPr/>
              <a:tblGrid>
                <a:gridCol w="591852"/>
                <a:gridCol w="1584180"/>
                <a:gridCol w="1849982"/>
                <a:gridCol w="3780454"/>
                <a:gridCol w="1251069"/>
              </a:tblGrid>
              <a:tr h="360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360000"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10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품의상신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품의상신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(Notes)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협의된 견적조건을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Notes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를 통해 품의 상신한다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pPr algn="ctr"/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품의승인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품의승인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(Notes)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상신된 품의에 대해 승인 처리한다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.(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전결권자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11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견적확정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확정 처리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 접수된 내역을 비교 확인하여 최종적으로 견적을 확정하는 작업 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12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품의상신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품의상신 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(Notes)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/>
                        <a:t>협의된 견적조건을 </a:t>
                      </a:r>
                      <a:r>
                        <a:rPr lang="en-US" altLang="ko-KR" sz="1100" dirty="0" smtClean="0"/>
                        <a:t>Notes</a:t>
                      </a:r>
                      <a:r>
                        <a:rPr lang="ko-KR" altLang="en-US" sz="1100" dirty="0" smtClean="0"/>
                        <a:t>를 통해 품의 상신한다</a:t>
                      </a:r>
                      <a:r>
                        <a:rPr lang="en-US" altLang="ko-KR" sz="1100" dirty="0" smtClean="0"/>
                        <a:t>.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품의승인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품의승인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(Notes)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상신된 품의에 대해 승인 처리한다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.(</a:t>
                      </a:r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전결권자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13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계약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SRM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계약등록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승인된 품의서의 승인번호가 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Release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되어 계약 등록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전자계약 인증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전자계약서 등록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승인된 견적에 대해 계약내용을 </a:t>
                      </a:r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스마트빌에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 등록 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14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계약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MM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계약 등록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SRM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에 계약전표가 등록되면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MM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계약전표로 자동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Replication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이 수행된다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 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인포레코드는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MM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에서 업데이트함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15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구매오더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구매오더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 생성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단가계약 프로세스와는 별도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납품지시용의 구매오더 생성 시 본 계약단가를 참조한다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 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구매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자재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3021" y="1381791"/>
            <a:ext cx="8992486" cy="4947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단가견적 및 계약 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단가견적 및 계약 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64098943"/>
              </p:ext>
            </p:extLst>
          </p:nvPr>
        </p:nvGraphicFramePr>
        <p:xfrm>
          <a:off x="384175" y="1460516"/>
          <a:ext cx="9036271" cy="3334524"/>
        </p:xfrm>
        <a:graphic>
          <a:graphicData uri="http://schemas.openxmlformats.org/drawingml/2006/table">
            <a:tbl>
              <a:tblPr/>
              <a:tblGrid>
                <a:gridCol w="590462"/>
                <a:gridCol w="1675925"/>
                <a:gridCol w="1654711"/>
                <a:gridCol w="3956456"/>
                <a:gridCol w="1158717"/>
              </a:tblGrid>
              <a:tr h="39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계약갱신 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Needs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계약갱신 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Needs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검토 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계약갱신 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Needs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를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검토한다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000">
                <a:tc rowSpan="2"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계약 생성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SRM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계약 등록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Notes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에서 승인된 갱신 계약내용을 등록한다</a:t>
                      </a: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000">
                <a:tc vMerge="1"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전자계약 인증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전자계약서 등록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승인된 견적에 대해 계약내용을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스마트빌에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등록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Note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품의 상신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품의상신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(Notes)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생성한 단가계약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변경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을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Notes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를 통해 품의 상신한다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Note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품의 승인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품의승인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(Notes)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상신된 품의에 대해 승인 처리한다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.(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전결권자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계약 릴리즈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MM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계약등록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SRM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에 계약전표가 등록되면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MM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계약전표로 자동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Replication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이 수행된다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 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인포레코드는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MM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에서 업데이트함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06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구매오더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구매오더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 생성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단가계약 프로세스와는 별도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납품지시용의 구매오더 생성 시 본 계약단가를 참조한다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 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구매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자재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476250" y="1560495"/>
          <a:ext cx="8967788" cy="4640280"/>
        </p:xfrm>
        <a:graphic>
          <a:graphicData uri="http://schemas.openxmlformats.org/drawingml/2006/table">
            <a:tbl>
              <a:tblPr/>
              <a:tblGrid>
                <a:gridCol w="1009917"/>
                <a:gridCol w="3783249"/>
                <a:gridCol w="4174622"/>
              </a:tblGrid>
              <a:tr h="4640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매뉴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경로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640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단가견적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RFx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40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단가견적 계획보고 </a:t>
                      </a:r>
                      <a:r>
                        <a:rPr kumimoji="0" lang="en-US" altLang="ko-KR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품의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 그룹웨어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계획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보고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40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단가견적 응찰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40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단가견적 낙찰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40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단가견적 결과보고 </a:t>
                      </a:r>
                      <a:r>
                        <a:rPr kumimoji="0" lang="en-US" altLang="ko-KR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품의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 그룹웨어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결과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보고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40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신규 계약 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40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계약 변경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갱신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40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계약 변경 </a:t>
                      </a:r>
                      <a:r>
                        <a:rPr kumimoji="0" lang="en-US" altLang="ko-KR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품의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 그룹웨어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단가변경 결과 보고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40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계약 조회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단가견적 및 계약 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3340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단가견적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2540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유형을 선택하는 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 l="14207" t="30196" b="17146"/>
          <a:stretch>
            <a:fillRect/>
          </a:stretch>
        </p:blipFill>
        <p:spPr bwMode="auto">
          <a:xfrm>
            <a:off x="426402" y="2357434"/>
            <a:ext cx="9090481" cy="2371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1931988" y="3408364"/>
            <a:ext cx="568325" cy="22066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482789" y="330823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400" y="1614995"/>
            <a:ext cx="9093200" cy="65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762760" y="2036763"/>
            <a:ext cx="81280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311799" y="17908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7625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903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단가견적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59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단가견적의 경우에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유형을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ZBD1 - RFx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단가계약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원부자재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계속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버튼을 클릭하여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상세화면으로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2" cstate="print"/>
          <a:srcRect b="38978"/>
          <a:stretch>
            <a:fillRect/>
          </a:stretch>
        </p:blipFill>
        <p:spPr bwMode="auto">
          <a:xfrm>
            <a:off x="425450" y="1617713"/>
            <a:ext cx="9055100" cy="310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3234579" y="22937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84860" y="2588578"/>
            <a:ext cx="224790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25145" y="1882458"/>
            <a:ext cx="577215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182259" y="180859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0483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72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단가견적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319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명을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제출 기한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입찰에 대한 견적 제출 마감일자와 시간을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플랜트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플랜트를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첨부파일 필요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입찰자가 견적 제출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 등록 여부를 체크할 지를 결정한다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 b="28063"/>
          <a:stretch>
            <a:fillRect/>
          </a:stretch>
        </p:blipFill>
        <p:spPr bwMode="auto">
          <a:xfrm>
            <a:off x="478426" y="1614489"/>
            <a:ext cx="8949148" cy="3363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1282700" y="2951163"/>
            <a:ext cx="171450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82700" y="4525963"/>
            <a:ext cx="124460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2395" y="4112895"/>
            <a:ext cx="1952625" cy="17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 flipV="1">
            <a:off x="3879850" y="4059238"/>
            <a:ext cx="1972310" cy="39846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859679" y="26112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859679" y="41733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3475879" y="40336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3183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45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단가견적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59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클릭해서 입찰 대상업체를 지정하는 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회사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ID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별 입찰자 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필드에 업체코드를 직접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 입찰자를 추가할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입찰자 검색 후 추가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 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 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검색조건을 이용하여 업체를 조회한 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업체 리스트에서 입찰자를 선택하여 추가할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 b="15109"/>
          <a:stretch>
            <a:fillRect/>
          </a:stretch>
        </p:blipFill>
        <p:spPr bwMode="auto">
          <a:xfrm>
            <a:off x="381001" y="1598855"/>
            <a:ext cx="9144000" cy="3085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599" y="3752850"/>
            <a:ext cx="4867275" cy="107318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67564" y="1913667"/>
            <a:ext cx="3261999" cy="2010691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131888" y="2859087"/>
            <a:ext cx="584200" cy="2238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422400" y="3303587"/>
            <a:ext cx="1206500" cy="1825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692400" y="3303587"/>
            <a:ext cx="628650" cy="1825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999062" y="24480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625999" y="30322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3334274" y="304335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4" name="직선 연결선 13"/>
          <p:cNvCxnSpPr>
            <a:stCxn id="13" idx="6"/>
            <a:endCxn id="7" idx="1"/>
          </p:cNvCxnSpPr>
          <p:nvPr/>
        </p:nvCxnSpPr>
        <p:spPr>
          <a:xfrm flipV="1">
            <a:off x="3654907" y="2919013"/>
            <a:ext cx="1012657" cy="296534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>
            <a:stCxn id="12" idx="5"/>
          </p:cNvCxnSpPr>
          <p:nvPr/>
        </p:nvCxnSpPr>
        <p:spPr>
          <a:xfrm>
            <a:off x="899676" y="3326192"/>
            <a:ext cx="397312" cy="383796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79576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0760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단가견적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974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단가입찰 개별 품목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입찰 품목을 지정하기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신규 품목 추가를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라인 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리스트 박스에서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 b="18856"/>
          <a:stretch>
            <a:fillRect/>
          </a:stretch>
        </p:blipFill>
        <p:spPr bwMode="auto">
          <a:xfrm>
            <a:off x="409574" y="1624012"/>
            <a:ext cx="9086851" cy="260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995362" y="2928622"/>
            <a:ext cx="633412" cy="72897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574816" y="2359007"/>
            <a:ext cx="584200" cy="2238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170527" y="206226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570452" y="280521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0483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903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단가견적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1447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단가입찰 개별 품목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ID’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필드에 자재코드를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필드에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‘1’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859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" y="1603242"/>
            <a:ext cx="9067800" cy="3108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2109788" y="3200084"/>
            <a:ext cx="576262" cy="18605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216525" y="3203260"/>
            <a:ext cx="460375" cy="18605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770603" y="289093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4764627" y="313382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6198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475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1_7.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단가견적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1446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단가입찰 대량 품목 지정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– Excel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양식 다운로드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[Download]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파일 다운로드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파일 다운로드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클릭해서 원하는 폴더에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Excel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양식을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다운로드한다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2" cstate="print"/>
          <a:srcRect b="5833"/>
          <a:stretch>
            <a:fillRect/>
          </a:stretch>
        </p:blipFill>
        <p:spPr bwMode="auto">
          <a:xfrm>
            <a:off x="419100" y="1589441"/>
            <a:ext cx="9067800" cy="3249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3933825" y="2863850"/>
            <a:ext cx="612775" cy="17145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00664" y="2586040"/>
            <a:ext cx="2719386" cy="156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6757988" y="3371849"/>
            <a:ext cx="547687" cy="1809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3485103" y="266233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7050627" y="294332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4769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5617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1_8.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단가견적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59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단가입찰 대량 품목 지정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– Excel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양식 데이터 작성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다운로드한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Excel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양식 파일을 열고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품목을 추가하기 위한 정보를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ID: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기 등록된 자재코드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수량에는 반드시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‘1’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 b="21585"/>
          <a:stretch>
            <a:fillRect/>
          </a:stretch>
        </p:blipFill>
        <p:spPr bwMode="auto">
          <a:xfrm>
            <a:off x="466725" y="1597025"/>
            <a:ext cx="7855887" cy="317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682625" y="3422650"/>
            <a:ext cx="2047875" cy="9969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824703" y="319573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9574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27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1_9.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단가견적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974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단가입찰 대량 품목 지정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– Excel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파일 업로드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[Upload]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Excel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파일을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업로드하기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위한 팝업 창이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팝업 창에서 파일을 지정하고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[Upload]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Excel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데이터를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업로드한다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4505338" y="2914334"/>
            <a:ext cx="511175" cy="18446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2" cstate="print"/>
          <a:srcRect b="16850"/>
          <a:stretch>
            <a:fillRect/>
          </a:stretch>
        </p:blipFill>
        <p:spPr bwMode="auto">
          <a:xfrm>
            <a:off x="381000" y="1596918"/>
            <a:ext cx="9144000" cy="2898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4479926" y="2889250"/>
            <a:ext cx="534988" cy="17145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031203" y="268773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166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7337" y="2871787"/>
            <a:ext cx="3076575" cy="1309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7694613" y="3317874"/>
            <a:ext cx="534988" cy="17145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7488777" y="287347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1753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1_10.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단가견적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1753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단가입찰 대량 품목 지정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업로드 데이터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엑셀 업로드가 완료되면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 추가되고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업로드한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제품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ID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및 수량이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수량 외의 데이터는 자재 마스터에서 정보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자재그룹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단위 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추가로 가져온다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5" y="1598781"/>
            <a:ext cx="9124950" cy="3260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465138" y="3500438"/>
            <a:ext cx="9078912" cy="88584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416466" y="308778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3056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118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1_11.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단가견적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974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입찰 텍스트 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노트에서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텍스트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입찰자에게 전달할 사항을 입력하고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첨부파일 등록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 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첨부할 파일을 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내부적으로만 표시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필드의 체크박스를 선택하면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입찰자에게 조회되지 않고 구매 담당자만 첨부파일 조회 권한이 부여된다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입찰자에게 공개하는 경우에 체크박스를 선택을 해제해야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입찰정보 입력이 완료되면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2" cstate="print"/>
          <a:srcRect b="21510"/>
          <a:stretch>
            <a:fillRect/>
          </a:stretch>
        </p:blipFill>
        <p:spPr bwMode="auto">
          <a:xfrm>
            <a:off x="390525" y="1598861"/>
            <a:ext cx="9124950" cy="2715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17751" y="1620613"/>
            <a:ext cx="2624137" cy="150693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8177" y="3235100"/>
            <a:ext cx="3643312" cy="1346051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529773" y="2767921"/>
            <a:ext cx="37465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44286" y="3596823"/>
            <a:ext cx="685799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070499" y="266689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70423" y="390990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215573" y="1769066"/>
            <a:ext cx="325119" cy="1987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812871" y="160916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8" name="직선 연결선 17"/>
          <p:cNvCxnSpPr>
            <a:stCxn id="14" idx="6"/>
            <a:endCxn id="10" idx="1"/>
          </p:cNvCxnSpPr>
          <p:nvPr/>
        </p:nvCxnSpPr>
        <p:spPr>
          <a:xfrm flipV="1">
            <a:off x="1391132" y="2374078"/>
            <a:ext cx="926619" cy="465006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>
            <a:stCxn id="15" idx="6"/>
          </p:cNvCxnSpPr>
          <p:nvPr/>
        </p:nvCxnSpPr>
        <p:spPr>
          <a:xfrm>
            <a:off x="791056" y="4082097"/>
            <a:ext cx="2345844" cy="134077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Group 29"/>
          <p:cNvGraphicFramePr>
            <a:graphicFrameLocks noGrp="1"/>
          </p:cNvGraphicFramePr>
          <p:nvPr/>
        </p:nvGraphicFramePr>
        <p:xfrm>
          <a:off x="344488" y="1281671"/>
          <a:ext cx="9215437" cy="497625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5189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1_12.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단가견적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73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			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대기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변경되고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건에 대해 입찰계획 품의가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연계되어 진행된다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2" cstate="print"/>
          <a:srcRect b="4585"/>
          <a:stretch>
            <a:fillRect/>
          </a:stretch>
        </p:blipFill>
        <p:spPr bwMode="auto">
          <a:xfrm>
            <a:off x="390525" y="1591626"/>
            <a:ext cx="9124950" cy="3151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2" name="직사각형 21"/>
          <p:cNvSpPr/>
          <p:nvPr/>
        </p:nvSpPr>
        <p:spPr>
          <a:xfrm>
            <a:off x="401638" y="2025651"/>
            <a:ext cx="2614611" cy="2174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3099642" y="19384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3846078" y="240614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4244340" y="2444750"/>
            <a:ext cx="822960" cy="2555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30" y="4910137"/>
            <a:ext cx="3343283" cy="172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29"/>
          <p:cNvGraphicFramePr>
            <a:graphicFrameLocks noGrp="1"/>
          </p:cNvGraphicFramePr>
          <p:nvPr/>
        </p:nvGraphicFramePr>
        <p:xfrm>
          <a:off x="344488" y="1281670"/>
          <a:ext cx="9215437" cy="5093730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93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계획 보고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해당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견적건에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대한 진행을 위한 사전 입찰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계획 보고서의 결재 상신 및 승인 절차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시행된 전자입찰 계획을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보여준다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주요 항목별 내역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입찰건명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입찰배경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내용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직접 수기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단가계약일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공백임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일시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마감일자와 시간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참여업체명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견적응찰 대상 업체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※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일반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같은 결재지정 및 승인절차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거친 이후에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입찰을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진행할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후 대상업체로 응찰 문자 및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메일이 발송되며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업체의 응찰 리스트 화면에 조회가 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 그룹웨어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Approval 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결재작성함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문서작성함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임시저장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9074" name="Picture 2"/>
          <p:cNvPicPr>
            <a:picLocks noChangeAspect="1" noChangeArrowheads="1"/>
          </p:cNvPicPr>
          <p:nvPr/>
        </p:nvPicPr>
        <p:blipFill>
          <a:blip r:embed="rId2" cstate="print"/>
          <a:srcRect b="18672"/>
          <a:stretch>
            <a:fillRect/>
          </a:stretch>
        </p:blipFill>
        <p:spPr bwMode="auto">
          <a:xfrm>
            <a:off x="876571" y="1679754"/>
            <a:ext cx="4596854" cy="4592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7625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046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계획 보고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156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전자입찰 계획 보고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품의에 대해 승인 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상태는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으로 변경된다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상태가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변경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응찰 문자와 메일이 발송된다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2" y="1614157"/>
            <a:ext cx="9096376" cy="345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5556250" y="3984626"/>
            <a:ext cx="58166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136722" y="410634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44750" y="1668463"/>
            <a:ext cx="4359275" cy="219482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24638" y="2206625"/>
            <a:ext cx="2681287" cy="122865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6232525" y="1495425"/>
            <a:ext cx="1079500" cy="27699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+mn-ea"/>
                <a:ea typeface="+mn-ea"/>
              </a:rPr>
              <a:t>메일 </a:t>
            </a:r>
            <a:r>
              <a:rPr lang="en-US" altLang="ko-KR" dirty="0" smtClean="0">
                <a:latin typeface="+mn-ea"/>
                <a:ea typeface="+mn-ea"/>
              </a:rPr>
              <a:t>Sample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569325" y="2016125"/>
            <a:ext cx="1079500" cy="27699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+mn-ea"/>
                <a:ea typeface="+mn-ea"/>
              </a:rPr>
              <a:t>문자 </a:t>
            </a:r>
            <a:r>
              <a:rPr lang="en-US" altLang="ko-KR" dirty="0" smtClean="0">
                <a:latin typeface="+mn-ea"/>
                <a:ea typeface="+mn-ea"/>
              </a:rPr>
              <a:t>Sample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5827284" y="124408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초기화면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Group 29"/>
          <p:cNvGraphicFramePr>
            <a:graphicFrameLocks noGrp="1"/>
          </p:cNvGraphicFramePr>
          <p:nvPr/>
        </p:nvGraphicFramePr>
        <p:xfrm>
          <a:off x="344488" y="1281671"/>
          <a:ext cx="9215437" cy="493339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904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295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협력사가 협력사 포탈에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로그온하기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위해 사용자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비밀번호를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초기 비밀번호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init00)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로그온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 협력사 포탈에 접속한다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775" y="1895475"/>
            <a:ext cx="5886450" cy="306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직사각형 12"/>
          <p:cNvSpPr/>
          <p:nvPr/>
        </p:nvSpPr>
        <p:spPr>
          <a:xfrm>
            <a:off x="2906184" y="3411508"/>
            <a:ext cx="3444213" cy="7239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6441722" y="3480240"/>
            <a:ext cx="644120" cy="59512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628290" y="2899661"/>
            <a:ext cx="373469" cy="40113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7085842" y="4075361"/>
            <a:ext cx="373469" cy="40113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19118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1911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제출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견적을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제출하고자 하는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라인을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클릭힌다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6788" name="Picture 4"/>
          <p:cNvPicPr>
            <a:picLocks noChangeAspect="1" noChangeArrowheads="1"/>
          </p:cNvPicPr>
          <p:nvPr/>
        </p:nvPicPr>
        <p:blipFill>
          <a:blip r:embed="rId2" cstate="print"/>
          <a:srcRect l="3256" t="33730"/>
          <a:stretch>
            <a:fillRect/>
          </a:stretch>
        </p:blipFill>
        <p:spPr bwMode="auto">
          <a:xfrm>
            <a:off x="423325" y="2328863"/>
            <a:ext cx="9063576" cy="2224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1666866" y="3330574"/>
            <a:ext cx="576263" cy="2127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413390" y="293857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425" y="1669965"/>
            <a:ext cx="9001150" cy="641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1852612" y="2062163"/>
            <a:ext cx="704851" cy="2222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434037" y="201306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19118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1911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품목 리스트가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[Download]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Excel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업로드 양식 다운로드 팝업 창이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파일 다운로드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지정한 폴더로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Excel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양식이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다운로드된다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7811" name="Picture 3"/>
          <p:cNvPicPr>
            <a:picLocks noChangeAspect="1" noChangeArrowheads="1"/>
          </p:cNvPicPr>
          <p:nvPr/>
        </p:nvPicPr>
        <p:blipFill>
          <a:blip r:embed="rId2" cstate="print"/>
          <a:srcRect b="6980"/>
          <a:stretch>
            <a:fillRect/>
          </a:stretch>
        </p:blipFill>
        <p:spPr bwMode="auto">
          <a:xfrm>
            <a:off x="419100" y="1604303"/>
            <a:ext cx="9067800" cy="3182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04894" y="2490789"/>
            <a:ext cx="2858187" cy="164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타원 7"/>
          <p:cNvSpPr/>
          <p:nvPr/>
        </p:nvSpPr>
        <p:spPr>
          <a:xfrm>
            <a:off x="1756299" y="20527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310188" y="3309939"/>
            <a:ext cx="604837" cy="1968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5766324" y="29052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095375" y="2301876"/>
            <a:ext cx="558165" cy="2270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3185050" y="229564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896555" y="2737168"/>
            <a:ext cx="530542" cy="2270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31974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974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Excel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업로드 양식에는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품목 리스트를 포함하고 있으며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 가격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입력하고 엑셀 파일을 저장한다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7" name="Picture 5"/>
          <p:cNvPicPr>
            <a:picLocks noChangeAspect="1" noChangeArrowheads="1"/>
          </p:cNvPicPr>
          <p:nvPr/>
        </p:nvPicPr>
        <p:blipFill>
          <a:blip r:embed="rId2" cstate="print"/>
          <a:srcRect b="23172"/>
          <a:stretch>
            <a:fillRect/>
          </a:stretch>
        </p:blipFill>
        <p:spPr bwMode="auto">
          <a:xfrm>
            <a:off x="404812" y="1609114"/>
            <a:ext cx="9096376" cy="3191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5792788" y="3403600"/>
            <a:ext cx="1357312" cy="9524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5705999" y="29798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31974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974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기 작성한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Excel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파일을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업로드하기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[Upload]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로컬 폴더에 저장된 파일을 지정하고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[Upload]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 엑셀을 업로드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2" cstate="print"/>
          <a:srcRect b="8772"/>
          <a:stretch>
            <a:fillRect/>
          </a:stretch>
        </p:blipFill>
        <p:spPr bwMode="auto">
          <a:xfrm>
            <a:off x="390525" y="1572840"/>
            <a:ext cx="9124950" cy="3256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3455988" y="2717801"/>
            <a:ext cx="481012" cy="2159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3369199" y="22940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526088" y="3606801"/>
            <a:ext cx="481012" cy="2159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439299" y="31576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31974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974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Excel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업로드가 성공적으로 완료되면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		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 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Excel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양식에 작성한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업체 입찰 가격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 화면에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견적 제출을 위해 상단에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8290" name="Picture 2"/>
          <p:cNvPicPr>
            <a:picLocks noChangeAspect="1" noChangeArrowheads="1"/>
          </p:cNvPicPr>
          <p:nvPr/>
        </p:nvPicPr>
        <p:blipFill>
          <a:blip r:embed="rId2" cstate="print"/>
          <a:srcRect b="10645"/>
          <a:stretch>
            <a:fillRect/>
          </a:stretch>
        </p:blipFill>
        <p:spPr bwMode="auto">
          <a:xfrm>
            <a:off x="431800" y="1568450"/>
            <a:ext cx="9004300" cy="324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5640388" y="3378201"/>
            <a:ext cx="989012" cy="8001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2302399" y="19257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33388" y="1752601"/>
            <a:ext cx="303212" cy="1904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854599" y="15447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33387" y="2006601"/>
            <a:ext cx="1804987" cy="1904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21354" y="4981892"/>
            <a:ext cx="1961309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타원 12"/>
          <p:cNvSpPr/>
          <p:nvPr/>
        </p:nvSpPr>
        <p:spPr>
          <a:xfrm>
            <a:off x="5413899" y="29290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0042"/>
          <a:ext cx="9215437" cy="516255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1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3_7.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055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대한 견적을 제출하면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                       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입찰자는 제출 기한 내에서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편집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제출한 견적에 대한 변경이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19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7" y="1575727"/>
            <a:ext cx="9153526" cy="3849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406400" y="2011363"/>
            <a:ext cx="188595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06401" y="1758952"/>
            <a:ext cx="45085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396379" y="19508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948579" y="15698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24150" y="5595938"/>
            <a:ext cx="262890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28374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56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낙찰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974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[RFx]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–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리스트의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필드에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대해 응찰한 업체 수가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라인을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 및 낙찰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6241" name="Picture 1"/>
          <p:cNvPicPr>
            <a:picLocks noChangeAspect="1" noChangeArrowheads="1"/>
          </p:cNvPicPr>
          <p:nvPr/>
        </p:nvPicPr>
        <p:blipFill>
          <a:blip r:embed="rId2" cstate="print"/>
          <a:srcRect l="15091" t="35204"/>
          <a:stretch>
            <a:fillRect/>
          </a:stretch>
        </p:blipFill>
        <p:spPr bwMode="auto">
          <a:xfrm>
            <a:off x="425411" y="2343151"/>
            <a:ext cx="9074189" cy="2451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3924300" y="3435349"/>
            <a:ext cx="633413" cy="2555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8028506" y="346721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8486775" y="3640136"/>
            <a:ext cx="528635" cy="37465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470800" y="335291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400" y="1657859"/>
            <a:ext cx="9093200" cy="65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1762760" y="2079627"/>
            <a:ext cx="81280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311799" y="183368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1843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0744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낙찰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4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액티비티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참여업체가 제출한 응찰 리스트를 조회할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521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9476" y="1608139"/>
            <a:ext cx="9127047" cy="225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552451" y="2603500"/>
            <a:ext cx="947738" cy="2413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470424" y="215435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2618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2064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낙찰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974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입찰자가 제출한 견적을 비교하기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 비교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모든 응찰 비교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전체 입찰자를 견적을 비교하는 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164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800" y="1636714"/>
            <a:ext cx="9042400" cy="2677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1352550" y="2654317"/>
            <a:ext cx="762000" cy="19843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941911" y="244806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352550" y="2925779"/>
            <a:ext cx="762000" cy="16986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2213498" y="291954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5563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3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낙찰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1963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개별 품목 및 전체 품목에 대해 업체가 제출한 견적 금액을 확인할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적격업체에 대해 낙찰하기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편집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17442" name="Picture 2"/>
          <p:cNvPicPr>
            <a:picLocks noChangeAspect="1" noChangeArrowheads="1"/>
          </p:cNvPicPr>
          <p:nvPr/>
        </p:nvPicPr>
        <p:blipFill>
          <a:blip r:embed="rId2" cstate="print"/>
          <a:srcRect b="6886"/>
          <a:stretch>
            <a:fillRect/>
          </a:stretch>
        </p:blipFill>
        <p:spPr bwMode="auto">
          <a:xfrm>
            <a:off x="381000" y="1565282"/>
            <a:ext cx="9144000" cy="332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555624" y="3201984"/>
            <a:ext cx="8893176" cy="119221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12752" y="1736727"/>
            <a:ext cx="433388" cy="1984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502171" y="275283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945088" y="167334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1753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낙찰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9753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응찰 비교 화면에서 적격업체에 선정하여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 체크박스를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낙찰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선택한 업체에 대해 낙찰된다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낙찰 이후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상단에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응찰에 낙찰되었음을 알리는 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응찰에 대한 상태가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대기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상태로 변경되고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입찰결과 품의가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연계되어 진행된다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7" name="그룹 6"/>
          <p:cNvGrpSpPr/>
          <p:nvPr/>
        </p:nvGrpSpPr>
        <p:grpSpPr>
          <a:xfrm>
            <a:off x="381001" y="1568450"/>
            <a:ext cx="9169400" cy="3079750"/>
            <a:chOff x="381001" y="1568450"/>
            <a:chExt cx="9169400" cy="3079750"/>
          </a:xfrm>
        </p:grpSpPr>
        <p:pic>
          <p:nvPicPr>
            <p:cNvPr id="31846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 b="13309"/>
            <a:stretch>
              <a:fillRect/>
            </a:stretch>
          </p:blipFill>
          <p:spPr bwMode="auto">
            <a:xfrm>
              <a:off x="381001" y="1568450"/>
              <a:ext cx="9169400" cy="3079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0642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48557" y="3499327"/>
              <a:ext cx="262147" cy="5940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t="46686"/>
            <a:stretch>
              <a:fillRect/>
            </a:stretch>
          </p:blipFill>
          <p:spPr bwMode="auto">
            <a:xfrm>
              <a:off x="4948557" y="4076700"/>
              <a:ext cx="262147" cy="3167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직사각형 7"/>
          <p:cNvSpPr/>
          <p:nvPr/>
        </p:nvSpPr>
        <p:spPr>
          <a:xfrm>
            <a:off x="7255329" y="3277961"/>
            <a:ext cx="275771" cy="11225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957488" y="1706337"/>
            <a:ext cx="390525" cy="2127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6866461" y="315289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89487" y="164318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713562" y="217295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14675" y="2276474"/>
            <a:ext cx="3086100" cy="365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3119664" y="2252436"/>
            <a:ext cx="3081112" cy="3873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결과 보고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해당 입찰 건에 대한 입찰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결과 보고서의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결재 상신 및 승인 절차 프로세스임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시행된 전자입찰 결과를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보여준다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주요 항목별 내역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입찰건명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입찰목적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직접 수기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입찰결과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낙찰결과를 양식에 준해 보임    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첨부자료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낙찰 세부내역으로 구성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※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일반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같은 결재지정 및 승인절차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거친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낙찰 건에 대해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(PO)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생성하는 작업이 진행됨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낙철업체에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대한 응찰이  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수락되었음을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화면에서 알 수 있다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참여업체로 입찰결과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문자 및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메일이 발송된다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 그룹웨어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Approval 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결재작성함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문서작성함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임시저장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b="22269"/>
          <a:stretch>
            <a:fillRect/>
          </a:stretch>
        </p:blipFill>
        <p:spPr bwMode="auto">
          <a:xfrm>
            <a:off x="1027569" y="1641928"/>
            <a:ext cx="4313688" cy="4579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2618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2064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결과 보고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974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전자입찰 결과 보고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품의가 승인이 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응찰 상태는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으로 변경된다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응찰 상태가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변경되면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참여업체로 입찰결과에 대해 문자와 메일이 발송된다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371" y="1604511"/>
            <a:ext cx="9018825" cy="2140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1841500" y="3332171"/>
            <a:ext cx="1054100" cy="1857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413399" y="302272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3200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4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 계약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80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단가계약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단가계약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필드를 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F4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클릭하거나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 우측 탐색도움말 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 리스트 팝업 창이 나타나고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 단가계약을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응찰을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7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672" y="2304454"/>
            <a:ext cx="9096376" cy="2578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90777" y="3067050"/>
            <a:ext cx="5353050" cy="132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914400" y="2919739"/>
            <a:ext cx="876300" cy="1958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446020" y="3633161"/>
            <a:ext cx="5288281" cy="20636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819799" y="261791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035699" y="351961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6" y="1595439"/>
            <a:ext cx="9058274" cy="64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2500337" y="2005339"/>
            <a:ext cx="742925" cy="19493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091262" y="193211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2618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2064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 계약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974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견적번호가 입력되면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클릭해서 단가계약을 생성하기 위한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 정보를 리스트에서 조회한다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단가계약 추가정보 입력하기 위한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Excel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양식 다운로드를 위해 해당 응찰에 대해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필드를 체크한다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[Download]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 파일 다운로드 팝업 창이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지정한 폴더로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Excel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양식을 다운로드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2931" name="Picture 3"/>
          <p:cNvPicPr>
            <a:picLocks noChangeAspect="1" noChangeArrowheads="1"/>
          </p:cNvPicPr>
          <p:nvPr/>
        </p:nvPicPr>
        <p:blipFill>
          <a:blip r:embed="rId2" cstate="print"/>
          <a:srcRect b="6004"/>
          <a:stretch>
            <a:fillRect/>
          </a:stretch>
        </p:blipFill>
        <p:spPr bwMode="auto">
          <a:xfrm>
            <a:off x="376237" y="1620848"/>
            <a:ext cx="9153526" cy="2808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l="1163"/>
          <a:stretch>
            <a:fillRect/>
          </a:stretch>
        </p:blipFill>
        <p:spPr bwMode="auto">
          <a:xfrm>
            <a:off x="2957511" y="2300288"/>
            <a:ext cx="3286125" cy="1903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830580" y="1825951"/>
            <a:ext cx="640080" cy="1958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2315099" y="176542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62280" y="2905451"/>
            <a:ext cx="401320" cy="7267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859280" y="1825951"/>
            <a:ext cx="385445" cy="1958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410099" y="176542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94299" y="327672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5286899" y="283222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716780" y="3273751"/>
            <a:ext cx="640080" cy="1958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4380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2064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 계약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974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단가계약을 신규로 생성하기 위해 계약 추가 정보를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Excel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계약 이름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		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효력 시작일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종료일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계획납품기간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		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세금코드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옵션가격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		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인도조건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미달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초과납품한도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		- GR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기준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IV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지시자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항목범주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		- User ID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3956" name="Picture 4"/>
          <p:cNvPicPr>
            <a:picLocks noChangeAspect="1" noChangeArrowheads="1"/>
          </p:cNvPicPr>
          <p:nvPr/>
        </p:nvPicPr>
        <p:blipFill>
          <a:blip r:embed="rId2" cstate="print"/>
          <a:srcRect b="8442"/>
          <a:stretch>
            <a:fillRect/>
          </a:stretch>
        </p:blipFill>
        <p:spPr bwMode="auto">
          <a:xfrm>
            <a:off x="390525" y="1607548"/>
            <a:ext cx="9124950" cy="2864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549799" y="261632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51180" y="3032451"/>
            <a:ext cx="8884920" cy="7140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2618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2064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 계약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974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단가계약 추가정보를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업로드하기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[Upload]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Excel Upload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창에서 업로드 파일을 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[Upload]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버톤을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49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2" y="1590683"/>
            <a:ext cx="9096376" cy="273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498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3776" y="2627766"/>
            <a:ext cx="2838450" cy="1431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1402080" y="1800551"/>
            <a:ext cx="553720" cy="2060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943499" y="172732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656580" y="3108651"/>
            <a:ext cx="553720" cy="2060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5490099" y="266712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2618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2064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 계약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974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Excel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업로드가 성공하면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상단에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		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 메시지가 조회되고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업로드 된 정보가 리스트로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신규 계약 생성을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필드의 체크박스를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[Contract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 생성 확인 팝업 창이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선택한 건에 대해 계약을 신규로 생성한다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6003" name="Picture 3"/>
          <p:cNvPicPr>
            <a:picLocks noChangeAspect="1" noChangeArrowheads="1"/>
          </p:cNvPicPr>
          <p:nvPr/>
        </p:nvPicPr>
        <p:blipFill>
          <a:blip r:embed="rId2" cstate="print"/>
          <a:srcRect b="7905"/>
          <a:stretch>
            <a:fillRect/>
          </a:stretch>
        </p:blipFill>
        <p:spPr bwMode="auto">
          <a:xfrm>
            <a:off x="404812" y="1595941"/>
            <a:ext cx="9096376" cy="2823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0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19462" y="2562429"/>
            <a:ext cx="2581276" cy="1333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386080" y="1635451"/>
            <a:ext cx="1277620" cy="2187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60246" y="4575977"/>
            <a:ext cx="1700442" cy="2107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473166" y="3319108"/>
            <a:ext cx="426720" cy="75940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972594" y="3638423"/>
            <a:ext cx="399506" cy="25730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200818" y="2200148"/>
            <a:ext cx="764631" cy="25730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757915" y="154158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986390" y="368470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015215" y="215594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543977" y="354183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76268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1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계약 조회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(SRM)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6026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단가계약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–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단가계약 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 생성된 계약이 리스트에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계약 상세조회를 위해 계약번호를 선택하거나 해당 라인 선택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8051" name="Picture 3"/>
          <p:cNvPicPr>
            <a:picLocks noChangeAspect="1" noChangeArrowheads="1"/>
          </p:cNvPicPr>
          <p:nvPr/>
        </p:nvPicPr>
        <p:blipFill>
          <a:blip r:embed="rId2" cstate="print"/>
          <a:srcRect l="14963" t="33680"/>
          <a:stretch>
            <a:fillRect/>
          </a:stretch>
        </p:blipFill>
        <p:spPr bwMode="auto">
          <a:xfrm>
            <a:off x="414586" y="2243136"/>
            <a:ext cx="9058027" cy="2736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2948306" y="3307088"/>
            <a:ext cx="321945" cy="2139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44830" y="3667449"/>
            <a:ext cx="8456295" cy="21874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511727" y="32227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577066" y="299255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3387" y="1634793"/>
            <a:ext cx="9039226" cy="645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1786255" y="2035499"/>
            <a:ext cx="771207" cy="20763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415015" y="197020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023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569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계약 조회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(SRM)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605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선택한 계약에 대한 정보가 조회되고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 라인을 선택 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세부사항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클릭하면 품목별 상세내용을 확인할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9075" name="Picture 3"/>
          <p:cNvPicPr>
            <a:picLocks noChangeAspect="1" noChangeArrowheads="1"/>
          </p:cNvPicPr>
          <p:nvPr/>
        </p:nvPicPr>
        <p:blipFill>
          <a:blip r:embed="rId2" cstate="print"/>
          <a:srcRect b="18695"/>
          <a:stretch>
            <a:fillRect/>
          </a:stretch>
        </p:blipFill>
        <p:spPr bwMode="auto">
          <a:xfrm>
            <a:off x="419100" y="1562396"/>
            <a:ext cx="9067800" cy="3174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541655" y="3659515"/>
            <a:ext cx="487045" cy="1758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907015" y="324338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7600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4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계약 조회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(SRM)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80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선택한 계약 품목에 대한 상세내용이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0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5" y="1563183"/>
            <a:ext cx="9124950" cy="3874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1290955" y="2186315"/>
            <a:ext cx="575945" cy="2266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1224515" y="174478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2618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2064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계약 조회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(ERP)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974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생성된 계약은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ERP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연계되고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ERP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시스템에서 계약문서로 생성된다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ERP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계약문서 생성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구매정보레코드와 소스리스트가 갱신 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ERP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계약문서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구매정보레코드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소스리스트는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모듈 사용자매뉴얼 부분 참조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개괄 계약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리스트 조회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공급업체별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ME3L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공급업체별 구매문서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1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" y="1615187"/>
            <a:ext cx="9067800" cy="2798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1911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618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계약 변경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5731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단가계약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– [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단가게약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갱신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기존 계약을 조회하기 위한 검색조건을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하단에 검색조건에 일치하는 계약이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계약 변경 건을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[Download]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Excel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양식을 다운로드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62151" name="Picture 7"/>
          <p:cNvPicPr>
            <a:picLocks noChangeAspect="1" noChangeArrowheads="1"/>
          </p:cNvPicPr>
          <p:nvPr/>
        </p:nvPicPr>
        <p:blipFill>
          <a:blip r:embed="rId2" cstate="print"/>
          <a:srcRect t="31816"/>
          <a:stretch>
            <a:fillRect/>
          </a:stretch>
        </p:blipFill>
        <p:spPr bwMode="auto">
          <a:xfrm>
            <a:off x="433387" y="2343138"/>
            <a:ext cx="9039226" cy="243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갱신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592454" y="3048315"/>
            <a:ext cx="4665346" cy="3409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5339315" y="300048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27555" y="2654615"/>
            <a:ext cx="461646" cy="2012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575477" y="252423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95865" y="256709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036954" y="2654615"/>
            <a:ext cx="608965" cy="2012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7675" y="1674884"/>
            <a:ext cx="9010650" cy="650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3180079" y="2070426"/>
            <a:ext cx="734696" cy="2012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764390" y="19971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2618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2064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계약 변경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974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기존의 단가계약 정보가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Excel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다운로드되고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계약 변경 내용을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Excel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작성하고 문서를 저장한다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 추가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 단가변경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 삭제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갱신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4196" name="Picture 4"/>
          <p:cNvPicPr>
            <a:picLocks noChangeAspect="1" noChangeArrowheads="1"/>
          </p:cNvPicPr>
          <p:nvPr/>
        </p:nvPicPr>
        <p:blipFill>
          <a:blip r:embed="rId2" cstate="print"/>
          <a:srcRect b="2576"/>
          <a:stretch>
            <a:fillRect/>
          </a:stretch>
        </p:blipFill>
        <p:spPr bwMode="auto">
          <a:xfrm>
            <a:off x="404812" y="1614610"/>
            <a:ext cx="9096376" cy="2817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541654" y="3024515"/>
            <a:ext cx="8805546" cy="6838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500615" y="255758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2618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2064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계약 변경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974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[Upload]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Excel Upload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창이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업로드 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Excel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파일을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[Upload]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클락하여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변경된 계약 정보를 업로드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갱신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52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5" y="1587240"/>
            <a:ext cx="9124950" cy="2743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522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35339" y="2443164"/>
            <a:ext cx="3116262" cy="157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1405254" y="1792615"/>
            <a:ext cx="550546" cy="2012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075415" y="163048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672454" y="2973715"/>
            <a:ext cx="550546" cy="2012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5326615" y="270998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4380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2064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계약 변경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974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업로드 된 정보가 리스트로 조회되고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리스트에서 계약을 변경할 건을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[Contract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 팝업 창이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변경 건에 대한 신규 계약이 생성된다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계약 변경 건에 대한 계약 생성은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연계되어 단가변경 품의가 진행된다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계약 상태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대기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66247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5" y="1590958"/>
            <a:ext cx="9124950" cy="2812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갱신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624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5200" y="2676525"/>
            <a:ext cx="2895600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2268854" y="1779915"/>
            <a:ext cx="702946" cy="1885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3129515" y="163048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27354" y="3176915"/>
            <a:ext cx="487046" cy="2012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097515" y="301478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395911" y="3935741"/>
            <a:ext cx="441325" cy="2012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6012415" y="376408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단가변경 보고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해당 계약 건에 대한 단가변경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보고서의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결재 상신 및 승인 절차 프로세스임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에서의 단가변경 내역을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품의서에 보여준다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주요 항목별 내역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단가인상 사유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직접 수기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업체명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단가계약 협력사 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적용시점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단가변경 적용 시점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수기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지불조건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계약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지급 조건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수기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인도조건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계약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인도 조건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수기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단가 책정 내역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품목별 변경 상세내역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※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본 단가계약이 유효하게 되고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릴리스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기존 단가계약이 유효일자가 변경된다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 그룹웨어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Approval 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결재작성함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문서작성함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임시저장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5134" y="1649412"/>
            <a:ext cx="4518566" cy="4596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023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2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계약 조회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(SRM) 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623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신규 계약 상태가 변경되고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기존 계약의 유효일자가 변경된다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 계약 상태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대기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릴리스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기존 계약 효력일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: 2013-03-01~ 9999-12-31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2013-03-01 ~ 2013-03-09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신규계약 효력시작일 이전일자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으로 변경됨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단가계약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8291" name="Picture 3"/>
          <p:cNvPicPr>
            <a:picLocks noChangeAspect="1" noChangeArrowheads="1"/>
          </p:cNvPicPr>
          <p:nvPr/>
        </p:nvPicPr>
        <p:blipFill>
          <a:blip r:embed="rId2" cstate="print"/>
          <a:srcRect l="14394" t="32079"/>
          <a:stretch>
            <a:fillRect/>
          </a:stretch>
        </p:blipFill>
        <p:spPr bwMode="auto">
          <a:xfrm>
            <a:off x="428625" y="2303530"/>
            <a:ext cx="9063546" cy="2789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8514" y="4460873"/>
            <a:ext cx="7776210" cy="4984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1821178" y="3746823"/>
            <a:ext cx="7281546" cy="4552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왼쪽으로 구부러진 화살표 6"/>
          <p:cNvSpPr/>
          <p:nvPr/>
        </p:nvSpPr>
        <p:spPr>
          <a:xfrm rot="2700000">
            <a:off x="8889364" y="4362448"/>
            <a:ext cx="292100" cy="571500"/>
          </a:xfrm>
          <a:prstGeom prst="curvedLeftArrow">
            <a:avLst/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3387" y="1634793"/>
            <a:ext cx="9039226" cy="645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5974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24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계약 조회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(MM) 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974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계약변경에 의해 신규 생성된 계약과 기존계약 변경 건이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ERP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연계되고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ERP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시스템에 반영된다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계약 변경 건에 대해 구매정보레코드와 소스리스트도 병행하여 갱신 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ERP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계약문서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구매정보레코드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소스리스트는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모듈 사용자매뉴얼 부분 참조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개괄 계약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리스트 조회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공급업체별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ME3L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공급업체별 구매문서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2" cstate="print"/>
          <a:srcRect b="23772"/>
          <a:stretch>
            <a:fillRect/>
          </a:stretch>
        </p:blipFill>
        <p:spPr bwMode="auto">
          <a:xfrm>
            <a:off x="381000" y="1565966"/>
            <a:ext cx="9144000" cy="2879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28575">
          <a:solidFill>
            <a:srgbClr val="FF0000"/>
          </a:solidFill>
        </a:ln>
      </a:spPr>
      <a:bodyPr rtlCol="0" anchor="ctr"/>
      <a:lstStyle>
        <a:defPPr marL="92075" indent="-92075" algn="ctr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15770</TotalTime>
  <Words>3423</Words>
  <Application>Microsoft Office PowerPoint</Application>
  <PresentationFormat>A4 용지(210x297mm)</PresentationFormat>
  <Paragraphs>774</Paragraphs>
  <Slides>53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53</vt:i4>
      </vt:variant>
    </vt:vector>
  </HeadingPairs>
  <TitlesOfParts>
    <vt:vector size="56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슬라이드 44</vt:lpstr>
      <vt:lpstr>슬라이드 45</vt:lpstr>
      <vt:lpstr>슬라이드 46</vt:lpstr>
      <vt:lpstr>슬라이드 47</vt:lpstr>
      <vt:lpstr>슬라이드 48</vt:lpstr>
      <vt:lpstr>슬라이드 49</vt:lpstr>
      <vt:lpstr>슬라이드 50</vt:lpstr>
      <vt:lpstr>슬라이드 51</vt:lpstr>
      <vt:lpstr>슬라이드 52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김효섭</cp:lastModifiedBy>
  <cp:revision>576</cp:revision>
  <cp:lastPrinted>2006-08-30T13:33:06Z</cp:lastPrinted>
  <dcterms:created xsi:type="dcterms:W3CDTF">2008-05-17T00:48:54Z</dcterms:created>
  <dcterms:modified xsi:type="dcterms:W3CDTF">2013-03-29T10:55:33Z</dcterms:modified>
</cp:coreProperties>
</file>