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2" r:id="rId1"/>
    <p:sldMasterId id="2147483651" r:id="rId2"/>
    <p:sldMasterId id="2147483650" r:id="rId3"/>
  </p:sldMasterIdLst>
  <p:notesMasterIdLst>
    <p:notesMasterId r:id="rId17"/>
  </p:notesMasterIdLst>
  <p:handoutMasterIdLst>
    <p:handoutMasterId r:id="rId18"/>
  </p:handoutMasterIdLst>
  <p:sldIdLst>
    <p:sldId id="867" r:id="rId4"/>
    <p:sldId id="868" r:id="rId5"/>
    <p:sldId id="883" r:id="rId6"/>
    <p:sldId id="892" r:id="rId7"/>
    <p:sldId id="891" r:id="rId8"/>
    <p:sldId id="893" r:id="rId9"/>
    <p:sldId id="894" r:id="rId10"/>
    <p:sldId id="881" r:id="rId11"/>
    <p:sldId id="882" r:id="rId12"/>
    <p:sldId id="885" r:id="rId13"/>
    <p:sldId id="884" r:id="rId14"/>
    <p:sldId id="870" r:id="rId15"/>
    <p:sldId id="889" r:id="rId16"/>
  </p:sldIdLst>
  <p:sldSz cx="9906000" cy="6858000" type="A4"/>
  <p:notesSz cx="6731000" cy="98552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88">
          <p15:clr>
            <a:srgbClr val="A4A3A4"/>
          </p15:clr>
        </p15:guide>
        <p15:guide id="2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4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C0000"/>
    <a:srgbClr val="EAEAEA"/>
    <a:srgbClr val="3366FF"/>
    <a:srgbClr val="0033CC"/>
    <a:srgbClr val="FFFF99"/>
    <a:srgbClr val="0000CC"/>
    <a:srgbClr val="39639D"/>
    <a:srgbClr val="000000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14" autoAdjust="0"/>
    <p:restoredTop sz="77803" autoAdjust="0"/>
  </p:normalViewPr>
  <p:slideViewPr>
    <p:cSldViewPr snapToGrid="0">
      <p:cViewPr varScale="1">
        <p:scale>
          <a:sx n="89" d="100"/>
          <a:sy n="89" d="100"/>
        </p:scale>
        <p:origin x="1315" y="77"/>
      </p:cViewPr>
      <p:guideLst>
        <p:guide orient="horz" pos="1888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-1836" y="-72"/>
      </p:cViewPr>
      <p:guideLst>
        <p:guide orient="horz" pos="3104"/>
        <p:guide pos="212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t" anchorCtr="0" compatLnSpc="1">
            <a:prstTxWarp prst="textNoShape">
              <a:avLst/>
            </a:prstTxWarp>
          </a:bodyPr>
          <a:lstStyle>
            <a:lvl1pPr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3500" y="0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t" anchorCtr="0" compatLnSpc="1">
            <a:prstTxWarp prst="textNoShape">
              <a:avLst/>
            </a:prstTxWarp>
          </a:bodyPr>
          <a:lstStyle>
            <a:lvl1pPr algn="r"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61888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b" anchorCtr="0" compatLnSpc="1">
            <a:prstTxWarp prst="textNoShape">
              <a:avLst/>
            </a:prstTxWarp>
          </a:bodyPr>
          <a:lstStyle>
            <a:lvl1pPr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3500" y="9361888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b" anchorCtr="0" compatLnSpc="1">
            <a:prstTxWarp prst="textNoShape">
              <a:avLst/>
            </a:prstTxWarp>
          </a:bodyPr>
          <a:lstStyle>
            <a:lvl1pPr algn="r"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41EED520-39C9-4A71-9650-B2953285B4ED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09432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t" anchorCtr="0" compatLnSpc="1">
            <a:prstTxWarp prst="textNoShape">
              <a:avLst/>
            </a:prstTxWarp>
          </a:bodyPr>
          <a:lstStyle>
            <a:lvl1pPr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3500" y="0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t" anchorCtr="0" compatLnSpc="1">
            <a:prstTxWarp prst="textNoShape">
              <a:avLst/>
            </a:prstTxWarp>
          </a:bodyPr>
          <a:lstStyle>
            <a:lvl1pPr algn="r"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00088" y="739775"/>
            <a:ext cx="5330825" cy="3692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7572" y="4679369"/>
            <a:ext cx="4935857" cy="443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61888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b" anchorCtr="0" compatLnSpc="1">
            <a:prstTxWarp prst="textNoShape">
              <a:avLst/>
            </a:prstTxWarp>
          </a:bodyPr>
          <a:lstStyle>
            <a:lvl1pPr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3500" y="9361888"/>
            <a:ext cx="2917500" cy="49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949" tIns="45474" rIns="90949" bIns="45474" numCol="1" anchor="b" anchorCtr="0" compatLnSpc="1">
            <a:prstTxWarp prst="textNoShape">
              <a:avLst/>
            </a:prstTxWarp>
          </a:bodyPr>
          <a:lstStyle>
            <a:lvl1pPr algn="r" defTabSz="909893" latinLnBrk="0">
              <a:defRPr kumimoji="0" sz="11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856B981F-904F-4CB3-B119-A3EF2D9D7F1A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085834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36729" indent="-283357" eaLnBrk="0" hangingPunct="0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33430" indent="-226686" eaLnBrk="0" hangingPunct="0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586802" indent="-226686" eaLnBrk="0" hangingPunct="0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40174" indent="-226686" eaLnBrk="0" hangingPunct="0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493546" indent="-226686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46919" indent="-226686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00291" indent="-226686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53663" indent="-226686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D19BA37E-DE3C-49D3-A378-7E648958F66F}" type="slidenum">
              <a:rPr lang="en-US" altLang="ko-KR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0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64508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710139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268378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1"/>
          <p:cNvSpPr>
            <a:spLocks noChangeArrowheads="1"/>
          </p:cNvSpPr>
          <p:nvPr userDrawn="1"/>
        </p:nvSpPr>
        <p:spPr bwMode="auto">
          <a:xfrm>
            <a:off x="4792663" y="6642100"/>
            <a:ext cx="36036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- </a:t>
            </a:r>
            <a:fld id="{8DB5A3CD-F735-490C-A0D0-97AFCD8A06CF}" type="slidenum">
              <a:rPr lang="en-US" altLang="ko-KR" sz="1000" b="1">
                <a:latin typeface="맑은 고딕" pitchFamily="50" charset="-127"/>
                <a:ea typeface="맑은 고딕" pitchFamily="50" charset="-127"/>
              </a:rPr>
              <a:pPr algn="ctr">
                <a:defRPr/>
              </a:pPr>
              <a:t>‹#›</a:t>
            </a:fld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 -</a:t>
            </a:r>
            <a:endParaRPr kumimoji="0" lang="en-US" altLang="ko-KR" sz="10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8" name="Picture 564" descr="엑스로고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2088" y="6562725"/>
            <a:ext cx="765175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"/>
          <p:cNvSpPr>
            <a:spLocks noChangeArrowheads="1"/>
          </p:cNvSpPr>
          <p:nvPr userDrawn="1"/>
        </p:nvSpPr>
        <p:spPr bwMode="auto">
          <a:xfrm>
            <a:off x="344488" y="836613"/>
            <a:ext cx="9288462" cy="5616575"/>
          </a:xfrm>
          <a:prstGeom prst="rect">
            <a:avLst/>
          </a:prstGeom>
          <a:noFill/>
          <a:ln w="12700" algn="ctr">
            <a:solidFill>
              <a:srgbClr val="FF6600"/>
            </a:solidFill>
            <a:prstDash val="dash"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eaLnBrk="0" latinLnBrk="0" hangingPunct="0">
              <a:defRPr/>
            </a:pPr>
            <a:endParaRPr kumimoji="0" lang="ko-KR" altLang="en-US" sz="1100" b="1" dirty="0">
              <a:latin typeface="Arial" charset="0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4000">
          <a:solidFill>
            <a:schemeClr val="tx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hyperlink" Target="http://upload.wikimedia.org/wikipedia/commons/0/0c/Crystal_Clear_action_exit.png" TargetMode="Externa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hyperlink" Target="http://upload.wikimedia.org/wikipedia/commons/0/0c/Crystal_Clear_action_exit.png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649538" y="3213100"/>
            <a:ext cx="7072312" cy="1177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415" tIns="34208" rIns="68415" bIns="34208">
            <a:spAutoFit/>
          </a:bodyPr>
          <a:lstStyle>
            <a:lvl1pPr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defTabSz="957263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DIGITAL DOCUMENT LIBRARY </a:t>
            </a:r>
            <a:r>
              <a:rPr lang="ko-KR" altLang="en-US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구축 프로젝트</a:t>
            </a:r>
            <a:br>
              <a:rPr lang="ko-KR" altLang="en-US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3000" dirty="0" smtClean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사용자 교육자료</a:t>
            </a:r>
            <a:endParaRPr lang="ko-KR" altLang="en-US" sz="3000" dirty="0">
              <a:solidFill>
                <a:srgbClr val="1C1C1C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5" name="Line 3"/>
          <p:cNvSpPr>
            <a:spLocks noChangeShapeType="1"/>
          </p:cNvSpPr>
          <p:nvPr/>
        </p:nvSpPr>
        <p:spPr bwMode="auto">
          <a:xfrm>
            <a:off x="1435100" y="4581525"/>
            <a:ext cx="8205788" cy="0"/>
          </a:xfrm>
          <a:prstGeom prst="line">
            <a:avLst/>
          </a:prstGeom>
          <a:noFill/>
          <a:ln w="19050" cap="rnd">
            <a:solidFill>
              <a:srgbClr val="777777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sz="1800" dirty="0">
              <a:solidFill>
                <a:srgbClr val="000000"/>
              </a:solidFill>
              <a:latin typeface="굴림" pitchFamily="50" charset="-127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864100" y="4719638"/>
            <a:ext cx="4857750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ko-KR" altLang="en-US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프로젝트 단계 </a:t>
            </a:r>
            <a:r>
              <a:rPr lang="en-US" altLang="ko-KR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800" dirty="0" smtClean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교육</a:t>
            </a:r>
            <a:endParaRPr lang="ko-KR" altLang="en-US" sz="1800" dirty="0">
              <a:solidFill>
                <a:srgbClr val="1C1C1C"/>
              </a:solidFill>
              <a:latin typeface="HY견고딕" pitchFamily="18" charset="-127"/>
              <a:ea typeface="HY견고딕" pitchFamily="18" charset="-127"/>
            </a:endParaRPr>
          </a:p>
          <a:p>
            <a:pPr algn="r" eaLnBrk="1" hangingPunct="1">
              <a:lnSpc>
                <a:spcPct val="150000"/>
              </a:lnSpc>
            </a:pPr>
            <a:r>
              <a:rPr lang="ko-KR" altLang="en-US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문서 </a:t>
            </a:r>
            <a:r>
              <a:rPr lang="en-US" altLang="ko-KR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ID : IMG-TR-01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ko-KR" sz="1800" dirty="0" err="1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Ver</a:t>
            </a:r>
            <a:r>
              <a:rPr lang="en-US" altLang="ko-KR" sz="1800" dirty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1C1C1C"/>
                </a:solidFill>
                <a:latin typeface="HY견고딕" pitchFamily="18" charset="-127"/>
                <a:ea typeface="HY견고딕" pitchFamily="18" charset="-127"/>
              </a:rPr>
              <a:t>2.0</a:t>
            </a:r>
            <a:endParaRPr lang="en-US" altLang="ko-KR" sz="1800" dirty="0">
              <a:solidFill>
                <a:srgbClr val="1C1C1C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07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15525" cy="314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07437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88" y="1823985"/>
            <a:ext cx="1323975" cy="809625"/>
          </a:xfrm>
          <a:prstGeom prst="rect">
            <a:avLst/>
          </a:prstGeom>
          <a:solidFill>
            <a:srgbClr val="EAEAEA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시작하기 전 환경 설정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47713" y="1141413"/>
            <a:ext cx="3786136" cy="231608"/>
            <a:chOff x="347713" y="1141413"/>
            <a:chExt cx="3786136" cy="231608"/>
          </a:xfrm>
        </p:grpSpPr>
        <p:sp>
          <p:nvSpPr>
            <p:cNvPr id="24" name="Rectangle 44"/>
            <p:cNvSpPr>
              <a:spLocks noChangeArrowheads="1"/>
            </p:cNvSpPr>
            <p:nvPr/>
          </p:nvSpPr>
          <p:spPr bwMode="auto">
            <a:xfrm>
              <a:off x="620712" y="1141413"/>
              <a:ext cx="3513137" cy="216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algn="just" eaLnBrk="1" latinLnBrk="0" hangingPunct="1">
                <a:lnSpc>
                  <a:spcPct val="120000"/>
                </a:lnSpc>
              </a:pP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사용자 계정 컨트롤 설정 변경</a:t>
              </a:r>
              <a:endPara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6" name="AutoShape 91"/>
            <p:cNvSpPr>
              <a:spLocks noChangeArrowheads="1"/>
            </p:cNvSpPr>
            <p:nvPr/>
          </p:nvSpPr>
          <p:spPr bwMode="gray">
            <a:xfrm>
              <a:off x="347713" y="1157454"/>
              <a:ext cx="216000" cy="215567"/>
            </a:xfrm>
            <a:prstGeom prst="roundRect">
              <a:avLst>
                <a:gd name="adj" fmla="val 16667"/>
              </a:avLst>
            </a:prstGeom>
            <a:solidFill>
              <a:srgbClr val="4D4D4D"/>
            </a:solidFill>
            <a:ln w="9525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2</a:t>
              </a:r>
              <a:endParaRPr lang="ko-KR" altLang="en-US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371350" y="1462727"/>
            <a:ext cx="2162300" cy="203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제어판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사용자 계정 선택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Rectangle 260"/>
          <p:cNvSpPr>
            <a:spLocks noChangeArrowheads="1"/>
          </p:cNvSpPr>
          <p:nvPr/>
        </p:nvSpPr>
        <p:spPr bwMode="auto">
          <a:xfrm>
            <a:off x="433621" y="2109738"/>
            <a:ext cx="973815" cy="238223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00" y="1724669"/>
            <a:ext cx="2643187" cy="1630074"/>
          </a:xfrm>
          <a:prstGeom prst="rect">
            <a:avLst/>
          </a:prstGeom>
          <a:solidFill>
            <a:srgbClr val="EAEAEA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260"/>
          <p:cNvSpPr>
            <a:spLocks noChangeArrowheads="1"/>
          </p:cNvSpPr>
          <p:nvPr/>
        </p:nvSpPr>
        <p:spPr bwMode="auto">
          <a:xfrm>
            <a:off x="3931255" y="3097470"/>
            <a:ext cx="1321594" cy="238223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49" y="1723796"/>
            <a:ext cx="2044651" cy="1643872"/>
          </a:xfrm>
          <a:prstGeom prst="rect">
            <a:avLst/>
          </a:prstGeom>
          <a:solidFill>
            <a:srgbClr val="EAEAEA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Rectangle 44"/>
          <p:cNvSpPr>
            <a:spLocks noChangeArrowheads="1"/>
          </p:cNvSpPr>
          <p:nvPr/>
        </p:nvSpPr>
        <p:spPr bwMode="auto">
          <a:xfrm>
            <a:off x="2624075" y="1462727"/>
            <a:ext cx="2762250" cy="20313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사용자 계정 컨트롤 설정 변경 선택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Rectangle 44"/>
          <p:cNvSpPr>
            <a:spLocks noChangeArrowheads="1"/>
          </p:cNvSpPr>
          <p:nvPr/>
        </p:nvSpPr>
        <p:spPr bwMode="auto">
          <a:xfrm>
            <a:off x="5999035" y="1462727"/>
            <a:ext cx="2935415" cy="20313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스크롤을 아래로 내려서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'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알리지 않음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'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선택</a:t>
            </a:r>
            <a:endParaRPr lang="ko-KR" altLang="en-US" sz="11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1" name="Group 172"/>
          <p:cNvGrpSpPr>
            <a:grpSpLocks/>
          </p:cNvGrpSpPr>
          <p:nvPr/>
        </p:nvGrpSpPr>
        <p:grpSpPr bwMode="auto">
          <a:xfrm rot="-5400000">
            <a:off x="2047080" y="2274834"/>
            <a:ext cx="396875" cy="304800"/>
            <a:chOff x="3184" y="3246"/>
            <a:chExt cx="534" cy="223"/>
          </a:xfrm>
        </p:grpSpPr>
        <p:sp>
          <p:nvSpPr>
            <p:cNvPr id="52" name="AutoShape 211"/>
            <p:cNvSpPr>
              <a:spLocks noChangeArrowheads="1"/>
            </p:cNvSpPr>
            <p:nvPr/>
          </p:nvSpPr>
          <p:spPr bwMode="auto">
            <a:xfrm rot="16200000" flipH="1">
              <a:off x="3348" y="3100"/>
              <a:ext cx="205" cy="534"/>
            </a:xfrm>
            <a:prstGeom prst="rightArrow">
              <a:avLst>
                <a:gd name="adj1" fmla="val 70787"/>
                <a:gd name="adj2" fmla="val 59514"/>
              </a:avLst>
            </a:prstGeom>
            <a:solidFill>
              <a:schemeClr val="bg1"/>
            </a:solidFill>
            <a:ln w="28575" algn="ctr">
              <a:solidFill>
                <a:srgbClr val="4684C2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latinLnBrk="0"/>
              <a:endParaRPr lang="ko-KR" altLang="ko-KR" sz="1200" dirty="0">
                <a:latin typeface="굴림" charset="-127"/>
              </a:endParaRPr>
            </a:p>
          </p:txBody>
        </p:sp>
        <p:sp>
          <p:nvSpPr>
            <p:cNvPr id="53" name="AutoShape 211"/>
            <p:cNvSpPr>
              <a:spLocks noChangeArrowheads="1"/>
            </p:cNvSpPr>
            <p:nvPr/>
          </p:nvSpPr>
          <p:spPr bwMode="auto">
            <a:xfrm rot="16200000" flipH="1">
              <a:off x="3341" y="3099"/>
              <a:ext cx="219" cy="514"/>
            </a:xfrm>
            <a:prstGeom prst="rightArrow">
              <a:avLst>
                <a:gd name="adj1" fmla="val 71602"/>
                <a:gd name="adj2" fmla="val 54338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B5CEE7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 latinLnBrk="0"/>
              <a:endParaRPr lang="ko-KR" altLang="ko-KR" sz="1100" dirty="0"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grpSp>
        <p:nvGrpSpPr>
          <p:cNvPr id="54" name="Group 172"/>
          <p:cNvGrpSpPr>
            <a:grpSpLocks/>
          </p:cNvGrpSpPr>
          <p:nvPr/>
        </p:nvGrpSpPr>
        <p:grpSpPr bwMode="auto">
          <a:xfrm rot="-5400000">
            <a:off x="5529312" y="2291533"/>
            <a:ext cx="396875" cy="304800"/>
            <a:chOff x="3184" y="3246"/>
            <a:chExt cx="534" cy="223"/>
          </a:xfrm>
        </p:grpSpPr>
        <p:sp>
          <p:nvSpPr>
            <p:cNvPr id="55" name="AutoShape 211"/>
            <p:cNvSpPr>
              <a:spLocks noChangeArrowheads="1"/>
            </p:cNvSpPr>
            <p:nvPr/>
          </p:nvSpPr>
          <p:spPr bwMode="auto">
            <a:xfrm rot="16200000" flipH="1">
              <a:off x="3348" y="3100"/>
              <a:ext cx="205" cy="534"/>
            </a:xfrm>
            <a:prstGeom prst="rightArrow">
              <a:avLst>
                <a:gd name="adj1" fmla="val 70787"/>
                <a:gd name="adj2" fmla="val 59514"/>
              </a:avLst>
            </a:prstGeom>
            <a:solidFill>
              <a:schemeClr val="bg1"/>
            </a:solidFill>
            <a:ln w="28575" algn="ctr">
              <a:solidFill>
                <a:srgbClr val="4684C2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latinLnBrk="0"/>
              <a:endParaRPr lang="ko-KR" altLang="ko-KR" sz="1200" dirty="0">
                <a:latin typeface="굴림" charset="-127"/>
              </a:endParaRPr>
            </a:p>
          </p:txBody>
        </p:sp>
        <p:sp>
          <p:nvSpPr>
            <p:cNvPr id="56" name="AutoShape 211"/>
            <p:cNvSpPr>
              <a:spLocks noChangeArrowheads="1"/>
            </p:cNvSpPr>
            <p:nvPr/>
          </p:nvSpPr>
          <p:spPr bwMode="auto">
            <a:xfrm rot="16200000" flipH="1">
              <a:off x="3341" y="3099"/>
              <a:ext cx="219" cy="514"/>
            </a:xfrm>
            <a:prstGeom prst="rightArrow">
              <a:avLst>
                <a:gd name="adj1" fmla="val 71602"/>
                <a:gd name="adj2" fmla="val 54338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B5CEE7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 latinLnBrk="0"/>
              <a:endParaRPr lang="ko-KR" altLang="ko-KR" sz="1100" dirty="0"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pic>
        <p:nvPicPr>
          <p:cNvPr id="34" name="Picture 6" descr="C:\Users\youhwan\AppData\Local\Temp\SNAGHTML51b50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679" y="4107834"/>
            <a:ext cx="2791296" cy="20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4"/>
          <p:cNvSpPr>
            <a:spLocks noChangeArrowheads="1"/>
          </p:cNvSpPr>
          <p:nvPr/>
        </p:nvSpPr>
        <p:spPr bwMode="auto">
          <a:xfrm>
            <a:off x="361825" y="3691835"/>
            <a:ext cx="2162300" cy="187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1) IE </a:t>
            </a:r>
            <a:r>
              <a:rPr lang="en-US" altLang="ko-KR" sz="1100" b="1" dirty="0">
                <a:latin typeface="맑은 고딕"/>
                <a:ea typeface="맑은 고딕"/>
              </a:rPr>
              <a:t>→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도구 </a:t>
            </a:r>
            <a:r>
              <a:rPr lang="en-US" altLang="ko-KR" sz="1100" b="1" dirty="0" smtClean="0">
                <a:latin typeface="맑은 고딕"/>
                <a:ea typeface="맑은 고딕"/>
              </a:rPr>
              <a:t>→ </a:t>
            </a:r>
            <a:r>
              <a:rPr lang="ko-KR" altLang="en-US" sz="1100" b="1" dirty="0" smtClean="0">
                <a:latin typeface="맑은 고딕"/>
                <a:ea typeface="맑은 고딕"/>
              </a:rPr>
              <a:t>인터넷 옵션 선택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60462" y="3926211"/>
            <a:ext cx="2484001" cy="2123203"/>
            <a:chOff x="570012" y="3939406"/>
            <a:chExt cx="2484001" cy="2366144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012" y="3939406"/>
              <a:ext cx="2484001" cy="2366144"/>
            </a:xfrm>
            <a:prstGeom prst="rect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2" name="Rectangle 260"/>
            <p:cNvSpPr>
              <a:spLocks noChangeArrowheads="1"/>
            </p:cNvSpPr>
            <p:nvPr/>
          </p:nvSpPr>
          <p:spPr bwMode="auto">
            <a:xfrm>
              <a:off x="1593173" y="6099849"/>
              <a:ext cx="650757" cy="14402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latinLnBrk="0"/>
              <a:endParaRPr lang="ko-KR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3733675" y="3691835"/>
            <a:ext cx="2162300" cy="187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일반 </a:t>
            </a:r>
            <a:r>
              <a:rPr lang="en-US" altLang="ko-KR" sz="1100" b="1" dirty="0" smtClean="0">
                <a:latin typeface="맑은 고딕"/>
                <a:ea typeface="맑은 고딕"/>
              </a:rPr>
              <a:t>→ </a:t>
            </a:r>
            <a:r>
              <a:rPr lang="ko-KR" altLang="en-US" sz="1100" b="1" dirty="0" smtClean="0">
                <a:latin typeface="맑은 고딕"/>
                <a:ea typeface="맑은 고딕"/>
              </a:rPr>
              <a:t>검색기록 </a:t>
            </a:r>
            <a:r>
              <a:rPr lang="en-US" altLang="ko-KR" sz="1100" b="1" dirty="0" smtClean="0">
                <a:latin typeface="맑은 고딕"/>
                <a:ea typeface="맑은 고딕"/>
              </a:rPr>
              <a:t>→ </a:t>
            </a:r>
            <a:r>
              <a:rPr lang="ko-KR" altLang="en-US" sz="1100" b="1" dirty="0" smtClean="0">
                <a:latin typeface="맑은 고딕"/>
                <a:ea typeface="맑은 고딕"/>
              </a:rPr>
              <a:t>설정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732313" y="3948241"/>
            <a:ext cx="2096256" cy="2101173"/>
            <a:chOff x="3541813" y="4001417"/>
            <a:chExt cx="2096256" cy="2380333"/>
          </a:xfrm>
        </p:grpSpPr>
        <p:pic>
          <p:nvPicPr>
            <p:cNvPr id="33" name="Picture 4" descr="C:\Users\youhwan\AppData\Local\Temp\SNAGHTML511f25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1813" y="4001417"/>
              <a:ext cx="2096256" cy="238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6" name="Rectangle 260"/>
            <p:cNvSpPr>
              <a:spLocks noChangeArrowheads="1"/>
            </p:cNvSpPr>
            <p:nvPr/>
          </p:nvSpPr>
          <p:spPr bwMode="auto">
            <a:xfrm>
              <a:off x="5020587" y="5483504"/>
              <a:ext cx="527543" cy="14923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latinLnBrk="0"/>
              <a:endParaRPr lang="ko-KR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3" name="Rectangle 44"/>
          <p:cNvSpPr>
            <a:spLocks noChangeArrowheads="1"/>
          </p:cNvSpPr>
          <p:nvPr/>
        </p:nvSpPr>
        <p:spPr bwMode="auto">
          <a:xfrm>
            <a:off x="6543550" y="3677241"/>
            <a:ext cx="2362325" cy="374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임시 인터넷 파일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100" b="1" dirty="0" smtClean="0">
                <a:latin typeface="맑은 고딕"/>
                <a:ea typeface="맑은 고딕"/>
              </a:rPr>
              <a:t>→ </a:t>
            </a:r>
            <a:r>
              <a:rPr lang="ko-KR" altLang="en-US" sz="1100" b="1" dirty="0" smtClean="0">
                <a:latin typeface="맑은 고딕"/>
                <a:ea typeface="맑은 고딕"/>
              </a:rPr>
              <a:t>웹 페이지를 열 때마다 선택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5" name="Rectangle 260"/>
          <p:cNvSpPr>
            <a:spLocks noChangeArrowheads="1"/>
          </p:cNvSpPr>
          <p:nvPr/>
        </p:nvSpPr>
        <p:spPr bwMode="auto">
          <a:xfrm>
            <a:off x="6737350" y="4703816"/>
            <a:ext cx="1049275" cy="167869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7" name="Group 172"/>
          <p:cNvGrpSpPr>
            <a:grpSpLocks/>
          </p:cNvGrpSpPr>
          <p:nvPr/>
        </p:nvGrpSpPr>
        <p:grpSpPr bwMode="auto">
          <a:xfrm rot="16200000">
            <a:off x="3085833" y="4863827"/>
            <a:ext cx="365658" cy="304800"/>
            <a:chOff x="3184" y="3246"/>
            <a:chExt cx="534" cy="223"/>
          </a:xfrm>
        </p:grpSpPr>
        <p:sp>
          <p:nvSpPr>
            <p:cNvPr id="68" name="AutoShape 211"/>
            <p:cNvSpPr>
              <a:spLocks noChangeArrowheads="1"/>
            </p:cNvSpPr>
            <p:nvPr/>
          </p:nvSpPr>
          <p:spPr bwMode="auto">
            <a:xfrm rot="16200000" flipH="1">
              <a:off x="3348" y="3100"/>
              <a:ext cx="205" cy="534"/>
            </a:xfrm>
            <a:prstGeom prst="rightArrow">
              <a:avLst>
                <a:gd name="adj1" fmla="val 70787"/>
                <a:gd name="adj2" fmla="val 59514"/>
              </a:avLst>
            </a:prstGeom>
            <a:solidFill>
              <a:schemeClr val="bg1"/>
            </a:solidFill>
            <a:ln w="28575" algn="ctr">
              <a:solidFill>
                <a:srgbClr val="4684C2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latinLnBrk="0"/>
              <a:endParaRPr lang="ko-KR" altLang="ko-KR" sz="1200" dirty="0">
                <a:latin typeface="굴림" charset="-127"/>
              </a:endParaRPr>
            </a:p>
          </p:txBody>
        </p:sp>
        <p:sp>
          <p:nvSpPr>
            <p:cNvPr id="69" name="AutoShape 211"/>
            <p:cNvSpPr>
              <a:spLocks noChangeArrowheads="1"/>
            </p:cNvSpPr>
            <p:nvPr/>
          </p:nvSpPr>
          <p:spPr bwMode="auto">
            <a:xfrm rot="16200000" flipH="1">
              <a:off x="3341" y="3099"/>
              <a:ext cx="219" cy="514"/>
            </a:xfrm>
            <a:prstGeom prst="rightArrow">
              <a:avLst>
                <a:gd name="adj1" fmla="val 71602"/>
                <a:gd name="adj2" fmla="val 54338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B5CEE7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 latinLnBrk="0"/>
              <a:endParaRPr lang="ko-KR" altLang="ko-KR" sz="1100" dirty="0"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grpSp>
        <p:nvGrpSpPr>
          <p:cNvPr id="70" name="Group 172"/>
          <p:cNvGrpSpPr>
            <a:grpSpLocks/>
          </p:cNvGrpSpPr>
          <p:nvPr/>
        </p:nvGrpSpPr>
        <p:grpSpPr bwMode="auto">
          <a:xfrm rot="16200000">
            <a:off x="6016044" y="4902114"/>
            <a:ext cx="365658" cy="304800"/>
            <a:chOff x="3184" y="3246"/>
            <a:chExt cx="534" cy="223"/>
          </a:xfrm>
        </p:grpSpPr>
        <p:sp>
          <p:nvSpPr>
            <p:cNvPr id="71" name="AutoShape 211"/>
            <p:cNvSpPr>
              <a:spLocks noChangeArrowheads="1"/>
            </p:cNvSpPr>
            <p:nvPr/>
          </p:nvSpPr>
          <p:spPr bwMode="auto">
            <a:xfrm rot="16200000" flipH="1">
              <a:off x="3348" y="3100"/>
              <a:ext cx="205" cy="534"/>
            </a:xfrm>
            <a:prstGeom prst="rightArrow">
              <a:avLst>
                <a:gd name="adj1" fmla="val 70787"/>
                <a:gd name="adj2" fmla="val 59514"/>
              </a:avLst>
            </a:prstGeom>
            <a:solidFill>
              <a:schemeClr val="bg1"/>
            </a:solidFill>
            <a:ln w="28575" algn="ctr">
              <a:solidFill>
                <a:srgbClr val="4684C2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latinLnBrk="0"/>
              <a:endParaRPr lang="ko-KR" altLang="ko-KR" sz="1200" dirty="0">
                <a:latin typeface="굴림" charset="-127"/>
              </a:endParaRPr>
            </a:p>
          </p:txBody>
        </p:sp>
        <p:sp>
          <p:nvSpPr>
            <p:cNvPr id="72" name="AutoShape 211"/>
            <p:cNvSpPr>
              <a:spLocks noChangeArrowheads="1"/>
            </p:cNvSpPr>
            <p:nvPr/>
          </p:nvSpPr>
          <p:spPr bwMode="auto">
            <a:xfrm rot="16200000" flipH="1">
              <a:off x="3341" y="3099"/>
              <a:ext cx="219" cy="514"/>
            </a:xfrm>
            <a:prstGeom prst="rightArrow">
              <a:avLst>
                <a:gd name="adj1" fmla="val 71602"/>
                <a:gd name="adj2" fmla="val 54338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B5CEE7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 algn="ctr" latinLnBrk="0"/>
              <a:endParaRPr lang="ko-KR" altLang="ko-KR" sz="1100" dirty="0">
                <a:latin typeface="가는각진제목체" pitchFamily="18" charset="-127"/>
                <a:ea typeface="가는각진제목체" pitchFamily="18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347713" y="3398838"/>
            <a:ext cx="3767087" cy="240066"/>
            <a:chOff x="347713" y="3398838"/>
            <a:chExt cx="3767087" cy="240066"/>
          </a:xfrm>
        </p:grpSpPr>
        <p:sp>
          <p:nvSpPr>
            <p:cNvPr id="39" name="Rectangle 44"/>
            <p:cNvSpPr>
              <a:spLocks noChangeArrowheads="1"/>
            </p:cNvSpPr>
            <p:nvPr/>
          </p:nvSpPr>
          <p:spPr bwMode="auto">
            <a:xfrm>
              <a:off x="601663" y="3398838"/>
              <a:ext cx="3513137" cy="24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algn="just" eaLnBrk="1" latinLnBrk="0" hangingPunct="1">
                <a:lnSpc>
                  <a:spcPct val="120000"/>
                </a:lnSpc>
              </a:pP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인터넷 </a:t>
              </a:r>
              <a:r>
                <a:rPr lang="ko-KR" altLang="en-US" sz="1300" b="1" dirty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익스플로러 </a:t>
              </a: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옵션 변경</a:t>
              </a:r>
              <a:endPara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7" name="AutoShape 91"/>
            <p:cNvSpPr>
              <a:spLocks noChangeArrowheads="1"/>
            </p:cNvSpPr>
            <p:nvPr/>
          </p:nvSpPr>
          <p:spPr bwMode="gray">
            <a:xfrm>
              <a:off x="347713" y="3432667"/>
              <a:ext cx="216000" cy="198611"/>
            </a:xfrm>
            <a:prstGeom prst="roundRect">
              <a:avLst>
                <a:gd name="adj" fmla="val 16667"/>
              </a:avLst>
            </a:prstGeom>
            <a:solidFill>
              <a:srgbClr val="4D4D4D"/>
            </a:solidFill>
            <a:ln w="9525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altLang="ko-KR" sz="11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3</a:t>
              </a:r>
              <a:endParaRPr lang="ko-KR" altLang="en-US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48" name="Rectangle 44"/>
          <p:cNvSpPr>
            <a:spLocks noChangeArrowheads="1"/>
          </p:cNvSpPr>
          <p:nvPr/>
        </p:nvSpPr>
        <p:spPr bwMode="auto">
          <a:xfrm>
            <a:off x="601662" y="6198233"/>
            <a:ext cx="8723313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툴바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(ToolBar)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 삭제 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네이버 툴바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구글 툴바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알 툴바 등 모든 툴바 삭제 </a:t>
            </a:r>
            <a:endParaRPr lang="en-US" altLang="ko-KR" sz="1300" b="1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AutoShape 91"/>
          <p:cNvSpPr>
            <a:spLocks noChangeArrowheads="1"/>
          </p:cNvSpPr>
          <p:nvPr/>
        </p:nvSpPr>
        <p:spPr bwMode="gray">
          <a:xfrm>
            <a:off x="347712" y="62142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47713" y="836613"/>
            <a:ext cx="7853312" cy="240066"/>
            <a:chOff x="347713" y="836613"/>
            <a:chExt cx="7853312" cy="240066"/>
          </a:xfrm>
        </p:grpSpPr>
        <p:sp>
          <p:nvSpPr>
            <p:cNvPr id="50" name="Rectangle 44"/>
            <p:cNvSpPr>
              <a:spLocks noChangeArrowheads="1"/>
            </p:cNvSpPr>
            <p:nvPr/>
          </p:nvSpPr>
          <p:spPr bwMode="auto">
            <a:xfrm>
              <a:off x="620712" y="836613"/>
              <a:ext cx="7580313" cy="24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algn="just" eaLnBrk="1" latinLnBrk="0" hangingPunct="1">
                <a:lnSpc>
                  <a:spcPct val="120000"/>
                </a:lnSpc>
              </a:pP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이미지 시스템 사용 환경 </a:t>
              </a:r>
              <a:r>
                <a:rPr lang="en-US" altLang="ko-KR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: IE 9.0 </a:t>
              </a: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이상</a:t>
              </a:r>
              <a:r>
                <a:rPr lang="en-US" altLang="ko-KR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 (</a:t>
              </a: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크롬</a:t>
              </a:r>
              <a:r>
                <a:rPr lang="en-US" altLang="ko-KR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파이어폭스 등 다른 브라우저 지원 안됨</a:t>
              </a:r>
              <a:r>
                <a:rPr lang="en-US" altLang="ko-KR" sz="1300" b="1" dirty="0" smtClean="0">
                  <a:solidFill>
                    <a:srgbClr val="0000CC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57" name="AutoShape 91"/>
            <p:cNvSpPr>
              <a:spLocks noChangeArrowheads="1"/>
            </p:cNvSpPr>
            <p:nvPr/>
          </p:nvSpPr>
          <p:spPr bwMode="gray">
            <a:xfrm>
              <a:off x="347713" y="852654"/>
              <a:ext cx="216000" cy="215567"/>
            </a:xfrm>
            <a:prstGeom prst="roundRect">
              <a:avLst>
                <a:gd name="adj" fmla="val 16667"/>
              </a:avLst>
            </a:prstGeom>
            <a:solidFill>
              <a:srgbClr val="4D4D4D"/>
            </a:solidFill>
            <a:ln w="9525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1</a:t>
              </a:r>
              <a:endParaRPr lang="ko-KR" altLang="en-US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457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이미지 시스템 프로그램 설치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357154" y="1248388"/>
            <a:ext cx="5708193" cy="4624874"/>
            <a:chOff x="357154" y="1248388"/>
            <a:chExt cx="6212235" cy="4070672"/>
          </a:xfrm>
        </p:grpSpPr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54" y="1248388"/>
              <a:ext cx="6212235" cy="407067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AutoShape 26" descr="박스4-2"/>
            <p:cNvSpPr>
              <a:spLocks noChangeArrowheads="1"/>
            </p:cNvSpPr>
            <p:nvPr/>
          </p:nvSpPr>
          <p:spPr bwMode="auto">
            <a:xfrm>
              <a:off x="4580974" y="4063625"/>
              <a:ext cx="877786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맑은 고딕" pitchFamily="50" charset="-127"/>
                <a:buNone/>
              </a:pPr>
              <a:r>
                <a:rPr kumimoji="1" lang="en-US" altLang="ko-KR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'</a:t>
              </a: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확인</a:t>
              </a:r>
              <a:r>
                <a:rPr kumimoji="1" lang="en-US" altLang="ko-KR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'</a:t>
              </a: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 선택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6" name="AutoShape 91"/>
            <p:cNvSpPr>
              <a:spLocks noChangeArrowheads="1"/>
            </p:cNvSpPr>
            <p:nvPr/>
          </p:nvSpPr>
          <p:spPr bwMode="gray">
            <a:xfrm>
              <a:off x="4443760" y="4007194"/>
              <a:ext cx="198000" cy="198000"/>
            </a:xfrm>
            <a:prstGeom prst="roundRect">
              <a:avLst>
                <a:gd name="adj" fmla="val 16667"/>
              </a:avLst>
            </a:prstGeom>
            <a:solidFill>
              <a:srgbClr val="4D4D4D"/>
            </a:solidFill>
            <a:ln w="9525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1</a:t>
              </a:r>
              <a:endParaRPr lang="ko-KR" altLang="en-US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AutoShape 26" descr="박스4-2"/>
            <p:cNvSpPr>
              <a:spLocks noChangeArrowheads="1"/>
            </p:cNvSpPr>
            <p:nvPr/>
          </p:nvSpPr>
          <p:spPr bwMode="auto">
            <a:xfrm>
              <a:off x="5626454" y="4647679"/>
              <a:ext cx="877786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buFont typeface="맑은 고딕" pitchFamily="50" charset="-127"/>
                <a:buNone/>
              </a:pPr>
              <a:r>
                <a:rPr kumimoji="1" lang="en-US" altLang="ko-KR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'</a:t>
              </a: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설치</a:t>
              </a:r>
              <a:r>
                <a:rPr kumimoji="1" lang="en-US" altLang="ko-KR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'</a:t>
              </a: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 선택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8" name="AutoShape 91"/>
            <p:cNvSpPr>
              <a:spLocks noChangeArrowheads="1"/>
            </p:cNvSpPr>
            <p:nvPr/>
          </p:nvSpPr>
          <p:spPr bwMode="gray">
            <a:xfrm>
              <a:off x="5489240" y="4591248"/>
              <a:ext cx="198000" cy="198000"/>
            </a:xfrm>
            <a:prstGeom prst="roundRect">
              <a:avLst>
                <a:gd name="adj" fmla="val 16667"/>
              </a:avLst>
            </a:prstGeom>
            <a:solidFill>
              <a:srgbClr val="4D4D4D"/>
            </a:solidFill>
            <a:ln w="9525" algn="ctr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altLang="ko-KR" sz="1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2</a:t>
              </a:r>
              <a:endParaRPr lang="ko-KR" altLang="en-US" sz="1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9" name="Rectangle 260"/>
            <p:cNvSpPr>
              <a:spLocks noChangeArrowheads="1"/>
            </p:cNvSpPr>
            <p:nvPr/>
          </p:nvSpPr>
          <p:spPr bwMode="auto">
            <a:xfrm>
              <a:off x="3719470" y="4106194"/>
              <a:ext cx="600753" cy="2611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latinLnBrk="0"/>
              <a:endParaRPr lang="ko-KR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0" name="Rectangle 260"/>
            <p:cNvSpPr>
              <a:spLocks noChangeArrowheads="1"/>
            </p:cNvSpPr>
            <p:nvPr/>
          </p:nvSpPr>
          <p:spPr bwMode="auto">
            <a:xfrm>
              <a:off x="5234523" y="5057930"/>
              <a:ext cx="554917" cy="23367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latinLnBrk="0"/>
              <a:endParaRPr lang="ko-KR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344488" y="836613"/>
            <a:ext cx="9288462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이미지시스템에 처음 접속시 프로그램 설치를 진행합니다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696" y="1576152"/>
            <a:ext cx="3106220" cy="111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AutoShape 26" descr="박스4-2"/>
          <p:cNvSpPr>
            <a:spLocks noChangeArrowheads="1"/>
          </p:cNvSpPr>
          <p:nvPr/>
        </p:nvSpPr>
        <p:spPr bwMode="auto">
          <a:xfrm>
            <a:off x="6563701" y="1230804"/>
            <a:ext cx="87778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'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설치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'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30" name="AutoShape 91"/>
          <p:cNvSpPr>
            <a:spLocks noChangeArrowheads="1"/>
          </p:cNvSpPr>
          <p:nvPr/>
        </p:nvSpPr>
        <p:spPr bwMode="gray">
          <a:xfrm>
            <a:off x="6364943" y="1235917"/>
            <a:ext cx="198000" cy="198000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Rectangle 260"/>
          <p:cNvSpPr>
            <a:spLocks noChangeArrowheads="1"/>
          </p:cNvSpPr>
          <p:nvPr/>
        </p:nvSpPr>
        <p:spPr bwMode="auto">
          <a:xfrm>
            <a:off x="7941682" y="2118274"/>
            <a:ext cx="628897" cy="233678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AutoShape 26" descr="박스4-2"/>
          <p:cNvSpPr>
            <a:spLocks noChangeArrowheads="1"/>
          </p:cNvSpPr>
          <p:nvPr/>
        </p:nvSpPr>
        <p:spPr bwMode="auto">
          <a:xfrm>
            <a:off x="6630234" y="2834149"/>
            <a:ext cx="87778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'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예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(Y)'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34" name="AutoShape 91"/>
          <p:cNvSpPr>
            <a:spLocks noChangeArrowheads="1"/>
          </p:cNvSpPr>
          <p:nvPr/>
        </p:nvSpPr>
        <p:spPr bwMode="gray">
          <a:xfrm>
            <a:off x="6369932" y="2830470"/>
            <a:ext cx="198000" cy="198000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6364944" y="3235568"/>
            <a:ext cx="3062972" cy="1147223"/>
            <a:chOff x="6577482" y="3137848"/>
            <a:chExt cx="2797681" cy="953242"/>
          </a:xfrm>
        </p:grpSpPr>
        <p:pic>
          <p:nvPicPr>
            <p:cNvPr id="32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7482" y="3137848"/>
              <a:ext cx="2797681" cy="953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Rectangle 260"/>
            <p:cNvSpPr>
              <a:spLocks noChangeArrowheads="1"/>
            </p:cNvSpPr>
            <p:nvPr/>
          </p:nvSpPr>
          <p:spPr bwMode="auto">
            <a:xfrm>
              <a:off x="8174608" y="3776363"/>
              <a:ext cx="628897" cy="23367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latinLnBrk="0"/>
              <a:endParaRPr lang="ko-KR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81462" y="4968508"/>
            <a:ext cx="3046454" cy="1481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AutoShape 26" descr="박스4-2"/>
          <p:cNvSpPr>
            <a:spLocks noChangeArrowheads="1"/>
          </p:cNvSpPr>
          <p:nvPr/>
        </p:nvSpPr>
        <p:spPr bwMode="auto">
          <a:xfrm>
            <a:off x="6633170" y="4554188"/>
            <a:ext cx="877786" cy="280788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설치 진행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1" name="AutoShape 91"/>
          <p:cNvSpPr>
            <a:spLocks noChangeArrowheads="1"/>
          </p:cNvSpPr>
          <p:nvPr/>
        </p:nvSpPr>
        <p:spPr bwMode="gray">
          <a:xfrm>
            <a:off x="6372868" y="4539054"/>
            <a:ext cx="198000" cy="198000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357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41" y="1163634"/>
            <a:ext cx="847725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이미지 시스템 접근 방법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44"/>
          <p:cNvSpPr>
            <a:spLocks noChangeArrowheads="1"/>
          </p:cNvSpPr>
          <p:nvPr/>
        </p:nvSpPr>
        <p:spPr bwMode="auto">
          <a:xfrm>
            <a:off x="344488" y="836613"/>
            <a:ext cx="9288462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포탈 메인에서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EDMS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메뉴를 선택하면 이미지 시스템으로 접근합니다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21" name="Rectangle 260"/>
          <p:cNvSpPr>
            <a:spLocks noChangeArrowheads="1"/>
          </p:cNvSpPr>
          <p:nvPr/>
        </p:nvSpPr>
        <p:spPr bwMode="auto">
          <a:xfrm>
            <a:off x="6909873" y="1448016"/>
            <a:ext cx="851518" cy="328979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91"/>
          <p:cNvSpPr>
            <a:spLocks noChangeArrowheads="1"/>
          </p:cNvSpPr>
          <p:nvPr/>
        </p:nvSpPr>
        <p:spPr bwMode="gray">
          <a:xfrm>
            <a:off x="6784289" y="183258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AutoShape 26" descr="박스4-2"/>
          <p:cNvSpPr>
            <a:spLocks noChangeArrowheads="1"/>
          </p:cNvSpPr>
          <p:nvPr/>
        </p:nvSpPr>
        <p:spPr bwMode="auto">
          <a:xfrm>
            <a:off x="7051650" y="1826487"/>
            <a:ext cx="1132191" cy="280788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EDMS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메뉴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394" y="2746897"/>
            <a:ext cx="6248297" cy="3594636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Freeform 12"/>
          <p:cNvSpPr>
            <a:spLocks/>
          </p:cNvSpPr>
          <p:nvPr/>
        </p:nvSpPr>
        <p:spPr bwMode="auto">
          <a:xfrm rot="4632530" flipH="1">
            <a:off x="7868848" y="1860636"/>
            <a:ext cx="911045" cy="848720"/>
          </a:xfrm>
          <a:custGeom>
            <a:avLst/>
            <a:gdLst>
              <a:gd name="T0" fmla="*/ 674 w 676"/>
              <a:gd name="T1" fmla="*/ 189 h 594"/>
              <a:gd name="T2" fmla="*/ 356 w 676"/>
              <a:gd name="T3" fmla="*/ 126 h 594"/>
              <a:gd name="T4" fmla="*/ 86 w 676"/>
              <a:gd name="T5" fmla="*/ 405 h 594"/>
              <a:gd name="T6" fmla="*/ 0 w 676"/>
              <a:gd name="T7" fmla="*/ 415 h 594"/>
              <a:gd name="T8" fmla="*/ 172 w 676"/>
              <a:gd name="T9" fmla="*/ 594 h 594"/>
              <a:gd name="T10" fmla="*/ 389 w 676"/>
              <a:gd name="T11" fmla="*/ 382 h 594"/>
              <a:gd name="T12" fmla="*/ 301 w 676"/>
              <a:gd name="T13" fmla="*/ 393 h 594"/>
              <a:gd name="T14" fmla="*/ 674 w 676"/>
              <a:gd name="T15" fmla="*/ 189 h 5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6"/>
              <a:gd name="T25" fmla="*/ 0 h 594"/>
              <a:gd name="T26" fmla="*/ 676 w 676"/>
              <a:gd name="T27" fmla="*/ 594 h 5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6" h="594">
                <a:moveTo>
                  <a:pt x="674" y="189"/>
                </a:moveTo>
                <a:cubicBezTo>
                  <a:pt x="675" y="193"/>
                  <a:pt x="574" y="91"/>
                  <a:pt x="356" y="126"/>
                </a:cubicBezTo>
                <a:cubicBezTo>
                  <a:pt x="139" y="160"/>
                  <a:pt x="88" y="408"/>
                  <a:pt x="86" y="405"/>
                </a:cubicBezTo>
                <a:cubicBezTo>
                  <a:pt x="83" y="409"/>
                  <a:pt x="27" y="402"/>
                  <a:pt x="0" y="415"/>
                </a:cubicBezTo>
                <a:cubicBezTo>
                  <a:pt x="84" y="507"/>
                  <a:pt x="164" y="593"/>
                  <a:pt x="172" y="594"/>
                </a:cubicBezTo>
                <a:cubicBezTo>
                  <a:pt x="240" y="480"/>
                  <a:pt x="389" y="382"/>
                  <a:pt x="389" y="382"/>
                </a:cubicBezTo>
                <a:cubicBezTo>
                  <a:pt x="386" y="380"/>
                  <a:pt x="288" y="409"/>
                  <a:pt x="301" y="393"/>
                </a:cubicBezTo>
                <a:cubicBezTo>
                  <a:pt x="437" y="0"/>
                  <a:pt x="676" y="189"/>
                  <a:pt x="674" y="189"/>
                </a:cubicBezTo>
                <a:close/>
              </a:path>
            </a:pathLst>
          </a:custGeom>
          <a:gradFill rotWithShape="0">
            <a:gsLst>
              <a:gs pos="0">
                <a:srgbClr val="DEEBF3"/>
              </a:gs>
              <a:gs pos="100000">
                <a:srgbClr val="77AACD"/>
              </a:gs>
            </a:gsLst>
            <a:lin ang="5400000" scaled="1"/>
          </a:gradFill>
          <a:ln w="6350" cap="flat" cmpd="sng">
            <a:solidFill>
              <a:srgbClr val="85C0D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92075" tIns="46038" rIns="92075" bIns="46038" anchor="ctr"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5338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63"/>
          <p:cNvSpPr>
            <a:spLocks noChangeArrowheads="1"/>
          </p:cNvSpPr>
          <p:nvPr/>
        </p:nvSpPr>
        <p:spPr bwMode="auto">
          <a:xfrm>
            <a:off x="353281" y="844062"/>
            <a:ext cx="9280430" cy="5609274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/>
            <a:endParaRPr lang="ko-KR" altLang="en-US" sz="10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시스템 사용 권한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601477" y="1123763"/>
            <a:ext cx="8623618" cy="3384198"/>
            <a:chOff x="525463" y="1340946"/>
            <a:chExt cx="8623618" cy="3384198"/>
          </a:xfrm>
        </p:grpSpPr>
        <p:sp>
          <p:nvSpPr>
            <p:cNvPr id="15" name="Rectangle 195"/>
            <p:cNvSpPr>
              <a:spLocks noChangeArrowheads="1"/>
            </p:cNvSpPr>
            <p:nvPr/>
          </p:nvSpPr>
          <p:spPr bwMode="auto">
            <a:xfrm>
              <a:off x="525463" y="1340946"/>
              <a:ext cx="2176878" cy="2200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pPr latinLnBrk="0">
                <a:lnSpc>
                  <a:spcPct val="110000"/>
                </a:lnSpc>
                <a:spcBef>
                  <a:spcPct val="30000"/>
                </a:spcBef>
                <a:buClr>
                  <a:schemeClr val="bg2"/>
                </a:buClr>
                <a:buSzPct val="110000"/>
              </a:pPr>
              <a:r>
                <a:rPr lang="en-US" altLang="ko-KR" sz="1300" b="1" dirty="0">
                  <a:latin typeface="맑은 고딕" pitchFamily="50" charset="-127"/>
                  <a:ea typeface="맑은 고딕" pitchFamily="50" charset="-127"/>
                  <a:cs typeface="Arial" charset="0"/>
                </a:rPr>
                <a:t>1. </a:t>
              </a:r>
              <a:r>
                <a:rPr lang="ko-KR" altLang="en-US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매입</a:t>
              </a:r>
              <a:r>
                <a:rPr lang="en-US" altLang="ko-KR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/</a:t>
              </a:r>
              <a:r>
                <a:rPr lang="ko-KR" altLang="en-US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매출 문서 </a:t>
              </a:r>
              <a:r>
                <a:rPr lang="ko-KR" altLang="en-US" sz="1300" b="1" dirty="0">
                  <a:latin typeface="맑은 고딕" pitchFamily="50" charset="-127"/>
                  <a:ea typeface="맑은 고딕" pitchFamily="50" charset="-127"/>
                  <a:cs typeface="Arial" charset="0"/>
                </a:rPr>
                <a:t>접근 권한 </a:t>
              </a:r>
            </a:p>
          </p:txBody>
        </p:sp>
        <p:sp>
          <p:nvSpPr>
            <p:cNvPr id="16" name="AutoShape 26" descr="박스4-2"/>
            <p:cNvSpPr>
              <a:spLocks noChangeArrowheads="1"/>
            </p:cNvSpPr>
            <p:nvPr/>
          </p:nvSpPr>
          <p:spPr bwMode="auto">
            <a:xfrm>
              <a:off x="687388" y="1657350"/>
              <a:ext cx="8435975" cy="691530"/>
            </a:xfrm>
            <a:prstGeom prst="roundRect">
              <a:avLst>
                <a:gd name="adj" fmla="val 6653"/>
              </a:avLst>
            </a:prstGeom>
            <a:blipFill dpi="0" rotWithShape="1">
              <a:blip r:embed="rId2"/>
              <a:srcRect/>
              <a:stretch>
                <a:fillRect/>
              </a:stretch>
            </a:blipFill>
            <a:ln w="9525" algn="ctr">
              <a:solidFill>
                <a:srgbClr val="97B7E1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139700" indent="-139700">
                <a:lnSpc>
                  <a:spcPct val="130000"/>
                </a:lnSpc>
                <a:buFont typeface="굴림" pitchFamily="50" charset="-127"/>
                <a:buChar char="•"/>
              </a:pP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세방 익스프레스의 모든 사용자는 등록</a:t>
              </a:r>
              <a:r>
                <a:rPr lang="en-US" altLang="ko-KR" sz="11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조회</a:t>
              </a:r>
              <a:r>
                <a:rPr lang="en-US" altLang="ko-KR" sz="11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수정 가능함</a:t>
              </a:r>
              <a:endParaRPr lang="en-US" altLang="ko-KR" sz="11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39700" indent="-139700">
                <a:lnSpc>
                  <a:spcPct val="130000"/>
                </a:lnSpc>
                <a:buFont typeface="굴림" pitchFamily="50" charset="-127"/>
                <a:buChar char="•"/>
              </a:pP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조회시 담당자 기준으로 같은 부서만 조회 가능</a:t>
              </a:r>
              <a:endParaRPr lang="ko-KR" altLang="en-US" sz="11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Rectangle 195"/>
            <p:cNvSpPr>
              <a:spLocks noChangeArrowheads="1"/>
            </p:cNvSpPr>
            <p:nvPr/>
          </p:nvSpPr>
          <p:spPr bwMode="auto">
            <a:xfrm>
              <a:off x="541850" y="2492896"/>
              <a:ext cx="2043829" cy="2200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pPr latinLnBrk="0">
                <a:lnSpc>
                  <a:spcPct val="110000"/>
                </a:lnSpc>
                <a:spcBef>
                  <a:spcPct val="30000"/>
                </a:spcBef>
                <a:buClr>
                  <a:schemeClr val="bg2"/>
                </a:buClr>
                <a:buSzPct val="110000"/>
              </a:pPr>
              <a:r>
                <a:rPr lang="en-US" altLang="ko-KR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2. </a:t>
              </a:r>
              <a:r>
                <a:rPr lang="ko-KR" altLang="en-US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총무부 및 대표이사 권한</a:t>
              </a:r>
              <a:endParaRPr lang="ko-KR" altLang="en-US" sz="1300" b="1" dirty="0"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18" name="AutoShape 26" descr="박스4-2"/>
            <p:cNvSpPr>
              <a:spLocks noChangeArrowheads="1"/>
            </p:cNvSpPr>
            <p:nvPr/>
          </p:nvSpPr>
          <p:spPr bwMode="auto">
            <a:xfrm>
              <a:off x="703775" y="2809300"/>
              <a:ext cx="8435975" cy="691530"/>
            </a:xfrm>
            <a:prstGeom prst="roundRect">
              <a:avLst>
                <a:gd name="adj" fmla="val 6653"/>
              </a:avLst>
            </a:prstGeom>
            <a:blipFill dpi="0" rotWithShape="1">
              <a:blip r:embed="rId2"/>
              <a:srcRect/>
              <a:stretch>
                <a:fillRect/>
              </a:stretch>
            </a:blipFill>
            <a:ln w="9525" algn="ctr">
              <a:solidFill>
                <a:srgbClr val="97B7E1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139700" indent="-139700">
                <a:lnSpc>
                  <a:spcPct val="130000"/>
                </a:lnSpc>
                <a:buFont typeface="굴림" pitchFamily="50" charset="-127"/>
                <a:buChar char="•"/>
              </a:pP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총무부 및 대표이사는 모든 문서 조회 가능함</a:t>
              </a:r>
              <a:endParaRPr lang="ko-KR" altLang="en-US" sz="11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9" name="Rectangle 195"/>
            <p:cNvSpPr>
              <a:spLocks noChangeArrowheads="1"/>
            </p:cNvSpPr>
            <p:nvPr/>
          </p:nvSpPr>
          <p:spPr bwMode="auto">
            <a:xfrm>
              <a:off x="551181" y="3717210"/>
              <a:ext cx="924933" cy="2200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pPr latinLnBrk="0">
                <a:lnSpc>
                  <a:spcPct val="110000"/>
                </a:lnSpc>
                <a:spcBef>
                  <a:spcPct val="30000"/>
                </a:spcBef>
                <a:buClr>
                  <a:schemeClr val="bg2"/>
                </a:buClr>
                <a:buSzPct val="110000"/>
              </a:pPr>
              <a:r>
                <a:rPr lang="en-US" altLang="ko-KR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3. </a:t>
              </a:r>
              <a:r>
                <a:rPr lang="ko-KR" altLang="en-US" sz="1300" b="1" dirty="0" smtClean="0">
                  <a:latin typeface="맑은 고딕" pitchFamily="50" charset="-127"/>
                  <a:ea typeface="맑은 고딕" pitchFamily="50" charset="-127"/>
                  <a:cs typeface="Arial" charset="0"/>
                </a:rPr>
                <a:t>삭제 권한</a:t>
              </a:r>
              <a:endParaRPr lang="ko-KR" altLang="en-US" sz="1300" b="1" dirty="0"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20" name="AutoShape 26" descr="박스4-2"/>
            <p:cNvSpPr>
              <a:spLocks noChangeArrowheads="1"/>
            </p:cNvSpPr>
            <p:nvPr/>
          </p:nvSpPr>
          <p:spPr bwMode="auto">
            <a:xfrm>
              <a:off x="713106" y="4033614"/>
              <a:ext cx="8435975" cy="691530"/>
            </a:xfrm>
            <a:prstGeom prst="roundRect">
              <a:avLst>
                <a:gd name="adj" fmla="val 6653"/>
              </a:avLst>
            </a:prstGeom>
            <a:blipFill dpi="0" rotWithShape="1">
              <a:blip r:embed="rId2"/>
              <a:srcRect/>
              <a:stretch>
                <a:fillRect/>
              </a:stretch>
            </a:blipFill>
            <a:ln w="9525" algn="ctr">
              <a:solidFill>
                <a:srgbClr val="97B7E1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139700" indent="-139700">
                <a:lnSpc>
                  <a:spcPct val="130000"/>
                </a:lnSpc>
                <a:buFont typeface="굴림" pitchFamily="50" charset="-127"/>
                <a:buChar char="•"/>
              </a:pP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문서 삭제는 시스템 관리자만 가능함</a:t>
              </a:r>
              <a:r>
                <a:rPr lang="en-US" altLang="ko-KR" sz="1100" b="1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100" b="1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100" b="1" dirty="0" smtClean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1100" b="1" dirty="0" smtClean="0">
                  <a:latin typeface="맑은 고딕" pitchFamily="50" charset="-127"/>
                  <a:ea typeface="맑은 고딕" pitchFamily="50" charset="-127"/>
                </a:rPr>
                <a:t>일반 사용자의 경우 삭제 필요시 시스템 관리자에게 요청</a:t>
              </a:r>
              <a:endParaRPr lang="ko-KR" altLang="en-US" sz="11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081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문서 등록 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– HBL (TM -&gt; EDMS</a:t>
            </a:r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전송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287" y="752635"/>
            <a:ext cx="9463178" cy="5078822"/>
          </a:xfrm>
          <a:prstGeom prst="rect">
            <a:avLst/>
          </a:prstGeom>
        </p:spPr>
      </p:pic>
      <p:sp>
        <p:nvSpPr>
          <p:cNvPr id="18" name="AutoShape 26" descr="박스4-2"/>
          <p:cNvSpPr>
            <a:spLocks noChangeArrowheads="1"/>
          </p:cNvSpPr>
          <p:nvPr/>
        </p:nvSpPr>
        <p:spPr bwMode="auto">
          <a:xfrm>
            <a:off x="411351" y="2198776"/>
            <a:ext cx="2214316" cy="927080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FWO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에서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HBL Print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HBL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출력할 때 옵션과 같이 선택 후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Transfer to EDMS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체크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Print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버튼 클릭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070" y="5150419"/>
            <a:ext cx="5257800" cy="1362075"/>
          </a:xfrm>
          <a:prstGeom prst="rect">
            <a:avLst/>
          </a:prstGeom>
        </p:spPr>
      </p:pic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6394854" y="4942626"/>
            <a:ext cx="2214316" cy="1134874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전송이 정상적으로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될경우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EDMS transfer successful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메시지 나타남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.</a:t>
            </a:r>
          </a:p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전송 후 최대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10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분 뒤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EDMS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에서 확인 가능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5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문서 등록 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매출 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INVOICE </a:t>
            </a:r>
            <a:r>
              <a:rPr lang="en-US" altLang="ko-KR" sz="2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(TM -&gt; EDMS</a:t>
            </a:r>
            <a:r>
              <a:rPr lang="ko-KR" altLang="en-US" sz="2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전송</a:t>
            </a:r>
            <a:r>
              <a:rPr lang="en-US" altLang="ko-KR" sz="2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34" y="785093"/>
            <a:ext cx="9773730" cy="2924175"/>
          </a:xfrm>
          <a:prstGeom prst="rect">
            <a:avLst/>
          </a:prstGeom>
        </p:spPr>
      </p:pic>
      <p:sp>
        <p:nvSpPr>
          <p:cNvPr id="17" name="AutoShape 26" descr="박스4-2"/>
          <p:cNvSpPr>
            <a:spLocks noChangeArrowheads="1"/>
          </p:cNvSpPr>
          <p:nvPr/>
        </p:nvSpPr>
        <p:spPr bwMode="auto">
          <a:xfrm>
            <a:off x="4526143" y="1196972"/>
            <a:ext cx="2214316" cy="1550462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FWSD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Preview Invoice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Transfer to EDMS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클릭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( 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FWSD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가 여러 개가 존재하더라도 인쇄되는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invoic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가 전부 전송되므로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FWSD 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곳에서만 전송하면 됨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212" y="4358945"/>
            <a:ext cx="5676900" cy="1590675"/>
          </a:xfrm>
          <a:prstGeom prst="rect">
            <a:avLst/>
          </a:prstGeom>
        </p:spPr>
      </p:pic>
      <p:sp>
        <p:nvSpPr>
          <p:cNvPr id="18" name="AutoShape 26" descr="박스4-2"/>
          <p:cNvSpPr>
            <a:spLocks noChangeArrowheads="1"/>
          </p:cNvSpPr>
          <p:nvPr/>
        </p:nvSpPr>
        <p:spPr bwMode="auto">
          <a:xfrm>
            <a:off x="6265803" y="4702199"/>
            <a:ext cx="2214316" cy="904170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전송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성공시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EDMS Transfer successful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메시지가 나타남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.</a:t>
            </a:r>
          </a:p>
          <a:p>
            <a:pPr marL="228600" indent="-228600" eaLnBrk="1" hangingPunct="1">
              <a:lnSpc>
                <a:spcPct val="130000"/>
              </a:lnSpc>
              <a:buFont typeface="맑은 고딕" pitchFamily="50" charset="-127"/>
              <a:buAutoNum type="arabicParenR"/>
            </a:pP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전송 후 최대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10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분 뒤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EDMS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에서 확인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가능</a:t>
            </a:r>
            <a:endParaRPr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51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44" y="836640"/>
            <a:ext cx="4915956" cy="561496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문서 등록 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스캔 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/ PDF</a:t>
            </a:r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첨부 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파일첨부</a:t>
            </a:r>
            <a:r>
              <a:rPr lang="en-US" altLang="ko-KR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AutoShape 140"/>
          <p:cNvSpPr>
            <a:spLocks noChangeArrowheads="1"/>
          </p:cNvSpPr>
          <p:nvPr/>
        </p:nvSpPr>
        <p:spPr bwMode="gray">
          <a:xfrm>
            <a:off x="5432037" y="1292338"/>
            <a:ext cx="4207264" cy="515926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 algn="ctr">
            <a:solidFill>
              <a:srgbClr val="064B8E"/>
            </a:solidFill>
            <a:round/>
            <a:headEnd/>
            <a:tailEnd/>
          </a:ln>
        </p:spPr>
        <p:txBody>
          <a:bodyPr wrap="square" anchor="t">
            <a:noAutofit/>
          </a:bodyPr>
          <a:lstStyle/>
          <a:p>
            <a:pPr lvl="0">
              <a:lnSpc>
                <a:spcPct val="14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업무 구분 및 분류 선택</a:t>
            </a:r>
            <a:endParaRPr lang="en-US" altLang="ko-KR" sz="11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4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문서 등록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   1)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스캔 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스캔하고자 하는 문서를 스캐너에 탑재 후 스캔 선택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   2) PDF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첨부 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: PDF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파일을 첨부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여러개의 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Tif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파일로 변환 후 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첨부됨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   3)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파일첨부 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일반 전자문서 첨부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4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인식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문서유형 </a:t>
            </a:r>
            <a:r>
              <a:rPr lang="ko-KR" altLang="en-US" sz="1050" b="1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ko-KR" altLang="en-US" sz="1050" b="1" smtClean="0">
                <a:latin typeface="맑은 고딕" pitchFamily="50" charset="-127"/>
                <a:ea typeface="맑은 고딕" pitchFamily="50" charset="-127"/>
              </a:rPr>
              <a:t>업무키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인식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정상적으로 인식된 문서는 문서유형</a:t>
            </a:r>
            <a:r>
              <a:rPr lang="en-US" altLang="ko-KR" sz="105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b="1" smtClean="0">
                <a:latin typeface="맑은 고딕" pitchFamily="50" charset="-127"/>
                <a:ea typeface="맑은 고딕" pitchFamily="50" charset="-127"/>
              </a:rPr>
              <a:t>업무키가 자동으로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설정됨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4)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검증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문서유형</a:t>
            </a:r>
            <a:r>
              <a:rPr lang="en-US" altLang="ko-KR" sz="1050" b="1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b="1" smtClean="0">
                <a:latin typeface="맑은 고딕" pitchFamily="50" charset="-127"/>
                <a:ea typeface="맑은 고딕" pitchFamily="50" charset="-127"/>
              </a:rPr>
              <a:t>업무키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등이 정상적으로 등록되었는지 학인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정상일 경우 확인란에 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'O'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표시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비정상일 경우 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'X'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표시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'X'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인 </a:t>
            </a:r>
            <a:r>
              <a:rPr lang="ko-KR" altLang="en-US" sz="1050" b="1">
                <a:latin typeface="맑은 고딕" pitchFamily="50" charset="-127"/>
                <a:ea typeface="맑은 고딕" pitchFamily="50" charset="-127"/>
              </a:rPr>
              <a:t>경우 </a:t>
            </a:r>
            <a:r>
              <a:rPr lang="ko-KR" altLang="en-US" sz="1050" b="1" smtClean="0">
                <a:latin typeface="맑은 고딕" pitchFamily="50" charset="-127"/>
                <a:ea typeface="맑은 고딕" pitchFamily="50" charset="-127"/>
              </a:rPr>
              <a:t>문서유형</a:t>
            </a:r>
            <a:r>
              <a:rPr lang="en-US" altLang="ko-KR" sz="1050" b="1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b="1" smtClean="0">
                <a:latin typeface="맑은 고딕" pitchFamily="50" charset="-127"/>
                <a:ea typeface="맑은 고딕" pitchFamily="50" charset="-127"/>
              </a:rPr>
              <a:t>업무키 확인</a:t>
            </a:r>
            <a:endParaRPr lang="en-US" altLang="ko-KR" sz="105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5)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등록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모든 문서의 검증이 완료된 후 등록 가능</a:t>
            </a:r>
            <a:endParaRPr lang="en-US" altLang="ko-KR" sz="105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6)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안내 메시지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문서선택시 마다 </a:t>
            </a:r>
            <a:r>
              <a:rPr lang="ko-KR" altLang="en-US" sz="1050" b="1">
                <a:latin typeface="맑은 고딕" pitchFamily="50" charset="-127"/>
                <a:ea typeface="맑은 고딕" pitchFamily="50" charset="-127"/>
              </a:rPr>
              <a:t>문서유형별 </a:t>
            </a:r>
            <a:r>
              <a:rPr lang="ko-KR" altLang="en-US" sz="1050" b="1" smtClean="0">
                <a:latin typeface="맑은 고딕" pitchFamily="50" charset="-127"/>
                <a:ea typeface="맑은 고딕" pitchFamily="50" charset="-127"/>
              </a:rPr>
              <a:t>업무키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안내</a:t>
            </a: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>
                <a:latin typeface="맑은 고딕" pitchFamily="50" charset="-127"/>
                <a:ea typeface="맑은 고딕" pitchFamily="50" charset="-127"/>
              </a:rPr>
              <a:t>검증 오류시 오류 메시지 안내</a:t>
            </a:r>
          </a:p>
        </p:txBody>
      </p:sp>
      <p:sp>
        <p:nvSpPr>
          <p:cNvPr id="24" name="AutoShape 140"/>
          <p:cNvSpPr>
            <a:spLocks noChangeArrowheads="1"/>
          </p:cNvSpPr>
          <p:nvPr/>
        </p:nvSpPr>
        <p:spPr bwMode="gray">
          <a:xfrm>
            <a:off x="5415501" y="963210"/>
            <a:ext cx="1905854" cy="302155"/>
          </a:xfrm>
          <a:prstGeom prst="roundRect">
            <a:avLst>
              <a:gd name="adj" fmla="val 0"/>
            </a:avLst>
          </a:prstGeom>
          <a:solidFill>
            <a:srgbClr val="064B8E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스캔 등록 순서</a:t>
            </a: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AutoShape 91"/>
          <p:cNvSpPr>
            <a:spLocks noChangeArrowheads="1"/>
          </p:cNvSpPr>
          <p:nvPr/>
        </p:nvSpPr>
        <p:spPr bwMode="gray">
          <a:xfrm>
            <a:off x="349150" y="863531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AutoShape 91"/>
          <p:cNvSpPr>
            <a:spLocks noChangeArrowheads="1"/>
          </p:cNvSpPr>
          <p:nvPr/>
        </p:nvSpPr>
        <p:spPr bwMode="gray">
          <a:xfrm>
            <a:off x="2464837" y="13756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91"/>
          <p:cNvSpPr>
            <a:spLocks noChangeArrowheads="1"/>
          </p:cNvSpPr>
          <p:nvPr/>
        </p:nvSpPr>
        <p:spPr bwMode="gray">
          <a:xfrm>
            <a:off x="3957106" y="13756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91"/>
          <p:cNvSpPr>
            <a:spLocks noChangeArrowheads="1"/>
          </p:cNvSpPr>
          <p:nvPr/>
        </p:nvSpPr>
        <p:spPr bwMode="gray">
          <a:xfrm>
            <a:off x="4446641" y="13756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91"/>
          <p:cNvSpPr>
            <a:spLocks noChangeArrowheads="1"/>
          </p:cNvSpPr>
          <p:nvPr/>
        </p:nvSpPr>
        <p:spPr bwMode="gray">
          <a:xfrm>
            <a:off x="4812823" y="13756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AutoShape 91"/>
          <p:cNvSpPr>
            <a:spLocks noChangeArrowheads="1"/>
          </p:cNvSpPr>
          <p:nvPr/>
        </p:nvSpPr>
        <p:spPr bwMode="gray">
          <a:xfrm>
            <a:off x="1072570" y="5160285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AutoShape 91"/>
          <p:cNvSpPr>
            <a:spLocks noChangeArrowheads="1"/>
          </p:cNvSpPr>
          <p:nvPr/>
        </p:nvSpPr>
        <p:spPr bwMode="gray">
          <a:xfrm>
            <a:off x="2922049" y="13756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91"/>
          <p:cNvSpPr>
            <a:spLocks noChangeArrowheads="1"/>
          </p:cNvSpPr>
          <p:nvPr/>
        </p:nvSpPr>
        <p:spPr bwMode="gray">
          <a:xfrm>
            <a:off x="3523200" y="13756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147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18" y="4120619"/>
            <a:ext cx="4233912" cy="933979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696" y="1201732"/>
            <a:ext cx="4756838" cy="2496779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22" y="1213428"/>
            <a:ext cx="4183839" cy="248508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스캔시 업무키 및 문서유형 설정 방법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44"/>
          <p:cNvSpPr>
            <a:spLocks noChangeArrowheads="1"/>
          </p:cNvSpPr>
          <p:nvPr/>
        </p:nvSpPr>
        <p:spPr bwMode="auto">
          <a:xfrm>
            <a:off x="620713" y="884238"/>
            <a:ext cx="1808956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문서유형 설정 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방법 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</a:p>
        </p:txBody>
      </p:sp>
      <p:sp>
        <p:nvSpPr>
          <p:cNvPr id="15" name="AutoShape 91"/>
          <p:cNvSpPr>
            <a:spLocks noChangeArrowheads="1"/>
          </p:cNvSpPr>
          <p:nvPr/>
        </p:nvSpPr>
        <p:spPr bwMode="gray">
          <a:xfrm>
            <a:off x="347713" y="900279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598589" y="2608994"/>
            <a:ext cx="1520358" cy="72641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85725" indent="-85725" eaLnBrk="1" hangingPunct="1">
              <a:lnSpc>
                <a:spcPct val="130000"/>
              </a:lnSpc>
              <a:buFont typeface="Arial" pitchFamily="34" charset="0"/>
              <a:buChar char="•"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문서유형 칸에서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우측 마우스 클릭하여</a:t>
            </a:r>
            <a: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문서유형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8" name="Rectangle 260"/>
          <p:cNvSpPr>
            <a:spLocks noChangeArrowheads="1"/>
          </p:cNvSpPr>
          <p:nvPr/>
        </p:nvSpPr>
        <p:spPr bwMode="auto">
          <a:xfrm>
            <a:off x="4778953" y="1192741"/>
            <a:ext cx="600753" cy="23812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5043734" y="2555874"/>
            <a:ext cx="2214316" cy="508230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1)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문서유형설정 선택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  <a:p>
            <a:pPr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2)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우측 팝업에서 문서유형 더블클릭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5" name="Rectangle 44"/>
          <p:cNvSpPr>
            <a:spLocks noChangeArrowheads="1"/>
          </p:cNvSpPr>
          <p:nvPr/>
        </p:nvSpPr>
        <p:spPr bwMode="auto">
          <a:xfrm>
            <a:off x="620713" y="3789363"/>
            <a:ext cx="3617912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업무키 입력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수정</a:t>
            </a:r>
            <a:endParaRPr lang="en-US" altLang="ko-KR" sz="1300" b="1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AutoShape 91"/>
          <p:cNvSpPr>
            <a:spLocks noChangeArrowheads="1"/>
          </p:cNvSpPr>
          <p:nvPr/>
        </p:nvSpPr>
        <p:spPr bwMode="gray">
          <a:xfrm>
            <a:off x="347713" y="380540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26" descr="박스4-2"/>
          <p:cNvSpPr>
            <a:spLocks noChangeArrowheads="1"/>
          </p:cNvSpPr>
          <p:nvPr/>
        </p:nvSpPr>
        <p:spPr bwMode="auto">
          <a:xfrm>
            <a:off x="3268662" y="4417878"/>
            <a:ext cx="1658837" cy="508230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85725" indent="-85725" eaLnBrk="1" hangingPunct="1">
              <a:lnSpc>
                <a:spcPct val="130000"/>
              </a:lnSpc>
              <a:buFont typeface="Arial" pitchFamily="34" charset="0"/>
              <a:buChar char="•"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입력칸에서 더블클릭 후 입력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34" name="Rectangle 44"/>
          <p:cNvSpPr>
            <a:spLocks noChangeArrowheads="1"/>
          </p:cNvSpPr>
          <p:nvPr/>
        </p:nvSpPr>
        <p:spPr bwMode="auto">
          <a:xfrm>
            <a:off x="601663" y="5180013"/>
            <a:ext cx="3617912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여러 문서 선택 방법</a:t>
            </a:r>
            <a:endParaRPr lang="en-US" altLang="ko-KR" sz="1300" b="1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91"/>
          <p:cNvSpPr>
            <a:spLocks noChangeArrowheads="1"/>
          </p:cNvSpPr>
          <p:nvPr/>
        </p:nvSpPr>
        <p:spPr bwMode="gray">
          <a:xfrm>
            <a:off x="338188" y="5186529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5434013"/>
            <a:ext cx="1857375" cy="98107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AutoShape 26" descr="박스4-2"/>
          <p:cNvSpPr>
            <a:spLocks noChangeArrowheads="1"/>
          </p:cNvSpPr>
          <p:nvPr/>
        </p:nvSpPr>
        <p:spPr bwMode="auto">
          <a:xfrm>
            <a:off x="1131988" y="6011228"/>
            <a:ext cx="1125437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85725" indent="-85725" eaLnBrk="1" hangingPunct="1">
              <a:lnSpc>
                <a:spcPct val="130000"/>
              </a:lnSpc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체크박스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87" y="5396419"/>
            <a:ext cx="1857375" cy="96202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AutoShape 26" descr="박스4-2"/>
          <p:cNvSpPr>
            <a:spLocks noChangeArrowheads="1"/>
          </p:cNvSpPr>
          <p:nvPr/>
        </p:nvSpPr>
        <p:spPr bwMode="auto">
          <a:xfrm>
            <a:off x="3563145" y="5918802"/>
            <a:ext cx="1694656" cy="508230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85725" indent="-85725" eaLnBrk="1" hangingPunct="1">
              <a:lnSpc>
                <a:spcPct val="130000"/>
              </a:lnSpc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Ctrl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또는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Shift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키를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이용하여 여러문서 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4" name="Rectangle 44"/>
          <p:cNvSpPr>
            <a:spLocks noChangeArrowheads="1"/>
          </p:cNvSpPr>
          <p:nvPr/>
        </p:nvSpPr>
        <p:spPr bwMode="auto">
          <a:xfrm>
            <a:off x="5583238" y="3813023"/>
            <a:ext cx="3617912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'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따라가기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' 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기능</a:t>
            </a:r>
            <a:endParaRPr lang="en-US" altLang="ko-KR" sz="1300" b="1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AutoShape 91"/>
          <p:cNvSpPr>
            <a:spLocks noChangeArrowheads="1"/>
          </p:cNvSpPr>
          <p:nvPr/>
        </p:nvSpPr>
        <p:spPr bwMode="gray">
          <a:xfrm>
            <a:off x="5319763" y="3819539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931" y="6047892"/>
            <a:ext cx="33242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5472112" y="4065818"/>
            <a:ext cx="4044421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>
              <a:lnSpc>
                <a:spcPct val="120000"/>
              </a:lnSpc>
            </a:pP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상위에 있는 문서의 </a:t>
            </a:r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유형과 업무키를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그대로 </a:t>
            </a:r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설정하고자 </a:t>
            </a:r>
            <a:r>
              <a:rPr lang="en-US" altLang="ko-KR" sz="1100" b="1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할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경우 사용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문서유형</a:t>
            </a:r>
            <a:r>
              <a:rPr lang="en-US" altLang="ko-KR" sz="1100" b="1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업무키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중 설정이 안되있는 값만 따라가지 설정됨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260"/>
          <p:cNvSpPr>
            <a:spLocks noChangeArrowheads="1"/>
          </p:cNvSpPr>
          <p:nvPr/>
        </p:nvSpPr>
        <p:spPr bwMode="auto">
          <a:xfrm>
            <a:off x="426950" y="5772704"/>
            <a:ext cx="311325" cy="585740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Rectangle 260"/>
          <p:cNvSpPr>
            <a:spLocks noChangeArrowheads="1"/>
          </p:cNvSpPr>
          <p:nvPr/>
        </p:nvSpPr>
        <p:spPr bwMode="auto">
          <a:xfrm>
            <a:off x="7153362" y="6038367"/>
            <a:ext cx="527756" cy="374081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Rectangle 44"/>
          <p:cNvSpPr>
            <a:spLocks noChangeArrowheads="1"/>
          </p:cNvSpPr>
          <p:nvPr/>
        </p:nvSpPr>
        <p:spPr bwMode="auto">
          <a:xfrm>
            <a:off x="4803328" y="930276"/>
            <a:ext cx="1808956" cy="24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문서유형 설정 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방법 </a:t>
            </a:r>
            <a:r>
              <a:rPr lang="en-US" altLang="ko-KR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763" y="4917641"/>
            <a:ext cx="3372464" cy="10780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AutoShape 26" descr="박스4-2"/>
          <p:cNvSpPr>
            <a:spLocks noChangeArrowheads="1"/>
          </p:cNvSpPr>
          <p:nvPr/>
        </p:nvSpPr>
        <p:spPr bwMode="auto">
          <a:xfrm>
            <a:off x="7940323" y="5811459"/>
            <a:ext cx="1469478" cy="508230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marL="85725" indent="-85725" eaLnBrk="1" hangingPunct="1">
              <a:lnSpc>
                <a:spcPct val="130000"/>
              </a:lnSpc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상단의 문서정보를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따라서 정보셋팅됨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89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스캔환경 설정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1190625"/>
            <a:ext cx="32194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44"/>
          <p:cNvSpPr>
            <a:spLocks noChangeArrowheads="1"/>
          </p:cNvSpPr>
          <p:nvPr/>
        </p:nvSpPr>
        <p:spPr bwMode="auto">
          <a:xfrm>
            <a:off x="630238" y="884238"/>
            <a:ext cx="1808956" cy="216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스캔설정 선택</a:t>
            </a:r>
            <a:endParaRPr lang="en-US" altLang="ko-KR" sz="1300" b="1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AutoShape 91"/>
          <p:cNvSpPr>
            <a:spLocks noChangeArrowheads="1"/>
          </p:cNvSpPr>
          <p:nvPr/>
        </p:nvSpPr>
        <p:spPr bwMode="gray">
          <a:xfrm>
            <a:off x="357238" y="900279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le 260"/>
          <p:cNvSpPr>
            <a:spLocks noChangeArrowheads="1"/>
          </p:cNvSpPr>
          <p:nvPr/>
        </p:nvSpPr>
        <p:spPr bwMode="auto">
          <a:xfrm>
            <a:off x="371475" y="1209675"/>
            <a:ext cx="714375" cy="31432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Freeform 12"/>
          <p:cNvSpPr>
            <a:spLocks/>
          </p:cNvSpPr>
          <p:nvPr/>
        </p:nvSpPr>
        <p:spPr bwMode="auto">
          <a:xfrm rot="16200000">
            <a:off x="502664" y="1842549"/>
            <a:ext cx="1079472" cy="848720"/>
          </a:xfrm>
          <a:custGeom>
            <a:avLst/>
            <a:gdLst>
              <a:gd name="T0" fmla="*/ 674 w 676"/>
              <a:gd name="T1" fmla="*/ 189 h 594"/>
              <a:gd name="T2" fmla="*/ 356 w 676"/>
              <a:gd name="T3" fmla="*/ 126 h 594"/>
              <a:gd name="T4" fmla="*/ 86 w 676"/>
              <a:gd name="T5" fmla="*/ 405 h 594"/>
              <a:gd name="T6" fmla="*/ 0 w 676"/>
              <a:gd name="T7" fmla="*/ 415 h 594"/>
              <a:gd name="T8" fmla="*/ 172 w 676"/>
              <a:gd name="T9" fmla="*/ 594 h 594"/>
              <a:gd name="T10" fmla="*/ 389 w 676"/>
              <a:gd name="T11" fmla="*/ 382 h 594"/>
              <a:gd name="T12" fmla="*/ 301 w 676"/>
              <a:gd name="T13" fmla="*/ 393 h 594"/>
              <a:gd name="T14" fmla="*/ 674 w 676"/>
              <a:gd name="T15" fmla="*/ 189 h 5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6"/>
              <a:gd name="T25" fmla="*/ 0 h 594"/>
              <a:gd name="T26" fmla="*/ 676 w 676"/>
              <a:gd name="T27" fmla="*/ 594 h 5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6" h="594">
                <a:moveTo>
                  <a:pt x="674" y="189"/>
                </a:moveTo>
                <a:cubicBezTo>
                  <a:pt x="675" y="193"/>
                  <a:pt x="574" y="91"/>
                  <a:pt x="356" y="126"/>
                </a:cubicBezTo>
                <a:cubicBezTo>
                  <a:pt x="139" y="160"/>
                  <a:pt x="88" y="408"/>
                  <a:pt x="86" y="405"/>
                </a:cubicBezTo>
                <a:cubicBezTo>
                  <a:pt x="83" y="409"/>
                  <a:pt x="27" y="402"/>
                  <a:pt x="0" y="415"/>
                </a:cubicBezTo>
                <a:cubicBezTo>
                  <a:pt x="84" y="507"/>
                  <a:pt x="164" y="593"/>
                  <a:pt x="172" y="594"/>
                </a:cubicBezTo>
                <a:cubicBezTo>
                  <a:pt x="240" y="480"/>
                  <a:pt x="389" y="382"/>
                  <a:pt x="389" y="382"/>
                </a:cubicBezTo>
                <a:cubicBezTo>
                  <a:pt x="386" y="380"/>
                  <a:pt x="288" y="409"/>
                  <a:pt x="301" y="393"/>
                </a:cubicBezTo>
                <a:cubicBezTo>
                  <a:pt x="437" y="0"/>
                  <a:pt x="676" y="189"/>
                  <a:pt x="674" y="189"/>
                </a:cubicBezTo>
                <a:close/>
              </a:path>
            </a:pathLst>
          </a:custGeom>
          <a:gradFill rotWithShape="0">
            <a:gsLst>
              <a:gs pos="0">
                <a:srgbClr val="DEEBF3"/>
              </a:gs>
              <a:gs pos="100000">
                <a:srgbClr val="77AACD"/>
              </a:gs>
            </a:gsLst>
            <a:lin ang="5400000" scaled="1"/>
          </a:gradFill>
          <a:ln w="6350" cap="flat" cmpd="sng">
            <a:solidFill>
              <a:srgbClr val="85C0D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92075" tIns="46038" rIns="92075" bIns="46038" anchor="ctr"/>
          <a:lstStyle/>
          <a:p>
            <a:endParaRPr lang="ko-KR" altLang="en-US" dirty="0"/>
          </a:p>
        </p:txBody>
      </p:sp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876799"/>
              </p:ext>
            </p:extLst>
          </p:nvPr>
        </p:nvGraphicFramePr>
        <p:xfrm>
          <a:off x="5815551" y="1809392"/>
          <a:ext cx="3795174" cy="4501721"/>
        </p:xfrm>
        <a:graphic>
          <a:graphicData uri="http://schemas.openxmlformats.org/drawingml/2006/table">
            <a:tbl>
              <a:tblPr/>
              <a:tblGrid>
                <a:gridCol w="956724"/>
                <a:gridCol w="2838450"/>
              </a:tblGrid>
              <a:tr h="1645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설명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468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스캐너 선택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eaLnBrk="1" fontAlgn="auto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PC</a:t>
                      </a: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에 연결된 스캐너를 선택</a:t>
                      </a:r>
                      <a:endParaRPr kumimoji="0" lang="en-US" altLang="ko-KR" sz="1000" b="0" i="0" u="none" strike="noStrike" kern="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UI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표시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eaLnBrk="1" fontAlgn="auto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스캔시 </a:t>
                      </a:r>
                      <a:r>
                        <a:rPr kumimoji="0" lang="en-US" altLang="ko-KR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UI </a:t>
                      </a: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표시여부 선택 </a:t>
                      </a:r>
                      <a:r>
                        <a:rPr kumimoji="0" lang="en-US" altLang="ko-KR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표시안함 기본</a:t>
                      </a:r>
                      <a:r>
                        <a:rPr kumimoji="0" lang="en-US" altLang="ko-KR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스캔방식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8900" lvl="0" indent="-88900" defTabSz="914400" latinLnBrk="0">
                        <a:lnSpc>
                          <a:spcPct val="120000"/>
                        </a:lnSpc>
                        <a:spcBef>
                          <a:spcPct val="20000"/>
                        </a:spcBef>
                        <a:buFont typeface="Arial" pitchFamily="34" charset="0"/>
                        <a:buChar char="•"/>
                        <a:defRPr/>
                      </a:pPr>
                      <a:r>
                        <a:rPr lang="ko-KR" altLang="en-US" sz="1000" b="1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자동스캔 </a:t>
                      </a:r>
                      <a:r>
                        <a:rPr lang="en-US" altLang="ko-KR" sz="1000" b="1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1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종이 급지 방식이 여러장으로 자동 급지를 하여 스캔 </a:t>
                      </a:r>
                      <a:r>
                        <a:rPr lang="en-US" altLang="ko-KR" sz="1000" b="1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기본</a:t>
                      </a:r>
                      <a:r>
                        <a:rPr lang="en-US" altLang="ko-KR" sz="1000" b="1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88900" lvl="0" indent="-88900" defTabSz="914400" latinLnBrk="0">
                        <a:lnSpc>
                          <a:spcPct val="120000"/>
                        </a:lnSpc>
                        <a:spcBef>
                          <a:spcPct val="20000"/>
                        </a:spcBef>
                        <a:buFont typeface="Arial" pitchFamily="34" charset="0"/>
                        <a:buChar char="•"/>
                        <a:defRPr/>
                      </a:pPr>
                      <a:r>
                        <a:rPr lang="ko-KR" altLang="en-US" sz="1000" b="0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평판스캔 </a:t>
                      </a:r>
                      <a:r>
                        <a:rPr lang="en-US" altLang="ko-KR" sz="1000" b="0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000" b="0" kern="0" dirty="0" smtClean="0">
                          <a:latin typeface="맑은 고딕" pitchFamily="50" charset="-127"/>
                          <a:ea typeface="맑은 고딕" pitchFamily="50" charset="-127"/>
                        </a:rPr>
                        <a:t>해당사항 없음</a:t>
                      </a:r>
                      <a:endParaRPr kumimoji="0" lang="ko-KR" altLang="en-US" sz="1000" b="0" i="0" u="none" strike="noStrike" kern="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양변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8900" lvl="0" indent="-88900" algn="l" defTabSz="914400" rtl="0" eaLnBrk="1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buFont typeface="Arial" pitchFamily="34" charset="0"/>
                        <a:buChar char="•"/>
                        <a:defRPr/>
                      </a:pPr>
                      <a:r>
                        <a:rPr lang="ko-KR" altLang="en-US" sz="1000" b="0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단면스캔 </a:t>
                      </a:r>
                      <a:r>
                        <a:rPr lang="en-US" altLang="ko-KR" sz="1000" b="0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000" b="0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종이의 앞면만을 스캔</a:t>
                      </a:r>
                      <a:endParaRPr lang="en-US" altLang="ko-KR" sz="1000" b="0" kern="0" noProof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88900" lvl="0" indent="-88900" algn="l" defTabSz="914400" rtl="0" eaLnBrk="1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buFont typeface="Arial" pitchFamily="34" charset="0"/>
                        <a:buChar char="•"/>
                        <a:defRPr/>
                      </a:pPr>
                      <a:r>
                        <a:rPr lang="ko-KR" altLang="en-US" sz="1000" b="1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양면스캔 </a:t>
                      </a:r>
                      <a:r>
                        <a:rPr lang="en-US" altLang="ko-KR" sz="1000" b="1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1000" b="1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종이의 앞</a:t>
                      </a:r>
                      <a:r>
                        <a:rPr lang="en-US" altLang="ko-KR" sz="1000" b="1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noProof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뒤면 스캔</a:t>
                      </a:r>
                      <a:endParaRPr lang="en-US" altLang="ko-KR" sz="1000" b="1" kern="0" noProof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세로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eaLnBrk="1" fontAlgn="auto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세로스캔 </a:t>
                      </a:r>
                      <a:r>
                        <a:rPr kumimoji="0" lang="en-US" altLang="ko-KR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Default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용지선택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종이의 사이즈 선택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(A4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해상도 선택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스캔되는 이미지의 품질을 설정함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2075" marR="0" lvl="0" indent="-92075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기본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300 dpi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설정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8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색상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eaLnBrk="1" fontAlgn="auto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흑백 </a:t>
                      </a:r>
                      <a:r>
                        <a:rPr kumimoji="0" lang="en-US" altLang="ko-KR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: 1bit</a:t>
                      </a:r>
                      <a:r>
                        <a:rPr kumimoji="0" lang="ko-KR" altLang="en-US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 흑백으로 스캔이 수행됨 </a:t>
                      </a:r>
                      <a:r>
                        <a:rPr kumimoji="0" lang="en-US" altLang="ko-KR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기본</a:t>
                      </a:r>
                      <a:r>
                        <a:rPr kumimoji="0" lang="en-US" altLang="ko-KR" sz="1000" b="1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88900" marR="0" lvl="0" indent="-88900" algn="l" defTabSz="914400" eaLnBrk="1" fontAlgn="auto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그레이 </a:t>
                      </a:r>
                      <a:r>
                        <a:rPr kumimoji="0" lang="en-US" altLang="ko-KR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: 8bit </a:t>
                      </a: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흑백으로 스캔이 수행됨</a:t>
                      </a:r>
                      <a:endParaRPr kumimoji="0" lang="en-US" altLang="ko-KR" sz="1000" b="0" i="0" u="none" strike="noStrike" kern="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88900" marR="0" lvl="0" indent="-88900" algn="l" defTabSz="914400" eaLnBrk="1" fontAlgn="auto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칼라 </a:t>
                      </a:r>
                      <a:r>
                        <a:rPr kumimoji="0" lang="en-US" altLang="ko-KR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: 24bit </a:t>
                      </a:r>
                      <a:r>
                        <a:rPr kumimoji="0" lang="ko-KR" altLang="en-US" sz="1000" b="0" i="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</a:rPr>
                        <a:t>칼라로 스캔이 수행됨</a:t>
                      </a:r>
                      <a:endParaRPr kumimoji="0" lang="en-US" altLang="ko-KR" sz="1000" b="0" i="0" u="none" strike="noStrike" kern="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78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밝기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대비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128 / 0 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기본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45718" marB="45718" anchor="ctr" horzOverflow="overflow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2" y="1581151"/>
            <a:ext cx="4122673" cy="46482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AutoShape 26" descr="박스4-2"/>
          <p:cNvSpPr>
            <a:spLocks noChangeArrowheads="1"/>
          </p:cNvSpPr>
          <p:nvPr/>
        </p:nvSpPr>
        <p:spPr bwMode="auto">
          <a:xfrm>
            <a:off x="5796091" y="983957"/>
            <a:ext cx="3664432" cy="708047"/>
          </a:xfrm>
          <a:prstGeom prst="roundRect">
            <a:avLst>
              <a:gd name="adj" fmla="val 6653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9525" algn="ctr">
            <a:solidFill>
              <a:srgbClr val="97B7E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211138" indent="-123825">
              <a:lnSpc>
                <a:spcPct val="120000"/>
              </a:lnSpc>
              <a:buFont typeface="맑은 고딕" pitchFamily="50" charset="-127"/>
              <a:buChar char="•"/>
            </a:pPr>
            <a:r>
              <a:rPr lang="ko-KR" altLang="en-US" sz="12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스캔 환경에서 단면</a:t>
            </a:r>
            <a:r>
              <a:rPr lang="en-US" altLang="ko-KR" sz="12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양면 설정을 제외하고는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다른 </a:t>
            </a:r>
            <a:r>
              <a:rPr lang="ko-KR" altLang="en-US" sz="12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설정은 변경하지 않습니다</a:t>
            </a:r>
            <a:r>
              <a:rPr lang="en-US" altLang="ko-KR" sz="12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br>
              <a:rPr lang="en-US" altLang="ko-KR" sz="12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1" dirty="0">
                <a:solidFill>
                  <a:srgbClr val="CC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>
                <a:solidFill>
                  <a:srgbClr val="CC0000"/>
                </a:solidFill>
                <a:latin typeface="맑은 고딕" pitchFamily="50" charset="-127"/>
                <a:ea typeface="맑은 고딕" pitchFamily="50" charset="-127"/>
              </a:rPr>
              <a:t>기본 설정 그대로 사용</a:t>
            </a:r>
            <a:r>
              <a:rPr lang="en-US" altLang="ko-KR" sz="1200" b="1" dirty="0" smtClean="0">
                <a:solidFill>
                  <a:srgbClr val="CC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200" b="1" dirty="0">
              <a:solidFill>
                <a:srgbClr val="CC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2" name="Picture 28" descr="Image:Crystal Clear action exit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435" y="890754"/>
            <a:ext cx="289309" cy="26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3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0" y="1212849"/>
            <a:ext cx="9269450" cy="520488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99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검색 및 조회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44"/>
          <p:cNvSpPr>
            <a:spLocks noChangeArrowheads="1"/>
          </p:cNvSpPr>
          <p:nvPr/>
        </p:nvSpPr>
        <p:spPr bwMode="auto">
          <a:xfrm>
            <a:off x="630238" y="903288"/>
            <a:ext cx="1808956" cy="216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just" eaLnBrk="1" latinLnBrk="0" hangingPunct="1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</a:rPr>
              <a:t>문서 검색</a:t>
            </a:r>
            <a:endParaRPr lang="en-US" altLang="ko-KR" sz="1300" b="1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AutoShape 91"/>
          <p:cNvSpPr>
            <a:spLocks noChangeArrowheads="1"/>
          </p:cNvSpPr>
          <p:nvPr/>
        </p:nvSpPr>
        <p:spPr bwMode="gray">
          <a:xfrm>
            <a:off x="357238" y="919329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Rectangle 260"/>
          <p:cNvSpPr>
            <a:spLocks noChangeArrowheads="1"/>
          </p:cNvSpPr>
          <p:nvPr/>
        </p:nvSpPr>
        <p:spPr bwMode="auto">
          <a:xfrm>
            <a:off x="2153997" y="1384299"/>
            <a:ext cx="600753" cy="23812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AutoShape 26" descr="박스4-2"/>
          <p:cNvSpPr>
            <a:spLocks noChangeArrowheads="1"/>
          </p:cNvSpPr>
          <p:nvPr/>
        </p:nvSpPr>
        <p:spPr bwMode="auto">
          <a:xfrm>
            <a:off x="2535194" y="942444"/>
            <a:ext cx="879048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1)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조회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8" name="Rectangle 260"/>
          <p:cNvSpPr>
            <a:spLocks noChangeArrowheads="1"/>
          </p:cNvSpPr>
          <p:nvPr/>
        </p:nvSpPr>
        <p:spPr bwMode="auto">
          <a:xfrm>
            <a:off x="408089" y="2081239"/>
            <a:ext cx="1126628" cy="23812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838445" y="2453407"/>
            <a:ext cx="1139823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2)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세부업무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0" name="Rectangle 260"/>
          <p:cNvSpPr>
            <a:spLocks noChangeArrowheads="1"/>
          </p:cNvSpPr>
          <p:nvPr/>
        </p:nvSpPr>
        <p:spPr bwMode="auto">
          <a:xfrm>
            <a:off x="1729069" y="1742034"/>
            <a:ext cx="4553196" cy="534806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6324600" y="1451347"/>
            <a:ext cx="1352109" cy="51149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3)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검색 조건 입력 후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조회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5" name="Rectangle 260"/>
          <p:cNvSpPr>
            <a:spLocks noChangeArrowheads="1"/>
          </p:cNvSpPr>
          <p:nvPr/>
        </p:nvSpPr>
        <p:spPr bwMode="auto">
          <a:xfrm>
            <a:off x="1987207" y="3077655"/>
            <a:ext cx="1095974" cy="255047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AutoShape 26" descr="박스4-2"/>
          <p:cNvSpPr>
            <a:spLocks noChangeArrowheads="1"/>
          </p:cNvSpPr>
          <p:nvPr/>
        </p:nvSpPr>
        <p:spPr bwMode="auto">
          <a:xfrm>
            <a:off x="922442" y="3975357"/>
            <a:ext cx="1604576" cy="51149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buFont typeface="맑은 고딕" pitchFamily="50" charset="-127"/>
              <a:buNone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4)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 선택시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상세조회화면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PopUp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181" y="4231103"/>
            <a:ext cx="2792686" cy="208667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AutoShape 26" descr="박스4-2"/>
          <p:cNvSpPr>
            <a:spLocks noChangeArrowheads="1"/>
          </p:cNvSpPr>
          <p:nvPr/>
        </p:nvSpPr>
        <p:spPr bwMode="auto">
          <a:xfrm>
            <a:off x="6113975" y="5581375"/>
            <a:ext cx="3444892" cy="708047"/>
          </a:xfrm>
          <a:prstGeom prst="roundRect">
            <a:avLst>
              <a:gd name="adj" fmla="val 6653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9525" algn="ctr">
            <a:solidFill>
              <a:srgbClr val="97B7E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211138" indent="-123825">
              <a:lnSpc>
                <a:spcPct val="120000"/>
              </a:lnSpc>
              <a:buFont typeface="맑은 고딕" pitchFamily="50" charset="-127"/>
              <a:buChar char="•"/>
            </a:pPr>
            <a:r>
              <a:rPr lang="ko-KR" altLang="en-US" sz="1200" b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담당자와 같은 부서의 문서만 조회 가능</a:t>
            </a:r>
            <a:r>
              <a:rPr lang="en-US" altLang="ko-KR" sz="12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200" b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200" b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총무부는 모든 문서 조회 가능</a:t>
            </a:r>
            <a:r>
              <a:rPr lang="en-US" altLang="ko-KR" sz="1200" b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200" b="1" dirty="0">
              <a:solidFill>
                <a:srgbClr val="CC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" name="Picture 28" descr="Image:Crystal Clear action exit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319" y="5488172"/>
            <a:ext cx="289309" cy="26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Freeform 12"/>
          <p:cNvSpPr>
            <a:spLocks/>
          </p:cNvSpPr>
          <p:nvPr/>
        </p:nvSpPr>
        <p:spPr bwMode="auto">
          <a:xfrm rot="16448898">
            <a:off x="2214961" y="3738682"/>
            <a:ext cx="1149256" cy="587118"/>
          </a:xfrm>
          <a:custGeom>
            <a:avLst/>
            <a:gdLst>
              <a:gd name="T0" fmla="*/ 674 w 676"/>
              <a:gd name="T1" fmla="*/ 189 h 594"/>
              <a:gd name="T2" fmla="*/ 356 w 676"/>
              <a:gd name="T3" fmla="*/ 126 h 594"/>
              <a:gd name="T4" fmla="*/ 86 w 676"/>
              <a:gd name="T5" fmla="*/ 405 h 594"/>
              <a:gd name="T6" fmla="*/ 0 w 676"/>
              <a:gd name="T7" fmla="*/ 415 h 594"/>
              <a:gd name="T8" fmla="*/ 172 w 676"/>
              <a:gd name="T9" fmla="*/ 594 h 594"/>
              <a:gd name="T10" fmla="*/ 389 w 676"/>
              <a:gd name="T11" fmla="*/ 382 h 594"/>
              <a:gd name="T12" fmla="*/ 301 w 676"/>
              <a:gd name="T13" fmla="*/ 393 h 594"/>
              <a:gd name="T14" fmla="*/ 674 w 676"/>
              <a:gd name="T15" fmla="*/ 189 h 5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6"/>
              <a:gd name="T25" fmla="*/ 0 h 594"/>
              <a:gd name="T26" fmla="*/ 676 w 676"/>
              <a:gd name="T27" fmla="*/ 594 h 5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6" h="594">
                <a:moveTo>
                  <a:pt x="674" y="189"/>
                </a:moveTo>
                <a:cubicBezTo>
                  <a:pt x="675" y="193"/>
                  <a:pt x="574" y="91"/>
                  <a:pt x="356" y="126"/>
                </a:cubicBezTo>
                <a:cubicBezTo>
                  <a:pt x="139" y="160"/>
                  <a:pt x="88" y="408"/>
                  <a:pt x="86" y="405"/>
                </a:cubicBezTo>
                <a:cubicBezTo>
                  <a:pt x="83" y="409"/>
                  <a:pt x="27" y="402"/>
                  <a:pt x="0" y="415"/>
                </a:cubicBezTo>
                <a:cubicBezTo>
                  <a:pt x="84" y="507"/>
                  <a:pt x="164" y="593"/>
                  <a:pt x="172" y="594"/>
                </a:cubicBezTo>
                <a:cubicBezTo>
                  <a:pt x="240" y="480"/>
                  <a:pt x="389" y="382"/>
                  <a:pt x="389" y="382"/>
                </a:cubicBezTo>
                <a:cubicBezTo>
                  <a:pt x="386" y="380"/>
                  <a:pt x="288" y="409"/>
                  <a:pt x="301" y="393"/>
                </a:cubicBezTo>
                <a:cubicBezTo>
                  <a:pt x="437" y="0"/>
                  <a:pt x="676" y="189"/>
                  <a:pt x="674" y="189"/>
                </a:cubicBezTo>
                <a:close/>
              </a:path>
            </a:pathLst>
          </a:custGeom>
          <a:gradFill rotWithShape="0">
            <a:gsLst>
              <a:gs pos="0">
                <a:srgbClr val="DEEBF3"/>
              </a:gs>
              <a:gs pos="100000">
                <a:srgbClr val="77AACD"/>
              </a:gs>
            </a:gsLst>
            <a:lin ang="5400000" scaled="1"/>
          </a:gradFill>
          <a:ln w="6350" cap="flat" cmpd="sng">
            <a:solidFill>
              <a:srgbClr val="85C0D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92075" tIns="46038" rIns="92075" bIns="46038" anchor="ctr"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559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47" y="829733"/>
            <a:ext cx="6475913" cy="561678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문서 상세 조회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AutoShape 140"/>
          <p:cNvSpPr>
            <a:spLocks noChangeArrowheads="1"/>
          </p:cNvSpPr>
          <p:nvPr/>
        </p:nvSpPr>
        <p:spPr bwMode="gray">
          <a:xfrm>
            <a:off x="6879837" y="1232252"/>
            <a:ext cx="2751843" cy="52142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 algn="ctr">
            <a:solidFill>
              <a:srgbClr val="064B8E"/>
            </a:solidFill>
            <a:round/>
            <a:headEnd/>
            <a:tailEnd/>
          </a:ln>
        </p:spPr>
        <p:txBody>
          <a:bodyPr wrap="square" anchor="t">
            <a:noAutofit/>
          </a:bodyPr>
          <a:lstStyle/>
          <a:p>
            <a:pPr lvl="0">
              <a:lnSpc>
                <a:spcPct val="130000"/>
              </a:lnSpc>
            </a:pPr>
            <a:endParaRPr lang="en-US" altLang="ko-KR" sz="105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30000"/>
              </a:lnSpc>
            </a:pP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업무구분 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분류 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업무키 표시</a:t>
            </a:r>
            <a:endParaRPr lang="en-US" altLang="ko-KR" sz="105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문서분류체계 표시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출력 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다운로드 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문서복사 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문서수정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b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출력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문서 출력</a:t>
            </a: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다운로드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 PC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에 문서 다운로드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문서복사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현재 문서를 복사</a:t>
            </a:r>
            <a:endParaRPr lang="en-US" altLang="ko-KR" sz="10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문서수정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현재 문서를 다른 폴더로 이동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4) </a:t>
            </a:r>
            <a:r>
              <a:rPr lang="ko-KR" altLang="en-US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의견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조회문서에 대한 의견 등록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조회</a:t>
            </a:r>
            <a:endParaRPr lang="en-US" altLang="ko-KR" sz="10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5)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휴지통</a:t>
            </a:r>
            <a:r>
              <a:rPr lang="en-US" altLang="ko-KR" sz="11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050" b="1" dirty="0" smtClean="0">
                <a:latin typeface="맑은 고딕" pitchFamily="50" charset="-127"/>
                <a:ea typeface="맑은 고딕" pitchFamily="50" charset="-127"/>
              </a:rPr>
              <a:t>문서 삭제 및 복원</a:t>
            </a:r>
            <a: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6)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페이지 이동 및 이미지 보기</a:t>
            </a:r>
            <a:endParaRPr lang="en-US" altLang="ko-KR" sz="11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7)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이미지 썸네일 </a:t>
            </a:r>
            <a:endParaRPr lang="en-US" altLang="ko-KR" sz="11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8)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이미지 조회</a:t>
            </a:r>
            <a:endParaRPr lang="en-US" altLang="ko-KR" sz="11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1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en-US" altLang="ko-KR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1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주석 기능</a:t>
            </a:r>
            <a:endParaRPr lang="ko-KR" altLang="en-US" sz="10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AutoShape 140"/>
          <p:cNvSpPr>
            <a:spLocks noChangeArrowheads="1"/>
          </p:cNvSpPr>
          <p:nvPr/>
        </p:nvSpPr>
        <p:spPr bwMode="gray">
          <a:xfrm>
            <a:off x="6863301" y="903124"/>
            <a:ext cx="1905854" cy="302155"/>
          </a:xfrm>
          <a:prstGeom prst="roundRect">
            <a:avLst>
              <a:gd name="adj" fmla="val 0"/>
            </a:avLst>
          </a:prstGeom>
          <a:solidFill>
            <a:srgbClr val="064B8E"/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상세 설명</a:t>
            </a: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91"/>
          <p:cNvSpPr>
            <a:spLocks noChangeArrowheads="1"/>
          </p:cNvSpPr>
          <p:nvPr/>
        </p:nvSpPr>
        <p:spPr bwMode="gray">
          <a:xfrm>
            <a:off x="255582" y="1104974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AutoShape 91"/>
          <p:cNvSpPr>
            <a:spLocks noChangeArrowheads="1"/>
          </p:cNvSpPr>
          <p:nvPr/>
        </p:nvSpPr>
        <p:spPr bwMode="gray">
          <a:xfrm>
            <a:off x="194785" y="1987538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91"/>
          <p:cNvSpPr>
            <a:spLocks noChangeArrowheads="1"/>
          </p:cNvSpPr>
          <p:nvPr/>
        </p:nvSpPr>
        <p:spPr bwMode="gray">
          <a:xfrm>
            <a:off x="182559" y="5331543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91"/>
          <p:cNvSpPr>
            <a:spLocks noChangeArrowheads="1"/>
          </p:cNvSpPr>
          <p:nvPr/>
        </p:nvSpPr>
        <p:spPr bwMode="gray">
          <a:xfrm>
            <a:off x="182559" y="5566582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utoShape 91"/>
          <p:cNvSpPr>
            <a:spLocks noChangeArrowheads="1"/>
          </p:cNvSpPr>
          <p:nvPr/>
        </p:nvSpPr>
        <p:spPr bwMode="gray">
          <a:xfrm>
            <a:off x="182559" y="5825662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91"/>
          <p:cNvSpPr>
            <a:spLocks noChangeArrowheads="1"/>
          </p:cNvSpPr>
          <p:nvPr/>
        </p:nvSpPr>
        <p:spPr bwMode="gray">
          <a:xfrm>
            <a:off x="3268662" y="1237853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AutoShape 91"/>
          <p:cNvSpPr>
            <a:spLocks noChangeArrowheads="1"/>
          </p:cNvSpPr>
          <p:nvPr/>
        </p:nvSpPr>
        <p:spPr bwMode="gray">
          <a:xfrm>
            <a:off x="1755240" y="2004599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AutoShape 91"/>
          <p:cNvSpPr>
            <a:spLocks noChangeArrowheads="1"/>
          </p:cNvSpPr>
          <p:nvPr/>
        </p:nvSpPr>
        <p:spPr bwMode="gray">
          <a:xfrm>
            <a:off x="2639154" y="1757998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91"/>
          <p:cNvSpPr>
            <a:spLocks noChangeArrowheads="1"/>
          </p:cNvSpPr>
          <p:nvPr/>
        </p:nvSpPr>
        <p:spPr bwMode="gray">
          <a:xfrm>
            <a:off x="3283167" y="6145020"/>
            <a:ext cx="216000" cy="215567"/>
          </a:xfrm>
          <a:prstGeom prst="roundRect">
            <a:avLst>
              <a:gd name="adj" fmla="val 16667"/>
            </a:avLst>
          </a:prstGeom>
          <a:solidFill>
            <a:srgbClr val="4D4D4D"/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endParaRPr lang="ko-KR" altLang="en-US" sz="11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35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0" y="1212849"/>
            <a:ext cx="9269450" cy="520488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54"/>
          <p:cNvSpPr txBox="1">
            <a:spLocks noChangeArrowheads="1"/>
          </p:cNvSpPr>
          <p:nvPr/>
        </p:nvSpPr>
        <p:spPr bwMode="auto">
          <a:xfrm>
            <a:off x="0" y="0"/>
            <a:ext cx="6537325" cy="620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6213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22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문서 일괄 출력</a:t>
            </a:r>
            <a:endParaRPr lang="ko-KR" altLang="en-US" sz="2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60"/>
          <p:cNvSpPr>
            <a:spLocks noChangeArrowheads="1"/>
          </p:cNvSpPr>
          <p:nvPr/>
        </p:nvSpPr>
        <p:spPr bwMode="auto">
          <a:xfrm>
            <a:off x="378068" y="1737199"/>
            <a:ext cx="1019907" cy="249863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Rectangle 260"/>
          <p:cNvSpPr>
            <a:spLocks noChangeArrowheads="1"/>
          </p:cNvSpPr>
          <p:nvPr/>
        </p:nvSpPr>
        <p:spPr bwMode="auto">
          <a:xfrm>
            <a:off x="1624624" y="2382448"/>
            <a:ext cx="331181" cy="1432843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26" descr="박스4-2"/>
          <p:cNvSpPr>
            <a:spLocks noChangeArrowheads="1"/>
          </p:cNvSpPr>
          <p:nvPr/>
        </p:nvSpPr>
        <p:spPr bwMode="auto">
          <a:xfrm>
            <a:off x="2039073" y="2403228"/>
            <a:ext cx="1270747" cy="51149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1)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출력하고자 하는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30" name="AutoShape 26" descr="박스4-2"/>
          <p:cNvSpPr>
            <a:spLocks noChangeArrowheads="1"/>
          </p:cNvSpPr>
          <p:nvPr/>
        </p:nvSpPr>
        <p:spPr bwMode="auto">
          <a:xfrm>
            <a:off x="6249309" y="1610284"/>
            <a:ext cx="1118355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2)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문서출력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31" name="Rectangle 260"/>
          <p:cNvSpPr>
            <a:spLocks noChangeArrowheads="1"/>
          </p:cNvSpPr>
          <p:nvPr/>
        </p:nvSpPr>
        <p:spPr bwMode="auto">
          <a:xfrm>
            <a:off x="6258100" y="1984494"/>
            <a:ext cx="550385" cy="25266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Rectangle 12"/>
          <p:cNvSpPr>
            <a:spLocks noChangeArrowheads="1"/>
          </p:cNvSpPr>
          <p:nvPr/>
        </p:nvSpPr>
        <p:spPr bwMode="auto">
          <a:xfrm>
            <a:off x="350226" y="890493"/>
            <a:ext cx="3641481" cy="22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marL="180975" indent="-180975" latinLnBrk="0">
              <a:lnSpc>
                <a:spcPct val="110000"/>
              </a:lnSpc>
              <a:spcBef>
                <a:spcPct val="30000"/>
              </a:spcBef>
              <a:buClr>
                <a:schemeClr val="bg2"/>
              </a:buClr>
              <a:buSzPct val="110000"/>
              <a:buBlip>
                <a:blip r:embed="rId3"/>
              </a:buBlip>
            </a:pP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조회 </a:t>
            </a:r>
            <a:r>
              <a:rPr lang="ko-KR" altLang="en-US" sz="1300" b="1" dirty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화면에서 </a:t>
            </a:r>
            <a:r>
              <a:rPr lang="ko-KR" altLang="en-US" sz="1300" b="1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문서출력</a:t>
            </a:r>
            <a:endParaRPr lang="en-US" altLang="ko-KR" sz="1300" b="1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742" y="3219533"/>
            <a:ext cx="3441725" cy="309515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Freeform 12"/>
          <p:cNvSpPr>
            <a:spLocks/>
          </p:cNvSpPr>
          <p:nvPr/>
        </p:nvSpPr>
        <p:spPr bwMode="auto">
          <a:xfrm rot="17583524">
            <a:off x="5993555" y="2349291"/>
            <a:ext cx="1079472" cy="848720"/>
          </a:xfrm>
          <a:custGeom>
            <a:avLst/>
            <a:gdLst>
              <a:gd name="T0" fmla="*/ 674 w 676"/>
              <a:gd name="T1" fmla="*/ 189 h 594"/>
              <a:gd name="T2" fmla="*/ 356 w 676"/>
              <a:gd name="T3" fmla="*/ 126 h 594"/>
              <a:gd name="T4" fmla="*/ 86 w 676"/>
              <a:gd name="T5" fmla="*/ 405 h 594"/>
              <a:gd name="T6" fmla="*/ 0 w 676"/>
              <a:gd name="T7" fmla="*/ 415 h 594"/>
              <a:gd name="T8" fmla="*/ 172 w 676"/>
              <a:gd name="T9" fmla="*/ 594 h 594"/>
              <a:gd name="T10" fmla="*/ 389 w 676"/>
              <a:gd name="T11" fmla="*/ 382 h 594"/>
              <a:gd name="T12" fmla="*/ 301 w 676"/>
              <a:gd name="T13" fmla="*/ 393 h 594"/>
              <a:gd name="T14" fmla="*/ 674 w 676"/>
              <a:gd name="T15" fmla="*/ 189 h 5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76"/>
              <a:gd name="T25" fmla="*/ 0 h 594"/>
              <a:gd name="T26" fmla="*/ 676 w 676"/>
              <a:gd name="T27" fmla="*/ 594 h 5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76" h="594">
                <a:moveTo>
                  <a:pt x="674" y="189"/>
                </a:moveTo>
                <a:cubicBezTo>
                  <a:pt x="675" y="193"/>
                  <a:pt x="574" y="91"/>
                  <a:pt x="356" y="126"/>
                </a:cubicBezTo>
                <a:cubicBezTo>
                  <a:pt x="139" y="160"/>
                  <a:pt x="88" y="408"/>
                  <a:pt x="86" y="405"/>
                </a:cubicBezTo>
                <a:cubicBezTo>
                  <a:pt x="83" y="409"/>
                  <a:pt x="27" y="402"/>
                  <a:pt x="0" y="415"/>
                </a:cubicBezTo>
                <a:cubicBezTo>
                  <a:pt x="84" y="507"/>
                  <a:pt x="164" y="593"/>
                  <a:pt x="172" y="594"/>
                </a:cubicBezTo>
                <a:cubicBezTo>
                  <a:pt x="240" y="480"/>
                  <a:pt x="389" y="382"/>
                  <a:pt x="389" y="382"/>
                </a:cubicBezTo>
                <a:cubicBezTo>
                  <a:pt x="386" y="380"/>
                  <a:pt x="288" y="409"/>
                  <a:pt x="301" y="393"/>
                </a:cubicBezTo>
                <a:cubicBezTo>
                  <a:pt x="437" y="0"/>
                  <a:pt x="676" y="189"/>
                  <a:pt x="674" y="189"/>
                </a:cubicBezTo>
                <a:close/>
              </a:path>
            </a:pathLst>
          </a:custGeom>
          <a:gradFill rotWithShape="0">
            <a:gsLst>
              <a:gs pos="0">
                <a:srgbClr val="DEEBF3"/>
              </a:gs>
              <a:gs pos="100000">
                <a:srgbClr val="77AACD"/>
              </a:gs>
            </a:gsLst>
            <a:lin ang="5400000" scaled="1"/>
          </a:gradFill>
          <a:ln w="6350" cap="flat" cmpd="sng">
            <a:solidFill>
              <a:srgbClr val="85C0D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92075" tIns="46038" rIns="92075" bIns="46038" anchor="ctr"/>
          <a:lstStyle/>
          <a:p>
            <a:endParaRPr lang="ko-KR" altLang="en-US" dirty="0"/>
          </a:p>
        </p:txBody>
      </p:sp>
      <p:sp>
        <p:nvSpPr>
          <p:cNvPr id="39" name="Rectangle 260"/>
          <p:cNvSpPr>
            <a:spLocks noChangeArrowheads="1"/>
          </p:cNvSpPr>
          <p:nvPr/>
        </p:nvSpPr>
        <p:spPr bwMode="auto">
          <a:xfrm>
            <a:off x="6060835" y="3898765"/>
            <a:ext cx="370986" cy="2290367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26" descr="박스4-2"/>
          <p:cNvSpPr>
            <a:spLocks noChangeArrowheads="1"/>
          </p:cNvSpPr>
          <p:nvPr/>
        </p:nvSpPr>
        <p:spPr bwMode="auto">
          <a:xfrm>
            <a:off x="6484674" y="4308327"/>
            <a:ext cx="1410818" cy="51149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4)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출력하고자 하는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문서유형 선택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0" name="AutoShape 26" descr="박스4-2"/>
          <p:cNvSpPr>
            <a:spLocks noChangeArrowheads="1"/>
          </p:cNvSpPr>
          <p:nvPr/>
        </p:nvSpPr>
        <p:spPr bwMode="auto">
          <a:xfrm>
            <a:off x="3168170" y="3573849"/>
            <a:ext cx="2611307" cy="719286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3)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출력방식 선택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 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업무키별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업무번호순으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로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일괄 출력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 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문서유형별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문서유형순으로 일괄출력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1" name="Rectangle 260"/>
          <p:cNvSpPr>
            <a:spLocks noChangeArrowheads="1"/>
          </p:cNvSpPr>
          <p:nvPr/>
        </p:nvSpPr>
        <p:spPr bwMode="auto">
          <a:xfrm>
            <a:off x="5997311" y="3581609"/>
            <a:ext cx="1713781" cy="25542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latinLnBrk="0"/>
            <a:endParaRPr lang="ko-KR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113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전략 제안">
  <a:themeElements>
    <a:clrScheme name="2_전략 제안 1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전략 제안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2_전략 제안 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전략 제안">
  <a:themeElements>
    <a:clrScheme name="1_전략 제안 1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전략 제안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chemeClr val="tx1">
              <a:gamma/>
              <a:shade val="60000"/>
              <a:invGamma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1_전략 제안 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Office\Templates\1042\전략 제안.pot</Template>
  <TotalTime>17901</TotalTime>
  <Words>619</Words>
  <Application>Microsoft Office PowerPoint</Application>
  <PresentationFormat>A4 용지(210x297mm)</PresentationFormat>
  <Paragraphs>150</Paragraphs>
  <Slides>13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13</vt:i4>
      </vt:variant>
    </vt:vector>
  </HeadingPairs>
  <TitlesOfParts>
    <vt:vector size="23" baseType="lpstr">
      <vt:lpstr>HY견고딕</vt:lpstr>
      <vt:lpstr>가는각진제목체</vt:lpstr>
      <vt:lpstr>굴림</vt:lpstr>
      <vt:lpstr>맑은 고딕</vt:lpstr>
      <vt:lpstr>Arial</vt:lpstr>
      <vt:lpstr>Tahoma</vt:lpstr>
      <vt:lpstr>Wingdings</vt:lpstr>
      <vt:lpstr>디자인 사용자 지정</vt:lpstr>
      <vt:lpstr>2_전략 제안</vt:lpstr>
      <vt:lpstr>1_전략 제안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scpapa</dc:creator>
  <cp:lastModifiedBy>ENS03</cp:lastModifiedBy>
  <cp:revision>5603</cp:revision>
  <cp:lastPrinted>2015-10-26T06:08:20Z</cp:lastPrinted>
  <dcterms:created xsi:type="dcterms:W3CDTF">1601-01-01T00:00:00Z</dcterms:created>
  <dcterms:modified xsi:type="dcterms:W3CDTF">2015-12-01T11:06:47Z</dcterms:modified>
</cp:coreProperties>
</file>