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2726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8472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0315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9727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1428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4802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667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371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70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3061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121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4DDFE-6425-4A64-8E6E-FBBE78DC0E4A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67CEE-19E2-4B3A-A53B-2DC65E76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0714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527601"/>
              </p:ext>
            </p:extLst>
          </p:nvPr>
        </p:nvGraphicFramePr>
        <p:xfrm>
          <a:off x="485504" y="794723"/>
          <a:ext cx="10801275" cy="16593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9634">
                  <a:extLst>
                    <a:ext uri="{9D8B030D-6E8A-4147-A177-3AD203B41FA5}">
                      <a16:colId xmlns:a16="http://schemas.microsoft.com/office/drawing/2014/main" val="4209526352"/>
                    </a:ext>
                  </a:extLst>
                </a:gridCol>
                <a:gridCol w="1000442">
                  <a:extLst>
                    <a:ext uri="{9D8B030D-6E8A-4147-A177-3AD203B41FA5}">
                      <a16:colId xmlns:a16="http://schemas.microsoft.com/office/drawing/2014/main" val="2567320739"/>
                    </a:ext>
                  </a:extLst>
                </a:gridCol>
                <a:gridCol w="1032192">
                  <a:extLst>
                    <a:ext uri="{9D8B030D-6E8A-4147-A177-3AD203B41FA5}">
                      <a16:colId xmlns:a16="http://schemas.microsoft.com/office/drawing/2014/main" val="1069636812"/>
                    </a:ext>
                  </a:extLst>
                </a:gridCol>
                <a:gridCol w="704256">
                  <a:extLst>
                    <a:ext uri="{9D8B030D-6E8A-4147-A177-3AD203B41FA5}">
                      <a16:colId xmlns:a16="http://schemas.microsoft.com/office/drawing/2014/main" val="2561975354"/>
                    </a:ext>
                  </a:extLst>
                </a:gridCol>
                <a:gridCol w="599634">
                  <a:extLst>
                    <a:ext uri="{9D8B030D-6E8A-4147-A177-3AD203B41FA5}">
                      <a16:colId xmlns:a16="http://schemas.microsoft.com/office/drawing/2014/main" val="1726559379"/>
                    </a:ext>
                  </a:extLst>
                </a:gridCol>
                <a:gridCol w="775018">
                  <a:extLst>
                    <a:ext uri="{9D8B030D-6E8A-4147-A177-3AD203B41FA5}">
                      <a16:colId xmlns:a16="http://schemas.microsoft.com/office/drawing/2014/main" val="3936496111"/>
                    </a:ext>
                  </a:extLst>
                </a:gridCol>
                <a:gridCol w="775018">
                  <a:extLst>
                    <a:ext uri="{9D8B030D-6E8A-4147-A177-3AD203B41FA5}">
                      <a16:colId xmlns:a16="http://schemas.microsoft.com/office/drawing/2014/main" val="2493660743"/>
                    </a:ext>
                  </a:extLst>
                </a:gridCol>
                <a:gridCol w="649283">
                  <a:extLst>
                    <a:ext uri="{9D8B030D-6E8A-4147-A177-3AD203B41FA5}">
                      <a16:colId xmlns:a16="http://schemas.microsoft.com/office/drawing/2014/main" val="412413133"/>
                    </a:ext>
                  </a:extLst>
                </a:gridCol>
                <a:gridCol w="895565">
                  <a:extLst>
                    <a:ext uri="{9D8B030D-6E8A-4147-A177-3AD203B41FA5}">
                      <a16:colId xmlns:a16="http://schemas.microsoft.com/office/drawing/2014/main" val="935541466"/>
                    </a:ext>
                  </a:extLst>
                </a:gridCol>
                <a:gridCol w="614580">
                  <a:extLst>
                    <a:ext uri="{9D8B030D-6E8A-4147-A177-3AD203B41FA5}">
                      <a16:colId xmlns:a16="http://schemas.microsoft.com/office/drawing/2014/main" val="153348161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603067248"/>
                    </a:ext>
                  </a:extLst>
                </a:gridCol>
                <a:gridCol w="408325">
                  <a:extLst>
                    <a:ext uri="{9D8B030D-6E8A-4147-A177-3AD203B41FA5}">
                      <a16:colId xmlns:a16="http://schemas.microsoft.com/office/drawing/2014/main" val="2413983545"/>
                    </a:ext>
                  </a:extLst>
                </a:gridCol>
                <a:gridCol w="1310005">
                  <a:extLst>
                    <a:ext uri="{9D8B030D-6E8A-4147-A177-3AD203B41FA5}">
                      <a16:colId xmlns:a16="http://schemas.microsoft.com/office/drawing/2014/main" val="1741968152"/>
                    </a:ext>
                  </a:extLst>
                </a:gridCol>
                <a:gridCol w="738505">
                  <a:extLst>
                    <a:ext uri="{9D8B030D-6E8A-4147-A177-3AD203B41FA5}">
                      <a16:colId xmlns:a16="http://schemas.microsoft.com/office/drawing/2014/main" val="488625185"/>
                    </a:ext>
                  </a:extLst>
                </a:gridCol>
              </a:tblGrid>
              <a:tr h="221641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구분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제품 현황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점검결과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비고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711757"/>
                  </a:ext>
                </a:extLst>
              </a:tr>
              <a:tr h="2877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업체명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품품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Lot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수량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(</a:t>
                      </a:r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개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용도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장착일자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충전방식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전압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(V)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CCA</a:t>
                      </a:r>
                      <a:r>
                        <a:rPr lang="en-US" altLang="ko-KR" sz="1200" baseline="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 (</a:t>
                      </a:r>
                      <a:r>
                        <a:rPr lang="ko-KR" altLang="en-US" sz="1200" baseline="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참고</a:t>
                      </a:r>
                      <a:r>
                        <a:rPr lang="en-US" altLang="ko-KR" sz="1200" baseline="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RC(400</a:t>
                      </a:r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738911"/>
                  </a:ext>
                </a:extLst>
              </a:tr>
              <a:tr h="26014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명전사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RP250-#1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2020.07.16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캠핑카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’20.11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월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태양광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12.67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1104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180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45.0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16A×20Hr</a:t>
                      </a:r>
                      <a:r>
                        <a:rPr lang="en-US" altLang="ko-KR" sz="1200" b="1" baseline="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 </a:t>
                      </a:r>
                      <a:r>
                        <a:rPr lang="ko-KR" altLang="en-US" sz="1200" b="1" baseline="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320AH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5904622"/>
                  </a:ext>
                </a:extLst>
              </a:tr>
              <a:tr h="2467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329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82.3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15A</a:t>
                      </a:r>
                      <a:r>
                        <a:rPr lang="en-US" altLang="ko-KR" sz="1200" b="1" baseline="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×24Hr </a:t>
                      </a:r>
                      <a:r>
                        <a:rPr lang="ko-KR" altLang="en-US" sz="1200" b="1" baseline="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360AH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673603"/>
                  </a:ext>
                </a:extLst>
              </a:tr>
              <a:tr h="26014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RP250-#2</a:t>
                      </a:r>
                      <a:endParaRPr lang="ko-KR" altLang="en-US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2020.07.16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12.64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1092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176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44.0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16A</a:t>
                      </a:r>
                      <a:r>
                        <a:rPr lang="en-US" altLang="ko-KR" sz="1200" b="1" baseline="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×20Hr </a:t>
                      </a:r>
                      <a:r>
                        <a:rPr lang="ko-KR" altLang="en-US" sz="1200" b="1" baseline="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320AH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6357602"/>
                  </a:ext>
                </a:extLst>
              </a:tr>
              <a:tr h="260148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310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77.5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15A</a:t>
                      </a:r>
                      <a:r>
                        <a:rPr lang="en-US" altLang="ko-KR" sz="1200" b="1" baseline="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×24Hr</a:t>
                      </a:r>
                      <a:r>
                        <a:rPr lang="ko-KR" altLang="en-US" sz="1200" b="1" baseline="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360AH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7195143"/>
                  </a:ext>
                </a:extLst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8121489"/>
              </p:ext>
            </p:extLst>
          </p:nvPr>
        </p:nvGraphicFramePr>
        <p:xfrm>
          <a:off x="485504" y="2689421"/>
          <a:ext cx="10987428" cy="28430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6905">
                  <a:extLst>
                    <a:ext uri="{9D8B030D-6E8A-4147-A177-3AD203B41FA5}">
                      <a16:colId xmlns:a16="http://schemas.microsoft.com/office/drawing/2014/main" val="4209526352"/>
                    </a:ext>
                  </a:extLst>
                </a:gridCol>
                <a:gridCol w="1002030">
                  <a:extLst>
                    <a:ext uri="{9D8B030D-6E8A-4147-A177-3AD203B41FA5}">
                      <a16:colId xmlns:a16="http://schemas.microsoft.com/office/drawing/2014/main" val="2567320739"/>
                    </a:ext>
                  </a:extLst>
                </a:gridCol>
                <a:gridCol w="1070292">
                  <a:extLst>
                    <a:ext uri="{9D8B030D-6E8A-4147-A177-3AD203B41FA5}">
                      <a16:colId xmlns:a16="http://schemas.microsoft.com/office/drawing/2014/main" val="1069636812"/>
                    </a:ext>
                  </a:extLst>
                </a:gridCol>
                <a:gridCol w="748030">
                  <a:extLst>
                    <a:ext uri="{9D8B030D-6E8A-4147-A177-3AD203B41FA5}">
                      <a16:colId xmlns:a16="http://schemas.microsoft.com/office/drawing/2014/main" val="2561975354"/>
                    </a:ext>
                  </a:extLst>
                </a:gridCol>
                <a:gridCol w="618235">
                  <a:extLst>
                    <a:ext uri="{9D8B030D-6E8A-4147-A177-3AD203B41FA5}">
                      <a16:colId xmlns:a16="http://schemas.microsoft.com/office/drawing/2014/main" val="1726559379"/>
                    </a:ext>
                  </a:extLst>
                </a:gridCol>
                <a:gridCol w="809315">
                  <a:extLst>
                    <a:ext uri="{9D8B030D-6E8A-4147-A177-3AD203B41FA5}">
                      <a16:colId xmlns:a16="http://schemas.microsoft.com/office/drawing/2014/main" val="3936496111"/>
                    </a:ext>
                  </a:extLst>
                </a:gridCol>
                <a:gridCol w="752299">
                  <a:extLst>
                    <a:ext uri="{9D8B030D-6E8A-4147-A177-3AD203B41FA5}">
                      <a16:colId xmlns:a16="http://schemas.microsoft.com/office/drawing/2014/main" val="3025462232"/>
                    </a:ext>
                  </a:extLst>
                </a:gridCol>
                <a:gridCol w="713105">
                  <a:extLst>
                    <a:ext uri="{9D8B030D-6E8A-4147-A177-3AD203B41FA5}">
                      <a16:colId xmlns:a16="http://schemas.microsoft.com/office/drawing/2014/main" val="412413133"/>
                    </a:ext>
                  </a:extLst>
                </a:gridCol>
                <a:gridCol w="951230">
                  <a:extLst>
                    <a:ext uri="{9D8B030D-6E8A-4147-A177-3AD203B41FA5}">
                      <a16:colId xmlns:a16="http://schemas.microsoft.com/office/drawing/2014/main" val="935541466"/>
                    </a:ext>
                  </a:extLst>
                </a:gridCol>
                <a:gridCol w="638267">
                  <a:extLst>
                    <a:ext uri="{9D8B030D-6E8A-4147-A177-3AD203B41FA5}">
                      <a16:colId xmlns:a16="http://schemas.microsoft.com/office/drawing/2014/main" val="153348161"/>
                    </a:ext>
                  </a:extLst>
                </a:gridCol>
                <a:gridCol w="675250">
                  <a:extLst>
                    <a:ext uri="{9D8B030D-6E8A-4147-A177-3AD203B41FA5}">
                      <a16:colId xmlns:a16="http://schemas.microsoft.com/office/drawing/2014/main" val="603067248"/>
                    </a:ext>
                  </a:extLst>
                </a:gridCol>
                <a:gridCol w="420992">
                  <a:extLst>
                    <a:ext uri="{9D8B030D-6E8A-4147-A177-3AD203B41FA5}">
                      <a16:colId xmlns:a16="http://schemas.microsoft.com/office/drawing/2014/main" val="2413983545"/>
                    </a:ext>
                  </a:extLst>
                </a:gridCol>
                <a:gridCol w="1234621">
                  <a:extLst>
                    <a:ext uri="{9D8B030D-6E8A-4147-A177-3AD203B41FA5}">
                      <a16:colId xmlns:a16="http://schemas.microsoft.com/office/drawing/2014/main" val="1741968152"/>
                    </a:ext>
                  </a:extLst>
                </a:gridCol>
                <a:gridCol w="716857">
                  <a:extLst>
                    <a:ext uri="{9D8B030D-6E8A-4147-A177-3AD203B41FA5}">
                      <a16:colId xmlns:a16="http://schemas.microsoft.com/office/drawing/2014/main" val="488625185"/>
                    </a:ext>
                  </a:extLst>
                </a:gridCol>
              </a:tblGrid>
              <a:tr h="249336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구분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제품 현황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점검결과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비고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711757"/>
                  </a:ext>
                </a:extLst>
              </a:tr>
              <a:tr h="3313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업체명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품품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Lot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수량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(</a:t>
                      </a:r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개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용도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장착일자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충전방식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전압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(V)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CCA</a:t>
                      </a:r>
                      <a:r>
                        <a:rPr lang="en-US" altLang="ko-KR" sz="1200" baseline="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 (</a:t>
                      </a:r>
                      <a:r>
                        <a:rPr lang="ko-KR" altLang="en-US" sz="1200" baseline="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참고</a:t>
                      </a:r>
                      <a:r>
                        <a:rPr lang="en-US" altLang="ko-KR" sz="1200" baseline="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RC(400</a:t>
                      </a:r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738911"/>
                  </a:ext>
                </a:extLst>
              </a:tr>
              <a:tr h="321979">
                <a:tc row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메탈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링크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RP250-#1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2020.07.04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캠핑카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‘20.10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월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태양광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12.53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1086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131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32.8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16A×20Hr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320AH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5904622"/>
                  </a:ext>
                </a:extLst>
              </a:tr>
              <a:tr h="3054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318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79.5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10A×35Hr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350AH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673603"/>
                  </a:ext>
                </a:extLst>
              </a:tr>
              <a:tr h="32197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RP250-#2</a:t>
                      </a:r>
                      <a:endParaRPr lang="ko-KR" altLang="en-US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2020.07.04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1096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121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30.3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16A×20Hr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320AH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6357602"/>
                  </a:ext>
                </a:extLst>
              </a:tr>
              <a:tr h="321979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301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75.3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10A×35Hr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350AH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7195143"/>
                  </a:ext>
                </a:extLst>
              </a:tr>
              <a:tr h="321979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RP250-#3</a:t>
                      </a:r>
                      <a:endParaRPr lang="ko-KR" altLang="en-US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2020.06.14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설비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전원용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‘20.09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월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6.52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26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4A×29Hr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116AH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8526590"/>
                  </a:ext>
                </a:extLst>
              </a:tr>
              <a:tr h="321979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12.89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1113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184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46.0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10A×30Hr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300AH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0894901"/>
                  </a:ext>
                </a:extLst>
              </a:tr>
              <a:tr h="321979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390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분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97.5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％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1N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10A×30Hr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충전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300AH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177429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85504" y="5537863"/>
            <a:ext cx="98299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-.’20.10~11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월 캠핑카용으로 장착사용 중 약 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2~3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개월 경과 후 사용시간저하 및 충전불가 불만접수 됨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-.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회복충전 후 정상수준으로 확인되었으며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, Deep Cycle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용도 사용 후 태양광 충전만으로 충전 진행함에 따라 충전충전량 부족으로 발생된 현상으로 판단 됨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.</a:t>
            </a:r>
            <a:endParaRPr lang="ko-KR" altLang="en-US" sz="12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7665"/>
            <a:ext cx="6793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RP250 </a:t>
            </a:r>
            <a:r>
              <a:rPr lang="ko-KR" altLang="en-US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불만제품 확인결과 </a:t>
            </a:r>
            <a:r>
              <a:rPr lang="en-US" altLang="ko-KR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(</a:t>
            </a:r>
            <a:r>
              <a:rPr lang="ko-KR" altLang="en-US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캠핑카 </a:t>
            </a:r>
            <a:r>
              <a:rPr lang="ko-KR" altLang="en-US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전원용</a:t>
            </a:r>
            <a:r>
              <a:rPr lang="en-US" altLang="ko-KR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-210112)</a:t>
            </a:r>
            <a:endParaRPr lang="ko-KR" altLang="en-US" sz="24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0" y="551935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3488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2006</TotalTime>
  <Words>252</Words>
  <Application>Microsoft Office PowerPoint</Application>
  <PresentationFormat>와이드스크린</PresentationFormat>
  <Paragraphs>136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세방고딕 Bold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gbattery</cp:lastModifiedBy>
  <cp:revision>53</cp:revision>
  <cp:lastPrinted>2021-01-12T05:53:37Z</cp:lastPrinted>
  <dcterms:created xsi:type="dcterms:W3CDTF">2020-05-29T08:42:27Z</dcterms:created>
  <dcterms:modified xsi:type="dcterms:W3CDTF">2021-01-12T08:08:08Z</dcterms:modified>
</cp:coreProperties>
</file>