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5"/>
  </p:notesMasterIdLst>
  <p:handoutMasterIdLst>
    <p:handoutMasterId r:id="rId16"/>
  </p:handoutMasterIdLst>
  <p:sldIdLst>
    <p:sldId id="374" r:id="rId3"/>
    <p:sldId id="375" r:id="rId4"/>
    <p:sldId id="450" r:id="rId5"/>
    <p:sldId id="391" r:id="rId6"/>
    <p:sldId id="392" r:id="rId7"/>
    <p:sldId id="394" r:id="rId8"/>
    <p:sldId id="495" r:id="rId9"/>
    <p:sldId id="461" r:id="rId10"/>
    <p:sldId id="464" r:id="rId11"/>
    <p:sldId id="466" r:id="rId12"/>
    <p:sldId id="465" r:id="rId13"/>
    <p:sldId id="496" r:id="rId14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1303E3"/>
    <a:srgbClr val="FFFFCC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72" autoAdjust="0"/>
    <p:restoredTop sz="97138" autoAdjust="0"/>
  </p:normalViewPr>
  <p:slideViewPr>
    <p:cSldViewPr snapToGrid="0" showGuides="1">
      <p:cViewPr varScale="1">
        <p:scale>
          <a:sx n="116" d="100"/>
          <a:sy n="116" d="100"/>
        </p:scale>
        <p:origin x="-1254" y="-96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___1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431750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2013.03.27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MM_Vertical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오더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2013. 03. 27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이기주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/>
                          <a:ea typeface="바탕"/>
                          <a:cs typeface="윤고딕130"/>
                        </a:rPr>
                        <a:t>▣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Vertical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_LP(Lead Pay)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프로세스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LP Order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S/O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등록을 위한 납 구매담당자는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M-1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단가가 확정되는 익월 첫날에 확정된 납 단가를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수출팀으로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2)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수출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LP order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에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연량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,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납가가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일괄 반영되어 자동으로 생성된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을 참조하여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를 생성 확인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3)  Standard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원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주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부자재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Note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승인단계가 생략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* SD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사용자 교육용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『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수출 오더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버티컬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_LP)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매뉴얼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/>
                          <a:ea typeface="바탕"/>
                          <a:cs typeface="Arial" pitchFamily="34" charset="0"/>
                        </a:rPr>
                        <a:t>』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참조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/>
        </p:nvGraphicFramePr>
        <p:xfrm>
          <a:off x="546861" y="3075359"/>
          <a:ext cx="8799740" cy="82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0663"/>
                <a:gridCol w="2060122"/>
                <a:gridCol w="2396549"/>
                <a:gridCol w="1524000"/>
                <a:gridCol w="1858406"/>
              </a:tblGrid>
              <a:tr h="4127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전표타입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전표 유형 내역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내역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baseline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S/O -&gt; PR 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PR -&gt; PO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ZY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LP(Lead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Pay)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요청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영업→구매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버티컬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납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자동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영업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PR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PO(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자동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90832" y="4390767"/>
            <a:ext cx="2347784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+mn-ea"/>
                <a:ea typeface="+mn-ea"/>
              </a:rPr>
              <a:t>추후 업데이트</a:t>
            </a:r>
            <a:endParaRPr lang="ko-KR" altLang="en-US" sz="16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14351" y="1557337"/>
          <a:ext cx="8856663" cy="323818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7043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31" y="1439337"/>
          <a:ext cx="8528050" cy="390709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2992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200" b="1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200" b="1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200" b="1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200" b="1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Group 29"/>
          <p:cNvGraphicFramePr>
            <a:graphicFrameLocks noGrp="1"/>
          </p:cNvGraphicFramePr>
          <p:nvPr/>
        </p:nvGraphicFramePr>
        <p:xfrm>
          <a:off x="344488" y="1281670"/>
          <a:ext cx="9215437" cy="518934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PR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⇒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전환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전표유형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『ZY LP(Lead Pay)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』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1303E3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구매그룹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버티컬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검색 용이한 조건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실행      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납 구매담당자는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M-1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단가가 확정되는 익월 첫날에 확정된 납 단가를 해외사업본부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버티컬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담당자에게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윤형선 차장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메일로 전달한다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ZMMR0150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2" name="개체 51"/>
          <p:cNvGraphicFramePr>
            <a:graphicFrameLocks noChangeAspect="1"/>
          </p:cNvGraphicFramePr>
          <p:nvPr/>
        </p:nvGraphicFramePr>
        <p:xfrm>
          <a:off x="7949514" y="3337847"/>
          <a:ext cx="947351" cy="657505"/>
        </p:xfrm>
        <a:graphic>
          <a:graphicData uri="http://schemas.openxmlformats.org/presentationml/2006/ole">
            <p:oleObj spid="_x0000_s238595" name="Worksheet" showAsIcon="1" r:id="rId3" imgW="914400" imgH="771480" progId="Excel.Sheet.8">
              <p:embed/>
            </p:oleObj>
          </a:graphicData>
        </a:graphic>
      </p:graphicFrame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0478" y="1751055"/>
            <a:ext cx="6764680" cy="3966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62089" y="1754660"/>
            <a:ext cx="2621305" cy="375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" name="직사각형 53"/>
          <p:cNvSpPr/>
          <p:nvPr/>
        </p:nvSpPr>
        <p:spPr>
          <a:xfrm>
            <a:off x="4588475" y="1779373"/>
            <a:ext cx="2586681" cy="3723503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cxnSp>
        <p:nvCxnSpPr>
          <p:cNvPr id="56" name="구부러진 연결선 55"/>
          <p:cNvCxnSpPr>
            <a:endCxn id="54" idx="1"/>
          </p:cNvCxnSpPr>
          <p:nvPr/>
        </p:nvCxnSpPr>
        <p:spPr>
          <a:xfrm>
            <a:off x="2660822" y="2875005"/>
            <a:ext cx="1927653" cy="766120"/>
          </a:xfrm>
          <a:prstGeom prst="curvedConnector3">
            <a:avLst>
              <a:gd name="adj1" fmla="val 50000"/>
            </a:avLst>
          </a:prstGeom>
          <a:ln w="1905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/>
          <p:cNvSpPr/>
          <p:nvPr/>
        </p:nvSpPr>
        <p:spPr>
          <a:xfrm>
            <a:off x="2364259" y="2796745"/>
            <a:ext cx="280087" cy="2018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58" name="직사각형 57"/>
          <p:cNvSpPr/>
          <p:nvPr/>
        </p:nvSpPr>
        <p:spPr>
          <a:xfrm>
            <a:off x="572530" y="4621426"/>
            <a:ext cx="366583" cy="1977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59" name="타원 58"/>
          <p:cNvSpPr/>
          <p:nvPr/>
        </p:nvSpPr>
        <p:spPr>
          <a:xfrm>
            <a:off x="2282154" y="2404716"/>
            <a:ext cx="405708" cy="36169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60" name="타원 59"/>
          <p:cNvSpPr/>
          <p:nvPr/>
        </p:nvSpPr>
        <p:spPr>
          <a:xfrm>
            <a:off x="1198878" y="3710414"/>
            <a:ext cx="405708" cy="36169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61" name="직사각형 60"/>
          <p:cNvSpPr/>
          <p:nvPr/>
        </p:nvSpPr>
        <p:spPr>
          <a:xfrm>
            <a:off x="576649" y="3035642"/>
            <a:ext cx="259492" cy="2018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cxnSp>
        <p:nvCxnSpPr>
          <p:cNvPr id="63" name="직선 화살표 연결선 62"/>
          <p:cNvCxnSpPr>
            <a:stCxn id="61" idx="3"/>
            <a:endCxn id="60" idx="1"/>
          </p:cNvCxnSpPr>
          <p:nvPr/>
        </p:nvCxnSpPr>
        <p:spPr>
          <a:xfrm>
            <a:off x="836141" y="3136556"/>
            <a:ext cx="422152" cy="6268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화살표 연결선 65"/>
          <p:cNvCxnSpPr>
            <a:stCxn id="58" idx="3"/>
            <a:endCxn id="60" idx="3"/>
          </p:cNvCxnSpPr>
          <p:nvPr/>
        </p:nvCxnSpPr>
        <p:spPr>
          <a:xfrm flipV="1">
            <a:off x="939113" y="4019143"/>
            <a:ext cx="319180" cy="7011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/>
          <p:cNvSpPr/>
          <p:nvPr/>
        </p:nvSpPr>
        <p:spPr>
          <a:xfrm>
            <a:off x="440725" y="2174787"/>
            <a:ext cx="259492" cy="2018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69" name="타원 68"/>
          <p:cNvSpPr/>
          <p:nvPr/>
        </p:nvSpPr>
        <p:spPr>
          <a:xfrm>
            <a:off x="741678" y="2075204"/>
            <a:ext cx="405708" cy="36169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671" y="3918109"/>
            <a:ext cx="264804" cy="251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oup 29"/>
          <p:cNvGraphicFramePr>
            <a:graphicFrameLocks noGrp="1"/>
          </p:cNvGraphicFramePr>
          <p:nvPr/>
        </p:nvGraphicFramePr>
        <p:xfrm>
          <a:off x="344488" y="1281670"/>
          <a:ext cx="9215437" cy="51191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98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034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전환할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대상      선택 혹은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              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대상을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자동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[PO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전환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뜨면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『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』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ZMMR0150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04" y="1730718"/>
            <a:ext cx="9168712" cy="3525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직사각형 29"/>
          <p:cNvSpPr/>
          <p:nvPr/>
        </p:nvSpPr>
        <p:spPr>
          <a:xfrm>
            <a:off x="1256270" y="2294238"/>
            <a:ext cx="547816" cy="2263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12" name="직사각형 11"/>
          <p:cNvSpPr/>
          <p:nvPr/>
        </p:nvSpPr>
        <p:spPr>
          <a:xfrm>
            <a:off x="3772930" y="2273644"/>
            <a:ext cx="683740" cy="3096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32" name="타원 31"/>
          <p:cNvSpPr/>
          <p:nvPr/>
        </p:nvSpPr>
        <p:spPr>
          <a:xfrm>
            <a:off x="3744372" y="1906329"/>
            <a:ext cx="405708" cy="34866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33" name="타원 32"/>
          <p:cNvSpPr/>
          <p:nvPr/>
        </p:nvSpPr>
        <p:spPr>
          <a:xfrm>
            <a:off x="815821" y="2239963"/>
            <a:ext cx="405708" cy="34866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67" y="5773051"/>
            <a:ext cx="704850" cy="289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5405" y="5495535"/>
            <a:ext cx="205303" cy="28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1971806"/>
            <a:ext cx="3657600" cy="1221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>
          <a:xfrm>
            <a:off x="5700859" y="1671551"/>
            <a:ext cx="405708" cy="34866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16" name="직사각형 15"/>
          <p:cNvSpPr/>
          <p:nvPr/>
        </p:nvSpPr>
        <p:spPr>
          <a:xfrm>
            <a:off x="6343135" y="2875006"/>
            <a:ext cx="930876" cy="2263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9"/>
          <p:cNvGraphicFramePr>
            <a:graphicFrameLocks noGrp="1"/>
          </p:cNvGraphicFramePr>
          <p:nvPr/>
        </p:nvGraphicFramePr>
        <p:xfrm>
          <a:off x="360963" y="1080146"/>
          <a:ext cx="9215437" cy="5403032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85109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버티컬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화면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자재 담당자 처리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『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값 범위 제한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』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팝업창에서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버티컬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검색조건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 후     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-.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100017(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-.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 담당자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구매문서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리스트에서 전표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더블클릭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입고대상 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량 확인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OK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circleNumDbPlain" startAt="4"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 완료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1935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☞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저장위치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1300(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756" y="1735742"/>
            <a:ext cx="6741224" cy="383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29482" y="2829071"/>
            <a:ext cx="2065123" cy="2906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09998" y="1400436"/>
            <a:ext cx="3369734" cy="1598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타원 21"/>
          <p:cNvSpPr/>
          <p:nvPr/>
        </p:nvSpPr>
        <p:spPr>
          <a:xfrm>
            <a:off x="2615789" y="2466505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25" name="직사각형 24"/>
          <p:cNvSpPr/>
          <p:nvPr/>
        </p:nvSpPr>
        <p:spPr>
          <a:xfrm>
            <a:off x="3805881" y="1375723"/>
            <a:ext cx="3361038" cy="1622314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cxnSp>
        <p:nvCxnSpPr>
          <p:cNvPr id="27" name="구부러진 연결선 26"/>
          <p:cNvCxnSpPr/>
          <p:nvPr/>
        </p:nvCxnSpPr>
        <p:spPr>
          <a:xfrm rot="5400000" flipH="1" flipV="1">
            <a:off x="3245710" y="2001803"/>
            <a:ext cx="609596" cy="477789"/>
          </a:xfrm>
          <a:prstGeom prst="curvedConnector3">
            <a:avLst>
              <a:gd name="adj1" fmla="val 50000"/>
            </a:avLst>
          </a:prstGeom>
          <a:ln w="1905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6301946" y="5296933"/>
            <a:ext cx="667265" cy="1741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pic>
        <p:nvPicPr>
          <p:cNvPr id="24167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7302" y="4451655"/>
            <a:ext cx="249195" cy="1096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3653482" y="4436080"/>
            <a:ext cx="1511643" cy="1206844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33" name="직사각형 32"/>
          <p:cNvSpPr/>
          <p:nvPr/>
        </p:nvSpPr>
        <p:spPr>
          <a:xfrm>
            <a:off x="5119816" y="3072717"/>
            <a:ext cx="1874108" cy="2556133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23" name="타원 22"/>
          <p:cNvSpPr/>
          <p:nvPr/>
        </p:nvSpPr>
        <p:spPr>
          <a:xfrm>
            <a:off x="4704080" y="3071988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pic>
        <p:nvPicPr>
          <p:cNvPr id="34" name="Picture 6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620" y="2403480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8"/>
          <p:cNvSpPr/>
          <p:nvPr/>
        </p:nvSpPr>
        <p:spPr>
          <a:xfrm>
            <a:off x="7816716" y="403655"/>
            <a:ext cx="1747413" cy="808960"/>
          </a:xfrm>
          <a:prstGeom prst="rect">
            <a:avLst/>
          </a:prstGeom>
          <a:solidFill>
            <a:srgbClr val="FFCCFF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200" b="1" i="1" dirty="0" err="1" smtClean="0">
                <a:solidFill>
                  <a:schemeClr val="tx1"/>
                </a:solidFill>
              </a:rPr>
              <a:t>버티컬</a:t>
            </a:r>
            <a:r>
              <a:rPr lang="ko-KR" altLang="en-US" sz="1200" b="1" i="1" dirty="0" smtClean="0">
                <a:solidFill>
                  <a:schemeClr val="tx1"/>
                </a:solidFill>
              </a:rPr>
              <a:t> 검색조건 추가</a:t>
            </a:r>
            <a:endParaRPr lang="en-US" altLang="ko-KR" sz="1200" b="1" i="1" dirty="0" smtClean="0">
              <a:solidFill>
                <a:schemeClr val="tx1"/>
              </a:solidFill>
            </a:endParaRPr>
          </a:p>
          <a:p>
            <a:pPr algn="l"/>
            <a:r>
              <a:rPr lang="ko-KR" altLang="en-US" b="1" i="1" dirty="0" smtClean="0">
                <a:solidFill>
                  <a:schemeClr val="tx1"/>
                </a:solidFill>
              </a:rPr>
              <a:t>확인</a:t>
            </a:r>
            <a:r>
              <a:rPr lang="en-US" altLang="ko-KR" b="1" i="1" dirty="0" smtClean="0">
                <a:solidFill>
                  <a:schemeClr val="tx1"/>
                </a:solidFill>
              </a:rPr>
              <a:t>.</a:t>
            </a:r>
            <a:r>
              <a:rPr lang="ko-KR" altLang="en-US" b="1" i="1" dirty="0" smtClean="0">
                <a:solidFill>
                  <a:schemeClr val="tx1"/>
                </a:solidFill>
              </a:rPr>
              <a:t> </a:t>
            </a:r>
            <a:r>
              <a:rPr lang="en-US" altLang="ko-KR" b="1" i="1" dirty="0" smtClean="0">
                <a:solidFill>
                  <a:schemeClr val="tx1"/>
                </a:solidFill>
              </a:rPr>
              <a:t>with</a:t>
            </a:r>
            <a:r>
              <a:rPr lang="ko-KR" altLang="en-US" b="1" i="1" dirty="0" smtClean="0">
                <a:solidFill>
                  <a:schemeClr val="tx1"/>
                </a:solidFill>
              </a:rPr>
              <a:t> 조부장님</a:t>
            </a:r>
            <a:endParaRPr lang="ko-KR" altLang="en-US" sz="1200" b="1" i="1" dirty="0" smtClean="0">
              <a:solidFill>
                <a:schemeClr val="tx1"/>
              </a:solidFill>
            </a:endParaRPr>
          </a:p>
        </p:txBody>
      </p:sp>
      <p:pic>
        <p:nvPicPr>
          <p:cNvPr id="36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08751" y="4433532"/>
            <a:ext cx="2095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167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9031" y="5713199"/>
            <a:ext cx="2495550" cy="201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74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6468" y="6193181"/>
            <a:ext cx="12954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타원 23"/>
          <p:cNvSpPr/>
          <p:nvPr/>
        </p:nvSpPr>
        <p:spPr>
          <a:xfrm>
            <a:off x="3233626" y="4377684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43" name="타원 42"/>
          <p:cNvSpPr/>
          <p:nvPr/>
        </p:nvSpPr>
        <p:spPr>
          <a:xfrm>
            <a:off x="387453" y="5460956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70906851"/>
              </p:ext>
            </p:extLst>
          </p:nvPr>
        </p:nvGraphicFramePr>
        <p:xfrm>
          <a:off x="452438" y="1341437"/>
          <a:ext cx="9001125" cy="5037591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37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IV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정산처리는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마감처리 기능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ZMMR0130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사용하여 수행함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※ </a:t>
            </a:r>
            <a:r>
              <a:rPr lang="ko-KR" altLang="en-US" dirty="0" smtClean="0">
                <a:latin typeface="+mn-ea"/>
                <a:ea typeface="+mn-ea"/>
              </a:rPr>
              <a:t>참고 </a:t>
            </a:r>
            <a:r>
              <a:rPr lang="en-US" altLang="ko-KR" dirty="0" smtClean="0">
                <a:latin typeface="+mn-ea"/>
                <a:ea typeface="+mn-ea"/>
              </a:rPr>
              <a:t>: I/V </a:t>
            </a:r>
            <a:r>
              <a:rPr lang="ko-KR" altLang="en-US" dirty="0" smtClean="0">
                <a:latin typeface="+mn-ea"/>
                <a:ea typeface="+mn-ea"/>
              </a:rPr>
              <a:t>내자 정산처리</a:t>
            </a:r>
          </a:p>
        </p:txBody>
      </p:sp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Rectangle 49"/>
          <p:cNvSpPr>
            <a:spLocks noChangeArrowheads="1"/>
          </p:cNvSpPr>
          <p:nvPr/>
        </p:nvSpPr>
        <p:spPr bwMode="auto">
          <a:xfrm>
            <a:off x="987238" y="836613"/>
            <a:ext cx="7918638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구매오더별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정산처리 내역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68477838"/>
              </p:ext>
            </p:extLst>
          </p:nvPr>
        </p:nvGraphicFramePr>
        <p:xfrm>
          <a:off x="511629" y="1654622"/>
          <a:ext cx="8771161" cy="3203844"/>
        </p:xfrm>
        <a:graphic>
          <a:graphicData uri="http://schemas.openxmlformats.org/drawingml/2006/table">
            <a:tbl>
              <a:tblPr/>
              <a:tblGrid>
                <a:gridCol w="719364"/>
                <a:gridCol w="1407455"/>
                <a:gridCol w="985219"/>
                <a:gridCol w="969580"/>
                <a:gridCol w="1000857"/>
                <a:gridCol w="899207"/>
                <a:gridCol w="766281"/>
                <a:gridCol w="1041918"/>
                <a:gridCol w="106812"/>
                <a:gridCol w="874468"/>
              </a:tblGrid>
              <a:tr h="54067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전표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type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내역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수입에서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Zxxxxxx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분할지급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(ZMMR0120)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IV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(ZMMR0130)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(MRKO)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임가공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(MIRO)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정산시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수기 입력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NB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MRP, ROP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Z1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원부자재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상품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수입자재 </a:t>
                      </a:r>
                      <a:r>
                        <a:rPr lang="ko-KR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외자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Local LC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Z2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설비자재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(MRO</a:t>
                      </a: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포함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ZC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위탁자재납품지시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ZE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설비제작 구매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ZS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설비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공사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10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금형구매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투자성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비용성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PR:ZK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투자성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PR:ZF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D1, D2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금형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PR:ZG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D1, D2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ZY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LP(Lead Pay)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오더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ZZ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Dropship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오더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생산처리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외주임가공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표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43396759"/>
              </p:ext>
            </p:extLst>
          </p:nvPr>
        </p:nvGraphicFramePr>
        <p:xfrm>
          <a:off x="615931" y="5257227"/>
          <a:ext cx="8666856" cy="1002053"/>
        </p:xfrm>
        <a:graphic>
          <a:graphicData uri="http://schemas.openxmlformats.org/drawingml/2006/table">
            <a:tbl>
              <a:tblPr/>
              <a:tblGrid>
                <a:gridCol w="954146"/>
                <a:gridCol w="869254"/>
                <a:gridCol w="1620184"/>
                <a:gridCol w="1136970"/>
                <a:gridCol w="2138430"/>
                <a:gridCol w="1947872"/>
              </a:tblGrid>
              <a:tr h="180308">
                <a:tc grid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구매부서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자금부서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항목구분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보충코드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송장처리일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800" dirty="0">
                        <a:latin typeface="���� ����"/>
                      </a:endParaRPr>
                    </a:p>
                  </a:txBody>
                  <a:tcPr marL="50678" marR="506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발행처리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만기일계산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원부자재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E1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15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말일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다음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15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말일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증빙일</a:t>
                      </a: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설비자재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E2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,90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발행일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금형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D1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계약일 수시개별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매주 목요일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증빙일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설비공사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D2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 90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 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발행일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9" name="正方形/長方形 21"/>
          <p:cNvSpPr>
            <a:spLocks noChangeArrowheads="1"/>
          </p:cNvSpPr>
          <p:nvPr/>
        </p:nvSpPr>
        <p:spPr bwMode="auto">
          <a:xfrm>
            <a:off x="5517678" y="1615849"/>
            <a:ext cx="1057318" cy="3348037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버티컬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정산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검색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전기일 등 검색조건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처리담당구분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재생납구매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정산처리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 전기일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실행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전기일은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필수 입력사항임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일괄정산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ZMMR0130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일괄정산 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432" y="4395903"/>
            <a:ext cx="264804" cy="251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416" y="1754658"/>
            <a:ext cx="6755028" cy="3929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2343664" y="2594920"/>
            <a:ext cx="2030627" cy="3954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21" name="타원 20"/>
          <p:cNvSpPr/>
          <p:nvPr/>
        </p:nvSpPr>
        <p:spPr>
          <a:xfrm>
            <a:off x="1907335" y="2614785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22" name="직사각형 21"/>
          <p:cNvSpPr/>
          <p:nvPr/>
        </p:nvSpPr>
        <p:spPr>
          <a:xfrm>
            <a:off x="510745" y="4304271"/>
            <a:ext cx="708455" cy="2677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23" name="직사각형 22"/>
          <p:cNvSpPr/>
          <p:nvPr/>
        </p:nvSpPr>
        <p:spPr>
          <a:xfrm>
            <a:off x="2339546" y="5280454"/>
            <a:ext cx="642551" cy="214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24" name="직사각형 23"/>
          <p:cNvSpPr/>
          <p:nvPr/>
        </p:nvSpPr>
        <p:spPr>
          <a:xfrm>
            <a:off x="473676" y="2084174"/>
            <a:ext cx="201828" cy="2224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25" name="타원 24"/>
          <p:cNvSpPr/>
          <p:nvPr/>
        </p:nvSpPr>
        <p:spPr>
          <a:xfrm>
            <a:off x="1870266" y="5180872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26" name="타원 25"/>
          <p:cNvSpPr/>
          <p:nvPr/>
        </p:nvSpPr>
        <p:spPr>
          <a:xfrm>
            <a:off x="1289501" y="4270592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7431" y="2997285"/>
            <a:ext cx="220234" cy="208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타원 15"/>
          <p:cNvSpPr/>
          <p:nvPr/>
        </p:nvSpPr>
        <p:spPr>
          <a:xfrm>
            <a:off x="708734" y="2001068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36123" y="3438009"/>
            <a:ext cx="220234" cy="208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일괄정산 실행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재생납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구매 대상리스트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정산처리 대상 선택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상세내역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정산처리 수행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[IV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정산처리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팝업창이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뜨면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&lt;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버티컬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지급보류 대상임으로 </a:t>
                      </a:r>
                      <a:r>
                        <a:rPr kumimoji="0" lang="ko-KR" altLang="en-US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지불조건</a:t>
                      </a:r>
                      <a:r>
                        <a:rPr kumimoji="0" lang="en-US" altLang="ko-KR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지급방법보충</a:t>
                      </a:r>
                      <a:r>
                        <a:rPr kumimoji="0" lang="en-US" altLang="ko-KR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Tax, </a:t>
                      </a:r>
                      <a:r>
                        <a:rPr kumimoji="0" lang="ko-KR" altLang="en-US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지급기준일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삭제 검토 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03E3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조부장님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303E3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일괄정산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ZMMR0130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일괄정산 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198" y="1746422"/>
            <a:ext cx="6792483" cy="3138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444842" y="2203622"/>
            <a:ext cx="551935" cy="201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19" name="직사각형 18"/>
          <p:cNvSpPr/>
          <p:nvPr/>
        </p:nvSpPr>
        <p:spPr>
          <a:xfrm>
            <a:off x="366584" y="4168348"/>
            <a:ext cx="374822" cy="7002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sp>
        <p:nvSpPr>
          <p:cNvPr id="27" name="타원 26"/>
          <p:cNvSpPr/>
          <p:nvPr/>
        </p:nvSpPr>
        <p:spPr>
          <a:xfrm>
            <a:off x="342144" y="3801033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29" name="타원 28"/>
          <p:cNvSpPr/>
          <p:nvPr/>
        </p:nvSpPr>
        <p:spPr>
          <a:xfrm>
            <a:off x="1161810" y="1861020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31" name="타원 30"/>
          <p:cNvSpPr/>
          <p:nvPr/>
        </p:nvSpPr>
        <p:spPr>
          <a:xfrm>
            <a:off x="436880" y="1852782"/>
            <a:ext cx="405708" cy="33494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32" name="직사각형 31"/>
          <p:cNvSpPr/>
          <p:nvPr/>
        </p:nvSpPr>
        <p:spPr>
          <a:xfrm>
            <a:off x="1095633" y="2195384"/>
            <a:ext cx="481914" cy="2141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3861" y="2677297"/>
            <a:ext cx="4184821" cy="90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01836" y="4749243"/>
            <a:ext cx="3212499" cy="100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직사각형 32"/>
          <p:cNvSpPr/>
          <p:nvPr/>
        </p:nvSpPr>
        <p:spPr>
          <a:xfrm>
            <a:off x="1276864" y="4749113"/>
            <a:ext cx="3237471" cy="992659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cxnSp>
        <p:nvCxnSpPr>
          <p:cNvPr id="35" name="구부러진 연결선 34"/>
          <p:cNvCxnSpPr>
            <a:stCxn id="17" idx="2"/>
            <a:endCxn id="33" idx="0"/>
          </p:cNvCxnSpPr>
          <p:nvPr/>
        </p:nvCxnSpPr>
        <p:spPr>
          <a:xfrm rot="16200000" flipH="1">
            <a:off x="636372" y="2489884"/>
            <a:ext cx="2343667" cy="2174790"/>
          </a:xfrm>
          <a:prstGeom prst="curved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2977977" y="2636108"/>
            <a:ext cx="4188942" cy="96382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dirty="0" err="1" smtClean="0"/>
          </a:p>
        </p:txBody>
      </p:sp>
      <p:cxnSp>
        <p:nvCxnSpPr>
          <p:cNvPr id="39" name="구부러진 연결선 38"/>
          <p:cNvCxnSpPr/>
          <p:nvPr/>
        </p:nvCxnSpPr>
        <p:spPr>
          <a:xfrm>
            <a:off x="1606378" y="2430162"/>
            <a:ext cx="1359244" cy="189470"/>
          </a:xfrm>
          <a:prstGeom prst="curved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14751</TotalTime>
  <Words>820</Words>
  <Application>Microsoft Office PowerPoint</Application>
  <PresentationFormat>A4 용지(210x297mm)</PresentationFormat>
  <Paragraphs>388</Paragraphs>
  <Slides>12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Office Theme</vt:lpstr>
      <vt:lpstr>1_Office Theme</vt:lpstr>
      <vt:lpstr>비트맵 이미지</vt:lpstr>
      <vt:lpstr>Worksheet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※ 참고 : I/V 내자 정산처리</vt:lpstr>
      <vt:lpstr>슬라이드 10</vt:lpstr>
      <vt:lpstr>슬라이드 11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577</cp:revision>
  <cp:lastPrinted>2006-08-30T13:33:06Z</cp:lastPrinted>
  <dcterms:created xsi:type="dcterms:W3CDTF">2008-05-17T00:48:54Z</dcterms:created>
  <dcterms:modified xsi:type="dcterms:W3CDTF">2013-03-30T00:26:00Z</dcterms:modified>
</cp:coreProperties>
</file>