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8"/>
  </p:notesMasterIdLst>
  <p:handoutMasterIdLst>
    <p:handoutMasterId r:id="rId19"/>
  </p:handoutMasterIdLst>
  <p:sldIdLst>
    <p:sldId id="374" r:id="rId3"/>
    <p:sldId id="375" r:id="rId4"/>
    <p:sldId id="450" r:id="rId5"/>
    <p:sldId id="391" r:id="rId6"/>
    <p:sldId id="392" r:id="rId7"/>
    <p:sldId id="394" r:id="rId8"/>
    <p:sldId id="396" r:id="rId9"/>
    <p:sldId id="451" r:id="rId10"/>
    <p:sldId id="458" r:id="rId11"/>
    <p:sldId id="452" r:id="rId12"/>
    <p:sldId id="453" r:id="rId13"/>
    <p:sldId id="454" r:id="rId14"/>
    <p:sldId id="455" r:id="rId15"/>
    <p:sldId id="456" r:id="rId16"/>
    <p:sldId id="457" r:id="rId17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6882E"/>
    <a:srgbClr val="0000CC"/>
    <a:srgbClr val="CC3300"/>
    <a:srgbClr val="103991"/>
    <a:srgbClr val="FF0000"/>
    <a:srgbClr val="333333"/>
    <a:srgbClr val="0083CD"/>
    <a:srgbClr val="EAEAEA"/>
    <a:srgbClr val="80808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59" autoAdjust="0"/>
    <p:restoredTop sz="97138" autoAdjust="0"/>
  </p:normalViewPr>
  <p:slideViewPr>
    <p:cSldViewPr snapToGrid="0" showGuides="1">
      <p:cViewPr varScale="1">
        <p:scale>
          <a:sx n="117" d="100"/>
          <a:sy n="117" d="100"/>
        </p:scale>
        <p:origin x="-1578" y="-1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PP_00_00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생산오정보시스템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백현진대리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979170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생성된 오더들에 대한 종합적인 정보를 얻을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ⓐ 리스트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오더헤더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작업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확정 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ⓑ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계획오더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ⓒ 헤더 레벨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: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NO 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생산플랜트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/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오더유형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MRP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관리자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생산감독자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판매처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판매오더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판매오더품목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상태선택프로파일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시스템 상태 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…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ⓓ 작업레벨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워크센터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플랜트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시스템상태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ⓔ 구성품목레벨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구성요소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플랜트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저장위치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시스템상태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ⓕ 작업시작일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시작시간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종료일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종료시간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상기 조건 입력으로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오더조회가능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8950" y="1557338"/>
          <a:ext cx="8856663" cy="412857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생산오더에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대한 정보조회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생산오더정보시스템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714" y="1564141"/>
            <a:ext cx="5058808" cy="3677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레이아웃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 및 개인 레이아웃 선택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3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계획오더를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선택조회가능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생산오더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10000053 ~ 10000079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범주내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오더 조회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4"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=] Next Page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순서도: 연결자 8"/>
          <p:cNvSpPr/>
          <p:nvPr/>
        </p:nvSpPr>
        <p:spPr>
          <a:xfrm>
            <a:off x="2415817" y="198670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순서도: 연결자 9"/>
          <p:cNvSpPr/>
          <p:nvPr/>
        </p:nvSpPr>
        <p:spPr>
          <a:xfrm>
            <a:off x="2004881" y="213910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859160" y="233233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5512713" y="1586906"/>
          <a:ext cx="3851727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494"/>
                <a:gridCol w="963386"/>
                <a:gridCol w="1681847"/>
              </a:tblGrid>
              <a:tr h="0"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PPIOH000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오더헤더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오더 헤더 레벨 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PPIOO000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작업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공정별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PPIOR000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확정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오더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확정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</a:rPr>
                        <a:t>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</a:rPr>
                        <a:t>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순서도: 연결자 12"/>
          <p:cNvSpPr/>
          <p:nvPr/>
        </p:nvSpPr>
        <p:spPr>
          <a:xfrm>
            <a:off x="3801024" y="3053509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4</a:t>
            </a:r>
            <a:endParaRPr lang="ko-KR" altLang="en-US" sz="14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9623" y="3868511"/>
            <a:ext cx="3429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1860980" y="3095549"/>
            <a:ext cx="1633334" cy="145672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777116" y="3631669"/>
            <a:ext cx="329770" cy="156559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조회하고자 하는 값 정의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앞 페이지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Range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10000053 ~ 10000079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사이 포함한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조회이고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좌측화면에서는 다양한 조회옵션을 입력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조회하는 화면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옵션푸시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버튼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옵션선택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Possible entry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→ 값 범위제한 에서 오더 조회 및 선택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3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클릭하면 조회 가능한 탭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3"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※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 의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 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엔트리에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엑셀에서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입력도 가능하나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 보이는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 값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눈으로 보이는 범위만 입력되므로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시에는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클립보드에서 업로드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생산오더정보시스템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55821" y="2984015"/>
            <a:ext cx="190500" cy="1714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grpSp>
        <p:nvGrpSpPr>
          <p:cNvPr id="60" name="그룹 59"/>
          <p:cNvGrpSpPr/>
          <p:nvPr/>
        </p:nvGrpSpPr>
        <p:grpSpPr>
          <a:xfrm>
            <a:off x="408215" y="1632857"/>
            <a:ext cx="4980215" cy="3765488"/>
            <a:chOff x="408215" y="1632857"/>
            <a:chExt cx="4980215" cy="3765488"/>
          </a:xfrm>
        </p:grpSpPr>
        <p:pic>
          <p:nvPicPr>
            <p:cNvPr id="23961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0256" y="1780215"/>
              <a:ext cx="3734831" cy="2065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9621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38882" y="1632858"/>
              <a:ext cx="2677662" cy="1576638"/>
            </a:xfrm>
            <a:prstGeom prst="rect">
              <a:avLst/>
            </a:prstGeom>
            <a:noFill/>
            <a:ln w="22225">
              <a:solidFill>
                <a:srgbClr val="103991"/>
              </a:solidFill>
              <a:miter lim="800000"/>
              <a:headEnd/>
              <a:tailEnd/>
            </a:ln>
          </p:spPr>
        </p:pic>
        <p:pic>
          <p:nvPicPr>
            <p:cNvPr id="239624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866659" y="2047343"/>
              <a:ext cx="1521771" cy="770171"/>
            </a:xfrm>
            <a:prstGeom prst="rect">
              <a:avLst/>
            </a:prstGeom>
            <a:noFill/>
            <a:ln w="19050" cmpd="sng">
              <a:solidFill>
                <a:srgbClr val="C00000"/>
              </a:solidFill>
              <a:miter lim="800000"/>
              <a:headEnd/>
              <a:tailEnd/>
            </a:ln>
          </p:spPr>
        </p:pic>
        <p:sp>
          <p:nvSpPr>
            <p:cNvPr id="15" name="직사각형 14"/>
            <p:cNvSpPr/>
            <p:nvPr/>
          </p:nvSpPr>
          <p:spPr>
            <a:xfrm>
              <a:off x="1060880" y="2434242"/>
              <a:ext cx="122374" cy="113240"/>
            </a:xfrm>
            <a:prstGeom prst="rect">
              <a:avLst/>
            </a:prstGeom>
            <a:noFill/>
            <a:ln w="19050">
              <a:solidFill>
                <a:srgbClr val="1039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18" name="직선 연결선 17"/>
            <p:cNvCxnSpPr>
              <a:stCxn id="15" idx="3"/>
            </p:cNvCxnSpPr>
            <p:nvPr/>
          </p:nvCxnSpPr>
          <p:spPr>
            <a:xfrm flipV="1">
              <a:off x="1183254" y="1632857"/>
              <a:ext cx="252907" cy="858005"/>
            </a:xfrm>
            <a:prstGeom prst="line">
              <a:avLst/>
            </a:prstGeom>
            <a:ln w="19050">
              <a:solidFill>
                <a:srgbClr val="1039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>
              <a:stCxn id="15" idx="3"/>
            </p:cNvCxnSpPr>
            <p:nvPr/>
          </p:nvCxnSpPr>
          <p:spPr>
            <a:xfrm>
              <a:off x="1183254" y="2490862"/>
              <a:ext cx="261068" cy="744765"/>
            </a:xfrm>
            <a:prstGeom prst="line">
              <a:avLst/>
            </a:prstGeom>
            <a:ln w="19050">
              <a:solidFill>
                <a:srgbClr val="1039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3995149" y="1812878"/>
              <a:ext cx="122374" cy="113240"/>
            </a:xfrm>
            <a:prstGeom prst="rect">
              <a:avLst/>
            </a:prstGeom>
            <a:noFill/>
            <a:ln w="19050" cmpd="sng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cxnSp>
          <p:nvCxnSpPr>
            <p:cNvPr id="28" name="직선 연결선 27"/>
            <p:cNvCxnSpPr>
              <a:endCxn id="27" idx="2"/>
            </p:cNvCxnSpPr>
            <p:nvPr/>
          </p:nvCxnSpPr>
          <p:spPr>
            <a:xfrm rot="10800000">
              <a:off x="4056337" y="1926117"/>
              <a:ext cx="1328445" cy="124854"/>
            </a:xfrm>
            <a:prstGeom prst="line">
              <a:avLst/>
            </a:prstGeom>
            <a:ln w="19050" cmpd="sng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>
              <a:stCxn id="27" idx="2"/>
            </p:cNvCxnSpPr>
            <p:nvPr/>
          </p:nvCxnSpPr>
          <p:spPr>
            <a:xfrm rot="5400000">
              <a:off x="3890975" y="1894323"/>
              <a:ext cx="133568" cy="197155"/>
            </a:xfrm>
            <a:prstGeom prst="line">
              <a:avLst/>
            </a:prstGeom>
            <a:ln w="19050" cmpd="sng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>
              <a:endCxn id="37" idx="2"/>
            </p:cNvCxnSpPr>
            <p:nvPr/>
          </p:nvCxnSpPr>
          <p:spPr>
            <a:xfrm rot="10800000">
              <a:off x="523355" y="2536597"/>
              <a:ext cx="1419748" cy="1333274"/>
            </a:xfrm>
            <a:prstGeom prst="line">
              <a:avLst/>
            </a:prstGeom>
            <a:ln w="19050">
              <a:solidFill>
                <a:srgbClr val="068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/>
            <p:cNvCxnSpPr>
              <a:endCxn id="37" idx="2"/>
            </p:cNvCxnSpPr>
            <p:nvPr/>
          </p:nvCxnSpPr>
          <p:spPr>
            <a:xfrm rot="5400000" flipH="1" flipV="1">
              <a:off x="-200853" y="3145665"/>
              <a:ext cx="1333275" cy="115139"/>
            </a:xfrm>
            <a:prstGeom prst="line">
              <a:avLst/>
            </a:prstGeom>
            <a:ln w="19050">
              <a:solidFill>
                <a:srgbClr val="0688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직사각형 36"/>
            <p:cNvSpPr/>
            <p:nvPr/>
          </p:nvSpPr>
          <p:spPr>
            <a:xfrm>
              <a:off x="462166" y="2423356"/>
              <a:ext cx="122374" cy="113240"/>
            </a:xfrm>
            <a:prstGeom prst="rect">
              <a:avLst/>
            </a:prstGeom>
            <a:noFill/>
            <a:ln w="22225">
              <a:solidFill>
                <a:srgbClr val="06882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pic>
          <p:nvPicPr>
            <p:cNvPr id="239627" name="Picture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10936" y="3864428"/>
              <a:ext cx="1542506" cy="1483179"/>
            </a:xfrm>
            <a:prstGeom prst="rect">
              <a:avLst/>
            </a:prstGeom>
            <a:noFill/>
            <a:ln w="19050">
              <a:solidFill>
                <a:srgbClr val="06882E"/>
              </a:solidFill>
              <a:miter lim="800000"/>
              <a:headEnd/>
              <a:tailEnd/>
            </a:ln>
          </p:spPr>
        </p:pic>
        <p:sp>
          <p:nvSpPr>
            <p:cNvPr id="51" name="직사각형 50"/>
            <p:cNvSpPr/>
            <p:nvPr/>
          </p:nvSpPr>
          <p:spPr>
            <a:xfrm flipV="1">
              <a:off x="2573994" y="3652380"/>
              <a:ext cx="1557135" cy="176669"/>
            </a:xfrm>
            <a:prstGeom prst="rect">
              <a:avLst/>
            </a:prstGeom>
            <a:noFill/>
            <a:ln w="222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pic>
          <p:nvPicPr>
            <p:cNvPr id="239629" name="Picture 1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324781" y="3880078"/>
              <a:ext cx="2941184" cy="1518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6" name="직사각형 55"/>
          <p:cNvSpPr/>
          <p:nvPr/>
        </p:nvSpPr>
        <p:spPr>
          <a:xfrm>
            <a:off x="5801610" y="2709075"/>
            <a:ext cx="122374" cy="113240"/>
          </a:xfrm>
          <a:prstGeom prst="rect">
            <a:avLst/>
          </a:prstGeom>
          <a:noFill/>
          <a:ln w="19050">
            <a:solidFill>
              <a:srgbClr val="1039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5798887" y="2420614"/>
            <a:ext cx="122374" cy="113240"/>
          </a:xfrm>
          <a:prstGeom prst="rect">
            <a:avLst/>
          </a:prstGeom>
          <a:noFill/>
          <a:ln w="19050">
            <a:solidFill>
              <a:srgbClr val="0688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31" name="Picture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313285" y="3758974"/>
            <a:ext cx="2190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헤더레벨에서 선택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오더넘버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생산플랜트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해당공장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:1200,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:1300)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ZP01~ZP07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생산감독자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Sales order Number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품목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항목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시스템상태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상태선택 프로파일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생산오더정보시스템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5861" y="3055489"/>
            <a:ext cx="2573108" cy="72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9928" y="3652238"/>
            <a:ext cx="3176586" cy="27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직선 연결선 18"/>
          <p:cNvCxnSpPr>
            <a:stCxn id="26" idx="2"/>
          </p:cNvCxnSpPr>
          <p:nvPr/>
        </p:nvCxnSpPr>
        <p:spPr>
          <a:xfrm rot="16200000" flipH="1">
            <a:off x="6297267" y="2892759"/>
            <a:ext cx="1477739" cy="1750120"/>
          </a:xfrm>
          <a:prstGeom prst="line">
            <a:avLst/>
          </a:prstGeom>
          <a:ln w="19050">
            <a:solidFill>
              <a:srgbClr val="068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>
            <a:stCxn id="26" idx="2"/>
          </p:cNvCxnSpPr>
          <p:nvPr/>
        </p:nvCxnSpPr>
        <p:spPr>
          <a:xfrm rot="16200000" flipH="1">
            <a:off x="5635960" y="3554066"/>
            <a:ext cx="1469571" cy="419338"/>
          </a:xfrm>
          <a:prstGeom prst="line">
            <a:avLst/>
          </a:prstGeom>
          <a:ln w="19050">
            <a:solidFill>
              <a:srgbClr val="068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6560887" y="4488921"/>
            <a:ext cx="1358470" cy="1266900"/>
          </a:xfrm>
          <a:prstGeom prst="rect">
            <a:avLst/>
          </a:prstGeom>
          <a:noFill/>
          <a:ln w="22225">
            <a:solidFill>
              <a:srgbClr val="0688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790723" y="2869670"/>
            <a:ext cx="740706" cy="159280"/>
          </a:xfrm>
          <a:prstGeom prst="rect">
            <a:avLst/>
          </a:prstGeom>
          <a:noFill/>
          <a:ln w="22225">
            <a:solidFill>
              <a:srgbClr val="0688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2" name="직선 연결선 31"/>
          <p:cNvCxnSpPr>
            <a:stCxn id="35" idx="2"/>
          </p:cNvCxnSpPr>
          <p:nvPr/>
        </p:nvCxnSpPr>
        <p:spPr>
          <a:xfrm rot="16200000" flipH="1">
            <a:off x="7582580" y="2545216"/>
            <a:ext cx="1469572" cy="2453367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>
            <a:stCxn id="35" idx="2"/>
          </p:cNvCxnSpPr>
          <p:nvPr/>
        </p:nvCxnSpPr>
        <p:spPr>
          <a:xfrm rot="16200000" flipH="1">
            <a:off x="6831467" y="3296330"/>
            <a:ext cx="1461407" cy="942974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/>
          <p:cNvSpPr/>
          <p:nvPr/>
        </p:nvSpPr>
        <p:spPr>
          <a:xfrm>
            <a:off x="8027736" y="4502528"/>
            <a:ext cx="1516313" cy="1266900"/>
          </a:xfrm>
          <a:prstGeom prst="rect">
            <a:avLst/>
          </a:prstGeom>
          <a:noFill/>
          <a:ln w="2222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47758" y="2865664"/>
            <a:ext cx="1085850" cy="171450"/>
          </a:xfrm>
          <a:prstGeom prst="rect">
            <a:avLst/>
          </a:prstGeom>
          <a:noFill/>
          <a:ln w="2222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6714" y="1564141"/>
            <a:ext cx="5058808" cy="3677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작업레벨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구성품목레벨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워크센터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 워크센터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포함된 생산오더 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구성요소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구성품목이 소요되는 오더 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릴리즈일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등으로 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생산오더정보시스템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53" name="그룹 52"/>
          <p:cNvGrpSpPr/>
          <p:nvPr/>
        </p:nvGrpSpPr>
        <p:grpSpPr>
          <a:xfrm>
            <a:off x="401411" y="1537607"/>
            <a:ext cx="4733925" cy="4848099"/>
            <a:chOff x="401411" y="1537607"/>
            <a:chExt cx="4733925" cy="4848099"/>
          </a:xfrm>
        </p:grpSpPr>
        <p:pic>
          <p:nvPicPr>
            <p:cNvPr id="240648" name="Picture 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1411" y="1537607"/>
              <a:ext cx="4733925" cy="2633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649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6174" y="4179434"/>
              <a:ext cx="4729161" cy="2206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4065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54437" y="3017384"/>
            <a:ext cx="3771432" cy="2346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399"/>
          <a:ext cx="9215437" cy="5031921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252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94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 테이블관리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버전에 따라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서로다른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자재가 투입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항상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사용자가선택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되는 경우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변경자재 등을 관리하는 테이블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: ZPP0090T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변경인건들을 자재변경작업을 실행하는 프로그램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EX)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광주공장대형제품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14,15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 생산라인이 변경됨에 따라 제품코드는 동일하나 구성부품자재의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코드가 변경될 경우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940" y="1547133"/>
            <a:ext cx="4821011" cy="3809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5523593" y="1390952"/>
          <a:ext cx="3938814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9621"/>
                <a:gridCol w="906236"/>
                <a:gridCol w="2432957"/>
              </a:tblGrid>
              <a:tr h="0"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rgbClr val="0000CC"/>
                          </a:solidFill>
                        </a:rPr>
                        <a:t>시스템 상태</a:t>
                      </a:r>
                      <a:endParaRPr lang="ko-KR" altLang="en-US" sz="900" b="1" dirty="0">
                        <a:solidFill>
                          <a:srgbClr val="0000CC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TECO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기술적 완료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오더 마감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REL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릴리즈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릴리즈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CRTD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생성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오더 생성하고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릴리즈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하기 전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PCNF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부분확정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부분실적처리상태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CNF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확정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계획 </a:t>
                      </a:r>
                      <a:r>
                        <a:rPr lang="en-US" altLang="ko-KR" sz="900" b="0" dirty="0" err="1" smtClean="0">
                          <a:solidFill>
                            <a:schemeClr val="tx1"/>
                          </a:solidFill>
                        </a:rPr>
                        <a:t>vs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전량실적처리상태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PDLV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부분납품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부분창고입고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DLV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납품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계획 </a:t>
                      </a:r>
                      <a:r>
                        <a:rPr lang="en-US" altLang="ko-KR" sz="900" b="0" dirty="0" err="1" smtClean="0">
                          <a:solidFill>
                            <a:schemeClr val="tx1"/>
                          </a:solidFill>
                        </a:rPr>
                        <a:t>vs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전량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창고입고완료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5520872" y="3266016"/>
          <a:ext cx="3938814" cy="2148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178"/>
                <a:gridCol w="3344636"/>
              </a:tblGrid>
              <a:tr h="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</a:rPr>
                        <a:t>상태 번호 있는 상태</a:t>
                      </a:r>
                      <a:endParaRPr lang="ko-KR" altLang="en-US" sz="9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INI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I/F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완료 안된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상태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(CRTD)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RCV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에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I/F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완료된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상태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(REL)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STD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POP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에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I/F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되고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작업 시작한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상태 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FIN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작업완료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_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계획수량 </a:t>
                      </a:r>
                      <a:r>
                        <a:rPr lang="en-US" altLang="ko-KR" sz="900" b="0" dirty="0" err="1" smtClean="0">
                          <a:solidFill>
                            <a:schemeClr val="tx1"/>
                          </a:solidFill>
                        </a:rPr>
                        <a:t>vs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마지막 공정 실적이 동일한 상태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rgbClr val="06882E"/>
                          </a:solidFill>
                        </a:rPr>
                        <a:t>상태 번호 없는 상태</a:t>
                      </a:r>
                      <a:endParaRPr lang="ko-KR" altLang="en-US" sz="900" b="1" dirty="0">
                        <a:solidFill>
                          <a:srgbClr val="06882E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</a:rPr>
                        <a:t>CMAT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자재 변경 투입한 상태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※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자재변경프로그램에서 상태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관리 및 사용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(ZPP0090T: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투입자재변경관리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,ZPPR0030: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투입자재변경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항상 변경</a:t>
                      </a:r>
                      <a:r>
                        <a:rPr lang="ko-KR" altLang="en-US" sz="9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900" b="0" dirty="0" smtClean="0">
                          <a:solidFill>
                            <a:srgbClr val="FF0000"/>
                          </a:solidFill>
                        </a:rPr>
                        <a:t>2. </a:t>
                      </a:r>
                      <a:r>
                        <a:rPr lang="ko-KR" altLang="en-US" sz="900" b="0" dirty="0" smtClean="0">
                          <a:solidFill>
                            <a:srgbClr val="FF0000"/>
                          </a:solidFill>
                        </a:rPr>
                        <a:t>사용자 상태로 제어 </a:t>
                      </a:r>
                      <a:r>
                        <a:rPr lang="en-US" altLang="ko-KR" sz="900" b="0" dirty="0" smtClean="0">
                          <a:solidFill>
                            <a:srgbClr val="FF0000"/>
                          </a:solidFill>
                        </a:rPr>
                        <a:t>: </a:t>
                      </a:r>
                      <a:r>
                        <a:rPr lang="ko-KR" altLang="en-US" sz="900" b="0" dirty="0" smtClean="0">
                          <a:solidFill>
                            <a:srgbClr val="FF0000"/>
                          </a:solidFill>
                        </a:rPr>
                        <a:t>계획자와</a:t>
                      </a:r>
                      <a:r>
                        <a:rPr lang="ko-KR" altLang="en-US" sz="900" b="0" baseline="0" dirty="0" smtClean="0">
                          <a:solidFill>
                            <a:srgbClr val="FF0000"/>
                          </a:solidFill>
                        </a:rPr>
                        <a:t> 오더에서 </a:t>
                      </a:r>
                      <a:r>
                        <a:rPr lang="ko-KR" altLang="en-US" sz="900" b="0" baseline="0" dirty="0" smtClean="0">
                          <a:solidFill>
                            <a:srgbClr val="FF0000"/>
                          </a:solidFill>
                        </a:rPr>
                        <a:t>체크</a:t>
                      </a:r>
                      <a:r>
                        <a:rPr lang="en-US" altLang="ko-KR" sz="900" b="0" baseline="0" dirty="0" smtClean="0">
                          <a:solidFill>
                            <a:srgbClr val="FF0000"/>
                          </a:solidFill>
                        </a:rPr>
                        <a:t>/</a:t>
                      </a:r>
                      <a:r>
                        <a:rPr lang="ko-KR" altLang="en-US" sz="900" b="0" baseline="0" dirty="0" smtClean="0">
                          <a:solidFill>
                            <a:srgbClr val="FF0000"/>
                          </a:solidFill>
                        </a:rPr>
                        <a:t>저장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614565" y="2763536"/>
            <a:ext cx="2046992" cy="1857450"/>
          </a:xfrm>
          <a:prstGeom prst="rect">
            <a:avLst/>
          </a:prstGeom>
          <a:noFill/>
          <a:ln w="2222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816200" y="2768978"/>
            <a:ext cx="2319135" cy="88862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813478" y="3778628"/>
            <a:ext cx="2319135" cy="888622"/>
          </a:xfrm>
          <a:prstGeom prst="rect">
            <a:avLst/>
          </a:prstGeom>
          <a:noFill/>
          <a:ln w="22225">
            <a:solidFill>
              <a:srgbClr val="0688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936" y="1524000"/>
            <a:ext cx="4977493" cy="138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오더헤더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생산오더정보시스템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순서도: 연결자 8"/>
          <p:cNvSpPr/>
          <p:nvPr/>
        </p:nvSpPr>
        <p:spPr>
          <a:xfrm>
            <a:off x="464553" y="566880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순서도: 연결자 9"/>
          <p:cNvSpPr/>
          <p:nvPr/>
        </p:nvSpPr>
        <p:spPr>
          <a:xfrm>
            <a:off x="755746" y="565791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1120418" y="57286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 flipV="1">
            <a:off x="598237" y="1545992"/>
            <a:ext cx="4357484" cy="135850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4404" y="3079979"/>
            <a:ext cx="5046486" cy="1532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5523592" y="1390952"/>
          <a:ext cx="3955143" cy="297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493"/>
                <a:gridCol w="2811650"/>
              </a:tblGrid>
              <a:tr h="0"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rgbClr val="0000CC"/>
                          </a:solidFill>
                        </a:rPr>
                        <a:t>주요 표준 </a:t>
                      </a:r>
                      <a:r>
                        <a:rPr lang="en-US" altLang="ko-KR" sz="900" b="1" dirty="0" smtClean="0">
                          <a:solidFill>
                            <a:srgbClr val="0000CC"/>
                          </a:solidFill>
                        </a:rPr>
                        <a:t>ALV</a:t>
                      </a:r>
                      <a:r>
                        <a:rPr lang="en-US" altLang="ko-KR" sz="900" b="1" baseline="0" dirty="0" smtClean="0">
                          <a:solidFill>
                            <a:srgbClr val="0000CC"/>
                          </a:solidFill>
                        </a:rPr>
                        <a:t> </a:t>
                      </a:r>
                      <a:r>
                        <a:rPr lang="ko-KR" altLang="en-US" sz="900" b="1" baseline="0" dirty="0" smtClean="0">
                          <a:solidFill>
                            <a:srgbClr val="0000CC"/>
                          </a:solidFill>
                        </a:rPr>
                        <a:t>기능</a:t>
                      </a:r>
                      <a:endParaRPr lang="ko-KR" altLang="en-US" sz="900" b="1" dirty="0">
                        <a:solidFill>
                          <a:srgbClr val="0000CC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세부사항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선택한 행의 세부사항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뷰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오름차순정렬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오름차순 정렬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내림차순정렬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내림차순 정렬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찾기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찾기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</a:rPr>
                        <a:t>다음찾기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찾기결과에서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여러값이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조회될때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선택된값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다음값을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찾음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레이아웃설정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설정가능한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값에 한해 개인사용자가 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보고싶은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화면으로 설정가능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변경 오브젝트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선택한 행의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오더변경으로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화면전환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오브젝트 조회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선택한 행의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오더조회로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 화면전환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</a:rPr>
                        <a:t>환경</a:t>
                      </a:r>
                      <a:endParaRPr lang="ko-KR" altLang="en-US" sz="9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화면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</a:rPr>
                        <a:t>엔트리수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</a:p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작업개요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구성부품개요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상태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설명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등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재고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소요량리스트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재고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</a:p>
                    <a:p>
                      <a:pPr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저장한 로그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</a:rPr>
                        <a:t>등의 화면으로 이동가능</a:t>
                      </a:r>
                      <a:endParaRPr lang="ko-KR" altLang="en-US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6476522" y="4535184"/>
            <a:ext cx="2046992" cy="510343"/>
          </a:xfrm>
          <a:prstGeom prst="rect">
            <a:avLst/>
          </a:prstGeom>
          <a:noFill/>
          <a:ln w="22225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/>
            <a:r>
              <a:rPr lang="ko-KR" altLang="en-US" sz="1000" dirty="0" smtClean="0">
                <a:solidFill>
                  <a:schemeClr val="tx1"/>
                </a:solidFill>
              </a:rPr>
              <a:t>붉은색 </a:t>
            </a:r>
            <a:r>
              <a:rPr lang="en-US" altLang="ko-KR" sz="1000" dirty="0" smtClean="0">
                <a:solidFill>
                  <a:schemeClr val="tx1"/>
                </a:solidFill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</a:rPr>
              <a:t>정렬된 열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 algn="l"/>
            <a:r>
              <a:rPr lang="ko-KR" altLang="en-US" sz="1000" dirty="0" smtClean="0">
                <a:solidFill>
                  <a:schemeClr val="tx1"/>
                </a:solidFill>
              </a:rPr>
              <a:t>검은색 </a:t>
            </a:r>
            <a:r>
              <a:rPr lang="en-US" altLang="ko-KR" sz="1000" dirty="0" smtClean="0">
                <a:solidFill>
                  <a:schemeClr val="tx1"/>
                </a:solidFill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</a:rPr>
              <a:t>필터중인 열</a:t>
            </a:r>
          </a:p>
        </p:txBody>
      </p:sp>
      <p:pic>
        <p:nvPicPr>
          <p:cNvPr id="24269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7363" y="4799238"/>
            <a:ext cx="7143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직선 연결선 16"/>
          <p:cNvCxnSpPr>
            <a:stCxn id="242695" idx="3"/>
            <a:endCxn id="15" idx="1"/>
          </p:cNvCxnSpPr>
          <p:nvPr/>
        </p:nvCxnSpPr>
        <p:spPr>
          <a:xfrm flipV="1">
            <a:off x="6281738" y="4790356"/>
            <a:ext cx="194784" cy="132707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생산오더정보시스템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순서도: 연결자 8"/>
          <p:cNvSpPr/>
          <p:nvPr/>
        </p:nvSpPr>
        <p:spPr>
          <a:xfrm>
            <a:off x="464553" y="566880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순서도: 연결자 9"/>
          <p:cNvSpPr/>
          <p:nvPr/>
        </p:nvSpPr>
        <p:spPr>
          <a:xfrm>
            <a:off x="755746" y="565791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1120418" y="57286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생산오더정보시스템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순서도: 연결자 8"/>
          <p:cNvSpPr/>
          <p:nvPr/>
        </p:nvSpPr>
        <p:spPr>
          <a:xfrm>
            <a:off x="464553" y="566880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순서도: 연결자 9"/>
          <p:cNvSpPr/>
          <p:nvPr/>
        </p:nvSpPr>
        <p:spPr>
          <a:xfrm>
            <a:off x="755746" y="565791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1120418" y="57286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정보시스템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생산오더정보시스템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순서도: 연결자 8"/>
          <p:cNvSpPr/>
          <p:nvPr/>
        </p:nvSpPr>
        <p:spPr>
          <a:xfrm>
            <a:off x="464553" y="5668802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1</a:t>
            </a:r>
            <a:endParaRPr lang="ko-KR" altLang="en-US" sz="1400" dirty="0"/>
          </a:p>
        </p:txBody>
      </p:sp>
      <p:sp>
        <p:nvSpPr>
          <p:cNvPr id="10" name="순서도: 연결자 9"/>
          <p:cNvSpPr/>
          <p:nvPr/>
        </p:nvSpPr>
        <p:spPr>
          <a:xfrm>
            <a:off x="755746" y="5657917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2</a:t>
            </a:r>
            <a:endParaRPr lang="ko-KR" altLang="en-US" sz="1400" dirty="0"/>
          </a:p>
        </p:txBody>
      </p:sp>
      <p:sp>
        <p:nvSpPr>
          <p:cNvPr id="11" name="순서도: 연결자 10"/>
          <p:cNvSpPr/>
          <p:nvPr/>
        </p:nvSpPr>
        <p:spPr>
          <a:xfrm>
            <a:off x="1120418" y="5728675"/>
            <a:ext cx="205223" cy="192261"/>
          </a:xfrm>
          <a:prstGeom prst="flowChartConnector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3</a:t>
            </a:r>
            <a:endParaRPr lang="ko-KR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20392</TotalTime>
  <Words>801</Words>
  <Application>Microsoft Office PowerPoint</Application>
  <PresentationFormat>A4 용지(210x297mm)</PresentationFormat>
  <Paragraphs>321</Paragraphs>
  <Slides>15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8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789</cp:revision>
  <cp:lastPrinted>2006-08-30T13:33:06Z</cp:lastPrinted>
  <dcterms:created xsi:type="dcterms:W3CDTF">2008-05-17T00:48:54Z</dcterms:created>
  <dcterms:modified xsi:type="dcterms:W3CDTF">2013-03-19T08:53:46Z</dcterms:modified>
</cp:coreProperties>
</file>