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Default Extension="vml" ContentType="application/vnd.openxmlformats-officedocument.vmlDrawing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49"/>
  </p:notesMasterIdLst>
  <p:handoutMasterIdLst>
    <p:handoutMasterId r:id="rId50"/>
  </p:handoutMasterIdLst>
  <p:sldIdLst>
    <p:sldId id="374" r:id="rId3"/>
    <p:sldId id="375" r:id="rId4"/>
    <p:sldId id="567" r:id="rId5"/>
    <p:sldId id="568" r:id="rId6"/>
    <p:sldId id="569" r:id="rId7"/>
    <p:sldId id="570" r:id="rId8"/>
    <p:sldId id="532" r:id="rId9"/>
    <p:sldId id="394" r:id="rId10"/>
    <p:sldId id="578" r:id="rId11"/>
    <p:sldId id="579" r:id="rId12"/>
    <p:sldId id="580" r:id="rId13"/>
    <p:sldId id="581" r:id="rId14"/>
    <p:sldId id="584" r:id="rId15"/>
    <p:sldId id="582" r:id="rId16"/>
    <p:sldId id="583" r:id="rId17"/>
    <p:sldId id="585" r:id="rId18"/>
    <p:sldId id="587" r:id="rId19"/>
    <p:sldId id="588" r:id="rId20"/>
    <p:sldId id="589" r:id="rId21"/>
    <p:sldId id="590" r:id="rId22"/>
    <p:sldId id="591" r:id="rId23"/>
    <p:sldId id="592" r:id="rId24"/>
    <p:sldId id="593" r:id="rId25"/>
    <p:sldId id="586" r:id="rId26"/>
    <p:sldId id="594" r:id="rId27"/>
    <p:sldId id="533" r:id="rId28"/>
    <p:sldId id="534" r:id="rId29"/>
    <p:sldId id="535" r:id="rId30"/>
    <p:sldId id="536" r:id="rId31"/>
    <p:sldId id="538" r:id="rId32"/>
    <p:sldId id="537" r:id="rId33"/>
    <p:sldId id="540" r:id="rId34"/>
    <p:sldId id="541" r:id="rId35"/>
    <p:sldId id="542" r:id="rId36"/>
    <p:sldId id="543" r:id="rId37"/>
    <p:sldId id="544" r:id="rId38"/>
    <p:sldId id="595" r:id="rId39"/>
    <p:sldId id="551" r:id="rId40"/>
    <p:sldId id="596" r:id="rId41"/>
    <p:sldId id="559" r:id="rId42"/>
    <p:sldId id="558" r:id="rId43"/>
    <p:sldId id="554" r:id="rId44"/>
    <p:sldId id="555" r:id="rId45"/>
    <p:sldId id="561" r:id="rId46"/>
    <p:sldId id="597" r:id="rId47"/>
    <p:sldId id="566" r:id="rId48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00FF"/>
    <a:srgbClr val="FF0000"/>
    <a:srgbClr val="000000"/>
    <a:srgbClr val="0083CD"/>
    <a:srgbClr val="103991"/>
    <a:srgbClr val="333333"/>
    <a:srgbClr val="EAEAEA"/>
    <a:srgbClr val="808080"/>
    <a:srgbClr val="B2B2B2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348" autoAdjust="0"/>
    <p:restoredTop sz="88444" autoAdjust="0"/>
  </p:normalViewPr>
  <p:slideViewPr>
    <p:cSldViewPr snapToGrid="0" showGuides="1">
      <p:cViewPr varScale="1">
        <p:scale>
          <a:sx n="117" d="100"/>
          <a:sy n="117" d="100"/>
        </p:scale>
        <p:origin x="-1518" y="-102"/>
      </p:cViewPr>
      <p:guideLst>
        <p:guide orient="horz" pos="4074"/>
        <p:guide pos="378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74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95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519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43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67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91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615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39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678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30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273315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51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39487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75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vmlDrawing" Target="../drawings/vmlDrawing10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58" name="비트맵 이미지" r:id="rId12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83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4.vml"/><Relationship Id="rId5" Type="http://schemas.openxmlformats.org/officeDocument/2006/relationships/package" Target="../embeddings/Microsoft_Office_Excel_____1.xlsx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5.vml"/><Relationship Id="rId5" Type="http://schemas.openxmlformats.org/officeDocument/2006/relationships/image" Target="../media/image20.png"/><Relationship Id="rId4" Type="http://schemas.openxmlformats.org/officeDocument/2006/relationships/package" Target="../embeddings/Microsoft_Office_Excel_____2.xlsx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7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5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96001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6330950" y="5424488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2013.03.08</a:t>
            </a:r>
          </a:p>
          <a:p>
            <a:pPr algn="r"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algn="r"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981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/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MM_ 5 _ 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송장</a:t>
            </a: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(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마감</a:t>
            </a: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) 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관리 </a:t>
            </a:r>
            <a:endParaRPr kumimoji="1" lang="en-US" altLang="ko-KR" sz="2400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  <a:cs typeface="윤고딕13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992829989"/>
              </p:ext>
            </p:extLst>
          </p:nvPr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2013.02.29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송장 마감 관리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이상철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9"/>
          <p:cNvSpPr>
            <a:spLocks noChangeArrowheads="1"/>
          </p:cNvSpPr>
          <p:nvPr/>
        </p:nvSpPr>
        <p:spPr bwMode="auto">
          <a:xfrm>
            <a:off x="987238" y="836613"/>
            <a:ext cx="7918638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과정개요</a:t>
            </a:r>
          </a:p>
        </p:txBody>
      </p:sp>
      <p:graphicFrame>
        <p:nvGraphicFramePr>
          <p:cNvPr id="15376" name="Group 1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270838636"/>
              </p:ext>
            </p:extLst>
          </p:nvPr>
        </p:nvGraphicFramePr>
        <p:xfrm>
          <a:off x="344488" y="1336675"/>
          <a:ext cx="9288462" cy="5202348"/>
        </p:xfrm>
        <a:graphic>
          <a:graphicData uri="http://schemas.openxmlformats.org/drawingml/2006/table">
            <a:tbl>
              <a:tblPr/>
              <a:tblGrid>
                <a:gridCol w="9288462"/>
              </a:tblGrid>
              <a:tr h="52023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내자 입고 마감된 대상을 기준으로 월합으로 송장마감 처리하는 과정임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6330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사용자 교육 개요</a:t>
            </a:r>
          </a:p>
        </p:txBody>
      </p:sp>
      <p:sp>
        <p:nvSpPr>
          <p:cNvPr id="5633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 smtClean="0"/>
          </a:p>
        </p:txBody>
      </p:sp>
      <p:grpSp>
        <p:nvGrpSpPr>
          <p:cNvPr id="2" name="Group 1"/>
          <p:cNvGrpSpPr/>
          <p:nvPr/>
        </p:nvGrpSpPr>
        <p:grpSpPr>
          <a:xfrm>
            <a:off x="980765" y="1921573"/>
            <a:ext cx="7918650" cy="4525486"/>
            <a:chOff x="346879" y="1483631"/>
            <a:chExt cx="8151880" cy="4753677"/>
          </a:xfrm>
        </p:grpSpPr>
        <p:sp>
          <p:nvSpPr>
            <p:cNvPr id="7" name="角丸四角形 8"/>
            <p:cNvSpPr>
              <a:spLocks noChangeArrowheads="1"/>
            </p:cNvSpPr>
            <p:nvPr/>
          </p:nvSpPr>
          <p:spPr bwMode="auto">
            <a:xfrm>
              <a:off x="346879" y="1945771"/>
              <a:ext cx="464236" cy="2874451"/>
            </a:xfrm>
            <a:prstGeom prst="roundRect">
              <a:avLst>
                <a:gd name="adj" fmla="val 16667"/>
              </a:avLst>
            </a:prstGeom>
            <a:solidFill>
              <a:schemeClr val="bg1">
                <a:lumMod val="9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단가</a:t>
              </a:r>
              <a:endParaRPr kumimoji="1" lang="en-US" altLang="ja-JP" sz="1000" dirty="0">
                <a:solidFill>
                  <a:prstClr val="black"/>
                </a:solidFill>
                <a:latin typeface="+mn-ea"/>
                <a:ea typeface="+mn-ea"/>
              </a:endParaRP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계약</a:t>
              </a:r>
              <a:endParaRPr kumimoji="1" lang="en-US" altLang="ja-JP" sz="10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8" name="フローチャート : 書類 86"/>
            <p:cNvSpPr>
              <a:spLocks noChangeArrowheads="1"/>
            </p:cNvSpPr>
            <p:nvPr/>
          </p:nvSpPr>
          <p:spPr bwMode="auto">
            <a:xfrm>
              <a:off x="3172271" y="1955355"/>
              <a:ext cx="553084" cy="26079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견적</a:t>
              </a:r>
              <a:endParaRPr kumimoji="1" lang="en-US" altLang="ja-JP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9" name="フローチャート : 複数書類 88"/>
            <p:cNvSpPr>
              <a:spLocks noChangeArrowheads="1"/>
            </p:cNvSpPr>
            <p:nvPr/>
          </p:nvSpPr>
          <p:spPr bwMode="auto">
            <a:xfrm>
              <a:off x="3936370" y="1947685"/>
              <a:ext cx="553084" cy="26079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견적</a:t>
              </a:r>
              <a:endParaRPr kumimoji="1" lang="en-US" altLang="ko-KR" sz="1000">
                <a:solidFill>
                  <a:prstClr val="black"/>
                </a:solidFill>
                <a:latin typeface="+mn-ea"/>
                <a:ea typeface="+mn-ea"/>
              </a:endParaRP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회답</a:t>
              </a:r>
              <a:endParaRPr kumimoji="1" lang="en-US" altLang="ja-JP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cxnSp>
          <p:nvCxnSpPr>
            <p:cNvPr id="10" name="図形 96"/>
            <p:cNvCxnSpPr>
              <a:cxnSpLocks noChangeShapeType="1"/>
              <a:stCxn id="8" idx="3"/>
              <a:endCxn id="9" idx="1"/>
            </p:cNvCxnSpPr>
            <p:nvPr/>
          </p:nvCxnSpPr>
          <p:spPr bwMode="auto">
            <a:xfrm flipV="1">
              <a:off x="3725355" y="2078080"/>
              <a:ext cx="211015" cy="7670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1" name="角丸四角形 10"/>
            <p:cNvSpPr>
              <a:spLocks noChangeArrowheads="1"/>
            </p:cNvSpPr>
            <p:nvPr/>
          </p:nvSpPr>
          <p:spPr bwMode="auto">
            <a:xfrm>
              <a:off x="1379750" y="1945771"/>
              <a:ext cx="553083" cy="37201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ja-JP" sz="1000" dirty="0">
                  <a:solidFill>
                    <a:prstClr val="black"/>
                  </a:solidFill>
                  <a:latin typeface="+mn-ea"/>
                  <a:ea typeface="+mn-ea"/>
                </a:rPr>
                <a:t>SRM</a:t>
              </a:r>
              <a:endParaRPr kumimoji="1" lang="ja-JP" altLang="en-US" sz="10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12" name="角丸四角形 10"/>
            <p:cNvSpPr>
              <a:spLocks noChangeArrowheads="1"/>
            </p:cNvSpPr>
            <p:nvPr/>
          </p:nvSpPr>
          <p:spPr bwMode="auto">
            <a:xfrm>
              <a:off x="1379750" y="2361886"/>
              <a:ext cx="553083" cy="372010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ERP</a:t>
              </a: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ja-JP" altLang="en-US" sz="1000">
                  <a:solidFill>
                    <a:prstClr val="black"/>
                  </a:solidFill>
                  <a:latin typeface="+mn-ea"/>
                  <a:ea typeface="+mn-ea"/>
                </a:rPr>
                <a:t>（</a:t>
              </a: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MM</a:t>
              </a:r>
              <a:r>
                <a:rPr kumimoji="1" lang="ja-JP" altLang="en-US" sz="1000">
                  <a:solidFill>
                    <a:prstClr val="black"/>
                  </a:solidFill>
                  <a:latin typeface="+mn-ea"/>
                  <a:ea typeface="+mn-ea"/>
                </a:rPr>
                <a:t>）</a:t>
              </a:r>
            </a:p>
          </p:txBody>
        </p:sp>
        <p:sp>
          <p:nvSpPr>
            <p:cNvPr id="13" name="角丸四角形 10"/>
            <p:cNvSpPr>
              <a:spLocks noChangeArrowheads="1"/>
            </p:cNvSpPr>
            <p:nvPr/>
          </p:nvSpPr>
          <p:spPr bwMode="auto">
            <a:xfrm>
              <a:off x="857759" y="1945771"/>
              <a:ext cx="464236" cy="788126"/>
            </a:xfrm>
            <a:prstGeom prst="roundRect">
              <a:avLst>
                <a:gd name="adj" fmla="val 16667"/>
              </a:avLst>
            </a:prstGeom>
            <a:solidFill>
              <a:schemeClr val="bg1">
                <a:lumMod val="9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신규</a:t>
              </a:r>
              <a:endParaRPr kumimoji="1" lang="en-US" altLang="ja-JP" sz="1000" dirty="0">
                <a:solidFill>
                  <a:prstClr val="black"/>
                </a:solidFill>
                <a:latin typeface="+mn-ea"/>
                <a:ea typeface="+mn-ea"/>
              </a:endParaRP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계약</a:t>
              </a:r>
              <a:endParaRPr kumimoji="1" lang="en-US" altLang="ja-JP" sz="1000" dirty="0">
                <a:solidFill>
                  <a:prstClr val="black"/>
                </a:solidFill>
                <a:latin typeface="+mn-ea"/>
                <a:ea typeface="+mn-ea"/>
              </a:endParaRP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체결</a:t>
              </a:r>
              <a:endParaRPr kumimoji="1" lang="ja-JP" altLang="en-US" sz="10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14" name="角丸四角形 10"/>
            <p:cNvSpPr>
              <a:spLocks noChangeArrowheads="1"/>
            </p:cNvSpPr>
            <p:nvPr/>
          </p:nvSpPr>
          <p:spPr bwMode="auto">
            <a:xfrm>
              <a:off x="857759" y="2801007"/>
              <a:ext cx="464236" cy="765115"/>
            </a:xfrm>
            <a:prstGeom prst="roundRect">
              <a:avLst>
                <a:gd name="adj" fmla="val 16667"/>
              </a:avLst>
            </a:prstGeom>
            <a:solidFill>
              <a:schemeClr val="bg1">
                <a:lumMod val="9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계약</a:t>
              </a:r>
              <a:endParaRPr kumimoji="1" lang="en-US" altLang="ja-JP" sz="1000" dirty="0">
                <a:solidFill>
                  <a:prstClr val="black"/>
                </a:solidFill>
                <a:latin typeface="+mn-ea"/>
                <a:ea typeface="+mn-ea"/>
              </a:endParaRP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갱신</a:t>
              </a:r>
              <a:endParaRPr kumimoji="1" lang="ja-JP" altLang="en-US" sz="10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15" name="フローチャート : 書類 129"/>
            <p:cNvSpPr>
              <a:spLocks noChangeArrowheads="1"/>
            </p:cNvSpPr>
            <p:nvPr/>
          </p:nvSpPr>
          <p:spPr bwMode="auto">
            <a:xfrm>
              <a:off x="4676038" y="1940015"/>
              <a:ext cx="553083" cy="26079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계약</a:t>
              </a:r>
              <a:r>
                <a:rPr kumimoji="1" lang="en-US" altLang="ko-KR" sz="1000" dirty="0">
                  <a:solidFill>
                    <a:prstClr val="black"/>
                  </a:solidFill>
                  <a:latin typeface="+mn-ea"/>
                  <a:ea typeface="+mn-ea"/>
                </a:rPr>
                <a:t/>
              </a:r>
              <a:br>
                <a:rPr kumimoji="1" lang="en-US" altLang="ko-KR" sz="1000" dirty="0">
                  <a:solidFill>
                    <a:prstClr val="black"/>
                  </a:solidFill>
                  <a:latin typeface="+mn-ea"/>
                  <a:ea typeface="+mn-ea"/>
                </a:rPr>
              </a:br>
              <a:r>
                <a:rPr kumimoji="1" lang="en-US" altLang="ko-KR" sz="1000" dirty="0" smtClean="0">
                  <a:solidFill>
                    <a:prstClr val="black"/>
                  </a:solidFill>
                  <a:latin typeface="+mn-ea"/>
                  <a:ea typeface="+mn-ea"/>
                </a:rPr>
                <a:t>#100</a:t>
              </a:r>
              <a:endParaRPr kumimoji="1" lang="en-US" altLang="ko-KR" sz="10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cxnSp>
          <p:nvCxnSpPr>
            <p:cNvPr id="16" name="図形 96"/>
            <p:cNvCxnSpPr>
              <a:cxnSpLocks noChangeShapeType="1"/>
              <a:stCxn id="9" idx="3"/>
              <a:endCxn id="15" idx="1"/>
            </p:cNvCxnSpPr>
            <p:nvPr/>
          </p:nvCxnSpPr>
          <p:spPr bwMode="auto">
            <a:xfrm flipV="1">
              <a:off x="4489456" y="2070410"/>
              <a:ext cx="186582" cy="7670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" name="図形 96"/>
            <p:cNvCxnSpPr>
              <a:cxnSpLocks noChangeShapeType="1"/>
              <a:stCxn id="15" idx="2"/>
              <a:endCxn id="28" idx="0"/>
            </p:cNvCxnSpPr>
            <p:nvPr/>
          </p:nvCxnSpPr>
          <p:spPr bwMode="auto">
            <a:xfrm rot="16200000" flipH="1">
              <a:off x="4891978" y="2262521"/>
              <a:ext cx="132312" cy="8886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8" name="角丸四角形 10"/>
            <p:cNvSpPr>
              <a:spLocks noChangeArrowheads="1"/>
            </p:cNvSpPr>
            <p:nvPr/>
          </p:nvSpPr>
          <p:spPr bwMode="auto">
            <a:xfrm>
              <a:off x="1379750" y="2778000"/>
              <a:ext cx="553083" cy="37201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SRM</a:t>
              </a:r>
              <a:endParaRPr kumimoji="1" lang="ja-JP" altLang="en-US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19" name="角丸四角形 10"/>
            <p:cNvSpPr>
              <a:spLocks noChangeArrowheads="1"/>
            </p:cNvSpPr>
            <p:nvPr/>
          </p:nvSpPr>
          <p:spPr bwMode="auto">
            <a:xfrm>
              <a:off x="1379750" y="3203699"/>
              <a:ext cx="553083" cy="372010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ERP</a:t>
              </a: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ja-JP" altLang="en-US" sz="1000">
                  <a:solidFill>
                    <a:prstClr val="black"/>
                  </a:solidFill>
                  <a:latin typeface="+mn-ea"/>
                  <a:ea typeface="+mn-ea"/>
                </a:rPr>
                <a:t>（</a:t>
              </a: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MM</a:t>
              </a:r>
              <a:r>
                <a:rPr kumimoji="1" lang="ja-JP" altLang="en-US" sz="1000">
                  <a:solidFill>
                    <a:prstClr val="black"/>
                  </a:solidFill>
                  <a:latin typeface="+mn-ea"/>
                  <a:ea typeface="+mn-ea"/>
                </a:rPr>
                <a:t>）</a:t>
              </a:r>
            </a:p>
          </p:txBody>
        </p:sp>
        <p:sp>
          <p:nvSpPr>
            <p:cNvPr id="20" name="フローチャート : 書類 171"/>
            <p:cNvSpPr>
              <a:spLocks noChangeArrowheads="1"/>
            </p:cNvSpPr>
            <p:nvPr/>
          </p:nvSpPr>
          <p:spPr bwMode="auto">
            <a:xfrm>
              <a:off x="4676038" y="2797172"/>
              <a:ext cx="553083" cy="26079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계약</a:t>
              </a:r>
              <a:endParaRPr kumimoji="1" lang="en-US" altLang="ja-JP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cxnSp>
          <p:nvCxnSpPr>
            <p:cNvPr id="21" name="図形 96"/>
            <p:cNvCxnSpPr>
              <a:cxnSpLocks noChangeShapeType="1"/>
              <a:stCxn id="20" idx="2"/>
              <a:endCxn id="29" idx="0"/>
            </p:cNvCxnSpPr>
            <p:nvPr/>
          </p:nvCxnSpPr>
          <p:spPr bwMode="auto">
            <a:xfrm rot="16200000" flipH="1">
              <a:off x="4893895" y="3117760"/>
              <a:ext cx="128478" cy="8886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2" name="ホームベース 6"/>
            <p:cNvSpPr>
              <a:spLocks noChangeArrowheads="1"/>
            </p:cNvSpPr>
            <p:nvPr/>
          </p:nvSpPr>
          <p:spPr bwMode="auto">
            <a:xfrm>
              <a:off x="2019460" y="1483631"/>
              <a:ext cx="1057301" cy="391186"/>
            </a:xfrm>
            <a:prstGeom prst="homePlate">
              <a:avLst>
                <a:gd name="adj" fmla="val 25235"/>
              </a:avLst>
            </a:prstGeom>
            <a:solidFill>
              <a:schemeClr val="bg1">
                <a:lumMod val="9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구매요청</a:t>
              </a:r>
              <a:endParaRPr kumimoji="1" lang="ja-JP" altLang="en-US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23" name="ホームベース 6"/>
            <p:cNvSpPr>
              <a:spLocks noChangeArrowheads="1"/>
            </p:cNvSpPr>
            <p:nvPr/>
          </p:nvSpPr>
          <p:spPr bwMode="auto">
            <a:xfrm>
              <a:off x="3123405" y="1483635"/>
              <a:ext cx="1259433" cy="172582"/>
            </a:xfrm>
            <a:prstGeom prst="homePlate">
              <a:avLst>
                <a:gd name="adj" fmla="val 25237"/>
              </a:avLst>
            </a:prstGeom>
            <a:solidFill>
              <a:schemeClr val="bg1">
                <a:lumMod val="9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견적의뢰</a:t>
              </a:r>
              <a:r>
                <a:rPr kumimoji="1" lang="en-US" altLang="ko-KR" sz="1000" dirty="0">
                  <a:solidFill>
                    <a:prstClr val="black"/>
                  </a:solidFill>
                  <a:latin typeface="+mn-ea"/>
                  <a:ea typeface="+mn-ea"/>
                </a:rPr>
                <a:t>~</a:t>
              </a: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회답</a:t>
              </a:r>
              <a:endParaRPr kumimoji="1" lang="ja-JP" altLang="en-US" sz="10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24" name="ホームベース 6"/>
            <p:cNvSpPr>
              <a:spLocks noChangeArrowheads="1"/>
            </p:cNvSpPr>
            <p:nvPr/>
          </p:nvSpPr>
          <p:spPr bwMode="auto">
            <a:xfrm>
              <a:off x="4425039" y="1483635"/>
              <a:ext cx="1259433" cy="172582"/>
            </a:xfrm>
            <a:prstGeom prst="homePlate">
              <a:avLst>
                <a:gd name="adj" fmla="val 25237"/>
              </a:avLst>
            </a:prstGeom>
            <a:solidFill>
              <a:schemeClr val="bg1">
                <a:lumMod val="9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계약</a:t>
              </a:r>
              <a:r>
                <a:rPr kumimoji="1" lang="en-US" altLang="zh-TW" sz="1000" dirty="0">
                  <a:solidFill>
                    <a:prstClr val="black"/>
                  </a:solidFill>
                  <a:latin typeface="+mn-ea"/>
                  <a:ea typeface="+mn-ea"/>
                </a:rPr>
                <a:t>/</a:t>
              </a: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발주</a:t>
              </a:r>
              <a:endParaRPr kumimoji="1" lang="ja-JP" altLang="en-US" sz="10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25" name="ホームベース 6"/>
            <p:cNvSpPr>
              <a:spLocks noChangeArrowheads="1"/>
            </p:cNvSpPr>
            <p:nvPr/>
          </p:nvSpPr>
          <p:spPr bwMode="auto">
            <a:xfrm>
              <a:off x="5757773" y="1483631"/>
              <a:ext cx="1410476" cy="391186"/>
            </a:xfrm>
            <a:prstGeom prst="homePlate">
              <a:avLst>
                <a:gd name="adj" fmla="val 25235"/>
              </a:avLst>
            </a:prstGeom>
            <a:solidFill>
              <a:schemeClr val="bg1">
                <a:lumMod val="9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입고 및 검수</a:t>
              </a:r>
              <a:endParaRPr kumimoji="1" lang="ja-JP" altLang="en-US" sz="10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26" name="ホームベース 6"/>
            <p:cNvSpPr>
              <a:spLocks noChangeArrowheads="1"/>
            </p:cNvSpPr>
            <p:nvPr/>
          </p:nvSpPr>
          <p:spPr bwMode="auto">
            <a:xfrm>
              <a:off x="7208228" y="1483631"/>
              <a:ext cx="1057301" cy="391186"/>
            </a:xfrm>
            <a:prstGeom prst="homePlate">
              <a:avLst>
                <a:gd name="adj" fmla="val 25235"/>
              </a:avLst>
            </a:prstGeom>
            <a:solidFill>
              <a:schemeClr val="bg1">
                <a:lumMod val="9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금액정산</a:t>
              </a:r>
              <a:endParaRPr kumimoji="1" lang="ja-JP" altLang="en-US" sz="10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27" name="ホームベース 6"/>
            <p:cNvSpPr>
              <a:spLocks noChangeArrowheads="1"/>
            </p:cNvSpPr>
            <p:nvPr/>
          </p:nvSpPr>
          <p:spPr bwMode="auto">
            <a:xfrm>
              <a:off x="3123403" y="1698400"/>
              <a:ext cx="2567731" cy="174499"/>
            </a:xfrm>
            <a:prstGeom prst="homePlate">
              <a:avLst>
                <a:gd name="adj" fmla="val 25233"/>
              </a:avLst>
            </a:prstGeom>
            <a:solidFill>
              <a:schemeClr val="bg1">
                <a:lumMod val="9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납입지시</a:t>
              </a:r>
              <a:endParaRPr kumimoji="1" lang="ja-JP" altLang="en-US" sz="10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28" name="フローチャート : 書類 89"/>
            <p:cNvSpPr>
              <a:spLocks noChangeArrowheads="1"/>
            </p:cNvSpPr>
            <p:nvPr/>
          </p:nvSpPr>
          <p:spPr bwMode="auto">
            <a:xfrm>
              <a:off x="4684925" y="2333118"/>
              <a:ext cx="553083" cy="260791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계약</a:t>
              </a:r>
              <a:r>
                <a:rPr kumimoji="1" lang="en-US" altLang="ko-KR" sz="1000" dirty="0">
                  <a:solidFill>
                    <a:prstClr val="black"/>
                  </a:solidFill>
                  <a:latin typeface="+mn-ea"/>
                  <a:ea typeface="+mn-ea"/>
                </a:rPr>
                <a:t/>
              </a:r>
              <a:br>
                <a:rPr kumimoji="1" lang="en-US" altLang="ko-KR" sz="1000" dirty="0">
                  <a:solidFill>
                    <a:prstClr val="black"/>
                  </a:solidFill>
                  <a:latin typeface="+mn-ea"/>
                  <a:ea typeface="+mn-ea"/>
                </a:rPr>
              </a:br>
              <a:r>
                <a:rPr kumimoji="1" lang="en-US" altLang="ko-KR" sz="1000" dirty="0" smtClean="0">
                  <a:solidFill>
                    <a:prstClr val="black"/>
                  </a:solidFill>
                  <a:latin typeface="+mn-ea"/>
                  <a:ea typeface="+mn-ea"/>
                </a:rPr>
                <a:t>#100</a:t>
              </a:r>
              <a:endParaRPr kumimoji="1" lang="en-US" altLang="ko-KR" sz="10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29" name="フローチャート : 書類 149"/>
            <p:cNvSpPr>
              <a:spLocks noChangeArrowheads="1"/>
            </p:cNvSpPr>
            <p:nvPr/>
          </p:nvSpPr>
          <p:spPr bwMode="auto">
            <a:xfrm>
              <a:off x="4684925" y="3186443"/>
              <a:ext cx="553083" cy="262708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계약</a:t>
              </a:r>
              <a:endParaRPr kumimoji="1" lang="en-US" altLang="ja-JP" sz="10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30" name="角丸四角形 8"/>
            <p:cNvSpPr>
              <a:spLocks noChangeArrowheads="1"/>
            </p:cNvSpPr>
            <p:nvPr/>
          </p:nvSpPr>
          <p:spPr bwMode="auto">
            <a:xfrm>
              <a:off x="857759" y="3619817"/>
              <a:ext cx="464236" cy="1200404"/>
            </a:xfrm>
            <a:prstGeom prst="roundRect">
              <a:avLst>
                <a:gd name="adj" fmla="val 16667"/>
              </a:avLst>
            </a:prstGeom>
            <a:solidFill>
              <a:schemeClr val="bg1">
                <a:lumMod val="9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납입</a:t>
              </a:r>
              <a:endParaRPr kumimoji="1" lang="en-US" altLang="ko-KR" sz="1000">
                <a:solidFill>
                  <a:prstClr val="black"/>
                </a:solidFill>
                <a:latin typeface="+mn-ea"/>
                <a:ea typeface="+mn-ea"/>
              </a:endParaRP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지시</a:t>
              </a:r>
              <a:endParaRPr kumimoji="1" lang="ja-JP" altLang="en-US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31" name="フローチャート : 書類 78"/>
            <p:cNvSpPr>
              <a:spLocks noChangeArrowheads="1"/>
            </p:cNvSpPr>
            <p:nvPr/>
          </p:nvSpPr>
          <p:spPr bwMode="auto">
            <a:xfrm>
              <a:off x="1999468" y="4505735"/>
              <a:ext cx="604172" cy="26079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PR</a:t>
              </a:r>
            </a:p>
          </p:txBody>
        </p:sp>
        <p:sp>
          <p:nvSpPr>
            <p:cNvPr id="32" name="フローチャート : 書類 89"/>
            <p:cNvSpPr>
              <a:spLocks noChangeArrowheads="1"/>
            </p:cNvSpPr>
            <p:nvPr/>
          </p:nvSpPr>
          <p:spPr bwMode="auto">
            <a:xfrm>
              <a:off x="4740451" y="4503817"/>
              <a:ext cx="604172" cy="26079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발주</a:t>
              </a:r>
              <a:endParaRPr kumimoji="1" lang="en-US" altLang="ja-JP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33" name="フローチャート : 書類 90"/>
            <p:cNvSpPr>
              <a:spLocks noChangeArrowheads="1"/>
            </p:cNvSpPr>
            <p:nvPr/>
          </p:nvSpPr>
          <p:spPr bwMode="auto">
            <a:xfrm>
              <a:off x="6288645" y="4503817"/>
              <a:ext cx="604172" cy="26079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입고</a:t>
              </a:r>
              <a:endParaRPr kumimoji="1" lang="en-US" altLang="ja-JP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34" name="フローチャート : 書類 91"/>
            <p:cNvSpPr>
              <a:spLocks noChangeArrowheads="1"/>
            </p:cNvSpPr>
            <p:nvPr/>
          </p:nvSpPr>
          <p:spPr bwMode="auto">
            <a:xfrm>
              <a:off x="7410361" y="4499982"/>
              <a:ext cx="655261" cy="26079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36000" rIns="36000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송장</a:t>
              </a:r>
              <a:endParaRPr kumimoji="1" lang="en-US" altLang="ko-KR" sz="1000">
                <a:solidFill>
                  <a:prstClr val="black"/>
                </a:solidFill>
                <a:latin typeface="+mn-ea"/>
                <a:ea typeface="+mn-ea"/>
              </a:endParaRP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마감</a:t>
              </a:r>
              <a:endParaRPr kumimoji="1" lang="en-US" altLang="ja-JP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cxnSp>
          <p:nvCxnSpPr>
            <p:cNvPr id="35" name="図形 96"/>
            <p:cNvCxnSpPr>
              <a:cxnSpLocks noChangeShapeType="1"/>
              <a:stCxn id="33" idx="3"/>
              <a:endCxn id="34" idx="1"/>
            </p:cNvCxnSpPr>
            <p:nvPr/>
          </p:nvCxnSpPr>
          <p:spPr bwMode="auto">
            <a:xfrm flipV="1">
              <a:off x="6892816" y="4630381"/>
              <a:ext cx="517543" cy="3835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6" name="フローチャート : 書類 117"/>
            <p:cNvSpPr>
              <a:spLocks noChangeArrowheads="1"/>
            </p:cNvSpPr>
            <p:nvPr/>
          </p:nvSpPr>
          <p:spPr bwMode="auto">
            <a:xfrm>
              <a:off x="5402379" y="3704187"/>
              <a:ext cx="655261" cy="26079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발주조회</a:t>
              </a:r>
              <a:endParaRPr kumimoji="1" lang="en-US" altLang="ja-JP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cxnSp>
          <p:nvCxnSpPr>
            <p:cNvPr id="37" name="図形 96"/>
            <p:cNvCxnSpPr>
              <a:cxnSpLocks noChangeShapeType="1"/>
              <a:stCxn id="32" idx="3"/>
              <a:endCxn id="36" idx="2"/>
            </p:cNvCxnSpPr>
            <p:nvPr/>
          </p:nvCxnSpPr>
          <p:spPr bwMode="auto">
            <a:xfrm flipV="1">
              <a:off x="5344627" y="3964982"/>
              <a:ext cx="386492" cy="669234"/>
            </a:xfrm>
            <a:prstGeom prst="bentConnector2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8" name="角丸四角形 10"/>
            <p:cNvSpPr>
              <a:spLocks noChangeArrowheads="1"/>
            </p:cNvSpPr>
            <p:nvPr/>
          </p:nvSpPr>
          <p:spPr bwMode="auto">
            <a:xfrm>
              <a:off x="1379750" y="4035928"/>
              <a:ext cx="553083" cy="370093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SRM</a:t>
              </a:r>
              <a:endParaRPr kumimoji="1" lang="ja-JP" altLang="en-US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cxnSp>
          <p:nvCxnSpPr>
            <p:cNvPr id="39" name="図形 96"/>
            <p:cNvCxnSpPr>
              <a:cxnSpLocks noChangeShapeType="1"/>
              <a:stCxn id="31" idx="3"/>
              <a:endCxn id="32" idx="1"/>
            </p:cNvCxnSpPr>
            <p:nvPr/>
          </p:nvCxnSpPr>
          <p:spPr bwMode="auto">
            <a:xfrm flipV="1">
              <a:off x="2603639" y="4634212"/>
              <a:ext cx="2136814" cy="1918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sp>
          <p:nvSpPr>
            <p:cNvPr id="40" name="フローチャート : 書類 117"/>
            <p:cNvSpPr>
              <a:spLocks noChangeArrowheads="1"/>
            </p:cNvSpPr>
            <p:nvPr/>
          </p:nvSpPr>
          <p:spPr bwMode="auto">
            <a:xfrm>
              <a:off x="6261988" y="3704187"/>
              <a:ext cx="655259" cy="26079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ASN</a:t>
              </a: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입력</a:t>
              </a:r>
              <a:endParaRPr kumimoji="1" lang="en-US" altLang="ja-JP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cxnSp>
          <p:nvCxnSpPr>
            <p:cNvPr id="41" name="図形 96"/>
            <p:cNvCxnSpPr>
              <a:cxnSpLocks noChangeShapeType="1"/>
              <a:stCxn id="36" idx="3"/>
              <a:endCxn id="40" idx="1"/>
            </p:cNvCxnSpPr>
            <p:nvPr/>
          </p:nvCxnSpPr>
          <p:spPr bwMode="auto">
            <a:xfrm>
              <a:off x="6057637" y="3834583"/>
              <a:ext cx="204352" cy="15341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2" name="図形 96"/>
            <p:cNvCxnSpPr>
              <a:cxnSpLocks noChangeShapeType="1"/>
              <a:stCxn id="40" idx="2"/>
              <a:endCxn id="33" idx="0"/>
            </p:cNvCxnSpPr>
            <p:nvPr/>
          </p:nvCxnSpPr>
          <p:spPr bwMode="auto">
            <a:xfrm rot="16200000" flipH="1">
              <a:off x="6321312" y="4234398"/>
              <a:ext cx="538839" cy="0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sp>
          <p:nvSpPr>
            <p:cNvPr id="43" name="角丸四角形 10"/>
            <p:cNvSpPr>
              <a:spLocks noChangeArrowheads="1"/>
            </p:cNvSpPr>
            <p:nvPr/>
          </p:nvSpPr>
          <p:spPr bwMode="auto">
            <a:xfrm>
              <a:off x="1379750" y="3619814"/>
              <a:ext cx="553083" cy="372010"/>
            </a:xfrm>
            <a:prstGeom prst="rect">
              <a:avLst/>
            </a:prstGeom>
            <a:solidFill>
              <a:srgbClr val="6699FF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공급사</a:t>
              </a:r>
              <a:endParaRPr kumimoji="1" lang="en-US" altLang="ko-KR" sz="1000">
                <a:solidFill>
                  <a:prstClr val="black"/>
                </a:solidFill>
                <a:latin typeface="+mn-ea"/>
                <a:ea typeface="+mn-ea"/>
              </a:endParaRP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포털</a:t>
              </a:r>
              <a:endParaRPr kumimoji="1" lang="ja-JP" altLang="en-US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44" name="角丸四角形 8"/>
            <p:cNvSpPr>
              <a:spLocks noChangeArrowheads="1"/>
            </p:cNvSpPr>
            <p:nvPr/>
          </p:nvSpPr>
          <p:spPr bwMode="auto">
            <a:xfrm>
              <a:off x="353542" y="4864322"/>
              <a:ext cx="966230" cy="1372986"/>
            </a:xfrm>
            <a:prstGeom prst="roundRect">
              <a:avLst>
                <a:gd name="adj" fmla="val 16667"/>
              </a:avLst>
            </a:prstGeom>
            <a:solidFill>
              <a:schemeClr val="bg1">
                <a:lumMod val="9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 smtClean="0">
                  <a:solidFill>
                    <a:prstClr val="black"/>
                  </a:solidFill>
                  <a:latin typeface="+mn-ea"/>
                  <a:ea typeface="+mn-ea"/>
                </a:rPr>
                <a:t>입찰</a:t>
              </a:r>
              <a:r>
                <a:rPr kumimoji="1" lang="en-US" altLang="ko-KR" sz="1000" dirty="0" smtClean="0">
                  <a:solidFill>
                    <a:prstClr val="black"/>
                  </a:solidFill>
                  <a:latin typeface="+mn-ea"/>
                  <a:ea typeface="+mn-ea"/>
                </a:rPr>
                <a:t>~</a:t>
              </a:r>
              <a:r>
                <a:rPr kumimoji="1" lang="ko-KR" altLang="en-US" sz="1000" dirty="0" smtClean="0">
                  <a:solidFill>
                    <a:prstClr val="black"/>
                  </a:solidFill>
                  <a:latin typeface="+mn-ea"/>
                  <a:ea typeface="+mn-ea"/>
                </a:rPr>
                <a:t>구매등록</a:t>
              </a:r>
              <a:endParaRPr kumimoji="1" lang="en-US" altLang="ko-KR" sz="1000" dirty="0" smtClean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45" name="フローチャート : 書類 78"/>
            <p:cNvSpPr>
              <a:spLocks noChangeArrowheads="1"/>
            </p:cNvSpPr>
            <p:nvPr/>
          </p:nvSpPr>
          <p:spPr bwMode="auto">
            <a:xfrm>
              <a:off x="2037228" y="5884474"/>
              <a:ext cx="530870" cy="262709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PR</a:t>
              </a:r>
            </a:p>
          </p:txBody>
        </p:sp>
        <p:sp>
          <p:nvSpPr>
            <p:cNvPr id="46" name="フローチャート : 書類 85"/>
            <p:cNvSpPr>
              <a:spLocks noChangeArrowheads="1"/>
            </p:cNvSpPr>
            <p:nvPr/>
          </p:nvSpPr>
          <p:spPr bwMode="auto">
            <a:xfrm>
              <a:off x="2452598" y="5470277"/>
              <a:ext cx="530872" cy="26079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SHC</a:t>
              </a:r>
            </a:p>
          </p:txBody>
        </p:sp>
        <p:cxnSp>
          <p:nvCxnSpPr>
            <p:cNvPr id="49" name="図形 93"/>
            <p:cNvCxnSpPr>
              <a:cxnSpLocks noChangeShapeType="1"/>
              <a:stCxn id="45" idx="0"/>
              <a:endCxn id="46" idx="1"/>
            </p:cNvCxnSpPr>
            <p:nvPr/>
          </p:nvCxnSpPr>
          <p:spPr bwMode="auto">
            <a:xfrm rot="5400000" flipH="1" flipV="1">
              <a:off x="2236284" y="5668163"/>
              <a:ext cx="283802" cy="148821"/>
            </a:xfrm>
            <a:prstGeom prst="bentConnector2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0" name="図形 96"/>
            <p:cNvCxnSpPr>
              <a:cxnSpLocks noChangeShapeType="1"/>
              <a:stCxn id="46" idx="3"/>
            </p:cNvCxnSpPr>
            <p:nvPr/>
          </p:nvCxnSpPr>
          <p:spPr bwMode="auto">
            <a:xfrm flipV="1">
              <a:off x="2983470" y="5598759"/>
              <a:ext cx="175476" cy="1917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1" name="図形 96"/>
            <p:cNvCxnSpPr>
              <a:cxnSpLocks noChangeShapeType="1"/>
            </p:cNvCxnSpPr>
            <p:nvPr/>
          </p:nvCxnSpPr>
          <p:spPr bwMode="auto">
            <a:xfrm flipV="1">
              <a:off x="3687594" y="5594924"/>
              <a:ext cx="171035" cy="3835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sp>
          <p:nvSpPr>
            <p:cNvPr id="55" name="角丸四角形 10"/>
            <p:cNvSpPr>
              <a:spLocks noChangeArrowheads="1"/>
            </p:cNvSpPr>
            <p:nvPr/>
          </p:nvSpPr>
          <p:spPr bwMode="auto">
            <a:xfrm>
              <a:off x="1379750" y="5349474"/>
              <a:ext cx="553083" cy="37201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SRM</a:t>
              </a:r>
              <a:endParaRPr kumimoji="1" lang="ja-JP" altLang="en-US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56" name="角丸四角形 10"/>
            <p:cNvSpPr>
              <a:spLocks noChangeArrowheads="1"/>
            </p:cNvSpPr>
            <p:nvPr/>
          </p:nvSpPr>
          <p:spPr bwMode="auto">
            <a:xfrm>
              <a:off x="1379750" y="5811606"/>
              <a:ext cx="553083" cy="370093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ERP</a:t>
              </a: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ja-JP" altLang="en-US" sz="1000">
                  <a:solidFill>
                    <a:prstClr val="black"/>
                  </a:solidFill>
                  <a:latin typeface="+mn-ea"/>
                  <a:ea typeface="+mn-ea"/>
                </a:rPr>
                <a:t>（</a:t>
              </a: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MM</a:t>
              </a:r>
              <a:r>
                <a:rPr kumimoji="1" lang="ja-JP" altLang="en-US" sz="1000">
                  <a:solidFill>
                    <a:prstClr val="black"/>
                  </a:solidFill>
                  <a:latin typeface="+mn-ea"/>
                  <a:ea typeface="+mn-ea"/>
                </a:rPr>
                <a:t>）</a:t>
              </a:r>
            </a:p>
          </p:txBody>
        </p:sp>
        <p:cxnSp>
          <p:nvCxnSpPr>
            <p:cNvPr id="58" name="図形 96"/>
            <p:cNvCxnSpPr>
              <a:cxnSpLocks noChangeShapeType="1"/>
            </p:cNvCxnSpPr>
            <p:nvPr/>
          </p:nvCxnSpPr>
          <p:spPr bwMode="auto">
            <a:xfrm rot="16200000" flipH="1">
              <a:off x="4206963" y="5641310"/>
              <a:ext cx="289554" cy="457571"/>
            </a:xfrm>
            <a:prstGeom prst="bentConnector2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sp>
          <p:nvSpPr>
            <p:cNvPr id="62" name="角丸四角形 10"/>
            <p:cNvSpPr>
              <a:spLocks noChangeArrowheads="1"/>
            </p:cNvSpPr>
            <p:nvPr/>
          </p:nvSpPr>
          <p:spPr bwMode="auto">
            <a:xfrm>
              <a:off x="1379750" y="4898842"/>
              <a:ext cx="553083" cy="372010"/>
            </a:xfrm>
            <a:prstGeom prst="rect">
              <a:avLst/>
            </a:prstGeom>
            <a:solidFill>
              <a:srgbClr val="6699FF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공급사</a:t>
              </a:r>
              <a:endParaRPr kumimoji="1" lang="en-US" altLang="ko-KR" sz="1000">
                <a:solidFill>
                  <a:prstClr val="black"/>
                </a:solidFill>
                <a:latin typeface="+mn-ea"/>
                <a:ea typeface="+mn-ea"/>
              </a:endParaRP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포털</a:t>
              </a:r>
              <a:endParaRPr kumimoji="1" lang="ja-JP" altLang="en-US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63" name="フローチャート : 書類 86"/>
            <p:cNvSpPr>
              <a:spLocks noChangeArrowheads="1"/>
            </p:cNvSpPr>
            <p:nvPr/>
          </p:nvSpPr>
          <p:spPr bwMode="auto">
            <a:xfrm>
              <a:off x="3125628" y="5468360"/>
              <a:ext cx="555305" cy="26079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견적</a:t>
              </a:r>
              <a:endParaRPr kumimoji="1" lang="en-US" altLang="ja-JP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64" name="フローチャート : 複数書類 88"/>
            <p:cNvSpPr>
              <a:spLocks noChangeArrowheads="1"/>
            </p:cNvSpPr>
            <p:nvPr/>
          </p:nvSpPr>
          <p:spPr bwMode="auto">
            <a:xfrm>
              <a:off x="3889726" y="5460690"/>
              <a:ext cx="555305" cy="26079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견적</a:t>
              </a:r>
              <a:endParaRPr kumimoji="1" lang="en-US" altLang="ko-KR" sz="1000">
                <a:solidFill>
                  <a:prstClr val="black"/>
                </a:solidFill>
                <a:latin typeface="+mn-ea"/>
                <a:ea typeface="+mn-ea"/>
              </a:endParaRP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회답</a:t>
              </a:r>
              <a:endParaRPr kumimoji="1" lang="en-US" altLang="ja-JP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66" name="フローチャート : 書類 129"/>
            <p:cNvSpPr>
              <a:spLocks noChangeArrowheads="1"/>
            </p:cNvSpPr>
            <p:nvPr/>
          </p:nvSpPr>
          <p:spPr bwMode="auto">
            <a:xfrm>
              <a:off x="4580525" y="5878725"/>
              <a:ext cx="555305" cy="26079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발주</a:t>
              </a:r>
              <a:endParaRPr kumimoji="1" lang="en-US" altLang="ko-KR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67" name="角丸四角形 10"/>
            <p:cNvSpPr>
              <a:spLocks noChangeArrowheads="1"/>
            </p:cNvSpPr>
            <p:nvPr/>
          </p:nvSpPr>
          <p:spPr bwMode="auto">
            <a:xfrm>
              <a:off x="1375307" y="4453964"/>
              <a:ext cx="555305" cy="372010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ERP</a:t>
              </a: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ja-JP" altLang="en-US" sz="1000">
                  <a:solidFill>
                    <a:prstClr val="black"/>
                  </a:solidFill>
                  <a:latin typeface="+mn-ea"/>
                  <a:ea typeface="+mn-ea"/>
                </a:rPr>
                <a:t>（</a:t>
              </a: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MM</a:t>
              </a:r>
              <a:r>
                <a:rPr kumimoji="1" lang="ja-JP" altLang="en-US" sz="1000">
                  <a:solidFill>
                    <a:prstClr val="black"/>
                  </a:solidFill>
                  <a:latin typeface="+mn-ea"/>
                  <a:ea typeface="+mn-ea"/>
                </a:rPr>
                <a:t>）</a:t>
              </a:r>
            </a:p>
          </p:txBody>
        </p:sp>
        <p:grpSp>
          <p:nvGrpSpPr>
            <p:cNvPr id="68" name="Group 3"/>
            <p:cNvGrpSpPr>
              <a:grpSpLocks/>
            </p:cNvGrpSpPr>
            <p:nvPr/>
          </p:nvGrpSpPr>
          <p:grpSpPr bwMode="auto">
            <a:xfrm>
              <a:off x="1652959" y="2333121"/>
              <a:ext cx="6845800" cy="3863922"/>
              <a:chOff x="1729833" y="2059401"/>
              <a:chExt cx="7884000" cy="3198267"/>
            </a:xfrm>
          </p:grpSpPr>
          <p:cxnSp>
            <p:nvCxnSpPr>
              <p:cNvPr id="69" name="直線コネクタ 116"/>
              <p:cNvCxnSpPr/>
              <p:nvPr/>
            </p:nvCxnSpPr>
            <p:spPr bwMode="auto">
              <a:xfrm>
                <a:off x="1729833" y="2059401"/>
                <a:ext cx="7884000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70" name="直線コネクタ 138"/>
              <p:cNvCxnSpPr/>
              <p:nvPr/>
            </p:nvCxnSpPr>
            <p:spPr bwMode="auto">
              <a:xfrm flipV="1">
                <a:off x="1729833" y="2403830"/>
                <a:ext cx="7884000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71" name="直線コネクタ 156"/>
              <p:cNvCxnSpPr/>
              <p:nvPr/>
            </p:nvCxnSpPr>
            <p:spPr bwMode="auto">
              <a:xfrm>
                <a:off x="1729833" y="2719688"/>
                <a:ext cx="7884000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72" name="直線コネクタ 85"/>
              <p:cNvCxnSpPr/>
              <p:nvPr/>
            </p:nvCxnSpPr>
            <p:spPr bwMode="auto">
              <a:xfrm>
                <a:off x="1729833" y="3776783"/>
                <a:ext cx="7884000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73" name="直線コネクタ 116"/>
              <p:cNvCxnSpPr/>
              <p:nvPr/>
            </p:nvCxnSpPr>
            <p:spPr bwMode="auto">
              <a:xfrm>
                <a:off x="1729833" y="4876733"/>
                <a:ext cx="7884000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74" name="直線コネクタ 138"/>
              <p:cNvCxnSpPr/>
              <p:nvPr/>
            </p:nvCxnSpPr>
            <p:spPr bwMode="auto">
              <a:xfrm flipV="1">
                <a:off x="1729833" y="3081576"/>
                <a:ext cx="7884000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75" name="直線コネクタ 138"/>
              <p:cNvCxnSpPr/>
              <p:nvPr/>
            </p:nvCxnSpPr>
            <p:spPr bwMode="auto">
              <a:xfrm flipV="1">
                <a:off x="1729833" y="4137084"/>
                <a:ext cx="7884000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76" name="直線コネクタ 156"/>
              <p:cNvCxnSpPr/>
              <p:nvPr/>
            </p:nvCxnSpPr>
            <p:spPr bwMode="auto">
              <a:xfrm>
                <a:off x="1729833" y="3438704"/>
                <a:ext cx="7884000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77" name="直線コネクタ 156"/>
              <p:cNvCxnSpPr/>
              <p:nvPr/>
            </p:nvCxnSpPr>
            <p:spPr bwMode="auto">
              <a:xfrm>
                <a:off x="1729833" y="4518019"/>
                <a:ext cx="7884000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78" name="直線コネクタ 116"/>
              <p:cNvCxnSpPr/>
              <p:nvPr/>
            </p:nvCxnSpPr>
            <p:spPr bwMode="auto">
              <a:xfrm>
                <a:off x="1729833" y="5257668"/>
                <a:ext cx="7884000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79" name="フローチャート : 書類 117"/>
            <p:cNvSpPr>
              <a:spLocks noChangeArrowheads="1"/>
            </p:cNvSpPr>
            <p:nvPr/>
          </p:nvSpPr>
          <p:spPr bwMode="auto">
            <a:xfrm>
              <a:off x="7208228" y="3673510"/>
              <a:ext cx="1057301" cy="31640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prstDash val="dash"/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입고</a:t>
              </a:r>
              <a:r>
                <a:rPr kumimoji="1" lang="en-US" altLang="ko-KR" sz="1000">
                  <a:solidFill>
                    <a:prstClr val="black"/>
                  </a:solidFill>
                  <a:latin typeface="+mn-ea"/>
                  <a:ea typeface="+mn-ea"/>
                </a:rPr>
                <a:t>,</a:t>
              </a: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마감정보</a:t>
              </a:r>
              <a:endParaRPr kumimoji="1" lang="en-US" altLang="ko-KR" sz="1000">
                <a:solidFill>
                  <a:prstClr val="black"/>
                </a:solidFill>
                <a:latin typeface="+mn-ea"/>
                <a:ea typeface="+mn-ea"/>
              </a:endParaRP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Status </a:t>
              </a: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업데이트</a:t>
              </a:r>
              <a:endParaRPr kumimoji="1" lang="en-US" altLang="ja-JP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80" name="フローチャート : 書類 117"/>
            <p:cNvSpPr>
              <a:spLocks noChangeArrowheads="1"/>
            </p:cNvSpPr>
            <p:nvPr/>
          </p:nvSpPr>
          <p:spPr bwMode="auto">
            <a:xfrm>
              <a:off x="7206008" y="4967871"/>
              <a:ext cx="1057301" cy="31448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prstDash val="dash"/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입고</a:t>
              </a:r>
              <a:r>
                <a:rPr kumimoji="1" lang="en-US" altLang="ko-KR" sz="1000">
                  <a:solidFill>
                    <a:prstClr val="black"/>
                  </a:solidFill>
                  <a:latin typeface="+mn-ea"/>
                  <a:ea typeface="+mn-ea"/>
                </a:rPr>
                <a:t>,</a:t>
              </a: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마감정보</a:t>
              </a:r>
              <a:endParaRPr kumimoji="1" lang="en-US" altLang="ko-KR" sz="1000">
                <a:solidFill>
                  <a:prstClr val="black"/>
                </a:solidFill>
                <a:latin typeface="+mn-ea"/>
                <a:ea typeface="+mn-ea"/>
              </a:endParaRP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Status </a:t>
              </a: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업데이트</a:t>
              </a:r>
              <a:endParaRPr kumimoji="1" lang="en-US" altLang="ja-JP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cxnSp>
          <p:nvCxnSpPr>
            <p:cNvPr id="81" name="Curved Connector 80"/>
            <p:cNvCxnSpPr>
              <a:stCxn id="34" idx="0"/>
              <a:endCxn id="79" idx="2"/>
            </p:cNvCxnSpPr>
            <p:nvPr/>
          </p:nvCxnSpPr>
          <p:spPr>
            <a:xfrm rot="16200000" flipV="1">
              <a:off x="7481842" y="4244945"/>
              <a:ext cx="510076" cy="0"/>
            </a:xfrm>
            <a:prstGeom prst="curvedConnector3">
              <a:avLst>
                <a:gd name="adj1" fmla="val 50000"/>
              </a:avLst>
            </a:prstGeom>
            <a:ln>
              <a:solidFill>
                <a:schemeClr val="bg1">
                  <a:lumMod val="65000"/>
                </a:schemeClr>
              </a:solidFill>
              <a:prstDash val="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Curved Connector 81"/>
            <p:cNvCxnSpPr>
              <a:endCxn id="80" idx="2"/>
            </p:cNvCxnSpPr>
            <p:nvPr/>
          </p:nvCxnSpPr>
          <p:spPr>
            <a:xfrm rot="16200000" flipV="1">
              <a:off x="7437585" y="5579427"/>
              <a:ext cx="596368" cy="2222"/>
            </a:xfrm>
            <a:prstGeom prst="curvedConnector3">
              <a:avLst>
                <a:gd name="adj1" fmla="val 50000"/>
              </a:avLst>
            </a:prstGeom>
            <a:ln>
              <a:solidFill>
                <a:schemeClr val="bg1">
                  <a:lumMod val="65000"/>
                </a:schemeClr>
              </a:solidFill>
              <a:prstDash val="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7" name="フローチャート : 書類 91"/>
            <p:cNvSpPr>
              <a:spLocks noChangeArrowheads="1"/>
            </p:cNvSpPr>
            <p:nvPr/>
          </p:nvSpPr>
          <p:spPr bwMode="auto">
            <a:xfrm>
              <a:off x="6695174" y="5878725"/>
              <a:ext cx="604172" cy="26270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36000" rIns="36000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 smtClean="0">
                  <a:solidFill>
                    <a:prstClr val="black"/>
                  </a:solidFill>
                  <a:latin typeface="+mn-ea"/>
                  <a:ea typeface="+mn-ea"/>
                </a:rPr>
                <a:t>분할</a:t>
              </a:r>
              <a:r>
                <a:rPr kumimoji="1" lang="en-US" altLang="ko-KR" sz="1000" dirty="0">
                  <a:solidFill>
                    <a:prstClr val="black"/>
                  </a:solidFill>
                  <a:latin typeface="+mn-ea"/>
                  <a:ea typeface="+mn-ea"/>
                </a:rPr>
                <a:t/>
              </a:r>
              <a:br>
                <a:rPr kumimoji="1" lang="en-US" altLang="ko-KR" sz="1000" dirty="0">
                  <a:solidFill>
                    <a:prstClr val="black"/>
                  </a:solidFill>
                  <a:latin typeface="+mn-ea"/>
                  <a:ea typeface="+mn-ea"/>
                </a:rPr>
              </a:b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정</a:t>
              </a:r>
              <a:r>
                <a:rPr kumimoji="1" lang="ko-KR" altLang="en-US" sz="1000" dirty="0" smtClean="0">
                  <a:solidFill>
                    <a:prstClr val="black"/>
                  </a:solidFill>
                  <a:latin typeface="+mn-ea"/>
                  <a:ea typeface="+mn-ea"/>
                </a:rPr>
                <a:t>산</a:t>
              </a:r>
              <a:endParaRPr kumimoji="1" lang="en-US" altLang="ko-KR" sz="1000" dirty="0" smtClean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88" name="フローチャート : 書類 91"/>
            <p:cNvSpPr>
              <a:spLocks noChangeArrowheads="1"/>
            </p:cNvSpPr>
            <p:nvPr/>
          </p:nvSpPr>
          <p:spPr bwMode="auto">
            <a:xfrm>
              <a:off x="7178266" y="5811606"/>
              <a:ext cx="604172" cy="26270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36000" rIns="36000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 smtClean="0">
                  <a:solidFill>
                    <a:prstClr val="black"/>
                  </a:solidFill>
                  <a:latin typeface="+mn-ea"/>
                  <a:ea typeface="+mn-ea"/>
                </a:rPr>
                <a:t>분할</a:t>
              </a:r>
              <a:r>
                <a:rPr kumimoji="1" lang="en-US" altLang="ko-KR" sz="1000" dirty="0" smtClean="0">
                  <a:solidFill>
                    <a:prstClr val="black"/>
                  </a:solidFill>
                  <a:latin typeface="+mn-ea"/>
                  <a:ea typeface="+mn-ea"/>
                </a:rPr>
                <a:t/>
              </a:r>
              <a:br>
                <a:rPr kumimoji="1" lang="en-US" altLang="ko-KR" sz="1000" dirty="0" smtClean="0">
                  <a:solidFill>
                    <a:prstClr val="black"/>
                  </a:solidFill>
                  <a:latin typeface="+mn-ea"/>
                  <a:ea typeface="+mn-ea"/>
                </a:rPr>
              </a:br>
              <a:r>
                <a:rPr kumimoji="1" lang="ko-KR" altLang="en-US" sz="1000" dirty="0" smtClean="0">
                  <a:solidFill>
                    <a:prstClr val="black"/>
                  </a:solidFill>
                  <a:latin typeface="+mn-ea"/>
                  <a:ea typeface="+mn-ea"/>
                </a:rPr>
                <a:t>정산</a:t>
              </a:r>
              <a:endParaRPr kumimoji="1" lang="en-US" altLang="ja-JP" sz="10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89" name="フローチャート : 書類 91"/>
            <p:cNvSpPr>
              <a:spLocks noChangeArrowheads="1"/>
            </p:cNvSpPr>
            <p:nvPr/>
          </p:nvSpPr>
          <p:spPr bwMode="auto">
            <a:xfrm>
              <a:off x="7661357" y="5744351"/>
              <a:ext cx="604172" cy="26270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36000" rIns="36000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 smtClean="0">
                  <a:solidFill>
                    <a:prstClr val="black"/>
                  </a:solidFill>
                  <a:latin typeface="+mn-ea"/>
                  <a:ea typeface="+mn-ea"/>
                </a:rPr>
                <a:t>분할</a:t>
              </a:r>
              <a:r>
                <a:rPr kumimoji="1" lang="en-US" altLang="ko-KR" sz="1000" dirty="0" smtClean="0">
                  <a:solidFill>
                    <a:prstClr val="black"/>
                  </a:solidFill>
                  <a:latin typeface="+mn-ea"/>
                  <a:ea typeface="+mn-ea"/>
                </a:rPr>
                <a:t/>
              </a:r>
              <a:br>
                <a:rPr kumimoji="1" lang="en-US" altLang="ko-KR" sz="1000" dirty="0" smtClean="0">
                  <a:solidFill>
                    <a:prstClr val="black"/>
                  </a:solidFill>
                  <a:latin typeface="+mn-ea"/>
                  <a:ea typeface="+mn-ea"/>
                </a:rPr>
              </a:br>
              <a:r>
                <a:rPr kumimoji="1" lang="ko-KR" altLang="en-US" sz="1000" dirty="0" smtClean="0">
                  <a:solidFill>
                    <a:prstClr val="black"/>
                  </a:solidFill>
                  <a:latin typeface="+mn-ea"/>
                  <a:ea typeface="+mn-ea"/>
                </a:rPr>
                <a:t>정산</a:t>
              </a:r>
              <a:endParaRPr kumimoji="1" lang="en-US" altLang="ja-JP" sz="10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cxnSp>
          <p:nvCxnSpPr>
            <p:cNvPr id="90" name="図形 96"/>
            <p:cNvCxnSpPr>
              <a:cxnSpLocks noChangeShapeType="1"/>
              <a:stCxn id="66" idx="3"/>
              <a:endCxn id="87" idx="1"/>
            </p:cNvCxnSpPr>
            <p:nvPr/>
          </p:nvCxnSpPr>
          <p:spPr bwMode="auto">
            <a:xfrm>
              <a:off x="5135830" y="6009120"/>
              <a:ext cx="1559345" cy="959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84" name="正方形/長方形 21"/>
          <p:cNvSpPr>
            <a:spLocks noChangeArrowheads="1"/>
          </p:cNvSpPr>
          <p:nvPr/>
        </p:nvSpPr>
        <p:spPr bwMode="auto">
          <a:xfrm>
            <a:off x="7547243" y="4703679"/>
            <a:ext cx="1215756" cy="399794"/>
          </a:xfrm>
          <a:prstGeom prst="rect">
            <a:avLst/>
          </a:prstGeom>
          <a:noFill/>
          <a:ln w="28575" algn="ctr">
            <a:solidFill>
              <a:srgbClr val="FF0000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ja-JP" altLang="en-US" sz="1000">
              <a:latin typeface="+mn-ea"/>
              <a:ea typeface="+mn-ea"/>
            </a:endParaRPr>
          </a:p>
        </p:txBody>
      </p:sp>
      <p:sp>
        <p:nvSpPr>
          <p:cNvPr id="8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83" name="Rectangular Callout 82"/>
          <p:cNvSpPr/>
          <p:nvPr/>
        </p:nvSpPr>
        <p:spPr>
          <a:xfrm>
            <a:off x="8302786" y="3254210"/>
            <a:ext cx="1206180" cy="609723"/>
          </a:xfrm>
          <a:prstGeom prst="wedgeRectCallout">
            <a:avLst>
              <a:gd name="adj1" fmla="val -29858"/>
              <a:gd name="adj2" fmla="val 76783"/>
            </a:avLst>
          </a:prstGeom>
          <a:solidFill>
            <a:srgbClr val="FFCCFF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>
                <a:solidFill>
                  <a:schemeClr val="tx1"/>
                </a:solidFill>
              </a:rPr>
              <a:t>SRM </a:t>
            </a:r>
            <a:r>
              <a:rPr lang="ko-KR" altLang="en-US" sz="1000" dirty="0" smtClean="0">
                <a:solidFill>
                  <a:schemeClr val="tx1"/>
                </a:solidFill>
              </a:rPr>
              <a:t>구매발주</a:t>
            </a:r>
            <a:r>
              <a:rPr lang="en-US" altLang="ko-KR" sz="1000" dirty="0" smtClean="0">
                <a:solidFill>
                  <a:schemeClr val="tx1"/>
                </a:solidFill>
              </a:rPr>
              <a:t>_</a:t>
            </a:r>
            <a:r>
              <a:rPr lang="ko-KR" altLang="en-US" sz="1000" dirty="0" smtClean="0">
                <a:solidFill>
                  <a:schemeClr val="tx1"/>
                </a:solidFill>
              </a:rPr>
              <a:t>협업 매뉴얼 참조</a:t>
            </a:r>
          </a:p>
        </p:txBody>
      </p:sp>
      <p:sp>
        <p:nvSpPr>
          <p:cNvPr id="86" name="Rectangular Callout 85"/>
          <p:cNvSpPr/>
          <p:nvPr/>
        </p:nvSpPr>
        <p:spPr>
          <a:xfrm>
            <a:off x="6236850" y="5248944"/>
            <a:ext cx="1310393" cy="609723"/>
          </a:xfrm>
          <a:prstGeom prst="wedgeRectCallout">
            <a:avLst>
              <a:gd name="adj1" fmla="val 54976"/>
              <a:gd name="adj2" fmla="val -92826"/>
            </a:avLst>
          </a:prstGeom>
          <a:solidFill>
            <a:srgbClr val="FFCCFF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1"/>
                </a:solidFill>
              </a:rPr>
              <a:t>본 매뉴얼에서 설명 </a:t>
            </a:r>
            <a:r>
              <a:rPr lang="en-US" altLang="ko-KR" sz="1000" dirty="0" smtClean="0">
                <a:solidFill>
                  <a:schemeClr val="tx1"/>
                </a:solidFill>
              </a:rPr>
              <a:t>(MM </a:t>
            </a:r>
            <a:r>
              <a:rPr lang="ko-KR" altLang="en-US" sz="1000" dirty="0" smtClean="0">
                <a:solidFill>
                  <a:schemeClr val="tx1"/>
                </a:solidFill>
              </a:rPr>
              <a:t>정산처</a:t>
            </a:r>
            <a:r>
              <a:rPr lang="ko-KR" altLang="en-US" sz="1000" dirty="0">
                <a:solidFill>
                  <a:schemeClr val="tx1"/>
                </a:solidFill>
              </a:rPr>
              <a:t>리</a:t>
            </a:r>
            <a:r>
              <a:rPr lang="en-US" altLang="ko-KR" sz="1000" dirty="0" smtClean="0">
                <a:solidFill>
                  <a:schemeClr val="tx1"/>
                </a:solidFill>
              </a:rPr>
              <a:t>)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32482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70906851"/>
              </p:ext>
            </p:extLst>
          </p:nvPr>
        </p:nvGraphicFramePr>
        <p:xfrm>
          <a:off x="452438" y="1341437"/>
          <a:ext cx="9001125" cy="5037591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50375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내자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IV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정산처리는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마감처리 기능 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ZMMR0130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사용하여 수행함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송장</a:t>
            </a:r>
            <a:r>
              <a:rPr lang="en-US" altLang="ko-KR" dirty="0" smtClean="0"/>
              <a:t>(</a:t>
            </a:r>
            <a:r>
              <a:rPr lang="ko-KR" altLang="en-US" dirty="0" smtClean="0"/>
              <a:t>마감</a:t>
            </a:r>
            <a:r>
              <a:rPr lang="en-US" altLang="ko-KR" dirty="0" smtClean="0"/>
              <a:t>)</a:t>
            </a:r>
            <a:r>
              <a:rPr lang="ko-KR" altLang="en-US" dirty="0" smtClean="0"/>
              <a:t>관리</a:t>
            </a:r>
            <a:endParaRPr lang="ko-KR" altLang="en-US" dirty="0"/>
          </a:p>
          <a:p>
            <a:pPr marL="0" indent="0">
              <a:buNone/>
            </a:pP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Rectangle 49"/>
          <p:cNvSpPr>
            <a:spLocks noChangeArrowheads="1"/>
          </p:cNvSpPr>
          <p:nvPr/>
        </p:nvSpPr>
        <p:spPr bwMode="auto">
          <a:xfrm>
            <a:off x="987238" y="836613"/>
            <a:ext cx="7918638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ko-KR" altLang="en-US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과정 범위</a:t>
            </a:r>
            <a:endParaRPr lang="ko-KR" altLang="en-US" sz="16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568477838"/>
              </p:ext>
            </p:extLst>
          </p:nvPr>
        </p:nvGraphicFramePr>
        <p:xfrm>
          <a:off x="511629" y="1654622"/>
          <a:ext cx="8771161" cy="3203844"/>
        </p:xfrm>
        <a:graphic>
          <a:graphicData uri="http://schemas.openxmlformats.org/drawingml/2006/table">
            <a:tbl>
              <a:tblPr/>
              <a:tblGrid>
                <a:gridCol w="719364"/>
                <a:gridCol w="1407455"/>
                <a:gridCol w="985219"/>
                <a:gridCol w="969580"/>
                <a:gridCol w="1000857"/>
                <a:gridCol w="899207"/>
                <a:gridCol w="766281"/>
                <a:gridCol w="1041918"/>
                <a:gridCol w="106812"/>
                <a:gridCol w="874468"/>
              </a:tblGrid>
              <a:tr h="540677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구매오더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b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</a:b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전표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type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내역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구분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수입에서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/>
                      </a:r>
                      <a:b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</a:b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정산처리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/>
                      </a:r>
                      <a:b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</a:b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Zxxxxxx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분할지급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b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</a:b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정산처리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/>
                      </a:r>
                      <a:b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</a:b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(ZMMR0120)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IV</a:t>
                      </a: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내자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/>
                      </a:r>
                      <a:b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</a:b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정산처리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/>
                      </a:r>
                      <a:b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</a:b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(ZMMR0130)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위탁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/>
                      </a:r>
                      <a:b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</a:b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정산처리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/>
                      </a:r>
                      <a:b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</a:b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(MRKO)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임가공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/>
                      </a:r>
                      <a:b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</a:b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정산처리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/>
                      </a:r>
                      <a:b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</a:b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(MIRO)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altLang="en-US" sz="1100" dirty="0" err="1" smtClean="0">
                          <a:latin typeface="+mn-ea"/>
                          <a:ea typeface="+mn-ea"/>
                        </a:rPr>
                        <a:t>정산시</a:t>
                      </a:r>
                      <a:endParaRPr lang="en-US" altLang="ko-KR" sz="1100" dirty="0" smtClean="0">
                        <a:latin typeface="+mn-ea"/>
                        <a:ea typeface="+mn-ea"/>
                      </a:endParaRPr>
                    </a:p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수기 입력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</a:tr>
              <a:tr h="204859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NB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MRP, ROP </a:t>
                      </a: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구매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내자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O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E1, E2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859">
                <a:tc rowSpan="3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Z1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원부자재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상품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</a:t>
                      </a:r>
                    </a:p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수입자재 </a:t>
                      </a:r>
                      <a:r>
                        <a:rPr lang="ko-KR" sz="11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구매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내자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O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E1, E2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859">
                <a:tc vMerge="1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endParaRPr lang="ko-KR" sz="1100" dirty="0">
                        <a:latin typeface="���� ����"/>
                      </a:endParaRPr>
                    </a:p>
                  </a:txBody>
                  <a:tcPr marL="40012" marR="4001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ko-KR" sz="1100" dirty="0">
                        <a:latin typeface="���� ����"/>
                      </a:endParaRPr>
                    </a:p>
                  </a:txBody>
                  <a:tcPr marL="40012" marR="4001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외자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O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대상 외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204859">
                <a:tc vMerge="1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endParaRPr lang="ko-KR" sz="1100" dirty="0">
                        <a:latin typeface="���� ����"/>
                      </a:endParaRPr>
                    </a:p>
                  </a:txBody>
                  <a:tcPr marL="40012" marR="4001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ko-KR" sz="1100" dirty="0">
                        <a:latin typeface="���� ����"/>
                      </a:endParaRPr>
                    </a:p>
                  </a:txBody>
                  <a:tcPr marL="40012" marR="4001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Local LC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O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대상 외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204859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Z2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설비자재</a:t>
                      </a:r>
                      <a:r>
                        <a:rPr lang="en-US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(MRO</a:t>
                      </a: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포함</a:t>
                      </a:r>
                      <a:r>
                        <a:rPr lang="en-US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 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내자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O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E1, E2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859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ZC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위탁자재납품지시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내자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O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E1, E2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859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ZE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설비제작 구매</a:t>
                      </a:r>
                      <a:r>
                        <a:rPr lang="en-US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수입</a:t>
                      </a:r>
                      <a:r>
                        <a:rPr lang="en-US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204859">
                <a:tc rowSpan="3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ZS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설비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공사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sz="1100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금형구매</a:t>
                      </a:r>
                      <a:endParaRPr lang="en-US" altLang="ko-KR" sz="110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sz="110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투자성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SRM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비용성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PR:ZK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O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E1, E2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859">
                <a:tc vMerge="1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endParaRPr lang="ko-KR" sz="1100" dirty="0">
                        <a:latin typeface="���� ����"/>
                      </a:endParaRPr>
                    </a:p>
                  </a:txBody>
                  <a:tcPr marL="40012" marR="4001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ko-KR" sz="1100" dirty="0">
                        <a:latin typeface="���� ����"/>
                      </a:endParaRPr>
                    </a:p>
                  </a:txBody>
                  <a:tcPr marL="40012" marR="4001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투자성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PR:ZF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O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D1, D2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859">
                <a:tc vMerge="1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endParaRPr lang="ko-KR" sz="1100" dirty="0">
                        <a:latin typeface="���� ����"/>
                      </a:endParaRPr>
                    </a:p>
                  </a:txBody>
                  <a:tcPr marL="40012" marR="4001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ko-KR" sz="1100" dirty="0">
                        <a:latin typeface="���� ����"/>
                      </a:endParaRPr>
                    </a:p>
                  </a:txBody>
                  <a:tcPr marL="40012" marR="4001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금형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PR:ZG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O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D1, D2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859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ZY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LP(Lead Pay) </a:t>
                      </a: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오더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O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대상 외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204859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ZZ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Dropship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오더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영업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O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대상 외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204859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생산처리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외주임가공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O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sz="110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E1, E2</a:t>
                      </a:r>
                      <a:endParaRPr lang="ko-KR" sz="1100" dirty="0">
                        <a:latin typeface="+mn-ea"/>
                        <a:ea typeface="+mn-ea"/>
                      </a:endParaRPr>
                    </a:p>
                  </a:txBody>
                  <a:tcPr marL="40012" marR="4001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2" name="표 10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543396759"/>
              </p:ext>
            </p:extLst>
          </p:nvPr>
        </p:nvGraphicFramePr>
        <p:xfrm>
          <a:off x="615931" y="5257227"/>
          <a:ext cx="8666856" cy="1002053"/>
        </p:xfrm>
        <a:graphic>
          <a:graphicData uri="http://schemas.openxmlformats.org/drawingml/2006/table">
            <a:tbl>
              <a:tblPr/>
              <a:tblGrid>
                <a:gridCol w="954146"/>
                <a:gridCol w="869254"/>
                <a:gridCol w="1620184"/>
                <a:gridCol w="1136970"/>
                <a:gridCol w="2138430"/>
                <a:gridCol w="1947872"/>
              </a:tblGrid>
              <a:tr h="180308">
                <a:tc gridSpan="3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구매부서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　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일수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90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자금부서</a:t>
                      </a:r>
                      <a:endParaRPr lang="ko-KR" sz="90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64349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항목구분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보충코드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송장처리일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endParaRPr lang="ko-KR" sz="800" dirty="0">
                        <a:latin typeface="���� ����"/>
                      </a:endParaRPr>
                    </a:p>
                  </a:txBody>
                  <a:tcPr marL="50678" marR="5067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90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발행처리</a:t>
                      </a:r>
                      <a:endParaRPr lang="ko-KR" sz="90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90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만기일계산</a:t>
                      </a:r>
                      <a:endParaRPr lang="ko-KR" sz="90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</a:tr>
              <a:tr h="164349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원부자재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FF0000"/>
                          </a:solidFill>
                          <a:latin typeface="+mj-ea"/>
                          <a:ea typeface="+mj-ea"/>
                        </a:rPr>
                        <a:t>E1</a:t>
                      </a:r>
                      <a:endParaRPr lang="ko-KR" sz="90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15</a:t>
                      </a: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일</a:t>
                      </a:r>
                      <a:r>
                        <a:rPr 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,</a:t>
                      </a: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말일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60</a:t>
                      </a:r>
                      <a:r>
                        <a:rPr lang="ko-KR" sz="90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일</a:t>
                      </a:r>
                      <a:r>
                        <a:rPr lang="en-US" sz="90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,</a:t>
                      </a:r>
                      <a:endParaRPr lang="ko-KR" sz="90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다음</a:t>
                      </a:r>
                      <a:r>
                        <a:rPr 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15</a:t>
                      </a: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일</a:t>
                      </a:r>
                      <a:r>
                        <a:rPr 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말일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90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증빙일</a:t>
                      </a:r>
                      <a:r>
                        <a:rPr lang="en-US" sz="90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+ </a:t>
                      </a:r>
                      <a:r>
                        <a:rPr lang="ko-KR" sz="90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일수</a:t>
                      </a:r>
                      <a:endParaRPr lang="ko-KR" sz="90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64349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설비자재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FF0000"/>
                          </a:solidFill>
                          <a:latin typeface="+mj-ea"/>
                          <a:ea typeface="+mj-ea"/>
                        </a:rPr>
                        <a:t>E2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60</a:t>
                      </a: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일</a:t>
                      </a:r>
                      <a:r>
                        <a:rPr 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,90</a:t>
                      </a: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일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발행일</a:t>
                      </a:r>
                      <a:r>
                        <a:rPr 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+ </a:t>
                      </a: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일수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64349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900" dirty="0" err="1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금형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FF0000"/>
                          </a:solidFill>
                          <a:latin typeface="+mj-ea"/>
                          <a:ea typeface="+mj-ea"/>
                        </a:rPr>
                        <a:t>D1</a:t>
                      </a:r>
                      <a:endParaRPr lang="ko-KR" sz="90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계약일 수시개별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60</a:t>
                      </a:r>
                      <a:r>
                        <a:rPr lang="ko-KR" sz="90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일</a:t>
                      </a:r>
                      <a:endParaRPr lang="ko-KR" sz="90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90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매주 목요일</a:t>
                      </a:r>
                      <a:endParaRPr lang="ko-KR" sz="90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증빙일</a:t>
                      </a:r>
                      <a:r>
                        <a:rPr 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+ </a:t>
                      </a: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일수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64349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설비공사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FF0000"/>
                          </a:solidFill>
                          <a:latin typeface="+mj-ea"/>
                          <a:ea typeface="+mj-ea"/>
                        </a:rPr>
                        <a:t>D2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60</a:t>
                      </a: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일</a:t>
                      </a:r>
                      <a:r>
                        <a:rPr 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, 90</a:t>
                      </a: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일 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발행일</a:t>
                      </a:r>
                      <a:r>
                        <a:rPr 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+ </a:t>
                      </a:r>
                      <a:r>
                        <a:rPr 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일수</a:t>
                      </a:r>
                      <a:endParaRPr lang="ko-KR" sz="900" dirty="0">
                        <a:latin typeface="+mj-ea"/>
                        <a:ea typeface="+mj-ea"/>
                      </a:endParaRPr>
                    </a:p>
                  </a:txBody>
                  <a:tcPr marL="50678" marR="50678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11" name="正方形/長方形 21"/>
          <p:cNvSpPr>
            <a:spLocks noChangeArrowheads="1"/>
          </p:cNvSpPr>
          <p:nvPr/>
        </p:nvSpPr>
        <p:spPr bwMode="auto">
          <a:xfrm>
            <a:off x="5517678" y="1615849"/>
            <a:ext cx="1057318" cy="3348037"/>
          </a:xfrm>
          <a:prstGeom prst="rect">
            <a:avLst/>
          </a:prstGeom>
          <a:noFill/>
          <a:ln w="28575" algn="ctr">
            <a:solidFill>
              <a:srgbClr val="FF0000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ja-JP" altLang="en-US" sz="100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70447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02222660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기본적으로 내자에 대한 원부재료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저장품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설비자재 등은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상에 발주로 생성되며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 처리 후 입고 금액 기준으로 송장처리를 통한 대금지불 의뢰에 연계하여야 함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기본적으로 설비투자 및 금형의 내자에 대한 투자성 오더의 경우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전자견적을 통해 입찰이 이루어지고 견적금액 기준에 의거한 분할정산 조건으로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상에 발주로 생성됨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구매발주는 기성처리 후 단계별로 분할정산 기준에 따라 정산처리하여 대금지불 의뢰에 연계되어야 함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(“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분할정산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”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매뉴얼에서 발췌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외주임가공의 경우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생산전표에서 월합 집계된 가공비 내역을 합하여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송장처리 기능에서 마감처리를 수행함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발주가 없으므로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GL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계정을 직접 지정하여 송장전표 처리를 수행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내자입고 처리 후 업체와 단가변경이 발생하여 기 처리된 입고 금액과 상이한 경우에는 정산되어야하는 단가 기준을 금액 총합으로 재산정하여 추가 정산처리로 매입전표 처리함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조정단가의 총액을 입력 후 차후정산 처리를 수행하는 경우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b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</a:b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발생한 차액에 대해서 송장처리 수량만큼 재고가 존재하는 경우에는 재고금액에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송장처리 하는 수량만큼 재고가 존재하지 않는 경우에는 가격차이 계정으로 기표처리됨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955487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절차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(flow)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809376758"/>
              </p:ext>
            </p:extLst>
          </p:nvPr>
        </p:nvGraphicFramePr>
        <p:xfrm>
          <a:off x="408894" y="1330552"/>
          <a:ext cx="9001125" cy="5222648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52226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송장</a:t>
            </a:r>
            <a:r>
              <a:rPr lang="en-US" altLang="ko-KR" dirty="0" smtClean="0"/>
              <a:t>(</a:t>
            </a:r>
            <a:r>
              <a:rPr lang="ko-KR" altLang="en-US" dirty="0" smtClean="0"/>
              <a:t>마감</a:t>
            </a:r>
            <a:r>
              <a:rPr lang="en-US" altLang="ko-KR" dirty="0" smtClean="0"/>
              <a:t>)</a:t>
            </a:r>
            <a:r>
              <a:rPr lang="ko-KR" altLang="en-US" dirty="0" smtClean="0"/>
              <a:t>관리</a:t>
            </a:r>
            <a:endParaRPr lang="ko-KR" altLang="en-US" dirty="0"/>
          </a:p>
          <a:p>
            <a:pPr marL="0" indent="0">
              <a:buNone/>
            </a:pP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86469" y="1632857"/>
            <a:ext cx="2004332" cy="601418"/>
          </a:xfrm>
          <a:prstGeom prst="rect">
            <a:avLst/>
          </a:prstGeom>
          <a:solidFill>
            <a:srgbClr val="FFFF00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차후에 업데이트 필요</a:t>
            </a:r>
          </a:p>
        </p:txBody>
      </p:sp>
    </p:spTree>
    <p:extLst>
      <p:ext uri="{BB962C8B-B14F-4D97-AF65-F5344CB8AC3E}">
        <p14:creationId xmlns="" xmlns:p14="http://schemas.microsoft.com/office/powerpoint/2010/main" val="344255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송장</a:t>
            </a:r>
            <a:r>
              <a:rPr lang="en-US" altLang="ko-KR" dirty="0" smtClean="0"/>
              <a:t>(</a:t>
            </a:r>
            <a:r>
              <a:rPr lang="ko-KR" altLang="en-US" dirty="0" smtClean="0"/>
              <a:t>마감</a:t>
            </a:r>
            <a:r>
              <a:rPr lang="en-US" altLang="ko-KR" dirty="0" smtClean="0"/>
              <a:t>)</a:t>
            </a:r>
            <a:r>
              <a:rPr lang="ko-KR" altLang="en-US" dirty="0" smtClean="0"/>
              <a:t>관리</a:t>
            </a:r>
            <a:endParaRPr lang="ko-KR" altLang="en-US" dirty="0"/>
          </a:p>
          <a:p>
            <a:pPr marL="0" indent="0">
              <a:buNone/>
            </a:pP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440541025"/>
              </p:ext>
            </p:extLst>
          </p:nvPr>
        </p:nvGraphicFramePr>
        <p:xfrm>
          <a:off x="174170" y="1255033"/>
          <a:ext cx="9557659" cy="5200665"/>
        </p:xfrm>
        <a:graphic>
          <a:graphicData uri="http://schemas.openxmlformats.org/drawingml/2006/table">
            <a:tbl>
              <a:tblPr/>
              <a:tblGrid>
                <a:gridCol w="265894"/>
                <a:gridCol w="2467833"/>
                <a:gridCol w="2467833"/>
                <a:gridCol w="1063578"/>
                <a:gridCol w="1065655"/>
                <a:gridCol w="1113433"/>
                <a:gridCol w="1113433"/>
              </a:tblGrid>
              <a:tr h="39891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구분</a:t>
                      </a:r>
                    </a:p>
                  </a:txBody>
                  <a:tcPr marL="7415" marR="7415" marT="741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업무처리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내역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T</a:t>
                      </a:r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코드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MIRO</a:t>
                      </a:r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의 경우</a:t>
                      </a:r>
                      <a:br>
                        <a:rPr lang="ko-KR" alt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</a:br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처리옵션</a:t>
                      </a:r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MM</a:t>
                      </a:r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송장전표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FI</a:t>
                      </a:r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회계전표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(MM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송장 생성 시 자동생성됨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68414">
                <a:tc rowSpan="12"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AP</a:t>
                      </a:r>
                    </a:p>
                  </a:txBody>
                  <a:tcPr marL="7415" marR="7415" marT="741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내자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IV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마감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월합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(15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일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말일 자재대금 통합 지급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ZMMR0130</a:t>
                      </a: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(</a:t>
                      </a:r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MIRO</a:t>
                      </a:r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의 월합기능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생성됨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(51056</a:t>
                      </a: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xxxxx)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생성됨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(51</a:t>
                      </a: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xxxxxxxx)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841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분할정산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개별합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분할정산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ZMMR0120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MIRO</a:t>
                      </a:r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의 분할정산기능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생성됨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(51056</a:t>
                      </a: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xxxxx)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생성됨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(51</a:t>
                      </a: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xxxxxxxx)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312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위탁재고정산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월합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임대창고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,15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일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말일 자재대금 통합 지급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MRKO (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표준 위탁정산기능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생성없음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생성됨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(51</a:t>
                      </a: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xxxxxxxx)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941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임가공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정산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업체에 대금 지급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외주가공비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이륜제품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붓싱 가공비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b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</a:b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*</a:t>
                      </a:r>
                      <a:r>
                        <a:rPr lang="ko-KR" altLang="en-US" sz="1000" b="1" i="0" u="none" strike="noStrike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가공비 월합</a:t>
                      </a:r>
                      <a:r>
                        <a:rPr lang="en-US" altLang="ko-KR" sz="1000" b="1" i="0" u="none" strike="noStrike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(15,</a:t>
                      </a:r>
                      <a:r>
                        <a:rPr lang="ko-KR" altLang="en-US" sz="1000" b="1" i="0" u="none" strike="noStrike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말일</a:t>
                      </a:r>
                      <a:r>
                        <a:rPr lang="en-US" altLang="ko-KR" sz="1000" b="1" i="0" u="none" strike="noStrike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) </a:t>
                      </a:r>
                      <a:r>
                        <a:rPr lang="ko-KR" altLang="en-US" sz="1000" b="1" i="0" u="none" strike="noStrike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확인하여 마감일자에 송장처리함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MIRO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1" i="0" u="none" strike="noStrike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옵션</a:t>
                      </a:r>
                      <a:r>
                        <a:rPr lang="en-US" altLang="ko-KR" sz="1000" b="1" i="0" u="none" strike="noStrike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: 1. </a:t>
                      </a:r>
                      <a:r>
                        <a:rPr lang="ko-KR" altLang="en-US" sz="1000" b="1" i="0" u="none" strike="noStrike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송장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/>
                      </a:r>
                      <a:b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</a:b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*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GL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계정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TAB 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사용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생성됨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(51056</a:t>
                      </a: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xxxxx)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생성됨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(51</a:t>
                      </a: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xxxxxxxx)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841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↓↓↓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내자</a:t>
                      </a: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IV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마감 이후 단가소급 조정 등 추가</a:t>
                      </a: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차감 정산 필요시에 아래의 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"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추가정산</a:t>
                      </a: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"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처리를 수행함</a:t>
                      </a:r>
                    </a:p>
                  </a:txBody>
                  <a:tcPr marL="7415" marR="7415" marT="741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7415" marR="7415" marT="741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7415" marR="7415" marT="7415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32624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추가정산처리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업체에 대금 추가 정산 지급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단가차액을 총합하여 정산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MIRO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1" i="0" u="none" strike="noStrike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옵션</a:t>
                      </a:r>
                      <a:r>
                        <a:rPr lang="en-US" altLang="ko-KR" sz="1000" b="1" i="0" u="none" strike="noStrike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: 3. </a:t>
                      </a:r>
                      <a:r>
                        <a:rPr lang="ko-KR" altLang="en-US" sz="1000" b="1" i="0" u="none" strike="noStrike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차후 차변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/>
                      </a:r>
                      <a:b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</a:b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*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PO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참조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TAB 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사용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생성됨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(51056</a:t>
                      </a: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xxxxx)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생성됨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(51</a:t>
                      </a: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xxxxxxxx)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24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업체에 대금 차감 정산 지급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단가차액을 총합하여 정산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MIRO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1" i="0" u="none" strike="noStrike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옵션</a:t>
                      </a:r>
                      <a:r>
                        <a:rPr lang="en-US" altLang="ko-KR" sz="1000" b="1" i="0" u="none" strike="noStrike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: 4. </a:t>
                      </a:r>
                      <a:r>
                        <a:rPr lang="ko-KR" altLang="en-US" sz="1000" b="1" i="0" u="none" strike="noStrike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차후대변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/>
                      </a:r>
                      <a:b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</a:b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*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PO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참조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TAB 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사용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생성됨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(51056</a:t>
                      </a: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xxxxx)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생성됨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(51</a:t>
                      </a: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xxxxxxxx)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312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↓↓↓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취소 및 전표 조회는 아래의 기능에서 대응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7415" marR="7415" marT="741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7415" marR="7415" marT="741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7415" marR="7415" marT="741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7415" marR="7415" marT="741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7415" marR="7415" marT="7415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39891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취소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송장취소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원 전표를 참조하여 취소처리 수행함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MR8M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생성됨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(51056</a:t>
                      </a: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xxxxx)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1" i="0" u="none" strike="noStrike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지급보류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*회계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(FI) 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에서 취소처리 필요함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841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전표조회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송장전표조회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표준기능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: MM)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MIR5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조회가능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후속전표로 연계조회됨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26841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송장전표조회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개발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Report 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기능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ZMMR0190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조회가능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후속전표로 연계조회됨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17053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회계전표조회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표준기능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: FI)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FB03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조회가능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8414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AR</a:t>
                      </a:r>
                    </a:p>
                  </a:txBody>
                  <a:tcPr marL="7415" marR="7415" marT="741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폐기 매각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AR 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전표 생성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발생시 개별 전표 생성후 결재 진행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FB70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생성됨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841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원재료 매출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AR 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전표 생성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발생시 개별 전표 생성후 결재 진행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FB70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생성됨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53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전표조회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회계전표조회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FB03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조회가능</a:t>
                      </a:r>
                    </a:p>
                  </a:txBody>
                  <a:tcPr marL="7415" marR="7415" marT="74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" name="Rectangle 10"/>
          <p:cNvSpPr/>
          <p:nvPr/>
        </p:nvSpPr>
        <p:spPr>
          <a:xfrm>
            <a:off x="6377668" y="402773"/>
            <a:ext cx="3375931" cy="783901"/>
          </a:xfrm>
          <a:prstGeom prst="rect">
            <a:avLst/>
          </a:prstGeom>
          <a:solidFill>
            <a:srgbClr val="FFFF00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tx1"/>
                </a:solidFill>
              </a:rPr>
              <a:t>MM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을 중심으로한 구매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/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자재의 마감처리는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기본적으로 </a:t>
            </a:r>
            <a:r>
              <a:rPr lang="en-US" altLang="ko-KR" b="1" dirty="0" smtClean="0">
                <a:solidFill>
                  <a:srgbClr val="FF0000"/>
                </a:solidFill>
              </a:rPr>
              <a:t>MM</a:t>
            </a:r>
            <a:r>
              <a:rPr lang="ko-KR" altLang="en-US" b="1" dirty="0" smtClean="0">
                <a:solidFill>
                  <a:srgbClr val="FF0000"/>
                </a:solidFill>
              </a:rPr>
              <a:t>송장전표 처리</a:t>
            </a:r>
            <a:r>
              <a:rPr lang="ko-KR" altLang="en-US" b="1" dirty="0" smtClean="0">
                <a:solidFill>
                  <a:schemeClr val="tx1"/>
                </a:solidFill>
              </a:rPr>
              <a:t>를 수행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단</a:t>
            </a:r>
            <a:r>
              <a:rPr lang="en-US" altLang="ko-KR" sz="1200" dirty="0" smtClean="0">
                <a:solidFill>
                  <a:schemeClr val="tx1"/>
                </a:solidFill>
              </a:rPr>
              <a:t>, </a:t>
            </a:r>
            <a:r>
              <a:rPr lang="ko-KR" altLang="en-US" b="1" dirty="0" smtClean="0">
                <a:solidFill>
                  <a:schemeClr val="tx1"/>
                </a:solidFill>
              </a:rPr>
              <a:t>매각</a:t>
            </a:r>
            <a:r>
              <a:rPr lang="en-US" altLang="ko-KR" b="1" dirty="0" smtClean="0">
                <a:solidFill>
                  <a:schemeClr val="tx1"/>
                </a:solidFill>
              </a:rPr>
              <a:t>/</a:t>
            </a:r>
            <a:r>
              <a:rPr lang="ko-KR" altLang="en-US" b="1" dirty="0" smtClean="0">
                <a:solidFill>
                  <a:schemeClr val="tx1"/>
                </a:solidFill>
              </a:rPr>
              <a:t>원재료매출의 정산처리에 한해서는 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1200" b="1" dirty="0" smtClean="0">
                <a:solidFill>
                  <a:schemeClr val="tx1"/>
                </a:solidFill>
              </a:rPr>
              <a:t>AR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전표를 직접 기표처리하여 마감 수행함</a:t>
            </a:r>
          </a:p>
        </p:txBody>
      </p:sp>
    </p:spTree>
    <p:extLst>
      <p:ext uri="{BB962C8B-B14F-4D97-AF65-F5344CB8AC3E}">
        <p14:creationId xmlns="" xmlns:p14="http://schemas.microsoft.com/office/powerpoint/2010/main" val="718562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897517" y="832078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송장</a:t>
            </a:r>
            <a:r>
              <a:rPr lang="en-US" altLang="ko-KR" dirty="0" smtClean="0"/>
              <a:t>(</a:t>
            </a:r>
            <a:r>
              <a:rPr lang="ko-KR" altLang="en-US" dirty="0" smtClean="0"/>
              <a:t>마감</a:t>
            </a:r>
            <a:r>
              <a:rPr lang="en-US" altLang="ko-KR" dirty="0" smtClean="0"/>
              <a:t>)</a:t>
            </a:r>
            <a:r>
              <a:rPr lang="ko-KR" altLang="en-US" dirty="0" smtClean="0"/>
              <a:t>관리</a:t>
            </a:r>
            <a:endParaRPr lang="ko-KR" altLang="en-US" dirty="0"/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" name="Group 18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344387214"/>
              </p:ext>
            </p:extLst>
          </p:nvPr>
        </p:nvGraphicFramePr>
        <p:xfrm>
          <a:off x="432707" y="1815647"/>
          <a:ext cx="9128546" cy="4435143"/>
        </p:xfrm>
        <a:graphic>
          <a:graphicData uri="http://schemas.openxmlformats.org/drawingml/2006/table">
            <a:tbl>
              <a:tblPr/>
              <a:tblGrid>
                <a:gridCol w="529992"/>
                <a:gridCol w="2327508"/>
                <a:gridCol w="3518807"/>
                <a:gridCol w="1228662"/>
                <a:gridCol w="1523577"/>
              </a:tblGrid>
              <a:tr h="39720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단원명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관련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T-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분할별 개별생성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(AP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자동 생성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발생시 마감 전표 상신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설비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금형 분할정산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ZMMR0120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지급보충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(D1, D2)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Arial" charset="0"/>
                        </a:rPr>
                        <a:t>월합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Arial" charset="0"/>
                        </a:rPr>
                        <a:t>(AP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Arial" charset="0"/>
                        </a:rPr>
                        <a:t>자동 생성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Arial" charset="0"/>
                        </a:rPr>
                        <a:t>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15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말일 마감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원부자재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설비자재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ZMMR0130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지급보충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(E1, E2)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표준 송장전표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(MIRO)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 수동생성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(AP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자동 생성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송장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외주가공비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사내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도급비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MIRO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GL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계정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TAB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사용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단가 차이 정산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(MIRO)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수동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(AP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자동 생성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차후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차변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대변 처리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MIRO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옵션 선택 유의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(3, 4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선택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5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위탁정산 월합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(AP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자동 생성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위탁 자재 정산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200" dirty="0" smtClean="0">
                          <a:solidFill>
                            <a:srgbClr val="000000"/>
                          </a:solidFill>
                          <a:latin typeface="+mj-lt"/>
                          <a:ea typeface="+mn-ea"/>
                        </a:rPr>
                        <a:t>MRKO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창원에서 발생함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6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송장전표 취소처리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송장 취소처리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MR8M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지급보류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회계취소는 별도처리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(FI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수행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AP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전표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(AP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수동 생성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) 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SAP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에서 직접 회계전표 기표처리 하지 않음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*PLAS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에서 직접 처리 수행함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-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PLAS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처리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7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AR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전표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(AR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수동 생성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발생시 마감 전표 상신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연설매각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임대료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FB70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+mj-lt"/>
                          <a:ea typeface="+mn-ea"/>
                        </a:rPr>
                        <a:t>회계전표 직접 기표</a:t>
                      </a:r>
                      <a:endParaRPr lang="ko-KR" altLang="en-US" sz="1200" dirty="0">
                        <a:latin typeface="+mj-lt"/>
                        <a:ea typeface="+mn-ea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897517" y="832078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송장</a:t>
            </a:r>
            <a:r>
              <a:rPr lang="en-US" altLang="ko-KR" dirty="0" smtClean="0"/>
              <a:t>(</a:t>
            </a:r>
            <a:r>
              <a:rPr lang="ko-KR" altLang="en-US" dirty="0" smtClean="0"/>
              <a:t>마감</a:t>
            </a:r>
            <a:r>
              <a:rPr lang="en-US" altLang="ko-KR" dirty="0" smtClean="0"/>
              <a:t>)</a:t>
            </a:r>
            <a:r>
              <a:rPr lang="ko-KR" altLang="en-US" dirty="0" smtClean="0"/>
              <a:t>관리</a:t>
            </a:r>
            <a:endParaRPr lang="ko-KR" altLang="en-US" dirty="0"/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485413" y="135327"/>
            <a:ext cx="1268185" cy="485160"/>
          </a:xfrm>
          <a:prstGeom prst="rect">
            <a:avLst/>
          </a:prstGeom>
          <a:solidFill>
            <a:srgbClr val="FFFF00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schemeClr val="tx1"/>
                </a:solidFill>
              </a:rPr>
              <a:t>단원과</a:t>
            </a:r>
            <a:r>
              <a:rPr lang="ko-KR" altLang="en-US" b="1">
                <a:solidFill>
                  <a:schemeClr val="tx1"/>
                </a:solidFill>
              </a:rPr>
              <a:t>목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  <p:graphicFrame>
        <p:nvGraphicFramePr>
          <p:cNvPr id="10" name="Group 18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518182680"/>
              </p:ext>
            </p:extLst>
          </p:nvPr>
        </p:nvGraphicFramePr>
        <p:xfrm>
          <a:off x="432707" y="1815647"/>
          <a:ext cx="9128546" cy="4435143"/>
        </p:xfrm>
        <a:graphic>
          <a:graphicData uri="http://schemas.openxmlformats.org/drawingml/2006/table">
            <a:tbl>
              <a:tblPr/>
              <a:tblGrid>
                <a:gridCol w="529992"/>
                <a:gridCol w="2327508"/>
                <a:gridCol w="3518807"/>
                <a:gridCol w="1228662"/>
                <a:gridCol w="1523577"/>
              </a:tblGrid>
              <a:tr h="39720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단원명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관련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T-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분할별 개별생성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(AP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자동 생성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발생시 마감 전표 상신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설비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금형 분할정산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ZMMR0120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지급보충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(D1, D2)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Arial" charset="0"/>
                        </a:rPr>
                        <a:t>월합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Arial" charset="0"/>
                        </a:rPr>
                        <a:t>(AP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Arial" charset="0"/>
                        </a:rPr>
                        <a:t>자동 생성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Arial" charset="0"/>
                        </a:rPr>
                        <a:t>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15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말일 마감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원부자재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설비자재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ZMMR0130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지급보충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(E1, E2)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표준 송장전표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(MIRO)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 수동생성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(AP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자동 생성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송장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외주가공비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사내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도급비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MIRO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GL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계정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TAB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사용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단가 차이 정산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(MIRO)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수동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(AP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자동 생성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차후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차변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대변 처리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MIRO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옵션 선택 유의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(3, 4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선택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5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위탁정산 월합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(AP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자동 생성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위탁 자재 정산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200" dirty="0" smtClean="0">
                          <a:solidFill>
                            <a:srgbClr val="000000"/>
                          </a:solidFill>
                          <a:latin typeface="+mj-lt"/>
                          <a:ea typeface="+mn-ea"/>
                        </a:rPr>
                        <a:t>MRKO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창원에서 발생함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6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송장전표 취소처리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송장 취소처리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MR8M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지급보류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회계취소는 별도처리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(FI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수행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AP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전표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(AP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수동 생성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) 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SAP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에서 직접 회계전표 기표처리 하지 않음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*PLAS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에서 직접 처리 수행함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-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PLAS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처리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7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AR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전표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(AR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수동 생성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발생시 마감 전표 상신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연설매각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임대료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FB70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+mj-lt"/>
                          <a:ea typeface="+mn-ea"/>
                        </a:rPr>
                        <a:t>회계전표 직접 기표</a:t>
                      </a:r>
                      <a:endParaRPr lang="ko-KR" altLang="en-US" sz="1200" dirty="0">
                        <a:latin typeface="+mj-lt"/>
                        <a:ea typeface="+mn-ea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正方形/長方形 21"/>
          <p:cNvSpPr>
            <a:spLocks noChangeArrowheads="1"/>
          </p:cNvSpPr>
          <p:nvPr/>
        </p:nvSpPr>
        <p:spPr bwMode="auto">
          <a:xfrm>
            <a:off x="348342" y="2149249"/>
            <a:ext cx="9263743" cy="552790"/>
          </a:xfrm>
          <a:prstGeom prst="rect">
            <a:avLst/>
          </a:prstGeom>
          <a:noFill/>
          <a:ln w="28575" algn="ctr">
            <a:solidFill>
              <a:srgbClr val="FF0000"/>
            </a:solidFill>
            <a:prstDash val="solid"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ja-JP" altLang="en-US" sz="100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94708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714319564"/>
              </p:ext>
            </p:extLst>
          </p:nvPr>
        </p:nvGraphicFramePr>
        <p:xfrm>
          <a:off x="344488" y="1281670"/>
          <a:ext cx="9215437" cy="5081204"/>
        </p:xfrm>
        <a:graphic>
          <a:graphicData uri="http://schemas.openxmlformats.org/drawingml/2006/table">
            <a:tbl>
              <a:tblPr/>
              <a:tblGrid>
                <a:gridCol w="7068683"/>
                <a:gridCol w="2146754"/>
              </a:tblGrid>
              <a:tr h="4462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1-1.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마감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)-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분할지급 검수 및 정산처리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설비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금형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투자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분할지급 검수 및 정산처리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Check</a:t>
                      </a:r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‘V’ 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체크</a:t>
                      </a:r>
                      <a:endParaRPr lang="en-US" altLang="ko-KR" sz="11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②분할지급 클릭한다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pPr marL="228600" marR="0" lvl="0" indent="-22860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※)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설비투자중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잔금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100%</a:t>
                      </a:r>
                    </a:p>
                    <a:p>
                      <a:pPr marL="228600" marR="0" lvl="0" indent="-22860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200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만원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~1000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만원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미만금액에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대해서는 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     ZMMR0130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에서 마감처리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588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설비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금형투자중 분할지급은 개별전표를 생성하여 발생시마다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PLAS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공사 완료보고서 첨부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맵핑하여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승인프로세스 진행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부자재중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FB70, MIRO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송장마감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차후차변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차후대변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대해서도 처리 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PLAS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전표 결재서 세부내역첨부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575851112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물류 송장 검증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분개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분할지급 검수 및 정산처리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ZMMR0120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분할지급 검수 및 정산처리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404507" y="1720908"/>
            <a:ext cx="6017079" cy="2753120"/>
          </a:xfrm>
          <a:prstGeom prst="rect">
            <a:avLst/>
          </a:prstGeom>
          <a:noFill/>
          <a:ln w="19050">
            <a:solidFill>
              <a:srgbClr val="0000FF"/>
            </a:solidFill>
            <a:prstDash val="sysDash"/>
            <a:miter lim="800000"/>
            <a:headEnd/>
            <a:tailEnd/>
          </a:ln>
        </p:spPr>
      </p:pic>
      <p:sp>
        <p:nvSpPr>
          <p:cNvPr id="18" name="직사각형 17"/>
          <p:cNvSpPr/>
          <p:nvPr/>
        </p:nvSpPr>
        <p:spPr>
          <a:xfrm>
            <a:off x="3472543" y="2430234"/>
            <a:ext cx="478972" cy="190501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3461657" y="4237264"/>
            <a:ext cx="5943600" cy="155122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3179337" y="4188952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3238385" y="2420030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18421" y="1560739"/>
            <a:ext cx="2724829" cy="22274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" name="직사각형 36"/>
          <p:cNvSpPr/>
          <p:nvPr/>
        </p:nvSpPr>
        <p:spPr>
          <a:xfrm>
            <a:off x="1118507" y="2185306"/>
            <a:ext cx="979714" cy="843644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38" name="구부러진 연결선 56"/>
          <p:cNvCxnSpPr/>
          <p:nvPr/>
        </p:nvCxnSpPr>
        <p:spPr>
          <a:xfrm>
            <a:off x="2098221" y="2367643"/>
            <a:ext cx="1298122" cy="514350"/>
          </a:xfrm>
          <a:prstGeom prst="curvedConnector3">
            <a:avLst>
              <a:gd name="adj1" fmla="val 50000"/>
            </a:avLst>
          </a:prstGeom>
          <a:ln w="19050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사각형 설명선 40"/>
          <p:cNvSpPr/>
          <p:nvPr/>
        </p:nvSpPr>
        <p:spPr>
          <a:xfrm>
            <a:off x="783773" y="4106634"/>
            <a:ext cx="1216477" cy="783773"/>
          </a:xfrm>
          <a:prstGeom prst="wedgeRectCallout">
            <a:avLst>
              <a:gd name="adj1" fmla="val 7815"/>
              <a:gd name="adj2" fmla="val -193815"/>
            </a:avLst>
          </a:prstGeom>
          <a:noFill/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/>
            <a:r>
              <a:rPr lang="en-US" altLang="ko-KR" sz="800" dirty="0" smtClean="0">
                <a:solidFill>
                  <a:schemeClr val="tx1"/>
                </a:solidFill>
              </a:rPr>
              <a:t>ZMMR0120</a:t>
            </a:r>
            <a:r>
              <a:rPr lang="ko-KR" altLang="en-US" sz="800" dirty="0" smtClean="0">
                <a:solidFill>
                  <a:schemeClr val="tx1"/>
                </a:solidFill>
              </a:rPr>
              <a:t>을 실행후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ko-KR" altLang="en-US" sz="800" dirty="0" smtClean="0">
                <a:solidFill>
                  <a:schemeClr val="tx1"/>
                </a:solidFill>
              </a:rPr>
              <a:t>플랜트</a:t>
            </a:r>
            <a:r>
              <a:rPr lang="en-US" altLang="ko-KR" sz="800" dirty="0" smtClean="0">
                <a:solidFill>
                  <a:schemeClr val="tx1"/>
                </a:solidFill>
              </a:rPr>
              <a:t>(1200,1300)</a:t>
            </a:r>
          </a:p>
          <a:p>
            <a:pPr marL="92075" indent="-92075" algn="l"/>
            <a:r>
              <a:rPr lang="ko-KR" altLang="en-US" sz="800" dirty="0" smtClean="0">
                <a:solidFill>
                  <a:schemeClr val="tx1"/>
                </a:solidFill>
              </a:rPr>
              <a:t>전표타입</a:t>
            </a:r>
            <a:r>
              <a:rPr lang="en-US" altLang="ko-KR" sz="800" dirty="0" smtClean="0">
                <a:solidFill>
                  <a:schemeClr val="tx1"/>
                </a:solidFill>
              </a:rPr>
              <a:t>(ZS)</a:t>
            </a:r>
          </a:p>
          <a:p>
            <a:pPr marL="92075" indent="-92075" algn="l"/>
            <a:r>
              <a:rPr lang="ko-KR" altLang="en-US" sz="800" dirty="0" smtClean="0">
                <a:solidFill>
                  <a:schemeClr val="tx1"/>
                </a:solidFill>
              </a:rPr>
              <a:t>구매그룹</a:t>
            </a:r>
            <a:r>
              <a:rPr lang="en-US" altLang="ko-KR" sz="800" dirty="0" smtClean="0">
                <a:solidFill>
                  <a:schemeClr val="tx1"/>
                </a:solidFill>
              </a:rPr>
              <a:t>(</a:t>
            </a:r>
            <a:r>
              <a:rPr lang="ko-KR" altLang="en-US" sz="800" dirty="0" smtClean="0">
                <a:solidFill>
                  <a:schemeClr val="tx1"/>
                </a:solidFill>
              </a:rPr>
              <a:t>담당자</a:t>
            </a:r>
            <a:r>
              <a:rPr lang="en-US" altLang="ko-KR" sz="800" dirty="0" smtClean="0">
                <a:solidFill>
                  <a:schemeClr val="tx1"/>
                </a:solidFill>
              </a:rPr>
              <a:t>)</a:t>
            </a:r>
          </a:p>
          <a:p>
            <a:pPr marL="92075" indent="-92075" algn="l"/>
            <a:r>
              <a:rPr lang="ko-KR" altLang="en-US" sz="800" dirty="0" smtClean="0">
                <a:solidFill>
                  <a:schemeClr val="tx1"/>
                </a:solidFill>
              </a:rPr>
              <a:t>자재그룹</a:t>
            </a:r>
            <a:r>
              <a:rPr lang="en-US" altLang="ko-KR" sz="800" dirty="0" smtClean="0">
                <a:solidFill>
                  <a:schemeClr val="tx1"/>
                </a:solidFill>
              </a:rPr>
              <a:t>(ZF,ZG)</a:t>
            </a:r>
            <a:endParaRPr lang="ko-KR" altLang="en-US" sz="800" dirty="0" smtClean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041573" y="5129890"/>
            <a:ext cx="1458684" cy="304800"/>
          </a:xfrm>
          <a:prstGeom prst="rect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smtClean="0">
                <a:solidFill>
                  <a:schemeClr val="tx1"/>
                </a:solidFill>
              </a:rPr>
              <a:t>금액확인 필요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71297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74799099"/>
              </p:ext>
            </p:extLst>
          </p:nvPr>
        </p:nvGraphicFramePr>
        <p:xfrm>
          <a:off x="344488" y="1281670"/>
          <a:ext cx="9215437" cy="5078309"/>
        </p:xfrm>
        <a:graphic>
          <a:graphicData uri="http://schemas.openxmlformats.org/drawingml/2006/table">
            <a:tbl>
              <a:tblPr/>
              <a:tblGrid>
                <a:gridCol w="7068683"/>
                <a:gridCol w="2146754"/>
              </a:tblGrid>
              <a:tr h="4462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1-2.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마감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)-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분할지급 검수 및 정산처리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설비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금형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투자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분할지급 검수 및 정산처리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①세금코드 입력</a:t>
                      </a:r>
                      <a:endParaRPr lang="en-US" altLang="ko-KR" sz="11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②지급조건입력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③지급보충방법 입력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④전산처리 실행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⑤검수전표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,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정산전표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,</a:t>
                      </a:r>
                    </a:p>
                    <a:p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  </a:t>
                      </a:r>
                      <a:r>
                        <a:rPr kumimoji="1" lang="ko-KR" altLang="en-US" sz="1100" dirty="0" err="1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성공메세지란에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표기됨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pPr marL="228600" marR="0" lvl="0" indent="-22860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pPr marL="228600" marR="0" lvl="0" indent="-22860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※)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설비투자중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잔금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100%</a:t>
                      </a:r>
                    </a:p>
                    <a:p>
                      <a:pPr marL="228600" marR="0" lvl="0" indent="-22860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200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만원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~1000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만원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미만금액에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대해서는 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     ZMMR0130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에서 마감처리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588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설비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금형투자중 분할지급은 개별전표를 생성하여 발생시마다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PLAS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공사 완료보고서 첨부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맵핑하여 승인프로세스 진행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부자재중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FB70, MIRO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송장마감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차후차변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차후대변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대해서도 처리 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PLAS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전표 결재서 세부내역첨부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43693891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물류 송장 검증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분개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분할지급 검수 및 정산처리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ZMMR0120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분할지급 검수 및 정산처리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72169" y="1577069"/>
            <a:ext cx="4450896" cy="2906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1669" name="Picture 5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929368" y="4696507"/>
            <a:ext cx="5985782" cy="912358"/>
          </a:xfrm>
          <a:prstGeom prst="rect">
            <a:avLst/>
          </a:prstGeom>
          <a:noFill/>
          <a:ln w="12700">
            <a:solidFill>
              <a:srgbClr val="0000FF"/>
            </a:solidFill>
            <a:prstDash val="sysDash"/>
            <a:miter lim="800000"/>
            <a:headEnd/>
            <a:tailEnd/>
          </a:ln>
        </p:spPr>
      </p:pic>
      <p:sp>
        <p:nvSpPr>
          <p:cNvPr id="37" name="사각형 설명선 36"/>
          <p:cNvSpPr/>
          <p:nvPr/>
        </p:nvSpPr>
        <p:spPr>
          <a:xfrm>
            <a:off x="4234542" y="2473778"/>
            <a:ext cx="1872343" cy="383722"/>
          </a:xfrm>
          <a:prstGeom prst="wedgeRectCallout">
            <a:avLst>
              <a:gd name="adj1" fmla="val -113122"/>
              <a:gd name="adj2" fmla="val 16580"/>
            </a:avLst>
          </a:prstGeom>
          <a:noFill/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800" dirty="0" smtClean="0">
                <a:solidFill>
                  <a:schemeClr val="tx1"/>
                </a:solidFill>
              </a:rPr>
              <a:t>지급조건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ctr"/>
            <a:r>
              <a:rPr lang="ko-KR" altLang="en-US" sz="800" dirty="0" err="1" smtClean="0">
                <a:solidFill>
                  <a:schemeClr val="tx1"/>
                </a:solidFill>
              </a:rPr>
              <a:t>금형</a:t>
            </a:r>
            <a:r>
              <a:rPr lang="ko-KR" altLang="en-US" sz="800" dirty="0" smtClean="0">
                <a:solidFill>
                  <a:schemeClr val="tx1"/>
                </a:solidFill>
              </a:rPr>
              <a:t> </a:t>
            </a:r>
            <a:r>
              <a:rPr lang="en-US" altLang="ko-KR" sz="800" dirty="0" smtClean="0">
                <a:solidFill>
                  <a:schemeClr val="tx1"/>
                </a:solidFill>
              </a:rPr>
              <a:t>: K600 </a:t>
            </a:r>
            <a:r>
              <a:rPr lang="ko-KR" altLang="en-US" sz="800" dirty="0" smtClean="0">
                <a:solidFill>
                  <a:schemeClr val="tx1"/>
                </a:solidFill>
              </a:rPr>
              <a:t>구매카드</a:t>
            </a:r>
            <a:r>
              <a:rPr lang="en-US" altLang="ko-KR" sz="800" dirty="0" smtClean="0">
                <a:solidFill>
                  <a:schemeClr val="tx1"/>
                </a:solidFill>
              </a:rPr>
              <a:t>/60</a:t>
            </a:r>
            <a:r>
              <a:rPr lang="ko-KR" altLang="en-US" sz="800" dirty="0" smtClean="0">
                <a:solidFill>
                  <a:schemeClr val="tx1"/>
                </a:solidFill>
              </a:rPr>
              <a:t>일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ctr"/>
            <a:r>
              <a:rPr lang="ko-KR" altLang="en-US" sz="800" dirty="0" smtClean="0">
                <a:solidFill>
                  <a:schemeClr val="tx1"/>
                </a:solidFill>
              </a:rPr>
              <a:t>설비공사</a:t>
            </a:r>
            <a:r>
              <a:rPr lang="en-US" altLang="ko-KR" sz="800" dirty="0" smtClean="0">
                <a:solidFill>
                  <a:schemeClr val="tx1"/>
                </a:solidFill>
              </a:rPr>
              <a:t>: K900 </a:t>
            </a:r>
            <a:r>
              <a:rPr lang="ko-KR" altLang="en-US" sz="800" dirty="0" smtClean="0">
                <a:solidFill>
                  <a:schemeClr val="tx1"/>
                </a:solidFill>
              </a:rPr>
              <a:t>구매카드</a:t>
            </a:r>
            <a:r>
              <a:rPr lang="en-US" altLang="ko-KR" sz="800" dirty="0" smtClean="0">
                <a:solidFill>
                  <a:schemeClr val="tx1"/>
                </a:solidFill>
              </a:rPr>
              <a:t>/90</a:t>
            </a:r>
            <a:r>
              <a:rPr lang="ko-KR" altLang="en-US" sz="800" dirty="0" smtClean="0">
                <a:solidFill>
                  <a:schemeClr val="tx1"/>
                </a:solidFill>
              </a:rPr>
              <a:t>일</a:t>
            </a:r>
          </a:p>
        </p:txBody>
      </p:sp>
      <p:sp>
        <p:nvSpPr>
          <p:cNvPr id="38" name="사각형 설명선 37"/>
          <p:cNvSpPr/>
          <p:nvPr/>
        </p:nvSpPr>
        <p:spPr>
          <a:xfrm>
            <a:off x="4395106" y="3116036"/>
            <a:ext cx="1872343" cy="383722"/>
          </a:xfrm>
          <a:prstGeom prst="wedgeRectCallout">
            <a:avLst>
              <a:gd name="adj1" fmla="val -122715"/>
              <a:gd name="adj2" fmla="val -125972"/>
            </a:avLst>
          </a:prstGeom>
          <a:noFill/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800" dirty="0" smtClean="0">
                <a:solidFill>
                  <a:schemeClr val="tx1"/>
                </a:solidFill>
              </a:rPr>
              <a:t>지급보충 방법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ctr"/>
            <a:r>
              <a:rPr lang="en-US" altLang="ko-KR" sz="800" dirty="0" smtClean="0">
                <a:solidFill>
                  <a:schemeClr val="tx1"/>
                </a:solidFill>
              </a:rPr>
              <a:t>D1 </a:t>
            </a:r>
            <a:r>
              <a:rPr lang="ko-KR" altLang="en-US" sz="800" dirty="0" err="1" smtClean="0">
                <a:solidFill>
                  <a:schemeClr val="tx1"/>
                </a:solidFill>
              </a:rPr>
              <a:t>금형</a:t>
            </a:r>
            <a:r>
              <a:rPr lang="en-US" altLang="ko-KR" sz="800" dirty="0" smtClean="0">
                <a:solidFill>
                  <a:schemeClr val="tx1"/>
                </a:solidFill>
              </a:rPr>
              <a:t>(</a:t>
            </a:r>
            <a:r>
              <a:rPr lang="ko-KR" altLang="en-US" sz="800" dirty="0" smtClean="0">
                <a:solidFill>
                  <a:schemeClr val="tx1"/>
                </a:solidFill>
              </a:rPr>
              <a:t>전자어음 발행일기준</a:t>
            </a:r>
            <a:r>
              <a:rPr lang="en-US" altLang="ko-KR" sz="800" dirty="0" smtClean="0">
                <a:solidFill>
                  <a:schemeClr val="tx1"/>
                </a:solidFill>
              </a:rPr>
              <a:t>)</a:t>
            </a:r>
          </a:p>
          <a:p>
            <a:pPr marL="92075" indent="-92075"/>
            <a:r>
              <a:rPr lang="en-US" altLang="ko-KR" sz="800" dirty="0" smtClean="0">
                <a:solidFill>
                  <a:schemeClr val="tx1"/>
                </a:solidFill>
              </a:rPr>
              <a:t>D2 </a:t>
            </a:r>
            <a:r>
              <a:rPr lang="ko-KR" altLang="en-US" sz="800" dirty="0" smtClean="0">
                <a:solidFill>
                  <a:schemeClr val="tx1"/>
                </a:solidFill>
              </a:rPr>
              <a:t>설비공사</a:t>
            </a:r>
            <a:r>
              <a:rPr lang="en-US" altLang="ko-KR" sz="800" dirty="0" smtClean="0">
                <a:solidFill>
                  <a:schemeClr val="tx1"/>
                </a:solidFill>
              </a:rPr>
              <a:t>(</a:t>
            </a:r>
            <a:r>
              <a:rPr lang="ko-KR" altLang="en-US" sz="800" dirty="0" smtClean="0">
                <a:solidFill>
                  <a:schemeClr val="tx1"/>
                </a:solidFill>
              </a:rPr>
              <a:t>전자어음 발행일기준</a:t>
            </a:r>
            <a:r>
              <a:rPr lang="en-US" altLang="ko-KR" sz="800" dirty="0" smtClean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41" name="직사각형 40"/>
          <p:cNvSpPr/>
          <p:nvPr/>
        </p:nvSpPr>
        <p:spPr>
          <a:xfrm>
            <a:off x="1450521" y="2588079"/>
            <a:ext cx="1578429" cy="89807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1455964" y="2675164"/>
            <a:ext cx="1578429" cy="125186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1453243" y="2794907"/>
            <a:ext cx="1578429" cy="89807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4" name="사각형 설명선 43"/>
          <p:cNvSpPr/>
          <p:nvPr/>
        </p:nvSpPr>
        <p:spPr>
          <a:xfrm>
            <a:off x="3543300" y="1540328"/>
            <a:ext cx="3649436" cy="517072"/>
          </a:xfrm>
          <a:prstGeom prst="wedgeRectCallout">
            <a:avLst>
              <a:gd name="adj1" fmla="val -64400"/>
              <a:gd name="adj2" fmla="val 160286"/>
            </a:avLst>
          </a:prstGeom>
          <a:noFill/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800" dirty="0" smtClean="0">
                <a:solidFill>
                  <a:schemeClr val="tx1"/>
                </a:solidFill>
              </a:rPr>
              <a:t>세금코드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ctr"/>
            <a:r>
              <a:rPr lang="en-US" altLang="ko-KR" sz="800" dirty="0" smtClean="0">
                <a:solidFill>
                  <a:schemeClr val="tx1"/>
                </a:solidFill>
              </a:rPr>
              <a:t>A6 10% </a:t>
            </a:r>
            <a:r>
              <a:rPr lang="ko-KR" altLang="en-US" sz="800" dirty="0" smtClean="0">
                <a:solidFill>
                  <a:schemeClr val="tx1"/>
                </a:solidFill>
              </a:rPr>
              <a:t>매입부가세</a:t>
            </a:r>
            <a:r>
              <a:rPr lang="en-US" altLang="ko-KR" sz="800" dirty="0" smtClean="0">
                <a:solidFill>
                  <a:schemeClr val="tx1"/>
                </a:solidFill>
              </a:rPr>
              <a:t>(</a:t>
            </a:r>
            <a:r>
              <a:rPr lang="ko-KR" altLang="en-US" sz="800" dirty="0" smtClean="0">
                <a:solidFill>
                  <a:schemeClr val="tx1"/>
                </a:solidFill>
              </a:rPr>
              <a:t>전자세금계산서</a:t>
            </a:r>
            <a:r>
              <a:rPr lang="en-US" altLang="ko-KR" sz="800" dirty="0" smtClean="0">
                <a:solidFill>
                  <a:schemeClr val="tx1"/>
                </a:solidFill>
              </a:rPr>
              <a:t>/</a:t>
            </a:r>
            <a:r>
              <a:rPr lang="ko-KR" altLang="en-US" sz="800" dirty="0" smtClean="0">
                <a:solidFill>
                  <a:schemeClr val="tx1"/>
                </a:solidFill>
              </a:rPr>
              <a:t>고정자산매입</a:t>
            </a:r>
            <a:r>
              <a:rPr lang="en-US" altLang="ko-KR" sz="800" dirty="0" smtClean="0">
                <a:solidFill>
                  <a:schemeClr val="tx1"/>
                </a:solidFill>
              </a:rPr>
              <a:t>)-</a:t>
            </a:r>
            <a:r>
              <a:rPr lang="ko-KR" altLang="en-US" sz="800" dirty="0" err="1" smtClean="0">
                <a:solidFill>
                  <a:schemeClr val="tx1"/>
                </a:solidFill>
              </a:rPr>
              <a:t>정발행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/>
            <a:r>
              <a:rPr lang="en-US" altLang="ko-KR" sz="800" dirty="0" smtClean="0">
                <a:solidFill>
                  <a:schemeClr val="tx1"/>
                </a:solidFill>
              </a:rPr>
              <a:t>A7 10% </a:t>
            </a:r>
            <a:r>
              <a:rPr lang="ko-KR" altLang="en-US" sz="800" dirty="0" smtClean="0">
                <a:solidFill>
                  <a:schemeClr val="tx1"/>
                </a:solidFill>
              </a:rPr>
              <a:t>매입부가세</a:t>
            </a:r>
            <a:r>
              <a:rPr lang="en-US" altLang="ko-KR" sz="800" dirty="0" smtClean="0">
                <a:solidFill>
                  <a:schemeClr val="tx1"/>
                </a:solidFill>
              </a:rPr>
              <a:t>(</a:t>
            </a:r>
            <a:r>
              <a:rPr lang="ko-KR" altLang="en-US" sz="800" dirty="0" err="1" smtClean="0">
                <a:solidFill>
                  <a:schemeClr val="tx1"/>
                </a:solidFill>
              </a:rPr>
              <a:t>매입자발행</a:t>
            </a:r>
            <a:r>
              <a:rPr lang="ko-KR" altLang="en-US" sz="800" dirty="0" smtClean="0">
                <a:solidFill>
                  <a:schemeClr val="tx1"/>
                </a:solidFill>
              </a:rPr>
              <a:t> 전자세금계산서</a:t>
            </a:r>
            <a:r>
              <a:rPr lang="en-US" altLang="ko-KR" sz="800" dirty="0" smtClean="0">
                <a:solidFill>
                  <a:schemeClr val="tx1"/>
                </a:solidFill>
              </a:rPr>
              <a:t>/</a:t>
            </a:r>
            <a:r>
              <a:rPr lang="ko-KR" altLang="en-US" sz="800" dirty="0" smtClean="0">
                <a:solidFill>
                  <a:schemeClr val="tx1"/>
                </a:solidFill>
              </a:rPr>
              <a:t>고정자산매입</a:t>
            </a:r>
            <a:r>
              <a:rPr lang="en-US" altLang="ko-KR" sz="800" dirty="0" smtClean="0">
                <a:solidFill>
                  <a:schemeClr val="tx1"/>
                </a:solidFill>
              </a:rPr>
              <a:t>)-</a:t>
            </a:r>
            <a:r>
              <a:rPr lang="ko-KR" altLang="en-US" sz="800" dirty="0" err="1" smtClean="0">
                <a:solidFill>
                  <a:schemeClr val="tx1"/>
                </a:solidFill>
              </a:rPr>
              <a:t>역발행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ctr"/>
            <a:endParaRPr lang="ko-KR" altLang="en-US" sz="800" dirty="0" smtClean="0">
              <a:solidFill>
                <a:schemeClr val="tx1"/>
              </a:solidFill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489857" y="2076450"/>
            <a:ext cx="481693" cy="160564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1" name="타원 50"/>
          <p:cNvSpPr/>
          <p:nvPr/>
        </p:nvSpPr>
        <p:spPr>
          <a:xfrm>
            <a:off x="1213645" y="2392810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3" name="타원 52"/>
          <p:cNvSpPr/>
          <p:nvPr/>
        </p:nvSpPr>
        <p:spPr>
          <a:xfrm>
            <a:off x="1205476" y="2624137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8" name="타원 57"/>
          <p:cNvSpPr/>
          <p:nvPr/>
        </p:nvSpPr>
        <p:spPr>
          <a:xfrm>
            <a:off x="5325836" y="4844459"/>
            <a:ext cx="212149" cy="203791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1" name="타원 60"/>
          <p:cNvSpPr/>
          <p:nvPr/>
        </p:nvSpPr>
        <p:spPr>
          <a:xfrm>
            <a:off x="1213637" y="28228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2" name="타원 61"/>
          <p:cNvSpPr/>
          <p:nvPr/>
        </p:nvSpPr>
        <p:spPr>
          <a:xfrm>
            <a:off x="296523" y="188879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63" name="구부러진 연결선 56"/>
          <p:cNvCxnSpPr/>
          <p:nvPr/>
        </p:nvCxnSpPr>
        <p:spPr>
          <a:xfrm rot="16200000" flipH="1">
            <a:off x="-444954" y="3302453"/>
            <a:ext cx="2465614" cy="383721"/>
          </a:xfrm>
          <a:prstGeom prst="curvedConnector3">
            <a:avLst>
              <a:gd name="adj1" fmla="val 50000"/>
            </a:avLst>
          </a:prstGeom>
          <a:ln w="19050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직사각형 67"/>
          <p:cNvSpPr/>
          <p:nvPr/>
        </p:nvSpPr>
        <p:spPr>
          <a:xfrm>
            <a:off x="4582886" y="5173436"/>
            <a:ext cx="1638300" cy="157843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graphicFrame>
        <p:nvGraphicFramePr>
          <p:cNvPr id="240642" name="Object 2"/>
          <p:cNvGraphicFramePr>
            <a:graphicFrameLocks noChangeAspect="1"/>
          </p:cNvGraphicFramePr>
          <p:nvPr/>
        </p:nvGraphicFramePr>
        <p:xfrm>
          <a:off x="7410677" y="3891416"/>
          <a:ext cx="914400" cy="771525"/>
        </p:xfrm>
        <a:graphic>
          <a:graphicData uri="http://schemas.openxmlformats.org/presentationml/2006/ole">
            <p:oleObj spid="_x0000_s244739" name="워크시트" showAsIcon="1" r:id="rId5" imgW="914400" imgH="771525" progId="Excel.Sheet.12">
              <p:embed/>
            </p:oleObj>
          </a:graphicData>
        </a:graphic>
      </p:graphicFrame>
      <p:sp>
        <p:nvSpPr>
          <p:cNvPr id="21" name="Rectangle 20"/>
          <p:cNvSpPr/>
          <p:nvPr/>
        </p:nvSpPr>
        <p:spPr>
          <a:xfrm>
            <a:off x="6185808" y="2899343"/>
            <a:ext cx="1458684" cy="304800"/>
          </a:xfrm>
          <a:prstGeom prst="rect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smtClean="0">
                <a:solidFill>
                  <a:schemeClr val="tx1"/>
                </a:solidFill>
              </a:rPr>
              <a:t>금액확인 필요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73712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013126760"/>
              </p:ext>
            </p:extLst>
          </p:nvPr>
        </p:nvGraphicFramePr>
        <p:xfrm>
          <a:off x="344488" y="1281670"/>
          <a:ext cx="9215437" cy="5078309"/>
        </p:xfrm>
        <a:graphic>
          <a:graphicData uri="http://schemas.openxmlformats.org/drawingml/2006/table">
            <a:tbl>
              <a:tblPr/>
              <a:tblGrid>
                <a:gridCol w="7068683"/>
                <a:gridCol w="2146754"/>
              </a:tblGrid>
              <a:tr h="4462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1-3.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마감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)-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분할지급 검수 및 정산처리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설비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금형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투자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분할지급 검수 및 정산처리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①검수전표 클릭</a:t>
                      </a:r>
                      <a:endParaRPr lang="en-US" altLang="ko-KR" sz="11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②회계문서 클릭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③회계전표 클릭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④분계 내역 확인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pPr marL="228600" marR="0" lvl="0" indent="-22860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※)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설비투자중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잔금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100%</a:t>
                      </a:r>
                    </a:p>
                    <a:p>
                      <a:pPr marL="228600" marR="0" lvl="0" indent="-22860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200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만원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~1000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만원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미만금액에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대해서는 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     ZMMR0130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에서 마감처리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588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IV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정산후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플러스에서 전표 상신 진행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설비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금형투자중 분할지급은 개별전표를 생성하여 발생시마다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PLAS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공사 완료보고서 첨부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맵핑하여 승인프로세스 진행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부자재중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FB70, MIRO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송장마감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차후차변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차후대변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대해서도 처리 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PLAS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전표 결재서 세부내역첨부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77872054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물류 송장 검증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분개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분할지급 검수 및 정산처리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ZMMR0120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분할지급 검수 및 정산처리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9" name="Picture 5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21154" y="1675728"/>
            <a:ext cx="5985782" cy="912358"/>
          </a:xfrm>
          <a:prstGeom prst="rect">
            <a:avLst/>
          </a:prstGeom>
          <a:noFill/>
          <a:ln w="12700">
            <a:solidFill>
              <a:schemeClr val="tx1"/>
            </a:solidFill>
            <a:prstDash val="solid"/>
            <a:miter lim="800000"/>
            <a:headEnd/>
            <a:tailEnd/>
          </a:ln>
        </p:spPr>
      </p:pic>
      <p:sp>
        <p:nvSpPr>
          <p:cNvPr id="68" name="직사각형 67"/>
          <p:cNvSpPr/>
          <p:nvPr/>
        </p:nvSpPr>
        <p:spPr>
          <a:xfrm>
            <a:off x="4215493" y="2136322"/>
            <a:ext cx="625928" cy="133349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3" cstate="email"/>
          <a:stretch>
            <a:fillRect/>
          </a:stretch>
        </p:blipFill>
        <p:spPr bwMode="auto">
          <a:xfrm>
            <a:off x="563335" y="2699657"/>
            <a:ext cx="2988129" cy="1590675"/>
          </a:xfrm>
          <a:prstGeom prst="rect">
            <a:avLst/>
          </a:prstGeom>
          <a:noFill/>
          <a:ln w="12700">
            <a:solidFill>
              <a:srgbClr val="0000FF"/>
            </a:solidFill>
            <a:prstDash val="sysDash"/>
          </a:ln>
        </p:spPr>
      </p:pic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147207" y="3069799"/>
            <a:ext cx="3673936" cy="2081654"/>
          </a:xfrm>
          <a:prstGeom prst="rect">
            <a:avLst/>
          </a:prstGeom>
          <a:noFill/>
          <a:ln w="15875">
            <a:solidFill>
              <a:srgbClr val="0000FF"/>
            </a:solidFill>
            <a:prstDash val="sysDash"/>
            <a:miter lim="800000"/>
            <a:headEnd/>
            <a:tailEnd/>
          </a:ln>
        </p:spPr>
      </p:pic>
      <p:sp>
        <p:nvSpPr>
          <p:cNvPr id="39" name="직사각형 38"/>
          <p:cNvSpPr/>
          <p:nvPr/>
        </p:nvSpPr>
        <p:spPr>
          <a:xfrm>
            <a:off x="1493862" y="3227613"/>
            <a:ext cx="465568" cy="18505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098472" y="3910014"/>
            <a:ext cx="5451008" cy="1829480"/>
          </a:xfrm>
          <a:prstGeom prst="rect">
            <a:avLst/>
          </a:prstGeom>
          <a:noFill/>
          <a:ln w="12700">
            <a:solidFill>
              <a:srgbClr val="0000FF"/>
            </a:solidFill>
            <a:prstDash val="sysDash"/>
            <a:miter lim="800000"/>
            <a:headEnd/>
            <a:tailEnd/>
          </a:ln>
        </p:spPr>
      </p:pic>
      <p:cxnSp>
        <p:nvCxnSpPr>
          <p:cNvPr id="43" name="구부러진 연결선 56"/>
          <p:cNvCxnSpPr>
            <a:endCxn id="242690" idx="0"/>
          </p:cNvCxnSpPr>
          <p:nvPr/>
        </p:nvCxnSpPr>
        <p:spPr>
          <a:xfrm rot="10800000" flipV="1">
            <a:off x="2057400" y="2261507"/>
            <a:ext cx="2130884" cy="438150"/>
          </a:xfrm>
          <a:prstGeom prst="curvedConnector2">
            <a:avLst/>
          </a:prstGeom>
          <a:ln w="19050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구부러진 연결선 56"/>
          <p:cNvCxnSpPr>
            <a:stCxn id="39" idx="2"/>
          </p:cNvCxnSpPr>
          <p:nvPr/>
        </p:nvCxnSpPr>
        <p:spPr>
          <a:xfrm rot="16200000" flipH="1">
            <a:off x="1802216" y="3337101"/>
            <a:ext cx="187779" cy="338918"/>
          </a:xfrm>
          <a:prstGeom prst="curvedConnector2">
            <a:avLst/>
          </a:prstGeom>
          <a:ln w="19050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직사각형 57"/>
          <p:cNvSpPr/>
          <p:nvPr/>
        </p:nvSpPr>
        <p:spPr>
          <a:xfrm>
            <a:off x="2228647" y="4180113"/>
            <a:ext cx="773291" cy="111515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1" name="직사각형 60"/>
          <p:cNvSpPr/>
          <p:nvPr/>
        </p:nvSpPr>
        <p:spPr>
          <a:xfrm>
            <a:off x="4106433" y="5170713"/>
            <a:ext cx="5372303" cy="462643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4" name="타원 63"/>
          <p:cNvSpPr/>
          <p:nvPr/>
        </p:nvSpPr>
        <p:spPr>
          <a:xfrm>
            <a:off x="4503852" y="1837638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6" name="타원 65"/>
          <p:cNvSpPr/>
          <p:nvPr/>
        </p:nvSpPr>
        <p:spPr>
          <a:xfrm>
            <a:off x="1589199" y="3007859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1" name="타원 80"/>
          <p:cNvSpPr/>
          <p:nvPr/>
        </p:nvSpPr>
        <p:spPr>
          <a:xfrm>
            <a:off x="3132244" y="4104599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2" name="타원 81"/>
          <p:cNvSpPr/>
          <p:nvPr/>
        </p:nvSpPr>
        <p:spPr>
          <a:xfrm>
            <a:off x="4297023" y="495040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87" name="구부러진 연결선 56"/>
          <p:cNvCxnSpPr/>
          <p:nvPr/>
        </p:nvCxnSpPr>
        <p:spPr>
          <a:xfrm>
            <a:off x="3028950" y="4302579"/>
            <a:ext cx="1061357" cy="359228"/>
          </a:xfrm>
          <a:prstGeom prst="curvedConnector3">
            <a:avLst>
              <a:gd name="adj1" fmla="val 50000"/>
            </a:avLst>
          </a:prstGeom>
          <a:ln w="19050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826179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897517" y="832078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송장</a:t>
            </a:r>
            <a:r>
              <a:rPr lang="en-US" altLang="ko-KR" dirty="0" smtClean="0"/>
              <a:t>(</a:t>
            </a:r>
            <a:r>
              <a:rPr lang="ko-KR" altLang="en-US" dirty="0" smtClean="0"/>
              <a:t>마감</a:t>
            </a:r>
            <a:r>
              <a:rPr lang="en-US" altLang="ko-KR" dirty="0" smtClean="0"/>
              <a:t>)</a:t>
            </a:r>
            <a:r>
              <a:rPr lang="ko-KR" altLang="en-US" dirty="0" smtClean="0"/>
              <a:t>관리</a:t>
            </a:r>
            <a:endParaRPr lang="ko-KR" altLang="en-US" dirty="0"/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8" name="正方形/長方形 21"/>
          <p:cNvSpPr>
            <a:spLocks noChangeArrowheads="1"/>
          </p:cNvSpPr>
          <p:nvPr/>
        </p:nvSpPr>
        <p:spPr bwMode="auto">
          <a:xfrm>
            <a:off x="348342" y="2671777"/>
            <a:ext cx="9263743" cy="552790"/>
          </a:xfrm>
          <a:prstGeom prst="rect">
            <a:avLst/>
          </a:prstGeom>
          <a:noFill/>
          <a:ln w="28575" algn="ctr">
            <a:solidFill>
              <a:srgbClr val="FF0000"/>
            </a:solidFill>
            <a:prstDash val="solid"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ja-JP" altLang="en-US" sz="1000">
              <a:latin typeface="+mn-ea"/>
              <a:ea typeface="+mn-ea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485413" y="135327"/>
            <a:ext cx="1268185" cy="485160"/>
          </a:xfrm>
          <a:prstGeom prst="rect">
            <a:avLst/>
          </a:prstGeom>
          <a:solidFill>
            <a:srgbClr val="FFFF00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schemeClr val="tx1"/>
                </a:solidFill>
              </a:rPr>
              <a:t>단원과</a:t>
            </a:r>
            <a:r>
              <a:rPr lang="ko-KR" altLang="en-US" b="1">
                <a:solidFill>
                  <a:schemeClr val="tx1"/>
                </a:solidFill>
              </a:rPr>
              <a:t>목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  <p:graphicFrame>
        <p:nvGraphicFramePr>
          <p:cNvPr id="10" name="Group 18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631987296"/>
              </p:ext>
            </p:extLst>
          </p:nvPr>
        </p:nvGraphicFramePr>
        <p:xfrm>
          <a:off x="432707" y="1815647"/>
          <a:ext cx="9128546" cy="4435143"/>
        </p:xfrm>
        <a:graphic>
          <a:graphicData uri="http://schemas.openxmlformats.org/drawingml/2006/table">
            <a:tbl>
              <a:tblPr/>
              <a:tblGrid>
                <a:gridCol w="529992"/>
                <a:gridCol w="2327508"/>
                <a:gridCol w="3518807"/>
                <a:gridCol w="1228662"/>
                <a:gridCol w="1523577"/>
              </a:tblGrid>
              <a:tr h="39720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단원명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관련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T-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분할별 개별생성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(AP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자동 생성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발생시 마감 전표 상신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설비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금형 분할정산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ZMMR0120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지급보충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(D1, D2)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Arial" charset="0"/>
                        </a:rPr>
                        <a:t>월합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Arial" charset="0"/>
                        </a:rPr>
                        <a:t>(AP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Arial" charset="0"/>
                        </a:rPr>
                        <a:t>자동 생성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Arial" charset="0"/>
                        </a:rPr>
                        <a:t>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15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말일 마감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원부자재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설비자재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ZMMR0130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지급보충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(E1, E2)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표준 송장전표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(MIRO)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 수동생성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(AP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자동 생성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송장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외주가공비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사내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도급비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MIRO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GL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계정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TAB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사용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단가 차이 정산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(MIRO)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수동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(AP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자동 생성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차후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차변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대변 처리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MIRO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옵션 선택 유의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(3, 4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선택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5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위탁정산 월합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(AP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자동 생성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위탁 자재 정산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200" dirty="0" smtClean="0">
                          <a:solidFill>
                            <a:srgbClr val="000000"/>
                          </a:solidFill>
                          <a:latin typeface="+mj-lt"/>
                          <a:ea typeface="+mn-ea"/>
                        </a:rPr>
                        <a:t>MRKO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창원에서 발생함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6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송장전표 취소처리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송장 취소처리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MR8M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지급보류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회계취소는 별도처리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(FI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수행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AP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전표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(AP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수동 생성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) 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SAP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에서 직접 회계전표 기표처리 하지 않음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*PLAS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에서 직접 처리 수행함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-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PLAS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처리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7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AR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전표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(AR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수동 생성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발생시 마감 전표 상신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연설매각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임대료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FB70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+mj-lt"/>
                          <a:ea typeface="+mn-ea"/>
                        </a:rPr>
                        <a:t>회계전표 직접 기표</a:t>
                      </a:r>
                      <a:endParaRPr lang="ko-KR" altLang="en-US" sz="1200" dirty="0">
                        <a:latin typeface="+mj-lt"/>
                        <a:ea typeface="+mn-ea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688785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97605248"/>
              </p:ext>
            </p:extLst>
          </p:nvPr>
        </p:nvGraphicFramePr>
        <p:xfrm>
          <a:off x="344488" y="1281670"/>
          <a:ext cx="9215437" cy="5078309"/>
        </p:xfrm>
        <a:graphic>
          <a:graphicData uri="http://schemas.openxmlformats.org/drawingml/2006/table">
            <a:tbl>
              <a:tblPr/>
              <a:tblGrid>
                <a:gridCol w="7068683"/>
                <a:gridCol w="2146754"/>
              </a:tblGrid>
              <a:tr h="4462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2-1.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마감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(15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말일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)-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원부자재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자재대금 지급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내자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I/V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 정산처리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①플랜트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(1200,1300)</a:t>
                      </a:r>
                    </a:p>
                    <a:p>
                      <a:pPr marL="228600" lvl="0" indent="-228600" algn="l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마감기간선택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상반기</a:t>
                      </a:r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(1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</a:t>
                      </a:r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~15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</a:t>
                      </a:r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lvl="0" indent="-228600" algn="l"/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하반기</a:t>
                      </a:r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(16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</a:t>
                      </a:r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~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말일</a:t>
                      </a:r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②처리담당구분에서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pPr marL="228600" marR="0" lvl="0" indent="-22860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 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‘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공장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’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을 선택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③타입에서 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‘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전체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’</a:t>
                      </a:r>
                      <a:r>
                        <a:rPr kumimoji="1" lang="ko-KR" altLang="en-US" sz="1100" dirty="0" err="1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를선택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④정산처리 선택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⑤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I/V 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정산 전기일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pPr marL="228600" lvl="0" indent="-228600" algn="l"/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   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상반기</a:t>
                      </a:r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(15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</a:t>
                      </a:r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lvl="0" indent="-228600" algn="l"/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하반기</a:t>
                      </a:r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lang="ko-KR" altLang="en-US" sz="110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매월말일</a:t>
                      </a:r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⑥실행</a:t>
                      </a:r>
                      <a:endParaRPr lang="en-US" altLang="ko-KR" sz="11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pPr marL="228600" marR="0" lvl="0" indent="-22860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※) ZMMR0120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선 처리후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     ZMMR0130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을 수행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※)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공장별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마감 별도 수행가능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※)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설비투자중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잔금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100%</a:t>
                      </a:r>
                    </a:p>
                    <a:p>
                      <a:pPr marL="228600" marR="0" lvl="0" indent="-22860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200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만원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~1000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만원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미만금액에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대해서는 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     ZMMR0130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에서 마감처리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588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07355222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물류 송장 검증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내자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I/V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일괄정산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ZMMR0120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내자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I/V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일괄정산 처리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84413" y="1629456"/>
            <a:ext cx="6520543" cy="38487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2" name="직사각형 61"/>
          <p:cNvSpPr/>
          <p:nvPr/>
        </p:nvSpPr>
        <p:spPr>
          <a:xfrm>
            <a:off x="609397" y="2228849"/>
            <a:ext cx="773291" cy="17410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>
              <a:buFont typeface="Arial" pitchFamily="34" charset="0"/>
              <a:buChar char="•"/>
            </a:pPr>
            <a:endParaRPr lang="en-US" altLang="ko-KR" dirty="0" smtClean="0">
              <a:solidFill>
                <a:schemeClr val="tx1"/>
              </a:solidFill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636611" y="2492827"/>
            <a:ext cx="3886403" cy="405493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0" name="직사각형 69"/>
          <p:cNvSpPr/>
          <p:nvPr/>
        </p:nvSpPr>
        <p:spPr>
          <a:xfrm>
            <a:off x="642054" y="3510643"/>
            <a:ext cx="982639" cy="155122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1" name="직사각형 70"/>
          <p:cNvSpPr/>
          <p:nvPr/>
        </p:nvSpPr>
        <p:spPr>
          <a:xfrm>
            <a:off x="623004" y="4112078"/>
            <a:ext cx="617967" cy="174172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2" name="직사각형 71"/>
          <p:cNvSpPr/>
          <p:nvPr/>
        </p:nvSpPr>
        <p:spPr>
          <a:xfrm>
            <a:off x="677432" y="5184321"/>
            <a:ext cx="617967" cy="136071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3" name="직사각형 72"/>
          <p:cNvSpPr/>
          <p:nvPr/>
        </p:nvSpPr>
        <p:spPr>
          <a:xfrm>
            <a:off x="2285797" y="5268685"/>
            <a:ext cx="726824" cy="193222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6" name="타원 75"/>
          <p:cNvSpPr/>
          <p:nvPr/>
        </p:nvSpPr>
        <p:spPr>
          <a:xfrm>
            <a:off x="291080" y="2368317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7" name="타원 106"/>
          <p:cNvSpPr/>
          <p:nvPr/>
        </p:nvSpPr>
        <p:spPr>
          <a:xfrm>
            <a:off x="312844" y="4069220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8" name="타원 107"/>
          <p:cNvSpPr/>
          <p:nvPr/>
        </p:nvSpPr>
        <p:spPr>
          <a:xfrm>
            <a:off x="359117" y="51599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0" name="타원 109"/>
          <p:cNvSpPr/>
          <p:nvPr/>
        </p:nvSpPr>
        <p:spPr>
          <a:xfrm>
            <a:off x="2024743" y="5184637"/>
            <a:ext cx="212149" cy="203791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3" name="타원 112"/>
          <p:cNvSpPr/>
          <p:nvPr/>
        </p:nvSpPr>
        <p:spPr>
          <a:xfrm>
            <a:off x="364672" y="2011452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5" name="타원 114"/>
          <p:cNvSpPr/>
          <p:nvPr/>
        </p:nvSpPr>
        <p:spPr>
          <a:xfrm>
            <a:off x="304684" y="3348038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185808" y="4521314"/>
            <a:ext cx="1458684" cy="304800"/>
          </a:xfrm>
          <a:prstGeom prst="rect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smtClean="0">
                <a:solidFill>
                  <a:schemeClr val="tx1"/>
                </a:solidFill>
              </a:rPr>
              <a:t>금액확인 필요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10282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757401113"/>
              </p:ext>
            </p:extLst>
          </p:nvPr>
        </p:nvGraphicFramePr>
        <p:xfrm>
          <a:off x="344488" y="1281670"/>
          <a:ext cx="9215437" cy="5078309"/>
        </p:xfrm>
        <a:graphic>
          <a:graphicData uri="http://schemas.openxmlformats.org/drawingml/2006/table">
            <a:tbl>
              <a:tblPr/>
              <a:tblGrid>
                <a:gridCol w="7068683"/>
                <a:gridCol w="2146754"/>
              </a:tblGrid>
              <a:tr h="4462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2-2.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마감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(15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말일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)-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원부자재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자재대금 지급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분할지급 검수 및 정산처리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r>
                        <a:rPr kumimoji="1" lang="ko-KR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처리대상업체별 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V 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체크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②지불조건 수정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③지급보충</a:t>
                      </a:r>
                      <a:r>
                        <a:rPr kumimoji="1" lang="ko-KR" altLang="en-US" sz="1100" baseline="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방법 선택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④만약 정산처리 내역이 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  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전체가 맞는다면 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‘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전체선택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’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를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  </a:t>
                      </a:r>
                      <a:r>
                        <a:rPr kumimoji="1" lang="ko-KR" altLang="en-US" sz="1100" dirty="0" err="1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채택후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 ⑤을 실행한다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주의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)</a:t>
                      </a: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⑤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IV 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정산처리 </a:t>
                      </a:r>
                      <a:r>
                        <a:rPr kumimoji="1" lang="ko-KR" altLang="en-US" sz="1100" dirty="0" err="1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실행후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   ‘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성공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’ 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메시지 </a:t>
                      </a:r>
                      <a:r>
                        <a:rPr kumimoji="1" lang="ko-KR" altLang="en-US" sz="1100" dirty="0" err="1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확인후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후속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   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프로세스는 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ZMMR0120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과 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   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동일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pPr marL="228600" lvl="0" indent="-228600" algn="l"/>
                      <a:endParaRPr lang="en-US" altLang="ko-KR" sz="11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※) ZMMR0120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선 처리후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     ZMMR0130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을 수행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※)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공장별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마감 별도 수행가능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※)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설비투자중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잔금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100%</a:t>
                      </a:r>
                    </a:p>
                    <a:p>
                      <a:pPr marL="228600" marR="0" lvl="0" indent="-22860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200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만원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~1000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만원 미만 금액에 대해서는 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     ZMMR0130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에서 마감처리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588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IV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정산후 전자세금계산서 처리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PLAS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전표 상신 진행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001835498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물류 송장 검증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내자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I/V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일괄정산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ZMMR0120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내자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I/V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일괄정산 처리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7863" y="1549904"/>
            <a:ext cx="6693230" cy="1919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7" name="직사각형 116"/>
          <p:cNvSpPr/>
          <p:nvPr/>
        </p:nvSpPr>
        <p:spPr>
          <a:xfrm>
            <a:off x="2604204" y="2925535"/>
            <a:ext cx="612525" cy="487136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8" name="직사각형 117"/>
          <p:cNvSpPr/>
          <p:nvPr/>
        </p:nvSpPr>
        <p:spPr>
          <a:xfrm>
            <a:off x="506186" y="2930977"/>
            <a:ext cx="267105" cy="195944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9" name="직사각형 118"/>
          <p:cNvSpPr/>
          <p:nvPr/>
        </p:nvSpPr>
        <p:spPr>
          <a:xfrm>
            <a:off x="1417661" y="2873828"/>
            <a:ext cx="958146" cy="555172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1" name="직사각형 120"/>
          <p:cNvSpPr/>
          <p:nvPr/>
        </p:nvSpPr>
        <p:spPr>
          <a:xfrm>
            <a:off x="1303361" y="2068287"/>
            <a:ext cx="460125" cy="185056"/>
          </a:xfrm>
          <a:prstGeom prst="rect">
            <a:avLst/>
          </a:prstGeom>
          <a:noFill/>
          <a:ln w="2222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2" name="직사각형 121"/>
          <p:cNvSpPr/>
          <p:nvPr/>
        </p:nvSpPr>
        <p:spPr>
          <a:xfrm>
            <a:off x="489857" y="2073728"/>
            <a:ext cx="509110" cy="20410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4" name="타원 163"/>
          <p:cNvSpPr/>
          <p:nvPr/>
        </p:nvSpPr>
        <p:spPr>
          <a:xfrm>
            <a:off x="1512999" y="2629580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3" name="타원 182"/>
          <p:cNvSpPr/>
          <p:nvPr/>
        </p:nvSpPr>
        <p:spPr>
          <a:xfrm>
            <a:off x="2966237" y="268129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4" name="타원 183"/>
          <p:cNvSpPr/>
          <p:nvPr/>
        </p:nvSpPr>
        <p:spPr>
          <a:xfrm>
            <a:off x="1469460" y="1845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6" name="타원 185"/>
          <p:cNvSpPr/>
          <p:nvPr/>
        </p:nvSpPr>
        <p:spPr>
          <a:xfrm>
            <a:off x="283029" y="1908037"/>
            <a:ext cx="212149" cy="203791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1" name="타원 190"/>
          <p:cNvSpPr/>
          <p:nvPr/>
        </p:nvSpPr>
        <p:spPr>
          <a:xfrm>
            <a:off x="217602" y="2866339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2" name="사각형 설명선 191"/>
          <p:cNvSpPr/>
          <p:nvPr/>
        </p:nvSpPr>
        <p:spPr>
          <a:xfrm>
            <a:off x="2525484" y="1940379"/>
            <a:ext cx="1872343" cy="383722"/>
          </a:xfrm>
          <a:prstGeom prst="wedgeRectCallout">
            <a:avLst>
              <a:gd name="adj1" fmla="val -41611"/>
              <a:gd name="adj2" fmla="val 205943"/>
            </a:avLst>
          </a:prstGeom>
          <a:noFill/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800" dirty="0" smtClean="0">
                <a:solidFill>
                  <a:schemeClr val="tx1"/>
                </a:solidFill>
              </a:rPr>
              <a:t>지급보충 방법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ctr"/>
            <a:r>
              <a:rPr lang="en-US" altLang="ko-KR" sz="800" dirty="0" smtClean="0">
                <a:solidFill>
                  <a:schemeClr val="tx1"/>
                </a:solidFill>
              </a:rPr>
              <a:t>E1 </a:t>
            </a:r>
            <a:r>
              <a:rPr lang="ko-KR" altLang="en-US" sz="800" dirty="0" smtClean="0">
                <a:solidFill>
                  <a:schemeClr val="tx1"/>
                </a:solidFill>
              </a:rPr>
              <a:t>원부자재</a:t>
            </a:r>
            <a:r>
              <a:rPr lang="en-US" altLang="ko-KR" sz="800" dirty="0" smtClean="0">
                <a:solidFill>
                  <a:schemeClr val="tx1"/>
                </a:solidFill>
              </a:rPr>
              <a:t>(</a:t>
            </a:r>
            <a:r>
              <a:rPr lang="ko-KR" altLang="en-US" sz="800" dirty="0" smtClean="0">
                <a:solidFill>
                  <a:schemeClr val="tx1"/>
                </a:solidFill>
              </a:rPr>
              <a:t>세금계산서 발행일</a:t>
            </a:r>
            <a:r>
              <a:rPr lang="en-US" altLang="ko-KR" sz="800" dirty="0" smtClean="0">
                <a:solidFill>
                  <a:schemeClr val="tx1"/>
                </a:solidFill>
              </a:rPr>
              <a:t>)</a:t>
            </a:r>
          </a:p>
          <a:p>
            <a:pPr marL="92075" indent="-92075"/>
            <a:r>
              <a:rPr lang="en-US" altLang="ko-KR" sz="800" dirty="0" smtClean="0">
                <a:solidFill>
                  <a:schemeClr val="tx1"/>
                </a:solidFill>
              </a:rPr>
              <a:t>E2 </a:t>
            </a:r>
            <a:r>
              <a:rPr lang="ko-KR" altLang="en-US" sz="800" dirty="0" smtClean="0">
                <a:solidFill>
                  <a:schemeClr val="tx1"/>
                </a:solidFill>
              </a:rPr>
              <a:t>설비자재</a:t>
            </a:r>
            <a:r>
              <a:rPr lang="en-US" altLang="ko-KR" sz="800" dirty="0" smtClean="0">
                <a:solidFill>
                  <a:schemeClr val="tx1"/>
                </a:solidFill>
              </a:rPr>
              <a:t>(</a:t>
            </a:r>
            <a:r>
              <a:rPr lang="ko-KR" altLang="en-US" sz="800" dirty="0" smtClean="0">
                <a:solidFill>
                  <a:schemeClr val="tx1"/>
                </a:solidFill>
              </a:rPr>
              <a:t>전자어음 발행일기준</a:t>
            </a:r>
            <a:r>
              <a:rPr lang="en-US" altLang="ko-KR" sz="800" dirty="0" smtClean="0">
                <a:solidFill>
                  <a:schemeClr val="tx1"/>
                </a:solidFill>
              </a:rPr>
              <a:t>)</a:t>
            </a:r>
          </a:p>
        </p:txBody>
      </p:sp>
      <p:graphicFrame>
        <p:nvGraphicFramePr>
          <p:cNvPr id="239619" name="Object 3"/>
          <p:cNvGraphicFramePr>
            <a:graphicFrameLocks noChangeAspect="1"/>
          </p:cNvGraphicFramePr>
          <p:nvPr/>
        </p:nvGraphicFramePr>
        <p:xfrm>
          <a:off x="7639276" y="4928283"/>
          <a:ext cx="914400" cy="771525"/>
        </p:xfrm>
        <a:graphic>
          <a:graphicData uri="http://schemas.openxmlformats.org/presentationml/2006/ole">
            <p:oleObj spid="_x0000_s245765" name="워크시트" showAsIcon="1" r:id="rId4" imgW="914400" imgH="771525" progId="Excel.Sheet.12">
              <p:embed/>
            </p:oleObj>
          </a:graphicData>
        </a:graphic>
      </p:graphicFrame>
      <p:pic>
        <p:nvPicPr>
          <p:cNvPr id="19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05469" y="3338308"/>
            <a:ext cx="2771020" cy="2400672"/>
          </a:xfrm>
          <a:prstGeom prst="rect">
            <a:avLst/>
          </a:prstGeom>
          <a:noFill/>
          <a:ln w="12700">
            <a:solidFill>
              <a:srgbClr val="0000FF"/>
            </a:solidFill>
            <a:prstDash val="sysDash"/>
            <a:miter lim="800000"/>
            <a:headEnd/>
            <a:tailEnd/>
          </a:ln>
        </p:spPr>
      </p:pic>
      <p:sp>
        <p:nvSpPr>
          <p:cNvPr id="194" name="직사각형 193"/>
          <p:cNvSpPr/>
          <p:nvPr/>
        </p:nvSpPr>
        <p:spPr>
          <a:xfrm>
            <a:off x="4142761" y="4418428"/>
            <a:ext cx="2736304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5" name="직사각형 194"/>
          <p:cNvSpPr/>
          <p:nvPr/>
        </p:nvSpPr>
        <p:spPr>
          <a:xfrm>
            <a:off x="4142761" y="4994492"/>
            <a:ext cx="2736304" cy="1440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97" name="구부러진 연결선 56"/>
          <p:cNvCxnSpPr/>
          <p:nvPr/>
        </p:nvCxnSpPr>
        <p:spPr>
          <a:xfrm>
            <a:off x="3086100" y="3396343"/>
            <a:ext cx="987879" cy="563336"/>
          </a:xfrm>
          <a:prstGeom prst="curvedConnector3">
            <a:avLst>
              <a:gd name="adj1" fmla="val 50000"/>
            </a:avLst>
          </a:prstGeom>
          <a:ln w="19050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Rectangle 38"/>
          <p:cNvSpPr/>
          <p:nvPr/>
        </p:nvSpPr>
        <p:spPr>
          <a:xfrm>
            <a:off x="6532790" y="4113628"/>
            <a:ext cx="1156606" cy="304800"/>
          </a:xfrm>
          <a:prstGeom prst="rect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smtClean="0">
                <a:solidFill>
                  <a:schemeClr val="tx1"/>
                </a:solidFill>
              </a:rPr>
              <a:t>금액확인 필요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22597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897517" y="832078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송장</a:t>
            </a:r>
            <a:r>
              <a:rPr lang="en-US" altLang="ko-KR" dirty="0" smtClean="0"/>
              <a:t>(</a:t>
            </a:r>
            <a:r>
              <a:rPr lang="ko-KR" altLang="en-US" dirty="0" smtClean="0"/>
              <a:t>마감</a:t>
            </a:r>
            <a:r>
              <a:rPr lang="en-US" altLang="ko-KR" dirty="0" smtClean="0"/>
              <a:t>)</a:t>
            </a:r>
            <a:r>
              <a:rPr lang="ko-KR" altLang="en-US" dirty="0" smtClean="0"/>
              <a:t>관리</a:t>
            </a:r>
            <a:endParaRPr lang="ko-KR" altLang="en-US" dirty="0"/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8" name="正方形/長方形 21"/>
          <p:cNvSpPr>
            <a:spLocks noChangeArrowheads="1"/>
          </p:cNvSpPr>
          <p:nvPr/>
        </p:nvSpPr>
        <p:spPr bwMode="auto">
          <a:xfrm>
            <a:off x="348342" y="3172533"/>
            <a:ext cx="9263743" cy="552790"/>
          </a:xfrm>
          <a:prstGeom prst="rect">
            <a:avLst/>
          </a:prstGeom>
          <a:noFill/>
          <a:ln w="28575" algn="ctr">
            <a:solidFill>
              <a:srgbClr val="FF0000"/>
            </a:solidFill>
            <a:prstDash val="solid"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ja-JP" altLang="en-US" sz="1000">
              <a:latin typeface="+mn-ea"/>
              <a:ea typeface="+mn-ea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485413" y="135327"/>
            <a:ext cx="1268185" cy="485160"/>
          </a:xfrm>
          <a:prstGeom prst="rect">
            <a:avLst/>
          </a:prstGeom>
          <a:solidFill>
            <a:srgbClr val="FFFF00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schemeClr val="tx1"/>
                </a:solidFill>
              </a:rPr>
              <a:t>단원과</a:t>
            </a:r>
            <a:r>
              <a:rPr lang="ko-KR" altLang="en-US" b="1">
                <a:solidFill>
                  <a:schemeClr val="tx1"/>
                </a:solidFill>
              </a:rPr>
              <a:t>목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  <p:graphicFrame>
        <p:nvGraphicFramePr>
          <p:cNvPr id="10" name="Group 18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608741687"/>
              </p:ext>
            </p:extLst>
          </p:nvPr>
        </p:nvGraphicFramePr>
        <p:xfrm>
          <a:off x="432707" y="1815647"/>
          <a:ext cx="9128546" cy="4435143"/>
        </p:xfrm>
        <a:graphic>
          <a:graphicData uri="http://schemas.openxmlformats.org/drawingml/2006/table">
            <a:tbl>
              <a:tblPr/>
              <a:tblGrid>
                <a:gridCol w="529992"/>
                <a:gridCol w="2327508"/>
                <a:gridCol w="3518807"/>
                <a:gridCol w="1228662"/>
                <a:gridCol w="1523577"/>
              </a:tblGrid>
              <a:tr h="39720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단원명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관련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T-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분할별 개별생성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(AP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자동 생성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발생시 마감 전표 상신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설비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금형 분할정산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ZMMR0120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지급보충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(D1, D2)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Arial" charset="0"/>
                        </a:rPr>
                        <a:t>월합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Arial" charset="0"/>
                        </a:rPr>
                        <a:t>(AP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Arial" charset="0"/>
                        </a:rPr>
                        <a:t>자동 생성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Arial" charset="0"/>
                        </a:rPr>
                        <a:t>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15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말일 마감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원부자재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설비자재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ZMMR0130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지급보충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(E1, E2)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표준 송장전표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(MIRO)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 수동생성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(AP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자동 생성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송장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외주가공비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사내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도급비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MIRO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GL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계정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TAB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사용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단가 차이 정산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(MIRO)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수동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(AP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자동 생성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차후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차변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대변 처리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MIRO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옵션 선택 유의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(3, 4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선택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5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위탁정산 월합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(AP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자동 생성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위탁 자재 정산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200" dirty="0" smtClean="0">
                          <a:solidFill>
                            <a:srgbClr val="000000"/>
                          </a:solidFill>
                          <a:latin typeface="+mj-lt"/>
                          <a:ea typeface="+mn-ea"/>
                        </a:rPr>
                        <a:t>MRKO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창원에서 발생함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6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송장전표 취소처리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송장 취소처리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MR8M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지급보류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회계취소는 별도처리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(FI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수행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AP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전표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(AP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수동 생성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) 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SAP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에서 직접 회계전표 기표처리 하지 않음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*PLAS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에서 직접 처리 수행함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-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PLAS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처리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7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AR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전표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(AR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수동 생성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발생시 마감 전표 상신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연설매각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임대료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FB70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+mj-lt"/>
                          <a:ea typeface="+mn-ea"/>
                        </a:rPr>
                        <a:t>회계전표 직접 기표</a:t>
                      </a:r>
                      <a:endParaRPr lang="ko-KR" altLang="en-US" sz="1200" dirty="0">
                        <a:latin typeface="+mj-lt"/>
                        <a:ea typeface="+mn-ea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002802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666543822"/>
              </p:ext>
            </p:extLst>
          </p:nvPr>
        </p:nvGraphicFramePr>
        <p:xfrm>
          <a:off x="344488" y="1281670"/>
          <a:ext cx="9215437" cy="5078309"/>
        </p:xfrm>
        <a:graphic>
          <a:graphicData uri="http://schemas.openxmlformats.org/drawingml/2006/table">
            <a:tbl>
              <a:tblPr/>
              <a:tblGrid>
                <a:gridCol w="7338105"/>
                <a:gridCol w="1877332"/>
              </a:tblGrid>
              <a:tr h="4462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3-1.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외주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임가공비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대금지급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AP)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송장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lvl="0" indent="-228600" algn="l">
                        <a:lnSpc>
                          <a:spcPct val="100000"/>
                        </a:lnSpc>
                      </a:pP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윤고딕130"/>
                        </a:rPr>
                        <a:t>①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전표 유형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송장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kumimoji="1" lang="en-US" altLang="ko-KR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②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기본 </a:t>
                      </a: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뷰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선택</a:t>
                      </a:r>
                      <a:endParaRPr kumimoji="1" lang="en-US" altLang="ko-KR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③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송장일자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작성일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전기일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대금지급 기준일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④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KRW(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원화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kumimoji="1" lang="en-US" altLang="ko-KR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⑤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세금계산서 발행</a:t>
                      </a:r>
                      <a:endParaRPr lang="en-US" altLang="ko-KR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(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부가세 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10%)</a:t>
                      </a:r>
                      <a:endParaRPr kumimoji="1" lang="en-US" altLang="ko-KR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⑥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광주공장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(0003)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창원공장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(0004)</a:t>
                      </a:r>
                      <a:endParaRPr kumimoji="1" lang="en-US" altLang="ko-KR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⑦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전표에 대한 대금 지급</a:t>
                      </a:r>
                      <a:endParaRPr lang="en-US" altLang="ko-KR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헤더 텍스트 수기 입력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endParaRPr kumimoji="1" lang="en-US" altLang="ko-KR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lang="ko-KR" altLang="en-US" sz="1100" b="0" dirty="0" smtClean="0">
                        <a:latin typeface="+mn-ea"/>
                        <a:ea typeface="+mn-ea"/>
                      </a:endParaRPr>
                    </a:p>
                    <a:p>
                      <a:pPr marL="228600" lvl="0" indent="-228600" algn="l">
                        <a:lnSpc>
                          <a:spcPct val="100000"/>
                        </a:lnSpc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588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월 마감 기간에 집계된 가공비 내역을 합한 후 월합 마감 처리 수행 시 가공비 정산은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MIRO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수행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9346308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물류 송장 검증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MIRO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 입력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(AP)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8" name="Picture 5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67393" y="1559378"/>
            <a:ext cx="7053943" cy="4090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직사각형 19"/>
          <p:cNvSpPr/>
          <p:nvPr/>
        </p:nvSpPr>
        <p:spPr>
          <a:xfrm>
            <a:off x="2534883" y="2925169"/>
            <a:ext cx="502021" cy="10811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1378343" y="3139722"/>
            <a:ext cx="502021" cy="10811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/>
          <p:cNvSpPr/>
          <p:nvPr/>
        </p:nvSpPr>
        <p:spPr>
          <a:xfrm>
            <a:off x="1370180" y="2687347"/>
            <a:ext cx="753030" cy="2702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직사각형 29"/>
          <p:cNvSpPr/>
          <p:nvPr/>
        </p:nvSpPr>
        <p:spPr>
          <a:xfrm>
            <a:off x="1378343" y="3275575"/>
            <a:ext cx="1185243" cy="8811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직사각형 34"/>
          <p:cNvSpPr/>
          <p:nvPr/>
        </p:nvSpPr>
        <p:spPr>
          <a:xfrm>
            <a:off x="2548270" y="3036529"/>
            <a:ext cx="1321601" cy="10672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직사각형 35"/>
          <p:cNvSpPr/>
          <p:nvPr/>
        </p:nvSpPr>
        <p:spPr>
          <a:xfrm>
            <a:off x="1387978" y="2263710"/>
            <a:ext cx="1845080" cy="14475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직사각형 36"/>
          <p:cNvSpPr/>
          <p:nvPr/>
        </p:nvSpPr>
        <p:spPr>
          <a:xfrm>
            <a:off x="599643" y="2510920"/>
            <a:ext cx="669360" cy="10811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타원 44"/>
          <p:cNvSpPr/>
          <p:nvPr/>
        </p:nvSpPr>
        <p:spPr>
          <a:xfrm>
            <a:off x="1066800" y="3040151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6" name="타원 45"/>
          <p:cNvSpPr/>
          <p:nvPr/>
        </p:nvSpPr>
        <p:spPr>
          <a:xfrm>
            <a:off x="2299607" y="2977559"/>
            <a:ext cx="212149" cy="203791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7" name="타원 46"/>
          <p:cNvSpPr/>
          <p:nvPr/>
        </p:nvSpPr>
        <p:spPr>
          <a:xfrm>
            <a:off x="1107508" y="2139717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8" name="타원 47"/>
          <p:cNvSpPr/>
          <p:nvPr/>
        </p:nvSpPr>
        <p:spPr>
          <a:xfrm>
            <a:off x="1086153" y="3334942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0" name="타원 49"/>
          <p:cNvSpPr/>
          <p:nvPr/>
        </p:nvSpPr>
        <p:spPr>
          <a:xfrm>
            <a:off x="372720" y="2395537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2" name="타원 51"/>
          <p:cNvSpPr/>
          <p:nvPr/>
        </p:nvSpPr>
        <p:spPr>
          <a:xfrm>
            <a:off x="1093893" y="27030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3" name="타원 52"/>
          <p:cNvSpPr/>
          <p:nvPr/>
        </p:nvSpPr>
        <p:spPr>
          <a:xfrm>
            <a:off x="2332151" y="269978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직사각형 53"/>
          <p:cNvSpPr/>
          <p:nvPr/>
        </p:nvSpPr>
        <p:spPr>
          <a:xfrm>
            <a:off x="7682593" y="3624943"/>
            <a:ext cx="1804307" cy="2351314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100" b="1" dirty="0" smtClean="0">
                <a:solidFill>
                  <a:schemeClr val="tx1"/>
                </a:solidFill>
                <a:latin typeface="+mn-ea"/>
              </a:rPr>
              <a:t>*</a:t>
            </a:r>
            <a:r>
              <a:rPr lang="ko-KR" altLang="en-US" sz="1100" b="1" dirty="0" smtClean="0">
                <a:solidFill>
                  <a:schemeClr val="tx1"/>
                </a:solidFill>
                <a:latin typeface="+mn-ea"/>
              </a:rPr>
              <a:t>외주가공비</a:t>
            </a:r>
            <a:r>
              <a:rPr lang="en-US" altLang="ko-KR" sz="1100" b="1" dirty="0" smtClean="0">
                <a:solidFill>
                  <a:schemeClr val="tx1"/>
                </a:solidFill>
                <a:latin typeface="+mn-ea"/>
              </a:rPr>
              <a:t>*</a:t>
            </a:r>
          </a:p>
          <a:p>
            <a:pPr marL="92075" indent="-92075" algn="ctr"/>
            <a:r>
              <a:rPr lang="ko-KR" altLang="en-US" sz="1100" dirty="0" err="1" smtClean="0">
                <a:solidFill>
                  <a:schemeClr val="tx1"/>
                </a:solidFill>
                <a:latin typeface="+mn-ea"/>
              </a:rPr>
              <a:t>연부품</a:t>
            </a: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 가공비</a:t>
            </a:r>
            <a:endParaRPr lang="en-US" altLang="ko-KR" sz="1100" dirty="0" smtClean="0">
              <a:solidFill>
                <a:schemeClr val="tx1"/>
              </a:solidFill>
              <a:latin typeface="+mn-ea"/>
            </a:endParaRPr>
          </a:p>
          <a:p>
            <a:pPr marL="92075" indent="-92075"/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이륜 제품가공비</a:t>
            </a:r>
            <a:endParaRPr lang="en-US" altLang="ko-KR" sz="1100" dirty="0" smtClean="0">
              <a:solidFill>
                <a:schemeClr val="tx1"/>
              </a:solidFill>
              <a:latin typeface="+mn-ea"/>
            </a:endParaRPr>
          </a:p>
          <a:p>
            <a:pPr marL="92075" indent="-92075" algn="ctr"/>
            <a:endParaRPr lang="en-US" altLang="ko-KR" sz="1100" dirty="0" smtClean="0">
              <a:solidFill>
                <a:schemeClr val="tx1"/>
              </a:solidFill>
              <a:latin typeface="+mn-ea"/>
            </a:endParaRPr>
          </a:p>
          <a:p>
            <a:pPr marL="92075" indent="-92075" algn="ctr"/>
            <a:r>
              <a:rPr lang="en-US" altLang="ko-KR" sz="1100" b="1" dirty="0" smtClean="0">
                <a:solidFill>
                  <a:schemeClr val="tx1"/>
                </a:solidFill>
                <a:latin typeface="+mn-ea"/>
              </a:rPr>
              <a:t>*</a:t>
            </a:r>
            <a:r>
              <a:rPr lang="ko-KR" altLang="en-US" sz="1100" b="1" dirty="0" err="1" smtClean="0">
                <a:solidFill>
                  <a:schemeClr val="tx1"/>
                </a:solidFill>
                <a:latin typeface="+mn-ea"/>
              </a:rPr>
              <a:t>사내도급비</a:t>
            </a:r>
            <a:r>
              <a:rPr lang="en-US" altLang="ko-KR" sz="1100" b="1" dirty="0" smtClean="0">
                <a:solidFill>
                  <a:schemeClr val="tx1"/>
                </a:solidFill>
                <a:latin typeface="+mn-ea"/>
              </a:rPr>
              <a:t>*</a:t>
            </a:r>
          </a:p>
          <a:p>
            <a:pPr marL="92075" indent="-92075" algn="ctr"/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전조 투입비</a:t>
            </a:r>
            <a:endParaRPr lang="en-US" altLang="ko-KR" sz="1100" dirty="0" smtClean="0">
              <a:solidFill>
                <a:schemeClr val="tx1"/>
              </a:solidFill>
              <a:latin typeface="+mn-ea"/>
            </a:endParaRPr>
          </a:p>
          <a:p>
            <a:pPr marL="92075" indent="-92075" algn="ctr"/>
            <a:r>
              <a:rPr lang="ko-KR" altLang="en-US" sz="1100" dirty="0" err="1" smtClean="0">
                <a:solidFill>
                  <a:schemeClr val="tx1"/>
                </a:solidFill>
                <a:latin typeface="+mn-ea"/>
              </a:rPr>
              <a:t>상부카바</a:t>
            </a: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100" dirty="0" err="1" smtClean="0">
                <a:solidFill>
                  <a:schemeClr val="tx1"/>
                </a:solidFill>
                <a:latin typeface="+mn-ea"/>
              </a:rPr>
              <a:t>융착비</a:t>
            </a:r>
            <a:endParaRPr lang="en-US" altLang="ko-KR" sz="1100" dirty="0" smtClean="0">
              <a:solidFill>
                <a:schemeClr val="tx1"/>
              </a:solidFill>
              <a:latin typeface="+mn-ea"/>
            </a:endParaRPr>
          </a:p>
          <a:p>
            <a:pPr marL="92075" indent="-92075" algn="ctr"/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손잡이 </a:t>
            </a:r>
            <a:r>
              <a:rPr lang="ko-KR" altLang="en-US" sz="1100" dirty="0" err="1" smtClean="0">
                <a:solidFill>
                  <a:schemeClr val="tx1"/>
                </a:solidFill>
                <a:latin typeface="+mn-ea"/>
              </a:rPr>
              <a:t>체결비</a:t>
            </a:r>
            <a:endParaRPr lang="en-US" altLang="ko-KR" sz="1100" dirty="0" smtClean="0">
              <a:solidFill>
                <a:schemeClr val="tx1"/>
              </a:solidFill>
              <a:latin typeface="+mn-ea"/>
            </a:endParaRPr>
          </a:p>
          <a:p>
            <a:pPr marL="92075" indent="-92075" algn="ctr"/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전조 운반비</a:t>
            </a:r>
            <a:endParaRPr lang="en-US" altLang="ko-KR" sz="1100" dirty="0" smtClean="0">
              <a:solidFill>
                <a:schemeClr val="tx1"/>
              </a:solidFill>
              <a:latin typeface="+mn-ea"/>
            </a:endParaRPr>
          </a:p>
          <a:p>
            <a:pPr marL="92075" indent="-92075" algn="ctr"/>
            <a:r>
              <a:rPr lang="ko-KR" altLang="en-US" sz="1100" dirty="0" err="1" smtClean="0">
                <a:solidFill>
                  <a:schemeClr val="tx1"/>
                </a:solidFill>
                <a:latin typeface="+mn-ea"/>
              </a:rPr>
              <a:t>카바</a:t>
            </a: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 투입비</a:t>
            </a:r>
            <a:endParaRPr lang="en-US" altLang="ko-KR" sz="1100" dirty="0" smtClean="0">
              <a:solidFill>
                <a:schemeClr val="tx1"/>
              </a:solidFill>
              <a:latin typeface="+mn-ea"/>
            </a:endParaRPr>
          </a:p>
          <a:p>
            <a:pPr marL="92075" indent="-92075" algn="ctr"/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지게차 수리비</a:t>
            </a:r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100" dirty="0" err="1" smtClean="0">
                <a:solidFill>
                  <a:schemeClr val="tx1"/>
                </a:solidFill>
                <a:latin typeface="+mn-ea"/>
              </a:rPr>
              <a:t>월정액</a:t>
            </a:r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)</a:t>
            </a:r>
            <a:endParaRPr lang="ko-KR" altLang="en-US" sz="1100" dirty="0" smtClean="0">
              <a:solidFill>
                <a:schemeClr val="tx1"/>
              </a:solidFill>
              <a:latin typeface="+mn-e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31599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223773093"/>
              </p:ext>
            </p:extLst>
          </p:nvPr>
        </p:nvGraphicFramePr>
        <p:xfrm>
          <a:off x="344488" y="1281670"/>
          <a:ext cx="9215437" cy="5192609"/>
        </p:xfrm>
        <a:graphic>
          <a:graphicData uri="http://schemas.openxmlformats.org/drawingml/2006/table">
            <a:tbl>
              <a:tblPr/>
              <a:tblGrid>
                <a:gridCol w="7338105"/>
                <a:gridCol w="1877332"/>
              </a:tblGrid>
              <a:tr h="46945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3-2.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외주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임가공비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대금지급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AP)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송장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(AP)</a:t>
                      </a:r>
                    </a:p>
                    <a:p>
                      <a:pPr marL="228600" marR="0" lvl="0" indent="-2286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지급 </a:t>
                      </a: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뷰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선택</a:t>
                      </a:r>
                      <a:endParaRPr kumimoji="1" lang="en-US" altLang="ko-KR" sz="1100" b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윤고딕13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②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지급조건</a:t>
                      </a:r>
                      <a:endParaRPr kumimoji="1" lang="en-US" altLang="ko-KR" sz="1100" b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③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지급조건 </a:t>
                      </a: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엔트리에서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endParaRPr lang="en-US" altLang="ko-KR" sz="1100" b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선택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endParaRPr kumimoji="1" lang="en-US" altLang="ko-KR" sz="1100" b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8022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월 마감 기간에 집계된 가공비 내역을 합한 후 월합 마감 처리 수행 시 가공비 정산은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MIRO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수행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5259022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물류 송장 검증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MIGO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 입력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 AP)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22971" y="1653140"/>
            <a:ext cx="5760639" cy="4258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직사각형 15"/>
          <p:cNvSpPr/>
          <p:nvPr/>
        </p:nvSpPr>
        <p:spPr>
          <a:xfrm>
            <a:off x="2943250" y="2085188"/>
            <a:ext cx="3024336" cy="2736304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2223170" y="2805268"/>
            <a:ext cx="360040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999034" y="2589244"/>
            <a:ext cx="360040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타원 29"/>
          <p:cNvSpPr/>
          <p:nvPr/>
        </p:nvSpPr>
        <p:spPr>
          <a:xfrm>
            <a:off x="829924" y="2400974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5" name="타원 34"/>
          <p:cNvSpPr/>
          <p:nvPr/>
        </p:nvSpPr>
        <p:spPr>
          <a:xfrm>
            <a:off x="2030070" y="30323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" name="타원 36"/>
          <p:cNvSpPr/>
          <p:nvPr/>
        </p:nvSpPr>
        <p:spPr>
          <a:xfrm>
            <a:off x="3918738" y="2115235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932340" y="2013857"/>
            <a:ext cx="3207204" cy="40358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타원 39"/>
          <p:cNvSpPr/>
          <p:nvPr/>
        </p:nvSpPr>
        <p:spPr>
          <a:xfrm>
            <a:off x="4193603" y="2153335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3028747" y="5478235"/>
            <a:ext cx="2939346" cy="547007"/>
          </a:xfrm>
          <a:prstGeom prst="rect">
            <a:avLst/>
          </a:prstGeom>
          <a:noFill/>
          <a:ln w="2222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2960711" y="3725637"/>
            <a:ext cx="3023710" cy="111577"/>
          </a:xfrm>
          <a:prstGeom prst="rect">
            <a:avLst/>
          </a:prstGeom>
          <a:noFill/>
          <a:ln w="2222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42691" name="Rectangle 3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cxnSp>
        <p:nvCxnSpPr>
          <p:cNvPr id="46" name="구부러진 연결선 45"/>
          <p:cNvCxnSpPr>
            <a:stCxn id="17" idx="3"/>
          </p:cNvCxnSpPr>
          <p:nvPr/>
        </p:nvCxnSpPr>
        <p:spPr>
          <a:xfrm flipV="1">
            <a:off x="2583210" y="2310493"/>
            <a:ext cx="1572411" cy="602787"/>
          </a:xfrm>
          <a:prstGeom prst="curvedConnector3">
            <a:avLst>
              <a:gd name="adj1" fmla="val 50000"/>
            </a:avLst>
          </a:prstGeom>
          <a:ln w="19050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393522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005775040"/>
              </p:ext>
            </p:extLst>
          </p:nvPr>
        </p:nvGraphicFramePr>
        <p:xfrm>
          <a:off x="344488" y="1281670"/>
          <a:ext cx="9215437" cy="5078309"/>
        </p:xfrm>
        <a:graphic>
          <a:graphicData uri="http://schemas.openxmlformats.org/drawingml/2006/table">
            <a:tbl>
              <a:tblPr/>
              <a:tblGrid>
                <a:gridCol w="7338105"/>
                <a:gridCol w="1877332"/>
              </a:tblGrid>
              <a:tr h="4462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3-3.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외주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임가공비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대금지급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AP)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송장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(AP)</a:t>
                      </a:r>
                    </a:p>
                    <a:p>
                      <a:pPr marL="228600" marR="0" lvl="0" indent="-2286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lvl="0" indent="-228600" algn="l">
                        <a:lnSpc>
                          <a:spcPct val="100000"/>
                        </a:lnSpc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①세부사항 </a:t>
                      </a:r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뷰선택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②대금지급업체 선택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pPr marL="228600" marR="0" lvl="0" indent="-22860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pPr marL="228600" lvl="0" indent="-228600" algn="l">
                        <a:lnSpc>
                          <a:spcPct val="100000"/>
                        </a:lnSpc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588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월 마감 기간에 집계된 가공비 내역을 합한 후 월합 마감 처리 수행 시 가공비 정산은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MIRO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수행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613373477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물류 송장 검증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MIGO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 입력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 AP)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8843" y="1673679"/>
            <a:ext cx="6931478" cy="38453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직사각형 15"/>
          <p:cNvSpPr/>
          <p:nvPr/>
        </p:nvSpPr>
        <p:spPr>
          <a:xfrm>
            <a:off x="2640735" y="2939457"/>
            <a:ext cx="751606" cy="10986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3358397" y="2861050"/>
            <a:ext cx="3841542" cy="2429408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1571343" y="2525209"/>
            <a:ext cx="584583" cy="10986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타원 20"/>
          <p:cNvSpPr/>
          <p:nvPr/>
        </p:nvSpPr>
        <p:spPr>
          <a:xfrm>
            <a:off x="2005581" y="232749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28" name="구부러진 연결선 27"/>
          <p:cNvCxnSpPr/>
          <p:nvPr/>
        </p:nvCxnSpPr>
        <p:spPr>
          <a:xfrm rot="16200000" flipH="1">
            <a:off x="3389997" y="2589894"/>
            <a:ext cx="104080" cy="447460"/>
          </a:xfrm>
          <a:prstGeom prst="curvedConnector4">
            <a:avLst>
              <a:gd name="adj1" fmla="val -219639"/>
              <a:gd name="adj2" fmla="val 53685"/>
            </a:avLst>
          </a:prstGeom>
          <a:ln w="19050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타원 36"/>
          <p:cNvSpPr/>
          <p:nvPr/>
        </p:nvSpPr>
        <p:spPr>
          <a:xfrm>
            <a:off x="2884598" y="2752044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5639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1215563"/>
              </p:ext>
            </p:extLst>
          </p:nvPr>
        </p:nvGraphicFramePr>
        <p:xfrm>
          <a:off x="344488" y="1281670"/>
          <a:ext cx="9215437" cy="5078309"/>
        </p:xfrm>
        <a:graphic>
          <a:graphicData uri="http://schemas.openxmlformats.org/drawingml/2006/table">
            <a:tbl>
              <a:tblPr/>
              <a:tblGrid>
                <a:gridCol w="6862647"/>
                <a:gridCol w="2352790"/>
              </a:tblGrid>
              <a:tr h="4462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3-4-1.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외주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임가공비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대금지급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AP)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송장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100" b="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  <a:cs typeface="윤고딕13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1" dirty="0" smtClean="0">
                          <a:solidFill>
                            <a:srgbClr val="FF0000"/>
                          </a:solidFill>
                          <a:latin typeface="+mj-ea"/>
                          <a:ea typeface="+mj-ea"/>
                          <a:cs typeface="윤고딕130"/>
                        </a:rPr>
                        <a:t>G/L</a:t>
                      </a:r>
                      <a:r>
                        <a:rPr kumimoji="1" lang="en-US" altLang="ko-KR" sz="1100" b="1" baseline="0" dirty="0" smtClean="0">
                          <a:solidFill>
                            <a:srgbClr val="FF0000"/>
                          </a:solidFill>
                          <a:latin typeface="+mj-ea"/>
                          <a:ea typeface="+mj-ea"/>
                          <a:cs typeface="윤고딕130"/>
                        </a:rPr>
                        <a:t> </a:t>
                      </a:r>
                      <a:r>
                        <a:rPr kumimoji="1" lang="ko-KR" altLang="en-US" sz="1100" b="1" baseline="0" dirty="0" smtClean="0">
                          <a:solidFill>
                            <a:srgbClr val="FF0000"/>
                          </a:solidFill>
                          <a:latin typeface="+mj-ea"/>
                          <a:ea typeface="+mj-ea"/>
                          <a:cs typeface="윤고딕130"/>
                        </a:rPr>
                        <a:t>계정 </a:t>
                      </a:r>
                      <a:r>
                        <a:rPr kumimoji="1" lang="en-US" altLang="ko-KR" sz="1100" b="1" baseline="0" dirty="0" smtClean="0">
                          <a:solidFill>
                            <a:srgbClr val="FF0000"/>
                          </a:solidFill>
                          <a:latin typeface="+mj-ea"/>
                          <a:ea typeface="+mj-ea"/>
                          <a:cs typeface="윤고딕130"/>
                        </a:rPr>
                        <a:t>TAB</a:t>
                      </a:r>
                      <a:r>
                        <a:rPr kumimoji="1" lang="ko-KR" altLang="en-US" sz="1100" b="1" baseline="0" dirty="0" smtClean="0">
                          <a:solidFill>
                            <a:srgbClr val="FF0000"/>
                          </a:solidFill>
                          <a:latin typeface="+mj-ea"/>
                          <a:ea typeface="+mj-ea"/>
                          <a:cs typeface="윤고딕130"/>
                        </a:rPr>
                        <a:t>을 선택 후 처리</a:t>
                      </a:r>
                      <a:endParaRPr kumimoji="1" lang="en-US" altLang="ko-KR" sz="1100" b="1" dirty="0" smtClean="0">
                        <a:solidFill>
                          <a:srgbClr val="FF0000"/>
                        </a:solidFill>
                        <a:latin typeface="+mj-ea"/>
                        <a:ea typeface="+mj-ea"/>
                        <a:cs typeface="윤고딕13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ko-KR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  <a:cs typeface="윤고딕130"/>
                        </a:rPr>
                        <a:t>①</a:t>
                      </a:r>
                      <a:r>
                        <a:rPr lang="en-US" altLang="ko-KR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G/L</a:t>
                      </a:r>
                      <a:r>
                        <a:rPr lang="ko-KR" altLang="en-US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계정</a:t>
                      </a:r>
                      <a:endParaRPr kumimoji="1" lang="en-US" altLang="ko-KR" sz="1100" b="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  <a:cs typeface="윤고딕13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②</a:t>
                      </a:r>
                      <a:r>
                        <a:rPr lang="ko-KR" altLang="en-US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지급액</a:t>
                      </a:r>
                      <a:r>
                        <a:rPr lang="en-US" altLang="ko-KR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(VAT</a:t>
                      </a:r>
                      <a:r>
                        <a:rPr lang="ko-KR" altLang="en-US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별도</a:t>
                      </a:r>
                      <a:r>
                        <a:rPr lang="en-US" altLang="ko-KR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)</a:t>
                      </a:r>
                      <a:endParaRPr kumimoji="1" lang="en-US" altLang="ko-KR" sz="1100" b="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③</a:t>
                      </a:r>
                      <a:r>
                        <a:rPr lang="ko-KR" altLang="en-US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코스트센터</a:t>
                      </a:r>
                      <a:r>
                        <a:rPr lang="en-US" altLang="ko-KR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(30012:</a:t>
                      </a:r>
                      <a:r>
                        <a:rPr lang="ko-KR" altLang="en-US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광주자재</a:t>
                      </a:r>
                      <a:r>
                        <a:rPr lang="en-US" altLang="ko-KR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)</a:t>
                      </a:r>
                      <a:endParaRPr kumimoji="1" lang="en-US" altLang="ko-KR" sz="1100" b="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④</a:t>
                      </a:r>
                      <a:r>
                        <a:rPr lang="ko-KR" altLang="en-US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세금계산 체크</a:t>
                      </a:r>
                      <a:endParaRPr lang="en-US" altLang="ko-KR" sz="1100" b="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(G/L</a:t>
                      </a:r>
                      <a:r>
                        <a:rPr lang="ko-KR" altLang="en-US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계정 </a:t>
                      </a:r>
                      <a:r>
                        <a:rPr lang="en-US" altLang="ko-KR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A4= </a:t>
                      </a:r>
                      <a:r>
                        <a:rPr lang="ko-KR" altLang="en-US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세금계산 </a:t>
                      </a:r>
                      <a:r>
                        <a:rPr lang="en-US" altLang="ko-KR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A4)</a:t>
                      </a:r>
                      <a:endParaRPr kumimoji="1" lang="en-US" altLang="ko-KR" sz="1100" b="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⑤</a:t>
                      </a:r>
                      <a:r>
                        <a:rPr lang="ko-KR" altLang="en-US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금액</a:t>
                      </a:r>
                      <a:r>
                        <a:rPr lang="en-US" altLang="ko-KR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:VAT</a:t>
                      </a:r>
                      <a:r>
                        <a:rPr lang="en-US" altLang="ko-KR" sz="1100" b="0" baseline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sz="1100" b="0" baseline="0" dirty="0" err="1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포함가</a:t>
                      </a:r>
                      <a:endParaRPr kumimoji="1" lang="en-US" altLang="ko-KR" sz="1100" b="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⑥</a:t>
                      </a:r>
                      <a:r>
                        <a:rPr lang="ko-KR" altLang="en-US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잔액 </a:t>
                      </a:r>
                      <a:r>
                        <a:rPr lang="en-US" altLang="ko-KR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: 0</a:t>
                      </a:r>
                      <a:endParaRPr kumimoji="1" lang="en-US" altLang="ko-KR" sz="1100" b="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⑦</a:t>
                      </a:r>
                      <a:r>
                        <a:rPr lang="ko-KR" altLang="en-US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시뮬레이션</a:t>
                      </a:r>
                      <a:endParaRPr kumimoji="1" lang="en-US" altLang="ko-KR" sz="1100" b="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⑧</a:t>
                      </a:r>
                      <a:r>
                        <a:rPr lang="ko-KR" altLang="en-US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시뮬레이션 </a:t>
                      </a:r>
                      <a:r>
                        <a:rPr lang="ko-KR" altLang="en-US" sz="1100" b="0" dirty="0" err="1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선택시</a:t>
                      </a:r>
                      <a:r>
                        <a:rPr lang="ko-KR" altLang="en-US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sz="1100" b="0" dirty="0" err="1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팝업창</a:t>
                      </a:r>
                      <a:r>
                        <a:rPr lang="ko-KR" altLang="en-US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생성</a:t>
                      </a:r>
                      <a:endParaRPr kumimoji="1" lang="en-US" altLang="ko-KR" sz="1100" b="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⑨</a:t>
                      </a:r>
                      <a:r>
                        <a:rPr kumimoji="1" lang="en-US" altLang="ko-KR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’</a:t>
                      </a:r>
                      <a:r>
                        <a:rPr lang="ko-KR" altLang="en-US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뒤로</a:t>
                      </a:r>
                      <a:r>
                        <a:rPr lang="en-US" altLang="ko-KR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’</a:t>
                      </a:r>
                      <a:r>
                        <a:rPr lang="ko-KR" altLang="en-US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선택</a:t>
                      </a:r>
                      <a:endParaRPr kumimoji="1" lang="en-US" altLang="ko-KR" sz="1100" b="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Ⓐ</a:t>
                      </a:r>
                      <a:r>
                        <a:rPr lang="ko-KR" altLang="en-US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저장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588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월 마감 기간에 집계된 가공비 내역을 합한 후 월합 마감 처리 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수행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 가공비 정산은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MIRO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수행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395046102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물류 송장 검증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MIGO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 입력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 AP)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6" name="Picture 6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52128" y="1641022"/>
            <a:ext cx="6048672" cy="39678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7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633358" y="3989545"/>
            <a:ext cx="3888432" cy="23459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직사각형 17"/>
          <p:cNvSpPr/>
          <p:nvPr/>
        </p:nvSpPr>
        <p:spPr>
          <a:xfrm>
            <a:off x="4568240" y="4093400"/>
            <a:ext cx="432048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1363436" y="2940461"/>
            <a:ext cx="851570" cy="24361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2376812" y="4093400"/>
            <a:ext cx="792088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930730" y="4085237"/>
            <a:ext cx="489856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/>
          <p:cNvSpPr/>
          <p:nvPr/>
        </p:nvSpPr>
        <p:spPr>
          <a:xfrm>
            <a:off x="3168900" y="4093400"/>
            <a:ext cx="360040" cy="288032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2376812" y="2930978"/>
            <a:ext cx="1152128" cy="273009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직사각형 29"/>
          <p:cNvSpPr/>
          <p:nvPr/>
        </p:nvSpPr>
        <p:spPr>
          <a:xfrm>
            <a:off x="3967690" y="2261507"/>
            <a:ext cx="1872208" cy="210496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직사각형 33"/>
          <p:cNvSpPr/>
          <p:nvPr/>
        </p:nvSpPr>
        <p:spPr>
          <a:xfrm>
            <a:off x="5623723" y="3973218"/>
            <a:ext cx="3888432" cy="2376264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직사각형 42"/>
          <p:cNvSpPr/>
          <p:nvPr/>
        </p:nvSpPr>
        <p:spPr>
          <a:xfrm>
            <a:off x="2255827" y="2072613"/>
            <a:ext cx="576064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직사각형 43"/>
          <p:cNvSpPr/>
          <p:nvPr/>
        </p:nvSpPr>
        <p:spPr>
          <a:xfrm>
            <a:off x="8841920" y="6166115"/>
            <a:ext cx="213693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직사각형 46"/>
          <p:cNvSpPr/>
          <p:nvPr/>
        </p:nvSpPr>
        <p:spPr>
          <a:xfrm>
            <a:off x="1784429" y="1699186"/>
            <a:ext cx="216024" cy="25207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8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4437112"/>
            <a:ext cx="1181670" cy="1039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" name="직사각형 49"/>
          <p:cNvSpPr/>
          <p:nvPr/>
        </p:nvSpPr>
        <p:spPr>
          <a:xfrm>
            <a:off x="467544" y="4437112"/>
            <a:ext cx="1152128" cy="1080120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1" name="타원 50"/>
          <p:cNvSpPr/>
          <p:nvPr/>
        </p:nvSpPr>
        <p:spPr>
          <a:xfrm>
            <a:off x="4046764" y="1913480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2" name="타원 51"/>
          <p:cNvSpPr/>
          <p:nvPr/>
        </p:nvSpPr>
        <p:spPr>
          <a:xfrm>
            <a:off x="1083129" y="2822436"/>
            <a:ext cx="212149" cy="203791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3" name="타원 52"/>
          <p:cNvSpPr/>
          <p:nvPr/>
        </p:nvSpPr>
        <p:spPr>
          <a:xfrm>
            <a:off x="723788" y="390320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타원 53"/>
          <p:cNvSpPr/>
          <p:nvPr/>
        </p:nvSpPr>
        <p:spPr>
          <a:xfrm>
            <a:off x="2465917" y="1857205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5" name="타원 54"/>
          <p:cNvSpPr/>
          <p:nvPr/>
        </p:nvSpPr>
        <p:spPr>
          <a:xfrm>
            <a:off x="2470941" y="3848780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6" name="타원 55"/>
          <p:cNvSpPr/>
          <p:nvPr/>
        </p:nvSpPr>
        <p:spPr>
          <a:xfrm>
            <a:off x="7027031" y="3840787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7" name="타원 56"/>
          <p:cNvSpPr/>
          <p:nvPr/>
        </p:nvSpPr>
        <p:spPr>
          <a:xfrm>
            <a:off x="4620865" y="3862392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8" name="타원 57"/>
          <p:cNvSpPr/>
          <p:nvPr/>
        </p:nvSpPr>
        <p:spPr>
          <a:xfrm>
            <a:off x="3271045" y="2691617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9" name="타원 58"/>
          <p:cNvSpPr/>
          <p:nvPr/>
        </p:nvSpPr>
        <p:spPr>
          <a:xfrm>
            <a:off x="1973338" y="150580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A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0" name="타원 59"/>
          <p:cNvSpPr/>
          <p:nvPr/>
        </p:nvSpPr>
        <p:spPr>
          <a:xfrm>
            <a:off x="8715801" y="587973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9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1" name="직사각형 60"/>
          <p:cNvSpPr/>
          <p:nvPr/>
        </p:nvSpPr>
        <p:spPr>
          <a:xfrm>
            <a:off x="5633356" y="5023758"/>
            <a:ext cx="3600451" cy="185056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64" name="구부러진 연결선 63"/>
          <p:cNvCxnSpPr/>
          <p:nvPr/>
        </p:nvCxnSpPr>
        <p:spPr>
          <a:xfrm>
            <a:off x="2784764" y="2269377"/>
            <a:ext cx="4203865" cy="1673973"/>
          </a:xfrm>
          <a:prstGeom prst="curvedConnector3">
            <a:avLst>
              <a:gd name="adj1" fmla="val 50000"/>
            </a:avLst>
          </a:prstGeom>
          <a:ln w="19050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구부러진 연결선 66"/>
          <p:cNvCxnSpPr/>
          <p:nvPr/>
        </p:nvCxnSpPr>
        <p:spPr>
          <a:xfrm rot="16200000" flipH="1">
            <a:off x="1352774" y="4300080"/>
            <a:ext cx="198959" cy="99951"/>
          </a:xfrm>
          <a:prstGeom prst="curvedConnector3">
            <a:avLst>
              <a:gd name="adj1" fmla="val 50000"/>
            </a:avLst>
          </a:prstGeom>
          <a:ln w="19050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31"/>
          <p:cNvSpPr/>
          <p:nvPr/>
        </p:nvSpPr>
        <p:spPr>
          <a:xfrm>
            <a:off x="1990182" y="3513583"/>
            <a:ext cx="1778250" cy="222720"/>
          </a:xfrm>
          <a:prstGeom prst="rect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1"/>
                </a:solidFill>
              </a:rPr>
              <a:t>반드시 </a:t>
            </a:r>
            <a:r>
              <a:rPr lang="en-US" altLang="ko-KR" sz="1000" dirty="0" smtClean="0">
                <a:solidFill>
                  <a:schemeClr val="tx1"/>
                </a:solidFill>
              </a:rPr>
              <a:t>G/L</a:t>
            </a:r>
            <a:r>
              <a:rPr lang="ko-KR" altLang="en-US" sz="1000" dirty="0" smtClean="0">
                <a:solidFill>
                  <a:schemeClr val="tx1"/>
                </a:solidFill>
              </a:rPr>
              <a:t>계정 </a:t>
            </a:r>
            <a:r>
              <a:rPr lang="en-US" altLang="ko-KR" sz="1000" dirty="0" smtClean="0">
                <a:solidFill>
                  <a:schemeClr val="tx1"/>
                </a:solidFill>
              </a:rPr>
              <a:t>TAB</a:t>
            </a:r>
            <a:r>
              <a:rPr lang="ko-KR" altLang="en-US" sz="1000" dirty="0" smtClean="0">
                <a:solidFill>
                  <a:schemeClr val="tx1"/>
                </a:solidFill>
              </a:rPr>
              <a:t>을 선택</a:t>
            </a:r>
          </a:p>
        </p:txBody>
      </p:sp>
      <p:sp>
        <p:nvSpPr>
          <p:cNvPr id="2" name="Oval 1"/>
          <p:cNvSpPr/>
          <p:nvPr/>
        </p:nvSpPr>
        <p:spPr>
          <a:xfrm>
            <a:off x="1043608" y="3624943"/>
            <a:ext cx="576064" cy="237449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4" name="Curved Connector 3"/>
          <p:cNvCxnSpPr>
            <a:endCxn id="2" idx="7"/>
          </p:cNvCxnSpPr>
          <p:nvPr/>
        </p:nvCxnSpPr>
        <p:spPr>
          <a:xfrm rot="10800000" flipV="1">
            <a:off x="1535310" y="3624943"/>
            <a:ext cx="438029" cy="34774"/>
          </a:xfrm>
          <a:prstGeom prst="curvedConnector4">
            <a:avLst>
              <a:gd name="adj1" fmla="val 40370"/>
              <a:gd name="adj2" fmla="val -87824"/>
            </a:avLst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직선 연결선 35"/>
          <p:cNvCxnSpPr/>
          <p:nvPr/>
        </p:nvCxnSpPr>
        <p:spPr>
          <a:xfrm>
            <a:off x="4506686" y="4269921"/>
            <a:ext cx="555171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3170" name="Picture 2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922815" y="4554310"/>
            <a:ext cx="2473779" cy="1168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" name="직사각형 40"/>
          <p:cNvSpPr/>
          <p:nvPr/>
        </p:nvSpPr>
        <p:spPr>
          <a:xfrm>
            <a:off x="2963636" y="5119007"/>
            <a:ext cx="2397578" cy="612321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42" name="구부러진 연결선 41"/>
          <p:cNvCxnSpPr>
            <a:endCxn id="41" idx="0"/>
          </p:cNvCxnSpPr>
          <p:nvPr/>
        </p:nvCxnSpPr>
        <p:spPr>
          <a:xfrm rot="5400000">
            <a:off x="4160608" y="4374858"/>
            <a:ext cx="745966" cy="742332"/>
          </a:xfrm>
          <a:prstGeom prst="curvedConnector3">
            <a:avLst>
              <a:gd name="adj1" fmla="val 50000"/>
            </a:avLst>
          </a:prstGeom>
          <a:ln w="19050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357789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415872385"/>
              </p:ext>
            </p:extLst>
          </p:nvPr>
        </p:nvGraphicFramePr>
        <p:xfrm>
          <a:off x="344488" y="1281670"/>
          <a:ext cx="9215437" cy="5078309"/>
        </p:xfrm>
        <a:graphic>
          <a:graphicData uri="http://schemas.openxmlformats.org/drawingml/2006/table">
            <a:tbl>
              <a:tblPr/>
              <a:tblGrid>
                <a:gridCol w="7338105"/>
                <a:gridCol w="1877332"/>
              </a:tblGrid>
              <a:tr h="4462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3-4-2.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사내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도급비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대금지급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AP)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생성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계획운송비용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공란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②텍스트 입력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개별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588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77414099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물류 송장 검증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MIGO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 입력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 AP)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678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6109" y="1632857"/>
            <a:ext cx="6928077" cy="4049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직사각형 15"/>
          <p:cNvSpPr/>
          <p:nvPr/>
        </p:nvSpPr>
        <p:spPr>
          <a:xfrm>
            <a:off x="4416879" y="3978727"/>
            <a:ext cx="620486" cy="503466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678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02903" y="4188960"/>
            <a:ext cx="2462114" cy="1452562"/>
          </a:xfrm>
          <a:prstGeom prst="rect">
            <a:avLst/>
          </a:prstGeom>
          <a:noFill/>
          <a:ln w="15875">
            <a:solidFill>
              <a:srgbClr val="0000FF"/>
            </a:solidFill>
            <a:prstDash val="sysDash"/>
            <a:miter lim="800000"/>
            <a:headEnd/>
            <a:tailEnd/>
          </a:ln>
        </p:spPr>
      </p:pic>
      <p:sp>
        <p:nvSpPr>
          <p:cNvPr id="19" name="직사각형 18"/>
          <p:cNvSpPr/>
          <p:nvPr/>
        </p:nvSpPr>
        <p:spPr>
          <a:xfrm>
            <a:off x="6939644" y="4784270"/>
            <a:ext cx="1235934" cy="244929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1578429" y="2422071"/>
            <a:ext cx="601436" cy="190500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21" name="구부러진 연결선 20"/>
          <p:cNvCxnSpPr/>
          <p:nvPr/>
        </p:nvCxnSpPr>
        <p:spPr>
          <a:xfrm>
            <a:off x="2163535" y="2617363"/>
            <a:ext cx="4776108" cy="1587244"/>
          </a:xfrm>
          <a:prstGeom prst="curvedConnector3">
            <a:avLst>
              <a:gd name="adj1" fmla="val 50000"/>
            </a:avLst>
          </a:prstGeom>
          <a:ln w="19050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타원 29"/>
          <p:cNvSpPr/>
          <p:nvPr/>
        </p:nvSpPr>
        <p:spPr>
          <a:xfrm>
            <a:off x="1317059" y="2365595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4" name="타원 33"/>
          <p:cNvSpPr/>
          <p:nvPr/>
        </p:nvSpPr>
        <p:spPr>
          <a:xfrm>
            <a:off x="4283413" y="377530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73526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203465346"/>
              </p:ext>
            </p:extLst>
          </p:nvPr>
        </p:nvGraphicFramePr>
        <p:xfrm>
          <a:off x="344488" y="1281670"/>
          <a:ext cx="9215437" cy="5147185"/>
        </p:xfrm>
        <a:graphic>
          <a:graphicData uri="http://schemas.openxmlformats.org/drawingml/2006/table">
            <a:tbl>
              <a:tblPr/>
              <a:tblGrid>
                <a:gridCol w="7338105"/>
                <a:gridCol w="1877332"/>
              </a:tblGrid>
              <a:tr h="45313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3-5.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외주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임가공비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대금지급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AP)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회계전표 조회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윤고딕130"/>
                        </a:rPr>
                        <a:t>①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해당 공급 업체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kumimoji="1" lang="ko-KR" altLang="en-US" sz="11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②실행</a:t>
                      </a:r>
                      <a:endParaRPr kumimoji="1" lang="en-US" altLang="ko-KR" sz="1100" b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kumimoji="1" lang="ko-KR" altLang="en-US" sz="11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③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전표번호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,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일자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,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금액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588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송장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(AP)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는 월합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/ERS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마감 이전에 수행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655661588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lang="en-US" altLang="ko-KR" sz="1000" b="1" dirty="0" smtClean="0">
                          <a:latin typeface="돋움" pitchFamily="50" charset="-127"/>
                          <a:ea typeface="돋움" pitchFamily="50" charset="-127"/>
                        </a:rPr>
                        <a:t>S_ALR_87012103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" pitchFamily="50" charset="-127"/>
                          <a:ea typeface="돋움" pitchFamily="50" charset="-127"/>
                        </a:rPr>
                        <a:t>공급업체별 개별 전표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985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3722" y="1575707"/>
            <a:ext cx="4237264" cy="2612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985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50" y="2424540"/>
            <a:ext cx="6962949" cy="3200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타원 19"/>
          <p:cNvSpPr/>
          <p:nvPr/>
        </p:nvSpPr>
        <p:spPr>
          <a:xfrm>
            <a:off x="1523888" y="1739667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111462" y="1579108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5290338" y="3886904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4422321" y="4555691"/>
            <a:ext cx="4705350" cy="195944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361949" y="1801586"/>
            <a:ext cx="201387" cy="198664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1338942" y="1978479"/>
            <a:ext cx="773291" cy="17410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39" name="구부러진 연결선 38"/>
          <p:cNvCxnSpPr/>
          <p:nvPr/>
        </p:nvCxnSpPr>
        <p:spPr>
          <a:xfrm>
            <a:off x="563336" y="2024743"/>
            <a:ext cx="2163535" cy="1306286"/>
          </a:xfrm>
          <a:prstGeom prst="curvedConnector3">
            <a:avLst>
              <a:gd name="adj1" fmla="val 50000"/>
            </a:avLst>
          </a:prstGeom>
          <a:ln w="19050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7929524" y="449145"/>
            <a:ext cx="1778250" cy="720960"/>
          </a:xfrm>
          <a:prstGeom prst="rect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1"/>
                </a:solidFill>
              </a:rPr>
              <a:t>사용여부 확인 필요</a:t>
            </a:r>
          </a:p>
        </p:txBody>
      </p:sp>
    </p:spTree>
    <p:extLst>
      <p:ext uri="{BB962C8B-B14F-4D97-AF65-F5344CB8AC3E}">
        <p14:creationId xmlns="" xmlns:p14="http://schemas.microsoft.com/office/powerpoint/2010/main" val="1730862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763569034"/>
              </p:ext>
            </p:extLst>
          </p:nvPr>
        </p:nvGraphicFramePr>
        <p:xfrm>
          <a:off x="344488" y="1281670"/>
          <a:ext cx="9215437" cy="5078309"/>
        </p:xfrm>
        <a:graphic>
          <a:graphicData uri="http://schemas.openxmlformats.org/drawingml/2006/table">
            <a:tbl>
              <a:tblPr/>
              <a:tblGrid>
                <a:gridCol w="7338105"/>
                <a:gridCol w="1877332"/>
              </a:tblGrid>
              <a:tr h="4462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3-6.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 조회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회계전표 조회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①전표번호 입력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②실행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③금액확인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588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 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61942107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MIR5, ZMMR0190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4076" y="3265720"/>
            <a:ext cx="8496944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1580" y="1558904"/>
            <a:ext cx="4457873" cy="1923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직사각형 16"/>
          <p:cNvSpPr/>
          <p:nvPr/>
        </p:nvSpPr>
        <p:spPr>
          <a:xfrm>
            <a:off x="604156" y="2751364"/>
            <a:ext cx="1893647" cy="17569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481580" y="1774928"/>
            <a:ext cx="408327" cy="12735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1076084" y="3265720"/>
            <a:ext cx="8424936" cy="2376264"/>
          </a:xfrm>
          <a:prstGeom prst="rect">
            <a:avLst/>
          </a:prstGeom>
          <a:noFill/>
          <a:ln>
            <a:solidFill>
              <a:srgbClr val="0000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타원 33"/>
          <p:cNvSpPr/>
          <p:nvPr/>
        </p:nvSpPr>
        <p:spPr>
          <a:xfrm>
            <a:off x="372724" y="2498945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5" name="타원 34"/>
          <p:cNvSpPr/>
          <p:nvPr/>
        </p:nvSpPr>
        <p:spPr>
          <a:xfrm>
            <a:off x="315570" y="15464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6" name="타원 35"/>
          <p:cNvSpPr/>
          <p:nvPr/>
        </p:nvSpPr>
        <p:spPr>
          <a:xfrm>
            <a:off x="1673559" y="3274562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1159328" y="5080907"/>
            <a:ext cx="7511143" cy="250371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40" name="구부러진 연결선 39"/>
          <p:cNvCxnSpPr>
            <a:stCxn id="18" idx="2"/>
          </p:cNvCxnSpPr>
          <p:nvPr/>
        </p:nvCxnSpPr>
        <p:spPr>
          <a:xfrm rot="16200000" flipH="1">
            <a:off x="244901" y="2343122"/>
            <a:ext cx="1347107" cy="465420"/>
          </a:xfrm>
          <a:prstGeom prst="curvedConnector3">
            <a:avLst>
              <a:gd name="adj1" fmla="val 50000"/>
            </a:avLst>
          </a:prstGeom>
          <a:ln w="19050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736306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897517" y="832078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송장</a:t>
            </a:r>
            <a:r>
              <a:rPr lang="en-US" altLang="ko-KR" dirty="0" smtClean="0"/>
              <a:t>(</a:t>
            </a:r>
            <a:r>
              <a:rPr lang="ko-KR" altLang="en-US" dirty="0" smtClean="0"/>
              <a:t>마감</a:t>
            </a:r>
            <a:r>
              <a:rPr lang="en-US" altLang="ko-KR" dirty="0" smtClean="0"/>
              <a:t>)</a:t>
            </a:r>
            <a:r>
              <a:rPr lang="ko-KR" altLang="en-US" dirty="0" smtClean="0"/>
              <a:t>관리</a:t>
            </a:r>
            <a:endParaRPr lang="ko-KR" altLang="en-US" dirty="0"/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8" name="正方形/長方形 21"/>
          <p:cNvSpPr>
            <a:spLocks noChangeArrowheads="1"/>
          </p:cNvSpPr>
          <p:nvPr/>
        </p:nvSpPr>
        <p:spPr bwMode="auto">
          <a:xfrm>
            <a:off x="348342" y="3651517"/>
            <a:ext cx="9263743" cy="552790"/>
          </a:xfrm>
          <a:prstGeom prst="rect">
            <a:avLst/>
          </a:prstGeom>
          <a:noFill/>
          <a:ln w="28575" algn="ctr">
            <a:solidFill>
              <a:srgbClr val="FF0000"/>
            </a:solidFill>
            <a:prstDash val="solid"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ja-JP" altLang="en-US" sz="1000">
              <a:latin typeface="+mn-ea"/>
              <a:ea typeface="+mn-ea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485413" y="135327"/>
            <a:ext cx="1268185" cy="485160"/>
          </a:xfrm>
          <a:prstGeom prst="rect">
            <a:avLst/>
          </a:prstGeom>
          <a:solidFill>
            <a:srgbClr val="FFFF00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schemeClr val="tx1"/>
                </a:solidFill>
              </a:rPr>
              <a:t>단원과</a:t>
            </a:r>
            <a:r>
              <a:rPr lang="ko-KR" altLang="en-US" b="1">
                <a:solidFill>
                  <a:schemeClr val="tx1"/>
                </a:solidFill>
              </a:rPr>
              <a:t>목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  <p:graphicFrame>
        <p:nvGraphicFramePr>
          <p:cNvPr id="10" name="Group 18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035174456"/>
              </p:ext>
            </p:extLst>
          </p:nvPr>
        </p:nvGraphicFramePr>
        <p:xfrm>
          <a:off x="432707" y="1815647"/>
          <a:ext cx="9128546" cy="4435143"/>
        </p:xfrm>
        <a:graphic>
          <a:graphicData uri="http://schemas.openxmlformats.org/drawingml/2006/table">
            <a:tbl>
              <a:tblPr/>
              <a:tblGrid>
                <a:gridCol w="529992"/>
                <a:gridCol w="2327508"/>
                <a:gridCol w="3518807"/>
                <a:gridCol w="1228662"/>
                <a:gridCol w="1523577"/>
              </a:tblGrid>
              <a:tr h="39720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단원명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관련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T-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분할별 개별생성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(AP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자동 생성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발생시 마감 전표 상신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설비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금형 분할정산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ZMMR0120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지급보충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(D1, D2)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Arial" charset="0"/>
                        </a:rPr>
                        <a:t>월합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Arial" charset="0"/>
                        </a:rPr>
                        <a:t>(AP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Arial" charset="0"/>
                        </a:rPr>
                        <a:t>자동 생성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Arial" charset="0"/>
                        </a:rPr>
                        <a:t>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15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말일 마감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원부자재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설비자재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ZMMR0130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지급보충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(E1, E2)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표준 송장전표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(MIRO)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 수동생성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(AP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자동 생성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송장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외주가공비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사내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도급비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MIRO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GL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계정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TAB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사용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단가 차이 정산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(MIRO)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수동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(AP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자동 생성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차후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차변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대변 처리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MIRO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옵션 선택 유의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(3, 4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선택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5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위탁정산 월합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(AP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자동 생성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위탁 자재 정산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200" dirty="0" smtClean="0">
                          <a:solidFill>
                            <a:srgbClr val="000000"/>
                          </a:solidFill>
                          <a:latin typeface="+mj-lt"/>
                          <a:ea typeface="+mn-ea"/>
                        </a:rPr>
                        <a:t>MRKO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창원에서 발생함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6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송장전표 취소처리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송장 취소처리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MR8M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지급보류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회계취소는 별도처리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(FI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수행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AP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전표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(AP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수동 생성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) 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SAP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에서 직접 회계전표 기표처리 하지 않음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*PLAS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에서 직접 처리 수행함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-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PLAS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처리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7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AR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전표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(AR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수동 생성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발생시 마감 전표 상신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연설매각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임대료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FB70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+mj-lt"/>
                          <a:ea typeface="+mn-ea"/>
                        </a:rPr>
                        <a:t>회계전표 직접 기표</a:t>
                      </a:r>
                      <a:endParaRPr lang="ko-KR" altLang="en-US" sz="1200" dirty="0">
                        <a:latin typeface="+mj-lt"/>
                        <a:ea typeface="+mn-ea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498346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976540414"/>
              </p:ext>
            </p:extLst>
          </p:nvPr>
        </p:nvGraphicFramePr>
        <p:xfrm>
          <a:off x="344488" y="1281670"/>
          <a:ext cx="9215437" cy="5097297"/>
        </p:xfrm>
        <a:graphic>
          <a:graphicData uri="http://schemas.openxmlformats.org/drawingml/2006/table">
            <a:tbl>
              <a:tblPr/>
              <a:tblGrid>
                <a:gridCol w="6791098"/>
                <a:gridCol w="2424339"/>
              </a:tblGrid>
              <a:tr h="45394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4-1.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공급업체 구매문서 조회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공급업체 구매문서 조회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87313" marR="0" lvl="0" indent="-8731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lang="ko-KR" altLang="en-US" sz="1100" b="1" i="0" u="none" strike="noStrike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송장을 처리한 후</a:t>
                      </a:r>
                      <a:r>
                        <a:rPr lang="en-US" altLang="ko-KR" sz="1100" b="1" i="0" u="none" strike="noStrike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,</a:t>
                      </a:r>
                      <a:r>
                        <a:rPr lang="en-US" altLang="ko-KR" sz="1100" b="1" i="0" u="none" strike="noStrike" baseline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sz="1100" b="1" i="0" u="none" strike="noStrike" baseline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단가의 변동으로 인하여 금액을 소급처리하기 위해 해당 구매 오더를 조회</a:t>
                      </a:r>
                      <a:endParaRPr lang="en-US" altLang="ko-KR" sz="1100" b="1" i="0" u="none" strike="noStrike" baseline="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  </a:t>
                      </a:r>
                      <a:r>
                        <a:rPr kumimoji="1" lang="ko-KR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 ME2L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를 통하여 해당 구매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    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오더를 조회 함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.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783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소급전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마감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기간안의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 이력을 조회하여야 함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37570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205" y="1650205"/>
            <a:ext cx="6451766" cy="41137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05968787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오더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ME2L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공급업체별 구매문서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1256908" y="4071977"/>
            <a:ext cx="1543441" cy="237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873434" y="4276084"/>
            <a:ext cx="171203" cy="178128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78587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8301335"/>
              </p:ext>
            </p:extLst>
          </p:nvPr>
        </p:nvGraphicFramePr>
        <p:xfrm>
          <a:off x="344488" y="1281670"/>
          <a:ext cx="9215437" cy="4996665"/>
        </p:xfrm>
        <a:graphic>
          <a:graphicData uri="http://schemas.openxmlformats.org/drawingml/2006/table">
            <a:tbl>
              <a:tblPr/>
              <a:tblGrid>
                <a:gridCol w="6701291"/>
                <a:gridCol w="2514146"/>
              </a:tblGrid>
              <a:tr h="42047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4-1.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공급업체 구매문서 조회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공급업체 구매문서 조회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1" lang="ko-KR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윤고딕130"/>
                        </a:rPr>
                        <a:t>①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윤고딕130"/>
                        </a:rPr>
                        <a:t>~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④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조회조건은 소급처리 대상의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공급업체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플랜트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자재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납품일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등으로 하여 조회 함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⑤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차후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차변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대변의 처리는 송장 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이후에 발생하는 것이므로 구매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오더 조회 시 반드시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⑤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번과 같은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아이콘이 있음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또한 더블 클릭하여 송장을 처리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하였는지 확인 필요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193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8407870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오더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ME2L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공급업체별 구매문서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589" y="1632857"/>
            <a:ext cx="5373122" cy="2930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타원 13"/>
          <p:cNvSpPr/>
          <p:nvPr/>
        </p:nvSpPr>
        <p:spPr>
          <a:xfrm>
            <a:off x="301523" y="1947348"/>
            <a:ext cx="171203" cy="178128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268864" y="2581452"/>
            <a:ext cx="171203" cy="178128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277029" y="3332579"/>
            <a:ext cx="171203" cy="178128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263418" y="2894402"/>
            <a:ext cx="171203" cy="178128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530679" y="1947348"/>
            <a:ext cx="4171949" cy="18353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514352" y="2595092"/>
            <a:ext cx="4161068" cy="180784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498022" y="2910729"/>
            <a:ext cx="4196443" cy="199887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498023" y="3340744"/>
            <a:ext cx="4185560" cy="16993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5804" y="4064054"/>
            <a:ext cx="7113814" cy="1298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직사각형 21"/>
          <p:cNvSpPr/>
          <p:nvPr/>
        </p:nvSpPr>
        <p:spPr>
          <a:xfrm>
            <a:off x="2979161" y="4902845"/>
            <a:ext cx="216990" cy="178128"/>
          </a:xfrm>
          <a:prstGeom prst="rect">
            <a:avLst/>
          </a:prstGeom>
          <a:noFill/>
          <a:ln w="412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2827689" y="4896200"/>
            <a:ext cx="171203" cy="178128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3859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2497" y="3980713"/>
            <a:ext cx="4402592" cy="10111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직사각형 24"/>
          <p:cNvSpPr/>
          <p:nvPr/>
        </p:nvSpPr>
        <p:spPr>
          <a:xfrm>
            <a:off x="4292500" y="4624265"/>
            <a:ext cx="5147118" cy="367643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4" name="구부러진 연결선 3"/>
          <p:cNvCxnSpPr>
            <a:stCxn id="22" idx="3"/>
            <a:endCxn id="25" idx="1"/>
          </p:cNvCxnSpPr>
          <p:nvPr/>
        </p:nvCxnSpPr>
        <p:spPr>
          <a:xfrm flipV="1">
            <a:off x="3196151" y="4808087"/>
            <a:ext cx="1096349" cy="183822"/>
          </a:xfrm>
          <a:prstGeom prst="curvedConnector3">
            <a:avLst/>
          </a:prstGeom>
          <a:ln w="38100">
            <a:solidFill>
              <a:srgbClr val="0083CD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319862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778890486"/>
              </p:ext>
            </p:extLst>
          </p:nvPr>
        </p:nvGraphicFramePr>
        <p:xfrm>
          <a:off x="344488" y="1281670"/>
          <a:ext cx="9215437" cy="5107156"/>
        </p:xfrm>
        <a:graphic>
          <a:graphicData uri="http://schemas.openxmlformats.org/drawingml/2006/table">
            <a:tbl>
              <a:tblPr/>
              <a:tblGrid>
                <a:gridCol w="7125833"/>
                <a:gridCol w="2089604"/>
              </a:tblGrid>
              <a:tr h="44823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4-2-1.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차후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자재코드 기준 단가 차액 정산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단가차액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총금액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기준 당사가 추가 지급 정산의 경우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차후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차변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ko-KR" sz="11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윤고딕130"/>
                        </a:rPr>
                        <a:t>①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소급할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PO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를 찾았다면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,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옆 화면의 경로로 송장입력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   Transaction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실행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599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자재코드기준 단가 차액 금액 정산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월합마감 처리 이후에 수행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참조하여 추가 정산처리 수행함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562228914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물류 송장 검증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MIRO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 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236" y="1654629"/>
            <a:ext cx="6847799" cy="3970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직사각형 25"/>
          <p:cNvSpPr/>
          <p:nvPr/>
        </p:nvSpPr>
        <p:spPr>
          <a:xfrm>
            <a:off x="1338551" y="3748123"/>
            <a:ext cx="1208706" cy="187063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1085706" y="3805273"/>
            <a:ext cx="171203" cy="178128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82195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661157755"/>
              </p:ext>
            </p:extLst>
          </p:nvPr>
        </p:nvGraphicFramePr>
        <p:xfrm>
          <a:off x="344488" y="1281670"/>
          <a:ext cx="9215437" cy="5249750"/>
        </p:xfrm>
        <a:graphic>
          <a:graphicData uri="http://schemas.openxmlformats.org/drawingml/2006/table">
            <a:tbl>
              <a:tblPr/>
              <a:tblGrid>
                <a:gridCol w="7387091"/>
                <a:gridCol w="1828346"/>
              </a:tblGrid>
              <a:tr h="45068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4-2-2.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차후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자재코드 기준 단가 차액 정산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단가차액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총금액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기준 당사가 추가 지급 정산의 경우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MIRO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트랜잭션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송장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정상적인 세금계산서를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처리하는 경우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②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대변 메모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반품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PO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 의하여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물건을 돌려주고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그에 해당하는 금액을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처리하는 경우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③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차후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차변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정상적인 송장처리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이후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소급 금액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(+)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처리하는 경우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④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차후 대변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정상적인 송장처리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이후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소급 금액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(-)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처리하는 경우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주의 사항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: MIRO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입력 후 제일 먼저 트랜잭션을 확인할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것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294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자재코드기준 단가 차액 금액 정산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월합마감 처리 이후에 수행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참조하여 추가 정산처리 수행함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716998922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물류 송장 검증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MIRO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 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595" y="1583871"/>
            <a:ext cx="7204684" cy="3951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0644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7307" y="2623722"/>
            <a:ext cx="2621839" cy="1032137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1" name="구부러진 연결선 10"/>
          <p:cNvCxnSpPr>
            <a:stCxn id="14" idx="3"/>
            <a:endCxn id="240644" idx="1"/>
          </p:cNvCxnSpPr>
          <p:nvPr/>
        </p:nvCxnSpPr>
        <p:spPr>
          <a:xfrm>
            <a:off x="2317952" y="2848526"/>
            <a:ext cx="629355" cy="291265"/>
          </a:xfrm>
          <a:prstGeom prst="curvedConnector3">
            <a:avLst>
              <a:gd name="adj1" fmla="val 50000"/>
            </a:avLst>
          </a:prstGeom>
          <a:ln w="38100">
            <a:solidFill>
              <a:srgbClr val="0083CD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직사각형 13"/>
          <p:cNvSpPr/>
          <p:nvPr/>
        </p:nvSpPr>
        <p:spPr>
          <a:xfrm>
            <a:off x="391476" y="2578294"/>
            <a:ext cx="1926476" cy="540463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사각형 설명선 8"/>
          <p:cNvSpPr/>
          <p:nvPr/>
        </p:nvSpPr>
        <p:spPr>
          <a:xfrm>
            <a:off x="4294416" y="2282359"/>
            <a:ext cx="1761084" cy="281189"/>
          </a:xfrm>
          <a:prstGeom prst="wedgeRectCallout">
            <a:avLst>
              <a:gd name="adj1" fmla="val -98135"/>
              <a:gd name="adj2" fmla="val 191582"/>
            </a:avLst>
          </a:prstGeom>
          <a:solidFill>
            <a:srgbClr val="92D05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000" dirty="0" smtClean="0">
                <a:solidFill>
                  <a:schemeClr val="tx1"/>
                </a:solidFill>
              </a:rPr>
              <a:t>외주 </a:t>
            </a:r>
            <a:r>
              <a:rPr lang="ko-KR" altLang="en-US" sz="1000" dirty="0" err="1" smtClean="0">
                <a:solidFill>
                  <a:schemeClr val="tx1"/>
                </a:solidFill>
              </a:rPr>
              <a:t>임가공비</a:t>
            </a:r>
            <a:r>
              <a:rPr lang="ko-KR" altLang="en-US" sz="1000" dirty="0" smtClean="0">
                <a:solidFill>
                  <a:schemeClr val="tx1"/>
                </a:solidFill>
              </a:rPr>
              <a:t> 지급</a:t>
            </a:r>
          </a:p>
        </p:txBody>
      </p:sp>
      <p:sp>
        <p:nvSpPr>
          <p:cNvPr id="10" name="사각형 설명선 9"/>
          <p:cNvSpPr/>
          <p:nvPr/>
        </p:nvSpPr>
        <p:spPr>
          <a:xfrm>
            <a:off x="4580165" y="3136888"/>
            <a:ext cx="2156834" cy="281189"/>
          </a:xfrm>
          <a:prstGeom prst="wedgeRectCallout">
            <a:avLst>
              <a:gd name="adj1" fmla="val -96478"/>
              <a:gd name="adj2" fmla="val 17389"/>
            </a:avLst>
          </a:prstGeom>
          <a:solidFill>
            <a:srgbClr val="92D05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000" dirty="0" smtClean="0">
                <a:solidFill>
                  <a:schemeClr val="tx1"/>
                </a:solidFill>
              </a:rPr>
              <a:t>단가차액 </a:t>
            </a:r>
            <a:r>
              <a:rPr lang="ko-KR" altLang="en-US" sz="1000" dirty="0" smtClean="0">
                <a:solidFill>
                  <a:srgbClr val="FF0000"/>
                </a:solidFill>
              </a:rPr>
              <a:t>추가 지급 정산</a:t>
            </a:r>
          </a:p>
        </p:txBody>
      </p:sp>
      <p:sp>
        <p:nvSpPr>
          <p:cNvPr id="12" name="사각형 설명선 11"/>
          <p:cNvSpPr/>
          <p:nvPr/>
        </p:nvSpPr>
        <p:spPr>
          <a:xfrm>
            <a:off x="4493079" y="4252673"/>
            <a:ext cx="2054599" cy="281189"/>
          </a:xfrm>
          <a:prstGeom prst="wedgeRectCallout">
            <a:avLst>
              <a:gd name="adj1" fmla="val -87261"/>
              <a:gd name="adj2" fmla="val -311643"/>
            </a:avLst>
          </a:prstGeom>
          <a:solidFill>
            <a:srgbClr val="FFC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000" dirty="0" smtClean="0">
                <a:solidFill>
                  <a:schemeClr val="tx1"/>
                </a:solidFill>
              </a:rPr>
              <a:t>단가차액 </a:t>
            </a:r>
            <a:r>
              <a:rPr lang="ko-KR" altLang="en-US" sz="1000" dirty="0" smtClean="0">
                <a:solidFill>
                  <a:srgbClr val="FF0000"/>
                </a:solidFill>
              </a:rPr>
              <a:t>차감 소급 정산</a:t>
            </a:r>
          </a:p>
        </p:txBody>
      </p:sp>
      <p:sp>
        <p:nvSpPr>
          <p:cNvPr id="18" name="사각형 설명선 17"/>
          <p:cNvSpPr/>
          <p:nvPr/>
        </p:nvSpPr>
        <p:spPr>
          <a:xfrm>
            <a:off x="5091793" y="2717788"/>
            <a:ext cx="2156834" cy="281189"/>
          </a:xfrm>
          <a:prstGeom prst="wedgeRectCallout">
            <a:avLst>
              <a:gd name="adj1" fmla="val -115744"/>
              <a:gd name="adj2" fmla="val 107712"/>
            </a:avLst>
          </a:prstGeom>
          <a:solidFill>
            <a:srgbClr val="FFC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000" dirty="0" smtClean="0">
                <a:solidFill>
                  <a:schemeClr val="tx1"/>
                </a:solidFill>
              </a:rPr>
              <a:t>사용</a:t>
            </a:r>
            <a:r>
              <a:rPr lang="en-US" altLang="ko-KR" sz="1000" dirty="0" smtClean="0">
                <a:solidFill>
                  <a:schemeClr val="tx1"/>
                </a:solidFill>
              </a:rPr>
              <a:t>(X)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4759616" y="4042756"/>
            <a:ext cx="272869" cy="237538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4471145" y="3141964"/>
            <a:ext cx="272869" cy="237538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5007266" y="2731027"/>
            <a:ext cx="272869" cy="237538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4155459" y="2311928"/>
            <a:ext cx="272869" cy="237538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485413" y="135327"/>
            <a:ext cx="1268185" cy="485160"/>
          </a:xfrm>
          <a:prstGeom prst="rect">
            <a:avLst/>
          </a:prstGeom>
          <a:solidFill>
            <a:srgbClr val="FFFF00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/>
                </a:solidFill>
              </a:rPr>
              <a:t>차후차변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PO</a:t>
            </a:r>
            <a:r>
              <a:rPr lang="ko-KR" altLang="en-US" b="1" dirty="0" smtClean="0">
                <a:solidFill>
                  <a:schemeClr val="tx1"/>
                </a:solidFill>
              </a:rPr>
              <a:t>기준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48818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492398361"/>
              </p:ext>
            </p:extLst>
          </p:nvPr>
        </p:nvGraphicFramePr>
        <p:xfrm>
          <a:off x="344488" y="1281670"/>
          <a:ext cx="9215437" cy="5225265"/>
        </p:xfrm>
        <a:graphic>
          <a:graphicData uri="http://schemas.openxmlformats.org/drawingml/2006/table">
            <a:tbl>
              <a:tblPr/>
              <a:tblGrid>
                <a:gridCol w="7068683"/>
                <a:gridCol w="2146754"/>
              </a:tblGrid>
              <a:tr h="46129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4-2-3.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차후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자재코드 기준 단가 차액 정산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단가차액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총금액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기준 당사가 추가 지급 정산의 경우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차후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차변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ko-KR" altLang="ko-KR" sz="1100" b="1" dirty="0" smtClean="0">
                          <a:solidFill>
                            <a:srgbClr val="0000FF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kumimoji="1" lang="ko-KR" altLang="en-US" sz="1100" b="1" dirty="0" err="1" smtClean="0">
                          <a:solidFill>
                            <a:srgbClr val="0000FF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en-US" altLang="ko-KR" sz="1100" b="1" dirty="0" smtClean="0">
                          <a:solidFill>
                            <a:srgbClr val="0000FF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100" b="1" dirty="0" smtClean="0">
                          <a:solidFill>
                            <a:srgbClr val="0000FF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일정계약</a:t>
                      </a:r>
                      <a:endParaRPr kumimoji="1" lang="en-US" altLang="ko-KR" sz="1100" b="1" dirty="0" smtClean="0">
                        <a:solidFill>
                          <a:srgbClr val="0000FF"/>
                        </a:solidFill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②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송장일자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계산서 발행일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전기일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회계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기표일을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마감일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:15,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말일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③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소급해야 할 대상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후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Enter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232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자재코드기준 단가 차액 금액 정산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월합마감 처리 이후에 수행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참조하여 추가 정산처리 수행함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731265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물류 송장 검증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MIRO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 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651844"/>
            <a:ext cx="6800850" cy="41039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직사각형 9"/>
          <p:cNvSpPr/>
          <p:nvPr/>
        </p:nvSpPr>
        <p:spPr>
          <a:xfrm>
            <a:off x="516664" y="2460171"/>
            <a:ext cx="1597885" cy="332015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2360376" y="3747408"/>
            <a:ext cx="1060459" cy="24934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255653" y="247989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1988248" y="363922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464973" y="3780780"/>
            <a:ext cx="1388320" cy="20339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213876" y="3718147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8485413" y="135327"/>
            <a:ext cx="1268185" cy="485160"/>
          </a:xfrm>
          <a:prstGeom prst="rect">
            <a:avLst/>
          </a:prstGeom>
          <a:solidFill>
            <a:srgbClr val="FFFF00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/>
                </a:solidFill>
              </a:rPr>
              <a:t>차후차변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PO</a:t>
            </a:r>
            <a:r>
              <a:rPr lang="ko-KR" altLang="en-US" b="1" dirty="0" smtClean="0">
                <a:solidFill>
                  <a:schemeClr val="tx1"/>
                </a:solidFill>
              </a:rPr>
              <a:t>기준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7448550" y="3262248"/>
            <a:ext cx="2057400" cy="814452"/>
          </a:xfrm>
          <a:prstGeom prst="rect">
            <a:avLst/>
          </a:prstGeom>
          <a:solidFill>
            <a:srgbClr val="FFC000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지급 </a:t>
            </a:r>
            <a:r>
              <a:rPr lang="en-US" altLang="ko-KR" b="1" dirty="0" smtClean="0">
                <a:solidFill>
                  <a:schemeClr val="tx1"/>
                </a:solidFill>
              </a:rPr>
              <a:t>TAB</a:t>
            </a:r>
            <a:r>
              <a:rPr lang="ko-KR" altLang="en-US" b="1" dirty="0" smtClean="0">
                <a:solidFill>
                  <a:schemeClr val="tx1"/>
                </a:solidFill>
              </a:rPr>
              <a:t>의 </a:t>
            </a:r>
            <a:r>
              <a:rPr lang="en-US" altLang="ko-KR" b="1" dirty="0" smtClean="0">
                <a:solidFill>
                  <a:schemeClr val="tx1"/>
                </a:solidFill>
              </a:rPr>
              <a:t>“</a:t>
            </a:r>
            <a:r>
              <a:rPr lang="ko-KR" altLang="en-US" b="1" dirty="0" smtClean="0">
                <a:solidFill>
                  <a:schemeClr val="tx1"/>
                </a:solidFill>
              </a:rPr>
              <a:t>지급보충코드</a:t>
            </a:r>
            <a:r>
              <a:rPr lang="en-US" altLang="ko-KR" b="1" dirty="0" smtClean="0">
                <a:solidFill>
                  <a:schemeClr val="tx1"/>
                </a:solidFill>
              </a:rPr>
              <a:t>”</a:t>
            </a:r>
          </a:p>
          <a:p>
            <a:pPr algn="ctr"/>
            <a:r>
              <a:rPr lang="ko-KR" altLang="en-US" sz="1200" b="1" dirty="0" smtClean="0">
                <a:solidFill>
                  <a:schemeClr val="tx1"/>
                </a:solidFill>
              </a:rPr>
              <a:t>란에 입력하는 절차 추가 업데이트 필요함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97202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624694614"/>
              </p:ext>
            </p:extLst>
          </p:nvPr>
        </p:nvGraphicFramePr>
        <p:xfrm>
          <a:off x="344488" y="1281670"/>
          <a:ext cx="9215437" cy="5072803"/>
        </p:xfrm>
        <a:graphic>
          <a:graphicData uri="http://schemas.openxmlformats.org/drawingml/2006/table">
            <a:tbl>
              <a:tblPr/>
              <a:tblGrid>
                <a:gridCol w="7272791"/>
                <a:gridCol w="1942646"/>
              </a:tblGrid>
              <a:tr h="44659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4-2-4.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차후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자재코드 기준 단가 차액 정산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단가차액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총금액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기준 당사가 추가 지급 정산의 경우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차후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차변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ko-KR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자재의 추가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금액입력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주의사항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단가가 아니라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50L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대한 금액을 입력해야 함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6816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자재코드기준 단가 차액 금액 정산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월합마감 처리 이후에 수행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참조하여 추가 정산처리 수행함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2593468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물류 송장 검증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MIRO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 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539" y="1566019"/>
            <a:ext cx="7053781" cy="39693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직사각형 13"/>
          <p:cNvSpPr/>
          <p:nvPr/>
        </p:nvSpPr>
        <p:spPr>
          <a:xfrm>
            <a:off x="2029780" y="4667251"/>
            <a:ext cx="1211441" cy="868136"/>
          </a:xfrm>
          <a:prstGeom prst="rect">
            <a:avLst/>
          </a:prstGeom>
          <a:noFill/>
          <a:ln w="412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1747458" y="470807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485413" y="135327"/>
            <a:ext cx="1268185" cy="485160"/>
          </a:xfrm>
          <a:prstGeom prst="rect">
            <a:avLst/>
          </a:prstGeom>
          <a:solidFill>
            <a:srgbClr val="FFFF00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/>
                </a:solidFill>
              </a:rPr>
              <a:t>차후차변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PO</a:t>
            </a:r>
            <a:r>
              <a:rPr lang="ko-KR" altLang="en-US" b="1" dirty="0" smtClean="0">
                <a:solidFill>
                  <a:schemeClr val="tx1"/>
                </a:solidFill>
              </a:rPr>
              <a:t>기준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06173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911079155"/>
              </p:ext>
            </p:extLst>
          </p:nvPr>
        </p:nvGraphicFramePr>
        <p:xfrm>
          <a:off x="344488" y="1281670"/>
          <a:ext cx="9215437" cy="5213291"/>
        </p:xfrm>
        <a:graphic>
          <a:graphicData uri="http://schemas.openxmlformats.org/drawingml/2006/table">
            <a:tbl>
              <a:tblPr/>
              <a:tblGrid>
                <a:gridCol w="6978876"/>
                <a:gridCol w="2236561"/>
              </a:tblGrid>
              <a:tr h="458845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4-2-5.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차후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자재코드 기준 단가 차액 정산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단가차액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총금액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기준 당사가 추가 지급 정산의 경우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차후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차변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ko-KR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금액 및 세액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세금코드 등을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입력후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②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잔액이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0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되어야 함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시뮬레이션 버튼을 눌러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뒤로 버튼을 누른 후 에러 메시지가 없으면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상위의 저장 버튼을 누른다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068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자재코드기준 단가 차액 금액 정산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월합마감 처리 이후에 수행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참조하여 추가 정산처리 수행함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04555407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물류 송장 검증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MIRO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 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886" y="1587278"/>
            <a:ext cx="6817177" cy="40515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직사각형 19"/>
          <p:cNvSpPr/>
          <p:nvPr/>
        </p:nvSpPr>
        <p:spPr>
          <a:xfrm>
            <a:off x="1347108" y="3020786"/>
            <a:ext cx="2588078" cy="334735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1004509" y="2904967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4713816" y="189259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5143094" y="2015060"/>
            <a:ext cx="1372006" cy="33745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2389009" y="1772342"/>
            <a:ext cx="773291" cy="33745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1820938" y="1737134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269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9778" y="3179839"/>
            <a:ext cx="3891155" cy="2281023"/>
          </a:xfrm>
          <a:prstGeom prst="rect">
            <a:avLst/>
          </a:prstGeom>
          <a:noFill/>
          <a:ln w="28575">
            <a:solidFill>
              <a:srgbClr val="0000FF"/>
            </a:solidFill>
            <a:prstDash val="sysDot"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" name="직사각형 27"/>
          <p:cNvSpPr/>
          <p:nvPr/>
        </p:nvSpPr>
        <p:spPr>
          <a:xfrm>
            <a:off x="8107136" y="5316627"/>
            <a:ext cx="236764" cy="177937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7754058" y="525522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269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7606" y="5568736"/>
            <a:ext cx="2362200" cy="238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2" name="직사각형 31"/>
          <p:cNvSpPr/>
          <p:nvPr/>
        </p:nvSpPr>
        <p:spPr>
          <a:xfrm>
            <a:off x="985158" y="4724400"/>
            <a:ext cx="933449" cy="859971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485413" y="135327"/>
            <a:ext cx="1268185" cy="485160"/>
          </a:xfrm>
          <a:prstGeom prst="rect">
            <a:avLst/>
          </a:prstGeom>
          <a:solidFill>
            <a:srgbClr val="FFFF00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/>
                </a:solidFill>
              </a:rPr>
              <a:t>차후차변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PO</a:t>
            </a:r>
            <a:r>
              <a:rPr lang="ko-KR" altLang="en-US" b="1" dirty="0" smtClean="0">
                <a:solidFill>
                  <a:schemeClr val="tx1"/>
                </a:solidFill>
              </a:rPr>
              <a:t>기준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59504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915562700"/>
              </p:ext>
            </p:extLst>
          </p:nvPr>
        </p:nvGraphicFramePr>
        <p:xfrm>
          <a:off x="344487" y="1281670"/>
          <a:ext cx="9234942" cy="5184444"/>
        </p:xfrm>
        <a:graphic>
          <a:graphicData uri="http://schemas.openxmlformats.org/drawingml/2006/table">
            <a:tbl>
              <a:tblPr/>
              <a:tblGrid>
                <a:gridCol w="7289120"/>
                <a:gridCol w="1945822"/>
              </a:tblGrid>
              <a:tr h="447415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4-2-6.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소급후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 오더 이력 변경 조회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오더 이력 변경 조회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윤고딕130"/>
                        </a:rPr>
                        <a:t>①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윤고딕130"/>
                        </a:rPr>
                        <a:t>5105600191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윤고딕130"/>
                        </a:rPr>
                        <a:t>에 대한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윤고딕130"/>
                        </a:rPr>
                        <a:t>구매이력 </a:t>
                      </a:r>
                      <a:r>
                        <a:rPr kumimoji="1" lang="ko-KR" altLang="en-US" sz="11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윤고딕130"/>
                        </a:rPr>
                        <a:t>조회시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윤고딕130"/>
                        </a:rPr>
                        <a:t> 금액이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윤고딕130"/>
                        </a:rPr>
                        <a:t>변경됨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029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자재코드기준 단가 차액 금액 정산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월합마감 처리 이후에 수행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참조하여 추가 정산처리 수행함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14416046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오더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ME23N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오더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5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08" y="1649186"/>
            <a:ext cx="7070272" cy="3889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1" name="직사각형 30"/>
          <p:cNvSpPr/>
          <p:nvPr/>
        </p:nvSpPr>
        <p:spPr>
          <a:xfrm>
            <a:off x="612321" y="5105400"/>
            <a:ext cx="5845629" cy="449453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사각형 설명선 6"/>
          <p:cNvSpPr/>
          <p:nvPr/>
        </p:nvSpPr>
        <p:spPr>
          <a:xfrm>
            <a:off x="6972301" y="5047331"/>
            <a:ext cx="1159328" cy="281189"/>
          </a:xfrm>
          <a:prstGeom prst="wedgeRectCallout">
            <a:avLst>
              <a:gd name="adj1" fmla="val -96478"/>
              <a:gd name="adj2" fmla="val 17389"/>
            </a:avLst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000" dirty="0" smtClean="0">
                <a:solidFill>
                  <a:srgbClr val="0000FF"/>
                </a:solidFill>
              </a:rPr>
              <a:t>금액 변경됨</a:t>
            </a:r>
          </a:p>
        </p:txBody>
      </p:sp>
      <p:sp>
        <p:nvSpPr>
          <p:cNvPr id="8" name="타원 7"/>
          <p:cNvSpPr/>
          <p:nvPr/>
        </p:nvSpPr>
        <p:spPr>
          <a:xfrm>
            <a:off x="384023" y="4929710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485413" y="135327"/>
            <a:ext cx="1268185" cy="485160"/>
          </a:xfrm>
          <a:prstGeom prst="rect">
            <a:avLst/>
          </a:prstGeom>
          <a:solidFill>
            <a:srgbClr val="FFFF00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/>
                </a:solidFill>
              </a:rPr>
              <a:t>차후차변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PO</a:t>
            </a:r>
            <a:r>
              <a:rPr lang="ko-KR" altLang="en-US" b="1" dirty="0" smtClean="0">
                <a:solidFill>
                  <a:schemeClr val="tx1"/>
                </a:solidFill>
              </a:rPr>
              <a:t>기준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8738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921964576"/>
              </p:ext>
            </p:extLst>
          </p:nvPr>
        </p:nvGraphicFramePr>
        <p:xfrm>
          <a:off x="344488" y="1281670"/>
          <a:ext cx="9215437" cy="5078309"/>
        </p:xfrm>
        <a:graphic>
          <a:graphicData uri="http://schemas.openxmlformats.org/drawingml/2006/table">
            <a:tbl>
              <a:tblPr/>
              <a:tblGrid>
                <a:gridCol w="7338105"/>
                <a:gridCol w="1877332"/>
              </a:tblGrid>
              <a:tr h="4462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4-3-1.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차후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대량 구입 입고기준 단가 차액 정산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단가차액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총금액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기준 당사가 추가 지급 정산의 경우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차후차변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lvl="0" indent="-228600" algn="l">
                        <a:lnSpc>
                          <a:spcPct val="100000"/>
                        </a:lnSpc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</a:t>
                      </a:r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</a:t>
                      </a:r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차후차변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선택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②송장일자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=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전기일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>
                        <a:lnSpc>
                          <a:spcPct val="100000"/>
                        </a:lnSpc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003(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광주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),004(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창원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lvl="0" indent="-228600" algn="l">
                        <a:lnSpc>
                          <a:spcPct val="100000"/>
                        </a:lnSpc>
                      </a:pPr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“2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월 단가차액 지급</a:t>
                      </a:r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”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>
                        <a:lnSpc>
                          <a:spcPct val="100000"/>
                        </a:lnSpc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④공급업체를 지정한다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>
                        <a:lnSpc>
                          <a:spcPct val="100000"/>
                        </a:lnSpc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</a:t>
                      </a:r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플랜트을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선택한다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>
                        <a:lnSpc>
                          <a:spcPct val="100000"/>
                        </a:lnSpc>
                      </a:pP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광주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(1200),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창원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(1300)</a:t>
                      </a:r>
                    </a:p>
                    <a:p>
                      <a:pPr marL="228600" lvl="0" indent="-228600" algn="l">
                        <a:lnSpc>
                          <a:spcPct val="100000"/>
                        </a:lnSpc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⑥납품에만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체크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>
                        <a:lnSpc>
                          <a:spcPct val="100000"/>
                        </a:lnSpc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⑦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 소급일 기간을</a:t>
                      </a:r>
                      <a:endParaRPr lang="en-US" altLang="ko-KR" sz="11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>
                        <a:lnSpc>
                          <a:spcPct val="100000"/>
                        </a:lnSpc>
                      </a:pPr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선택하되 </a:t>
                      </a:r>
                      <a:r>
                        <a:rPr lang="ko-KR" altLang="en-US" sz="110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월합이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되지</a:t>
                      </a:r>
                      <a:endParaRPr lang="en-US" altLang="ko-KR" sz="11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>
                        <a:lnSpc>
                          <a:spcPct val="100000"/>
                        </a:lnSpc>
                      </a:pPr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않는 기간을 선택한다</a:t>
                      </a:r>
                      <a:endParaRPr lang="en-US" altLang="ko-KR" sz="11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>
                        <a:lnSpc>
                          <a:spcPct val="100000"/>
                        </a:lnSpc>
                      </a:pPr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(1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</a:t>
                      </a:r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월 소급 정산의</a:t>
                      </a:r>
                      <a:endParaRPr lang="en-US" altLang="ko-KR" sz="11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>
                        <a:lnSpc>
                          <a:spcPct val="100000"/>
                        </a:lnSpc>
                      </a:pPr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경우 </a:t>
                      </a:r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16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</a:t>
                      </a:r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~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말일로</a:t>
                      </a:r>
                      <a:endParaRPr lang="en-US" altLang="ko-KR" sz="11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>
                        <a:lnSpc>
                          <a:spcPct val="100000"/>
                        </a:lnSpc>
                      </a:pP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설정한다</a:t>
                      </a:r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lvl="0" indent="-228600" algn="l">
                        <a:lnSpc>
                          <a:spcPct val="100000"/>
                        </a:lnSpc>
                      </a:pP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⑧공급업체 선택</a:t>
                      </a:r>
                      <a:endParaRPr lang="en-US" altLang="ko-KR" sz="11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>
                        <a:lnSpc>
                          <a:spcPct val="100000"/>
                        </a:lnSpc>
                      </a:pP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⑨</a:t>
                      </a:r>
                      <a:r>
                        <a:rPr lang="ko-KR" altLang="en-US" sz="110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점검후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채택한다</a:t>
                      </a:r>
                      <a:endParaRPr lang="en-US" altLang="ko-KR" sz="11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>
                        <a:lnSpc>
                          <a:spcPct val="100000"/>
                        </a:lnSpc>
                      </a:pP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588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업체기준 단가 차액 금액 정산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월합마감 처리 이후에 수행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참조하여 추가 정산처리 수행함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8407870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물류 송장 검증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MIRO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 입력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차후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23949" y="1598686"/>
            <a:ext cx="7223760" cy="4070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직사각형 41"/>
          <p:cNvSpPr/>
          <p:nvPr/>
        </p:nvSpPr>
        <p:spPr>
          <a:xfrm>
            <a:off x="2245180" y="3713168"/>
            <a:ext cx="1171450" cy="173032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3498115" y="2671157"/>
            <a:ext cx="4091405" cy="1343890"/>
          </a:xfrm>
          <a:prstGeom prst="rect">
            <a:avLst/>
          </a:prstGeom>
          <a:noFill/>
          <a:ln w="25400">
            <a:solidFill>
              <a:srgbClr val="0000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491678" y="3704706"/>
            <a:ext cx="1445187" cy="185649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544325" y="3034146"/>
            <a:ext cx="1525544" cy="232755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1245366" y="2213957"/>
            <a:ext cx="1531085" cy="196733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524929" y="2632364"/>
            <a:ext cx="1303871" cy="227213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3503656" y="3000896"/>
            <a:ext cx="303573" cy="133002"/>
          </a:xfrm>
          <a:prstGeom prst="rect">
            <a:avLst/>
          </a:prstGeom>
          <a:noFill/>
          <a:ln w="2222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2" name="직사각형 51"/>
          <p:cNvSpPr/>
          <p:nvPr/>
        </p:nvSpPr>
        <p:spPr>
          <a:xfrm>
            <a:off x="4213009" y="2804162"/>
            <a:ext cx="1680715" cy="155169"/>
          </a:xfrm>
          <a:prstGeom prst="rect">
            <a:avLst/>
          </a:prstGeom>
          <a:noFill/>
          <a:ln w="2222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5063678" y="3380511"/>
            <a:ext cx="996300" cy="160711"/>
          </a:xfrm>
          <a:prstGeom prst="rect">
            <a:avLst/>
          </a:prstGeom>
          <a:noFill/>
          <a:ln w="2222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4" name="직사각형 53"/>
          <p:cNvSpPr/>
          <p:nvPr/>
        </p:nvSpPr>
        <p:spPr>
          <a:xfrm>
            <a:off x="4201926" y="3391594"/>
            <a:ext cx="852212" cy="224442"/>
          </a:xfrm>
          <a:prstGeom prst="rect">
            <a:avLst/>
          </a:prstGeom>
          <a:noFill/>
          <a:ln w="2222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6702879" y="3845379"/>
            <a:ext cx="849085" cy="171450"/>
          </a:xfrm>
          <a:prstGeom prst="rect">
            <a:avLst/>
          </a:prstGeom>
          <a:noFill/>
          <a:ln w="2222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6" name="타원 55"/>
          <p:cNvSpPr/>
          <p:nvPr/>
        </p:nvSpPr>
        <p:spPr>
          <a:xfrm>
            <a:off x="3927268" y="3430256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7" name="타원 56"/>
          <p:cNvSpPr/>
          <p:nvPr/>
        </p:nvSpPr>
        <p:spPr>
          <a:xfrm>
            <a:off x="3561657" y="3172611"/>
            <a:ext cx="212149" cy="203791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8" name="타원 57"/>
          <p:cNvSpPr/>
          <p:nvPr/>
        </p:nvSpPr>
        <p:spPr>
          <a:xfrm>
            <a:off x="935614" y="2143279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0" name="타원 59"/>
          <p:cNvSpPr/>
          <p:nvPr/>
        </p:nvSpPr>
        <p:spPr>
          <a:xfrm>
            <a:off x="244764" y="2564464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1" name="타원 60"/>
          <p:cNvSpPr/>
          <p:nvPr/>
        </p:nvSpPr>
        <p:spPr>
          <a:xfrm>
            <a:off x="3960080" y="28202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2" name="타원 61"/>
          <p:cNvSpPr/>
          <p:nvPr/>
        </p:nvSpPr>
        <p:spPr>
          <a:xfrm>
            <a:off x="298099" y="3021618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3" name="타원 62"/>
          <p:cNvSpPr/>
          <p:nvPr/>
        </p:nvSpPr>
        <p:spPr>
          <a:xfrm>
            <a:off x="211813" y="3660199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5" name="타원 64"/>
          <p:cNvSpPr/>
          <p:nvPr/>
        </p:nvSpPr>
        <p:spPr>
          <a:xfrm>
            <a:off x="5415648" y="315686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6" name="타원 65"/>
          <p:cNvSpPr/>
          <p:nvPr/>
        </p:nvSpPr>
        <p:spPr>
          <a:xfrm>
            <a:off x="6839252" y="362851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9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67" name="구부러진 연결선 66"/>
          <p:cNvCxnSpPr>
            <a:endCxn id="44" idx="1"/>
          </p:cNvCxnSpPr>
          <p:nvPr/>
        </p:nvCxnSpPr>
        <p:spPr>
          <a:xfrm flipV="1">
            <a:off x="2816679" y="3343102"/>
            <a:ext cx="681436" cy="347155"/>
          </a:xfrm>
          <a:prstGeom prst="curvedConnector3">
            <a:avLst>
              <a:gd name="adj1" fmla="val 50000"/>
            </a:avLst>
          </a:prstGeom>
          <a:ln w="19050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/>
          <p:cNvSpPr/>
          <p:nvPr/>
        </p:nvSpPr>
        <p:spPr>
          <a:xfrm>
            <a:off x="8485413" y="135327"/>
            <a:ext cx="1268185" cy="485160"/>
          </a:xfrm>
          <a:prstGeom prst="rect">
            <a:avLst/>
          </a:prstGeom>
          <a:solidFill>
            <a:srgbClr val="FFFF00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/>
                </a:solidFill>
              </a:rPr>
              <a:t>차후차변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GL </a:t>
            </a:r>
            <a:r>
              <a:rPr lang="ko-KR" altLang="en-US" b="1" dirty="0" smtClean="0">
                <a:solidFill>
                  <a:schemeClr val="tx1"/>
                </a:solidFill>
              </a:rPr>
              <a:t>계정 </a:t>
            </a:r>
            <a:r>
              <a:rPr lang="en-US" altLang="ko-KR" b="1" dirty="0" smtClean="0">
                <a:solidFill>
                  <a:schemeClr val="tx1"/>
                </a:solidFill>
              </a:rPr>
              <a:t>TAB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19862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429445517"/>
              </p:ext>
            </p:extLst>
          </p:nvPr>
        </p:nvGraphicFramePr>
        <p:xfrm>
          <a:off x="344488" y="1281670"/>
          <a:ext cx="9215437" cy="5219625"/>
        </p:xfrm>
        <a:graphic>
          <a:graphicData uri="http://schemas.openxmlformats.org/drawingml/2006/table">
            <a:tbl>
              <a:tblPr/>
              <a:tblGrid>
                <a:gridCol w="7338105"/>
                <a:gridCol w="1877332"/>
              </a:tblGrid>
              <a:tr h="460374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4-3-2.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차후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대량 구입 입고기준 단가 차액 정산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단가차액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총금액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기준 당사가 추가 지급 정산의 경우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차후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차변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lvl="0" indent="-228600" algn="l">
                        <a:lnSpc>
                          <a:spcPct val="100000"/>
                        </a:lnSpc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①세부사항 </a:t>
                      </a:r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색션선택후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>
                        <a:lnSpc>
                          <a:spcPct val="100000"/>
                        </a:lnSpc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차액분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금액 입력한다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②전체선택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>
                        <a:lnSpc>
                          <a:spcPct val="100000"/>
                        </a:lnSpc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③수량이 있는 것만 선택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>
                        <a:lnSpc>
                          <a:spcPct val="100000"/>
                        </a:lnSpc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④구매단위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‘AU’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제외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>
                        <a:lnSpc>
                          <a:spcPct val="100000"/>
                        </a:lnSpc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⑤자재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ITEM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선정한다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>
                        <a:lnSpc>
                          <a:spcPct val="100000"/>
                        </a:lnSpc>
                      </a:pP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588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업체기준 단가 차액 금액 정산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월합마감 처리 이후에 수행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참조하여 추가 정산처리 수행함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510358387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물류 송장 검증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MIRO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 입력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차후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0" name="직사각형 49"/>
          <p:cNvSpPr/>
          <p:nvPr/>
        </p:nvSpPr>
        <p:spPr>
          <a:xfrm>
            <a:off x="594548" y="3912080"/>
            <a:ext cx="773291" cy="174108"/>
          </a:xfrm>
          <a:prstGeom prst="rect">
            <a:avLst/>
          </a:prstGeom>
          <a:noFill/>
          <a:ln w="2222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67095" y="1590106"/>
            <a:ext cx="7217228" cy="3977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" name="직사각형 70"/>
          <p:cNvSpPr/>
          <p:nvPr/>
        </p:nvSpPr>
        <p:spPr>
          <a:xfrm>
            <a:off x="514350" y="5305202"/>
            <a:ext cx="204107" cy="18119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9" name="직사각형 78"/>
          <p:cNvSpPr/>
          <p:nvPr/>
        </p:nvSpPr>
        <p:spPr>
          <a:xfrm>
            <a:off x="507077" y="2553887"/>
            <a:ext cx="2069868" cy="17268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1" name="직사각형 80"/>
          <p:cNvSpPr/>
          <p:nvPr/>
        </p:nvSpPr>
        <p:spPr>
          <a:xfrm>
            <a:off x="576141" y="3948545"/>
            <a:ext cx="6847124" cy="149630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2" name="직사각형 81"/>
          <p:cNvSpPr/>
          <p:nvPr/>
        </p:nvSpPr>
        <p:spPr>
          <a:xfrm>
            <a:off x="4465162" y="3945775"/>
            <a:ext cx="206591" cy="1324494"/>
          </a:xfrm>
          <a:prstGeom prst="rect">
            <a:avLst/>
          </a:prstGeom>
          <a:noFill/>
          <a:ln w="2222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3" name="사각형 설명선 82"/>
          <p:cNvSpPr/>
          <p:nvPr/>
        </p:nvSpPr>
        <p:spPr>
          <a:xfrm>
            <a:off x="4322915" y="5419898"/>
            <a:ext cx="3798619" cy="374073"/>
          </a:xfrm>
          <a:prstGeom prst="wedgeRectCallout">
            <a:avLst>
              <a:gd name="adj1" fmla="val -41547"/>
              <a:gd name="adj2" fmla="val -91797"/>
            </a:avLst>
          </a:prstGeom>
          <a:solidFill>
            <a:srgbClr val="00B0F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000" dirty="0" smtClean="0">
                <a:solidFill>
                  <a:srgbClr val="FF0000"/>
                </a:solidFill>
              </a:rPr>
              <a:t>구매단위 단위가 </a:t>
            </a:r>
            <a:r>
              <a:rPr lang="en-US" altLang="ko-KR" sz="1000" dirty="0" smtClean="0">
                <a:solidFill>
                  <a:srgbClr val="FF0000"/>
                </a:solidFill>
              </a:rPr>
              <a:t>AU</a:t>
            </a:r>
            <a:r>
              <a:rPr lang="ko-KR" altLang="en-US" sz="1000" dirty="0" smtClean="0">
                <a:solidFill>
                  <a:srgbClr val="FF0000"/>
                </a:solidFill>
              </a:rPr>
              <a:t>는 분할 정산으로 제외한다</a:t>
            </a:r>
            <a:endParaRPr lang="en-US" altLang="ko-KR" sz="1000" dirty="0" smtClean="0">
              <a:solidFill>
                <a:srgbClr val="FF0000"/>
              </a:solidFill>
            </a:endParaRPr>
          </a:p>
          <a:p>
            <a:pPr marL="92075" indent="-92075" algn="ctr"/>
            <a:r>
              <a:rPr lang="en-US" altLang="ko-KR" sz="1000" dirty="0" smtClean="0">
                <a:solidFill>
                  <a:srgbClr val="FF0000"/>
                </a:solidFill>
              </a:rPr>
              <a:t>(</a:t>
            </a:r>
            <a:r>
              <a:rPr lang="ko-KR" altLang="en-US" sz="1000" dirty="0" err="1" smtClean="0">
                <a:solidFill>
                  <a:srgbClr val="FF0000"/>
                </a:solidFill>
              </a:rPr>
              <a:t>세방산업의</a:t>
            </a:r>
            <a:r>
              <a:rPr lang="ko-KR" altLang="en-US" sz="1000" dirty="0" smtClean="0">
                <a:solidFill>
                  <a:srgbClr val="FF0000"/>
                </a:solidFill>
              </a:rPr>
              <a:t> </a:t>
            </a:r>
            <a:r>
              <a:rPr lang="ko-KR" altLang="en-US" sz="1000" dirty="0" err="1" smtClean="0">
                <a:solidFill>
                  <a:srgbClr val="FF0000"/>
                </a:solidFill>
              </a:rPr>
              <a:t>사출물</a:t>
            </a:r>
            <a:r>
              <a:rPr lang="ko-KR" altLang="en-US" sz="1000" dirty="0" smtClean="0">
                <a:solidFill>
                  <a:srgbClr val="FF0000"/>
                </a:solidFill>
              </a:rPr>
              <a:t> 정산의 경우는 </a:t>
            </a:r>
            <a:r>
              <a:rPr lang="en-US" altLang="ko-KR" sz="1000" dirty="0" smtClean="0">
                <a:solidFill>
                  <a:srgbClr val="FF0000"/>
                </a:solidFill>
              </a:rPr>
              <a:t>M,</a:t>
            </a:r>
            <a:r>
              <a:rPr lang="ko-KR" altLang="en-US" sz="1000" dirty="0" smtClean="0">
                <a:solidFill>
                  <a:srgbClr val="FF0000"/>
                </a:solidFill>
              </a:rPr>
              <a:t>부자재를 제외한다</a:t>
            </a:r>
          </a:p>
        </p:txBody>
      </p:sp>
      <p:sp>
        <p:nvSpPr>
          <p:cNvPr id="84" name="직사각형 83"/>
          <p:cNvSpPr/>
          <p:nvPr/>
        </p:nvSpPr>
        <p:spPr>
          <a:xfrm>
            <a:off x="4265658" y="3920837"/>
            <a:ext cx="198277" cy="1349431"/>
          </a:xfrm>
          <a:prstGeom prst="rect">
            <a:avLst/>
          </a:prstGeom>
          <a:noFill/>
          <a:ln w="2222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5" name="사각형 설명선 84"/>
          <p:cNvSpPr/>
          <p:nvPr/>
        </p:nvSpPr>
        <p:spPr>
          <a:xfrm>
            <a:off x="1266604" y="5422670"/>
            <a:ext cx="2989513" cy="354676"/>
          </a:xfrm>
          <a:prstGeom prst="wedgeRectCallout">
            <a:avLst>
              <a:gd name="adj1" fmla="val 49408"/>
              <a:gd name="adj2" fmla="val -93081"/>
            </a:avLst>
          </a:prstGeom>
          <a:solidFill>
            <a:srgbClr val="00B0F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000" dirty="0" smtClean="0">
                <a:solidFill>
                  <a:srgbClr val="FF0000"/>
                </a:solidFill>
              </a:rPr>
              <a:t>수량이 있는 것만 선택한다</a:t>
            </a:r>
            <a:endParaRPr lang="en-US" altLang="ko-KR" sz="1000" dirty="0" smtClean="0">
              <a:solidFill>
                <a:srgbClr val="FF0000"/>
              </a:solidFill>
            </a:endParaRPr>
          </a:p>
          <a:p>
            <a:pPr marL="92075" indent="-92075" algn="ctr"/>
            <a:r>
              <a:rPr lang="en-US" altLang="ko-KR" sz="1000" dirty="0" smtClean="0">
                <a:solidFill>
                  <a:srgbClr val="FF0000"/>
                </a:solidFill>
              </a:rPr>
              <a:t>(</a:t>
            </a:r>
            <a:r>
              <a:rPr lang="ko-KR" altLang="en-US" sz="1000" dirty="0" smtClean="0">
                <a:solidFill>
                  <a:srgbClr val="FF0000"/>
                </a:solidFill>
              </a:rPr>
              <a:t>수량이 없는 것은 선택에서 제외한다</a:t>
            </a:r>
            <a:r>
              <a:rPr lang="en-US" altLang="ko-KR" sz="1000" dirty="0" smtClean="0">
                <a:solidFill>
                  <a:srgbClr val="FF0000"/>
                </a:solidFill>
              </a:rPr>
              <a:t>)</a:t>
            </a:r>
            <a:endParaRPr lang="ko-KR" altLang="en-US" sz="1000" dirty="0" smtClean="0">
              <a:solidFill>
                <a:srgbClr val="FF0000"/>
              </a:solidFill>
            </a:endParaRPr>
          </a:p>
        </p:txBody>
      </p:sp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84174" y="3532910"/>
            <a:ext cx="814647" cy="1346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6" name="직사각형 85"/>
          <p:cNvSpPr/>
          <p:nvPr/>
        </p:nvSpPr>
        <p:spPr>
          <a:xfrm>
            <a:off x="6443591" y="3854335"/>
            <a:ext cx="730293" cy="942109"/>
          </a:xfrm>
          <a:prstGeom prst="rect">
            <a:avLst/>
          </a:prstGeom>
          <a:noFill/>
          <a:ln w="2222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7" name="사각형 설명선 86"/>
          <p:cNvSpPr/>
          <p:nvPr/>
        </p:nvSpPr>
        <p:spPr>
          <a:xfrm>
            <a:off x="6329054" y="4965469"/>
            <a:ext cx="3033848" cy="374073"/>
          </a:xfrm>
          <a:prstGeom prst="wedgeRectCallout">
            <a:avLst>
              <a:gd name="adj1" fmla="val -38702"/>
              <a:gd name="adj2" fmla="val -94019"/>
            </a:avLst>
          </a:prstGeom>
          <a:solidFill>
            <a:srgbClr val="00B0F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000" dirty="0" err="1" smtClean="0">
                <a:solidFill>
                  <a:srgbClr val="FF0000"/>
                </a:solidFill>
              </a:rPr>
              <a:t>사출물</a:t>
            </a:r>
            <a:r>
              <a:rPr lang="en-US" altLang="ko-KR" sz="1000" dirty="0" smtClean="0">
                <a:solidFill>
                  <a:srgbClr val="FF0000"/>
                </a:solidFill>
              </a:rPr>
              <a:t>,</a:t>
            </a:r>
            <a:r>
              <a:rPr lang="ko-KR" altLang="en-US" sz="1000" dirty="0" err="1" smtClean="0">
                <a:solidFill>
                  <a:srgbClr val="FF0000"/>
                </a:solidFill>
              </a:rPr>
              <a:t>격리판</a:t>
            </a:r>
            <a:r>
              <a:rPr lang="en-US" altLang="ko-KR" sz="1000" dirty="0" smtClean="0">
                <a:solidFill>
                  <a:srgbClr val="FF0000"/>
                </a:solidFill>
              </a:rPr>
              <a:t>,</a:t>
            </a:r>
            <a:r>
              <a:rPr lang="ko-KR" altLang="en-US" sz="1000" dirty="0" smtClean="0">
                <a:solidFill>
                  <a:srgbClr val="FF0000"/>
                </a:solidFill>
              </a:rPr>
              <a:t>부자재로 구분하여 정산</a:t>
            </a:r>
            <a:endParaRPr lang="en-US" altLang="ko-KR" sz="1000" dirty="0" smtClean="0">
              <a:solidFill>
                <a:srgbClr val="FF0000"/>
              </a:solidFill>
            </a:endParaRPr>
          </a:p>
          <a:p>
            <a:pPr marL="92075" indent="-92075" algn="ctr"/>
            <a:r>
              <a:rPr lang="en-US" altLang="ko-KR" sz="1000" dirty="0" smtClean="0">
                <a:solidFill>
                  <a:srgbClr val="FF0000"/>
                </a:solidFill>
              </a:rPr>
              <a:t>(</a:t>
            </a:r>
            <a:r>
              <a:rPr lang="ko-KR" altLang="en-US" sz="1000" dirty="0" err="1" smtClean="0">
                <a:solidFill>
                  <a:srgbClr val="FF0000"/>
                </a:solidFill>
              </a:rPr>
              <a:t>사출물</a:t>
            </a:r>
            <a:r>
              <a:rPr lang="ko-KR" altLang="en-US" sz="1000" dirty="0" smtClean="0">
                <a:solidFill>
                  <a:srgbClr val="FF0000"/>
                </a:solidFill>
              </a:rPr>
              <a:t> </a:t>
            </a:r>
            <a:r>
              <a:rPr lang="ko-KR" altLang="en-US" sz="1000" dirty="0" err="1" smtClean="0">
                <a:solidFill>
                  <a:srgbClr val="FF0000"/>
                </a:solidFill>
              </a:rPr>
              <a:t>정산시</a:t>
            </a:r>
            <a:r>
              <a:rPr lang="ko-KR" altLang="en-US" sz="1000" dirty="0" smtClean="0">
                <a:solidFill>
                  <a:srgbClr val="FF0000"/>
                </a:solidFill>
              </a:rPr>
              <a:t> </a:t>
            </a:r>
            <a:r>
              <a:rPr lang="ko-KR" altLang="en-US" sz="1000" dirty="0" err="1" smtClean="0">
                <a:solidFill>
                  <a:srgbClr val="FF0000"/>
                </a:solidFill>
              </a:rPr>
              <a:t>격리판</a:t>
            </a:r>
            <a:r>
              <a:rPr lang="en-US" altLang="ko-KR" sz="1000" dirty="0" smtClean="0">
                <a:solidFill>
                  <a:srgbClr val="FF0000"/>
                </a:solidFill>
              </a:rPr>
              <a:t>,</a:t>
            </a:r>
            <a:r>
              <a:rPr lang="ko-KR" altLang="en-US" sz="1000" dirty="0" smtClean="0">
                <a:solidFill>
                  <a:srgbClr val="FF0000"/>
                </a:solidFill>
              </a:rPr>
              <a:t>부자재 제외</a:t>
            </a:r>
            <a:r>
              <a:rPr lang="en-US" altLang="ko-KR" sz="1000" dirty="0" smtClean="0">
                <a:solidFill>
                  <a:srgbClr val="FF0000"/>
                </a:solidFill>
              </a:rPr>
              <a:t>)</a:t>
            </a:r>
            <a:endParaRPr lang="ko-KR" altLang="en-US" sz="1000" dirty="0" smtClean="0">
              <a:solidFill>
                <a:srgbClr val="FF0000"/>
              </a:solidFill>
            </a:endParaRPr>
          </a:p>
        </p:txBody>
      </p:sp>
      <p:sp>
        <p:nvSpPr>
          <p:cNvPr id="89" name="타원 88"/>
          <p:cNvSpPr/>
          <p:nvPr/>
        </p:nvSpPr>
        <p:spPr>
          <a:xfrm>
            <a:off x="1392035" y="5408735"/>
            <a:ext cx="212149" cy="203791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2" name="타원 91"/>
          <p:cNvSpPr/>
          <p:nvPr/>
        </p:nvSpPr>
        <p:spPr>
          <a:xfrm>
            <a:off x="286326" y="5166348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4" name="타원 93"/>
          <p:cNvSpPr/>
          <p:nvPr/>
        </p:nvSpPr>
        <p:spPr>
          <a:xfrm>
            <a:off x="6407953" y="5024987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5" name="타원 94"/>
          <p:cNvSpPr/>
          <p:nvPr/>
        </p:nvSpPr>
        <p:spPr>
          <a:xfrm>
            <a:off x="4517805" y="5430810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9" name="직사각형 98"/>
          <p:cNvSpPr/>
          <p:nvPr/>
        </p:nvSpPr>
        <p:spPr>
          <a:xfrm>
            <a:off x="1631027" y="2363387"/>
            <a:ext cx="614152" cy="175706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0" name="타원 99"/>
          <p:cNvSpPr/>
          <p:nvPr/>
        </p:nvSpPr>
        <p:spPr>
          <a:xfrm>
            <a:off x="1428094" y="2241794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8485413" y="135327"/>
            <a:ext cx="1268185" cy="485160"/>
          </a:xfrm>
          <a:prstGeom prst="rect">
            <a:avLst/>
          </a:prstGeom>
          <a:solidFill>
            <a:srgbClr val="FFFF00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/>
                </a:solidFill>
              </a:rPr>
              <a:t>차후차변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GL </a:t>
            </a:r>
            <a:r>
              <a:rPr lang="ko-KR" altLang="en-US" b="1" dirty="0" smtClean="0">
                <a:solidFill>
                  <a:schemeClr val="tx1"/>
                </a:solidFill>
              </a:rPr>
              <a:t>계정 </a:t>
            </a:r>
            <a:r>
              <a:rPr lang="en-US" altLang="ko-KR" b="1" dirty="0" smtClean="0">
                <a:solidFill>
                  <a:schemeClr val="tx1"/>
                </a:solidFill>
              </a:rPr>
              <a:t>TAB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19862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838427584"/>
              </p:ext>
            </p:extLst>
          </p:nvPr>
        </p:nvGraphicFramePr>
        <p:xfrm>
          <a:off x="344488" y="1281670"/>
          <a:ext cx="9215437" cy="5078309"/>
        </p:xfrm>
        <a:graphic>
          <a:graphicData uri="http://schemas.openxmlformats.org/drawingml/2006/table">
            <a:tbl>
              <a:tblPr/>
              <a:tblGrid>
                <a:gridCol w="7338105"/>
                <a:gridCol w="1877332"/>
              </a:tblGrid>
              <a:tr h="4462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4-3-3.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차후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대량 구입 입고기준 단가 차액 정산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단가차액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총금액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기준 당사가 추가 지급 정산의 경우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차후차변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lvl="0" indent="-228600" algn="l">
                        <a:lnSpc>
                          <a:spcPct val="100000"/>
                        </a:lnSpc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①시뮬레이션 실행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②금액을 확인한다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>
                        <a:lnSpc>
                          <a:spcPct val="100000"/>
                        </a:lnSpc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③뒤로 선택한다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>
                        <a:lnSpc>
                          <a:spcPct val="100000"/>
                        </a:lnSpc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④저장한다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>
                        <a:lnSpc>
                          <a:spcPct val="100000"/>
                        </a:lnSpc>
                      </a:pP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>
                        <a:lnSpc>
                          <a:spcPct val="100000"/>
                        </a:lnSpc>
                      </a:pP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※)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잔액은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‘0’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이어야 한다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588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업체기준 단가 차액 금액 정산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월합마감 처리 이후에 수행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참조하여 추가 정산처리 수행함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84078706"/>
              </p:ext>
            </p:extLst>
          </p:nvPr>
        </p:nvGraphicFramePr>
        <p:xfrm>
          <a:off x="344488" y="440575"/>
          <a:ext cx="9217025" cy="770689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7768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물류 송장 검증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MIRO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 입력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차후차변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9" name="직사각형 48"/>
          <p:cNvSpPr/>
          <p:nvPr/>
        </p:nvSpPr>
        <p:spPr>
          <a:xfrm>
            <a:off x="1004296" y="2579721"/>
            <a:ext cx="773291" cy="174108"/>
          </a:xfrm>
          <a:prstGeom prst="rect">
            <a:avLst/>
          </a:prstGeom>
          <a:noFill/>
          <a:ln w="2222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76596" y="1633698"/>
            <a:ext cx="7087986" cy="4068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직사각형 35"/>
          <p:cNvSpPr/>
          <p:nvPr/>
        </p:nvSpPr>
        <p:spPr>
          <a:xfrm>
            <a:off x="1881241" y="1744786"/>
            <a:ext cx="221880" cy="167145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2402378" y="2063440"/>
            <a:ext cx="623455" cy="172687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6666807" y="5147462"/>
            <a:ext cx="321425" cy="164375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1022258" y="4119454"/>
            <a:ext cx="6351131" cy="236419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991778" y="2617621"/>
            <a:ext cx="6556178" cy="2702528"/>
          </a:xfrm>
          <a:prstGeom prst="rect">
            <a:avLst/>
          </a:prstGeom>
          <a:noFill/>
          <a:ln w="22225">
            <a:solidFill>
              <a:srgbClr val="0000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42" name="구부러진 연결선 41"/>
          <p:cNvCxnSpPr/>
          <p:nvPr/>
        </p:nvCxnSpPr>
        <p:spPr>
          <a:xfrm>
            <a:off x="2784764" y="2269377"/>
            <a:ext cx="806334" cy="340823"/>
          </a:xfrm>
          <a:prstGeom prst="curvedConnector3">
            <a:avLst>
              <a:gd name="adj1" fmla="val 50000"/>
            </a:avLst>
          </a:prstGeom>
          <a:ln w="19050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타원 47"/>
          <p:cNvSpPr/>
          <p:nvPr/>
        </p:nvSpPr>
        <p:spPr>
          <a:xfrm>
            <a:off x="2739475" y="1827400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2" name="타원 51"/>
          <p:cNvSpPr/>
          <p:nvPr/>
        </p:nvSpPr>
        <p:spPr>
          <a:xfrm>
            <a:off x="4035366" y="3969319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타원 53"/>
          <p:cNvSpPr/>
          <p:nvPr/>
        </p:nvSpPr>
        <p:spPr>
          <a:xfrm>
            <a:off x="6565896" y="490861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5" name="타원 54"/>
          <p:cNvSpPr/>
          <p:nvPr/>
        </p:nvSpPr>
        <p:spPr>
          <a:xfrm>
            <a:off x="1649915" y="1823090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2" name="사각형 설명선 61"/>
          <p:cNvSpPr/>
          <p:nvPr/>
        </p:nvSpPr>
        <p:spPr>
          <a:xfrm>
            <a:off x="5559879" y="1820635"/>
            <a:ext cx="1485900" cy="310243"/>
          </a:xfrm>
          <a:prstGeom prst="wedgeRectCallout">
            <a:avLst>
              <a:gd name="adj1" fmla="val -18635"/>
              <a:gd name="adj2" fmla="val 82870"/>
            </a:avLst>
          </a:prstGeom>
          <a:solidFill>
            <a:srgbClr val="00B0F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900" b="1" dirty="0" smtClean="0">
                <a:solidFill>
                  <a:schemeClr val="tx1"/>
                </a:solidFill>
              </a:rPr>
              <a:t>잔액이 </a:t>
            </a:r>
            <a:r>
              <a:rPr lang="en-US" altLang="ko-KR" sz="900" b="1" dirty="0" smtClean="0">
                <a:solidFill>
                  <a:schemeClr val="tx1"/>
                </a:solidFill>
              </a:rPr>
              <a:t>0 </a:t>
            </a:r>
            <a:r>
              <a:rPr lang="ko-KR" altLang="en-US" sz="900" b="1" dirty="0" smtClean="0">
                <a:solidFill>
                  <a:schemeClr val="tx1"/>
                </a:solidFill>
              </a:rPr>
              <a:t>이어야 한다</a:t>
            </a:r>
          </a:p>
        </p:txBody>
      </p:sp>
      <p:sp>
        <p:nvSpPr>
          <p:cNvPr id="17" name="Rectangle 16"/>
          <p:cNvSpPr/>
          <p:nvPr/>
        </p:nvSpPr>
        <p:spPr>
          <a:xfrm>
            <a:off x="8485413" y="135327"/>
            <a:ext cx="1268185" cy="485160"/>
          </a:xfrm>
          <a:prstGeom prst="rect">
            <a:avLst/>
          </a:prstGeom>
          <a:solidFill>
            <a:srgbClr val="FFFF00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/>
                </a:solidFill>
              </a:rPr>
              <a:t>차후차변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GL </a:t>
            </a:r>
            <a:r>
              <a:rPr lang="ko-KR" altLang="en-US" b="1" dirty="0" smtClean="0">
                <a:solidFill>
                  <a:schemeClr val="tx1"/>
                </a:solidFill>
              </a:rPr>
              <a:t>계정 </a:t>
            </a:r>
            <a:r>
              <a:rPr lang="en-US" altLang="ko-KR" b="1" dirty="0" smtClean="0">
                <a:solidFill>
                  <a:schemeClr val="tx1"/>
                </a:solidFill>
              </a:rPr>
              <a:t>TAB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19862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838427584"/>
              </p:ext>
            </p:extLst>
          </p:nvPr>
        </p:nvGraphicFramePr>
        <p:xfrm>
          <a:off x="344488" y="1281670"/>
          <a:ext cx="9215437" cy="5078309"/>
        </p:xfrm>
        <a:graphic>
          <a:graphicData uri="http://schemas.openxmlformats.org/drawingml/2006/table">
            <a:tbl>
              <a:tblPr/>
              <a:tblGrid>
                <a:gridCol w="7338105"/>
                <a:gridCol w="1877332"/>
              </a:tblGrid>
              <a:tr h="4462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4-4.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차후 대변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단가차액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총금액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기준 당사가 대금을 받을 경우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차후대변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①차후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대변을 선택한다</a:t>
                      </a:r>
                      <a:endParaRPr lang="en-US" altLang="ko-KR" sz="11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endParaRPr lang="en-US" altLang="ko-KR" sz="11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이하 시스템 처리는 </a:t>
                      </a:r>
                      <a:endParaRPr lang="en-US" altLang="ko-KR" sz="11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차후 </a:t>
                      </a:r>
                      <a:r>
                        <a:rPr lang="ko-KR" altLang="en-US" sz="110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차변과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동일함</a:t>
                      </a:r>
                      <a:endParaRPr lang="en-US" altLang="ko-KR" sz="11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※)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차후 대변은 업체로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부터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단가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차액분에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대해 돈을 받을 경우에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해당됨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588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업체기준 단가 차액 금액 정산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월합마감 처리 이후에 수행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참조하여 추가 정산처리 수행함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8407870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물류 송장 검증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MIRO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 입력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차후대변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04815" y="1583872"/>
            <a:ext cx="7000192" cy="3959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직사각형 27"/>
          <p:cNvSpPr/>
          <p:nvPr/>
        </p:nvSpPr>
        <p:spPr>
          <a:xfrm>
            <a:off x="1445078" y="2149927"/>
            <a:ext cx="1289958" cy="234043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4" name="타원 33"/>
          <p:cNvSpPr/>
          <p:nvPr/>
        </p:nvSpPr>
        <p:spPr>
          <a:xfrm>
            <a:off x="1115673" y="214788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485413" y="135327"/>
            <a:ext cx="1268185" cy="485160"/>
          </a:xfrm>
          <a:prstGeom prst="rect">
            <a:avLst/>
          </a:prstGeom>
          <a:solidFill>
            <a:srgbClr val="FFFF00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/>
                </a:solidFill>
              </a:rPr>
              <a:t>차후차변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GL </a:t>
            </a:r>
            <a:r>
              <a:rPr lang="ko-KR" altLang="en-US" b="1" dirty="0" smtClean="0">
                <a:solidFill>
                  <a:schemeClr val="tx1"/>
                </a:solidFill>
              </a:rPr>
              <a:t>계정 </a:t>
            </a:r>
            <a:r>
              <a:rPr lang="en-US" altLang="ko-KR" b="1" dirty="0" smtClean="0">
                <a:solidFill>
                  <a:schemeClr val="tx1"/>
                </a:solidFill>
              </a:rPr>
              <a:t>TAB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19862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897517" y="832078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521521165"/>
              </p:ext>
            </p:extLst>
          </p:nvPr>
        </p:nvGraphicFramePr>
        <p:xfrm>
          <a:off x="449036" y="1627868"/>
          <a:ext cx="9128546" cy="4435143"/>
        </p:xfrm>
        <a:graphic>
          <a:graphicData uri="http://schemas.openxmlformats.org/drawingml/2006/table">
            <a:tbl>
              <a:tblPr/>
              <a:tblGrid>
                <a:gridCol w="529992"/>
                <a:gridCol w="2327508"/>
                <a:gridCol w="3518807"/>
                <a:gridCol w="1228662"/>
                <a:gridCol w="1523577"/>
              </a:tblGrid>
              <a:tr h="39720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단원명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관련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T-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분할별 개별생성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(AP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자동 생성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발생시 마감 전표 상신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설비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금형 분할정산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ZMMR0120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지급보충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(D1, D2)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Arial" charset="0"/>
                        </a:rPr>
                        <a:t>월합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Arial" charset="0"/>
                        </a:rPr>
                        <a:t>(AP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Arial" charset="0"/>
                        </a:rPr>
                        <a:t>자동 생성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Arial" charset="0"/>
                        </a:rPr>
                        <a:t>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15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말일 마감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원부자재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설비자재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ZMMR0130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지급보충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(E1, E2)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표준 송장전표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(MIRO)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 수동생성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(AP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자동 생성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송장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외주가공비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사내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도급비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MIRO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GL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계정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TAB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사용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단가 차이 정산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(MIRO)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수동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(AP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자동 생성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차후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차변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대변 처리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MIRO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옵션 선택 유의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(3, 4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선택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5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위탁정산 월합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(AP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자동 생성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위탁 자재 정산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200" dirty="0" smtClean="0">
                          <a:solidFill>
                            <a:srgbClr val="000000"/>
                          </a:solidFill>
                          <a:latin typeface="+mj-lt"/>
                          <a:ea typeface="+mn-ea"/>
                        </a:rPr>
                        <a:t>MRKO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창원에서 발생함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6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송장전표 취소처리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송장 취소처리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MR8M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지급보류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회계취소는 별도처리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(FI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수행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AP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전표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(AP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수동 생성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) 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SAP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에서 직접 회계전표 기표처리 하지 않음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*PLAS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에서 직접 처리 수행함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-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PLAS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처리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7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AR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전표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(AR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수동 생성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발생시 마감 전표 상신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연설매각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임대료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FB70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+mj-lt"/>
                          <a:ea typeface="+mn-ea"/>
                        </a:rPr>
                        <a:t>회계전표 직접 기표</a:t>
                      </a:r>
                      <a:endParaRPr lang="ko-KR" altLang="en-US" sz="1200" dirty="0">
                        <a:latin typeface="+mj-lt"/>
                        <a:ea typeface="+mn-ea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송장</a:t>
            </a:r>
            <a:r>
              <a:rPr lang="en-US" altLang="ko-KR" dirty="0" smtClean="0"/>
              <a:t>(</a:t>
            </a:r>
            <a:r>
              <a:rPr lang="ko-KR" altLang="en-US" dirty="0" smtClean="0"/>
              <a:t>마감</a:t>
            </a:r>
            <a:r>
              <a:rPr lang="en-US" altLang="ko-KR" dirty="0" smtClean="0"/>
              <a:t>)</a:t>
            </a:r>
            <a:r>
              <a:rPr lang="ko-KR" altLang="en-US" dirty="0" smtClean="0"/>
              <a:t>관리</a:t>
            </a:r>
            <a:endParaRPr lang="ko-KR" altLang="en-US" dirty="0"/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8" name="正方形/長方形 21"/>
          <p:cNvSpPr>
            <a:spLocks noChangeArrowheads="1"/>
          </p:cNvSpPr>
          <p:nvPr/>
        </p:nvSpPr>
        <p:spPr bwMode="auto">
          <a:xfrm>
            <a:off x="364671" y="4421705"/>
            <a:ext cx="9263743" cy="648315"/>
          </a:xfrm>
          <a:prstGeom prst="rect">
            <a:avLst/>
          </a:prstGeom>
          <a:noFill/>
          <a:ln w="28575" algn="ctr">
            <a:solidFill>
              <a:srgbClr val="FF0000"/>
            </a:solidFill>
            <a:prstDash val="solid"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ja-JP" altLang="en-US" sz="1000">
              <a:latin typeface="+mn-ea"/>
              <a:ea typeface="+mn-ea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485413" y="135327"/>
            <a:ext cx="1268185" cy="485160"/>
          </a:xfrm>
          <a:prstGeom prst="rect">
            <a:avLst/>
          </a:prstGeom>
          <a:solidFill>
            <a:srgbClr val="FFFF00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schemeClr val="tx1"/>
                </a:solidFill>
              </a:rPr>
              <a:t>단원과</a:t>
            </a:r>
            <a:r>
              <a:rPr lang="ko-KR" altLang="en-US" b="1">
                <a:solidFill>
                  <a:schemeClr val="tx1"/>
                </a:solidFill>
              </a:rPr>
              <a:t>목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85336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017968080"/>
              </p:ext>
            </p:extLst>
          </p:nvPr>
        </p:nvGraphicFramePr>
        <p:xfrm>
          <a:off x="344488" y="1281670"/>
          <a:ext cx="9215437" cy="5078309"/>
        </p:xfrm>
        <a:graphic>
          <a:graphicData uri="http://schemas.openxmlformats.org/drawingml/2006/table">
            <a:tbl>
              <a:tblPr/>
              <a:tblGrid>
                <a:gridCol w="7338105"/>
                <a:gridCol w="1877332"/>
              </a:tblGrid>
              <a:tr h="4462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6-7.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송장취소 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 전표 취소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윤고딕130"/>
                        </a:rPr>
                        <a:t>①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취소 대상전표</a:t>
                      </a:r>
                      <a:endParaRPr lang="en-US" altLang="ko-KR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② 전표 취소일</a:t>
                      </a:r>
                      <a:endParaRPr kumimoji="1" lang="en-US" altLang="ko-KR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01_</a:t>
                      </a: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당월분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당월취소</a:t>
                      </a:r>
                      <a:endParaRPr lang="en-US" altLang="ko-KR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02_</a:t>
                      </a: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전월분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당월로취소</a:t>
                      </a:r>
                      <a:endParaRPr kumimoji="1" lang="en-US" altLang="ko-KR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③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해당전표 적용일</a:t>
                      </a:r>
                      <a:endParaRPr lang="en-US" altLang="ko-KR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kumimoji="1"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취소대상 전표일과 동일</a:t>
                      </a:r>
                      <a:r>
                        <a:rPr kumimoji="1"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kumimoji="1"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④저장</a:t>
                      </a:r>
                      <a:endParaRPr lang="en-US" altLang="ko-KR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lang="ko-KR" altLang="en-US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lvl="0" indent="-228600" algn="l">
                        <a:lnSpc>
                          <a:spcPct val="100000"/>
                        </a:lnSpc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588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송장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(AP)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취소는 월합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/ERS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마감 이전에 수행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송장취소의 경우는 </a:t>
                      </a: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재경팀과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사전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사후 협의하여 진행한다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8407870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물류 송장 검증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후속 기능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 전표 취소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MR8M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 전표 취소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7807" y="1651670"/>
            <a:ext cx="5472608" cy="322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직사각형 15"/>
          <p:cNvSpPr/>
          <p:nvPr/>
        </p:nvSpPr>
        <p:spPr>
          <a:xfrm>
            <a:off x="2007140" y="4235768"/>
            <a:ext cx="720080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2000250" y="4019744"/>
            <a:ext cx="269421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2007140" y="3155648"/>
            <a:ext cx="792088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0935" y="3944972"/>
            <a:ext cx="2631944" cy="1541427"/>
          </a:xfrm>
          <a:prstGeom prst="rect">
            <a:avLst/>
          </a:prstGeom>
          <a:noFill/>
          <a:ln w="15875">
            <a:solidFill>
              <a:srgbClr val="0000FF"/>
            </a:solidFill>
            <a:prstDash val="sysDash"/>
            <a:miter lim="800000"/>
            <a:headEnd/>
            <a:tailEnd/>
          </a:ln>
        </p:spPr>
      </p:pic>
      <p:cxnSp>
        <p:nvCxnSpPr>
          <p:cNvPr id="20" name="직선 화살표 연결선 19"/>
          <p:cNvCxnSpPr>
            <a:endCxn id="19" idx="0"/>
          </p:cNvCxnSpPr>
          <p:nvPr/>
        </p:nvCxnSpPr>
        <p:spPr>
          <a:xfrm flipH="1">
            <a:off x="5386907" y="3296901"/>
            <a:ext cx="52180" cy="64807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직사각형 20"/>
          <p:cNvSpPr/>
          <p:nvPr/>
        </p:nvSpPr>
        <p:spPr>
          <a:xfrm>
            <a:off x="2151156" y="1931512"/>
            <a:ext cx="360040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타원 38"/>
          <p:cNvSpPr/>
          <p:nvPr/>
        </p:nvSpPr>
        <p:spPr>
          <a:xfrm>
            <a:off x="2030073" y="2931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타원 39"/>
          <p:cNvSpPr/>
          <p:nvPr/>
        </p:nvSpPr>
        <p:spPr>
          <a:xfrm>
            <a:off x="1662677" y="3971245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1" name="타원 40"/>
          <p:cNvSpPr/>
          <p:nvPr/>
        </p:nvSpPr>
        <p:spPr>
          <a:xfrm>
            <a:off x="4033037" y="3944034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2" name="타원 41"/>
          <p:cNvSpPr/>
          <p:nvPr/>
        </p:nvSpPr>
        <p:spPr>
          <a:xfrm>
            <a:off x="2250509" y="1720067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43" name="구부러진 연결선 42"/>
          <p:cNvCxnSpPr>
            <a:stCxn id="17" idx="3"/>
            <a:endCxn id="19" idx="1"/>
          </p:cNvCxnSpPr>
          <p:nvPr/>
        </p:nvCxnSpPr>
        <p:spPr>
          <a:xfrm>
            <a:off x="2269671" y="4127756"/>
            <a:ext cx="1801264" cy="587930"/>
          </a:xfrm>
          <a:prstGeom prst="curvedConnector3">
            <a:avLst>
              <a:gd name="adj1" fmla="val 50000"/>
            </a:avLst>
          </a:prstGeom>
          <a:ln w="19050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319862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897517" y="832078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7153032"/>
              </p:ext>
            </p:extLst>
          </p:nvPr>
        </p:nvGraphicFramePr>
        <p:xfrm>
          <a:off x="432707" y="1578891"/>
          <a:ext cx="9128546" cy="4639597"/>
        </p:xfrm>
        <a:graphic>
          <a:graphicData uri="http://schemas.openxmlformats.org/drawingml/2006/table">
            <a:tbl>
              <a:tblPr/>
              <a:tblGrid>
                <a:gridCol w="529992"/>
                <a:gridCol w="2327508"/>
                <a:gridCol w="3518807"/>
                <a:gridCol w="1228662"/>
                <a:gridCol w="1523577"/>
              </a:tblGrid>
              <a:tr h="39720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단원명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관련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T-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분할별 개별생성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(AP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자동 생성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발생시 마감 전표 상신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설비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금형 분할정산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ZMMR0120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지급보충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(D1, D2)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Arial" charset="0"/>
                        </a:rPr>
                        <a:t>월합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Arial" charset="0"/>
                        </a:rPr>
                        <a:t>(AP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Arial" charset="0"/>
                        </a:rPr>
                        <a:t>자동 생성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Arial" charset="0"/>
                        </a:rPr>
                        <a:t>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15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말일 마감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원부자재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설비자재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ZMMR0130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지급보충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(E1, E2)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표준 송장전표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(MIRO)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 수동생성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(AP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자동 생성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송장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외주가공비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사내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도급비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MIRO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GL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계정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TAB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사용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단가 차이 정산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(MIRO)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수동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(AP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자동 생성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차후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차변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대변 처리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MIRO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옵션 선택 유의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(3, 4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선택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5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위탁정산 월합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(AP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자동 생성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위탁 자재 정산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200" dirty="0" smtClean="0">
                          <a:solidFill>
                            <a:srgbClr val="000000"/>
                          </a:solidFill>
                          <a:latin typeface="+mj-lt"/>
                          <a:ea typeface="+mn-ea"/>
                        </a:rPr>
                        <a:t>MRKO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창원에서 발생함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6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송장전표 취소처리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송장 취소처리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MR8M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지급보류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회계취소는 별도처리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(FI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수행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AP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전표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(AP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수동 생성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) 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SAP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에서 직접 회계전표 기표처리 하지 않음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*PLAS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에서 직접 처리 수행함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-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PLAS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처리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244093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7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AR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전표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(AR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수동 생성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 charset="0"/>
                        </a:rPr>
                        <a:t>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발생시 마감 전표 상신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연설매각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임대료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FB70</a:t>
                      </a: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+mj-lt"/>
                          <a:ea typeface="+mn-ea"/>
                        </a:rPr>
                        <a:t>회계전표 직접 기표</a:t>
                      </a:r>
                      <a:endParaRPr lang="ko-KR" altLang="en-US" sz="1200" dirty="0">
                        <a:latin typeface="+mj-lt"/>
                        <a:ea typeface="+mn-ea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09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세금계산서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대금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입금시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AR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반제처리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atin typeface="+mj-lt"/>
                        <a:ea typeface="+mn-ea"/>
                      </a:endParaRPr>
                    </a:p>
                  </a:txBody>
                  <a:tcPr marL="90000" marR="90000" marT="36000" marB="36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송장</a:t>
            </a:r>
            <a:r>
              <a:rPr lang="en-US" altLang="ko-KR" dirty="0" smtClean="0"/>
              <a:t>(</a:t>
            </a:r>
            <a:r>
              <a:rPr lang="ko-KR" altLang="en-US" dirty="0" smtClean="0"/>
              <a:t>마감</a:t>
            </a:r>
            <a:r>
              <a:rPr lang="en-US" altLang="ko-KR" dirty="0" smtClean="0"/>
              <a:t>)</a:t>
            </a:r>
            <a:r>
              <a:rPr lang="ko-KR" altLang="en-US" dirty="0" smtClean="0"/>
              <a:t>관리</a:t>
            </a:r>
            <a:endParaRPr lang="ko-KR" altLang="en-US" dirty="0"/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8" name="正方形/長方形 21"/>
          <p:cNvSpPr>
            <a:spLocks noChangeArrowheads="1"/>
          </p:cNvSpPr>
          <p:nvPr/>
        </p:nvSpPr>
        <p:spPr bwMode="auto">
          <a:xfrm>
            <a:off x="348342" y="5483100"/>
            <a:ext cx="9263743" cy="844221"/>
          </a:xfrm>
          <a:prstGeom prst="rect">
            <a:avLst/>
          </a:prstGeom>
          <a:noFill/>
          <a:ln w="28575" algn="ctr">
            <a:solidFill>
              <a:srgbClr val="FF0000"/>
            </a:solidFill>
            <a:prstDash val="solid"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ja-JP" altLang="en-US" sz="1000">
              <a:latin typeface="+mn-ea"/>
              <a:ea typeface="+mn-ea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485413" y="135327"/>
            <a:ext cx="1268185" cy="485160"/>
          </a:xfrm>
          <a:prstGeom prst="rect">
            <a:avLst/>
          </a:prstGeom>
          <a:solidFill>
            <a:srgbClr val="FFFF00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schemeClr val="tx1"/>
                </a:solidFill>
              </a:rPr>
              <a:t>단원과</a:t>
            </a:r>
            <a:r>
              <a:rPr lang="ko-KR" altLang="en-US" b="1">
                <a:solidFill>
                  <a:schemeClr val="tx1"/>
                </a:solidFill>
              </a:rPr>
              <a:t>목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4245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983930744"/>
              </p:ext>
            </p:extLst>
          </p:nvPr>
        </p:nvGraphicFramePr>
        <p:xfrm>
          <a:off x="344488" y="1281670"/>
          <a:ext cx="9215437" cy="5078309"/>
        </p:xfrm>
        <a:graphic>
          <a:graphicData uri="http://schemas.openxmlformats.org/drawingml/2006/table">
            <a:tbl>
              <a:tblPr/>
              <a:tblGrid>
                <a:gridCol w="7338105"/>
                <a:gridCol w="1877332"/>
              </a:tblGrid>
              <a:tr h="4462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7-1. AR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연설매각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AR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대금입금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r>
                        <a:rPr kumimoji="1" lang="ko-KR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연설매각업체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②송장일자 및 전기일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③전표유형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연설매각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)</a:t>
                      </a: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④사업장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   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광주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(0003),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청원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(0004)</a:t>
                      </a: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⑤연설 반출일자 기록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⑥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G/L</a:t>
                      </a:r>
                      <a:r>
                        <a:rPr kumimoji="1" lang="en-US" altLang="ko-KR" sz="1100" baseline="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100" baseline="0" dirty="0" err="1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게정</a:t>
                      </a:r>
                      <a:r>
                        <a:rPr kumimoji="1" lang="ko-KR" altLang="en-US" sz="1100" baseline="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입력</a:t>
                      </a:r>
                      <a:r>
                        <a:rPr kumimoji="1" lang="en-US" altLang="ko-KR" sz="1100" baseline="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(*55*)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⑦판매대금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(VAT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별도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)</a:t>
                      </a:r>
                    </a:p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⑧텍스트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: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연설종류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   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사업장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:1200(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광주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)</a:t>
                      </a:r>
                    </a:p>
                    <a:p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                1300(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창원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)</a:t>
                      </a:r>
                    </a:p>
                    <a:p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   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코스트센터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             30012(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광주자재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)</a:t>
                      </a:r>
                    </a:p>
                    <a:p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             40013(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창원자재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) </a:t>
                      </a:r>
                    </a:p>
                    <a:p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   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손익센터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             30001(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광주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)</a:t>
                      </a:r>
                    </a:p>
                    <a:p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             40001(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창원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) </a:t>
                      </a:r>
                    </a:p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⑨지급조건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:1N1M</a:t>
                      </a:r>
                    </a:p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Ⓐ세금에  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V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체크 공란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   세금 수기입력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Ⓑ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VAT</a:t>
                      </a:r>
                      <a:r>
                        <a:rPr kumimoji="1" lang="ko-KR" altLang="en-US" sz="1100" dirty="0" err="1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포함가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입력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r>
                        <a:rPr lang="ko-KR" altLang="en-US" sz="1100" dirty="0" smtClean="0"/>
                        <a:t>Ⓒ잔액은 </a:t>
                      </a:r>
                      <a:r>
                        <a:rPr lang="en-US" altLang="ko-KR" sz="1100" dirty="0" smtClean="0"/>
                        <a:t>0 </a:t>
                      </a:r>
                      <a:r>
                        <a:rPr lang="ko-KR" altLang="en-US" sz="1100" dirty="0" err="1" smtClean="0"/>
                        <a:t>이어야한다</a:t>
                      </a:r>
                      <a:endParaRPr lang="ko-KR" altLang="en-US" sz="1100" dirty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588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개별전표 생성하여 발생시 마다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직기표후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AR </a:t>
                      </a: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전자세금게산서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발행 및 </a:t>
                      </a: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대금입금시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AR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반제처리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8407870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송장 생성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FB70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대금 입금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41552" y="1567543"/>
            <a:ext cx="6555241" cy="4007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직사각형 17"/>
          <p:cNvSpPr/>
          <p:nvPr/>
        </p:nvSpPr>
        <p:spPr>
          <a:xfrm>
            <a:off x="2405743" y="4125687"/>
            <a:ext cx="500744" cy="348342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884465" y="4114800"/>
            <a:ext cx="544286" cy="351063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595993" y="3254829"/>
            <a:ext cx="3731078" cy="14967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601435" y="3159579"/>
            <a:ext cx="1268186" cy="89807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574221" y="2539093"/>
            <a:ext cx="2071008" cy="195944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4250871" y="4158343"/>
            <a:ext cx="1733550" cy="332013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571500" y="2724149"/>
            <a:ext cx="2071008" cy="206829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571499" y="2928257"/>
            <a:ext cx="2071008" cy="117022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8" name="타원 37"/>
          <p:cNvSpPr/>
          <p:nvPr/>
        </p:nvSpPr>
        <p:spPr>
          <a:xfrm>
            <a:off x="985157" y="38729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9" name="타원 38"/>
          <p:cNvSpPr/>
          <p:nvPr/>
        </p:nvSpPr>
        <p:spPr>
          <a:xfrm>
            <a:off x="348343" y="3312294"/>
            <a:ext cx="212149" cy="203791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타원 39"/>
          <p:cNvSpPr/>
          <p:nvPr/>
        </p:nvSpPr>
        <p:spPr>
          <a:xfrm>
            <a:off x="323738" y="2466289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1" name="타원 40"/>
          <p:cNvSpPr/>
          <p:nvPr/>
        </p:nvSpPr>
        <p:spPr>
          <a:xfrm>
            <a:off x="2604709" y="3865620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2" name="타원 41"/>
          <p:cNvSpPr/>
          <p:nvPr/>
        </p:nvSpPr>
        <p:spPr>
          <a:xfrm>
            <a:off x="340062" y="270578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3" name="타원 42"/>
          <p:cNvSpPr/>
          <p:nvPr/>
        </p:nvSpPr>
        <p:spPr>
          <a:xfrm>
            <a:off x="5043109" y="3914265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4" name="타원 43"/>
          <p:cNvSpPr/>
          <p:nvPr/>
        </p:nvSpPr>
        <p:spPr>
          <a:xfrm>
            <a:off x="326451" y="29316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타원 44"/>
          <p:cNvSpPr/>
          <p:nvPr/>
        </p:nvSpPr>
        <p:spPr>
          <a:xfrm>
            <a:off x="340066" y="3099832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6" name="타원형 설명선 45"/>
          <p:cNvSpPr/>
          <p:nvPr/>
        </p:nvSpPr>
        <p:spPr>
          <a:xfrm>
            <a:off x="130629" y="4797152"/>
            <a:ext cx="1417035" cy="591277"/>
          </a:xfrm>
          <a:prstGeom prst="wedgeEllipseCallout">
            <a:avLst>
              <a:gd name="adj1" fmla="val 20125"/>
              <a:gd name="adj2" fmla="val -95479"/>
            </a:avLst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00" b="1" dirty="0" smtClean="0">
                <a:solidFill>
                  <a:schemeClr val="tx1"/>
                </a:solidFill>
              </a:rPr>
              <a:t>5511010(</a:t>
            </a:r>
            <a:r>
              <a:rPr lang="ko-KR" altLang="en-US" sz="700" b="1" dirty="0" smtClean="0">
                <a:solidFill>
                  <a:schemeClr val="tx1"/>
                </a:solidFill>
              </a:rPr>
              <a:t>부산물</a:t>
            </a:r>
            <a:r>
              <a:rPr lang="en-US" altLang="ko-KR" sz="700" b="1" dirty="0" smtClean="0">
                <a:solidFill>
                  <a:schemeClr val="tx1"/>
                </a:solidFill>
              </a:rPr>
              <a:t>)</a:t>
            </a:r>
          </a:p>
          <a:p>
            <a:pPr algn="ctr"/>
            <a:r>
              <a:rPr lang="en-US" altLang="ko-KR" sz="700" b="1" dirty="0" smtClean="0">
                <a:solidFill>
                  <a:schemeClr val="tx1"/>
                </a:solidFill>
              </a:rPr>
              <a:t>5511011(</a:t>
            </a:r>
            <a:r>
              <a:rPr lang="ko-KR" altLang="en-US" sz="700" b="1" dirty="0" smtClean="0">
                <a:solidFill>
                  <a:schemeClr val="tx1"/>
                </a:solidFill>
              </a:rPr>
              <a:t>스크랩</a:t>
            </a:r>
            <a:r>
              <a:rPr lang="en-US" altLang="ko-KR" sz="700" b="1" dirty="0" smtClean="0">
                <a:solidFill>
                  <a:schemeClr val="tx1"/>
                </a:solidFill>
              </a:rPr>
              <a:t>)</a:t>
            </a:r>
          </a:p>
          <a:p>
            <a:r>
              <a:rPr lang="en-US" altLang="ko-KR" sz="700" b="1" dirty="0" smtClean="0">
                <a:solidFill>
                  <a:srgbClr val="FF0000"/>
                </a:solidFill>
              </a:rPr>
              <a:t>5511012(</a:t>
            </a:r>
            <a:r>
              <a:rPr lang="ko-KR" altLang="en-US" sz="700" b="1" dirty="0" smtClean="0">
                <a:solidFill>
                  <a:srgbClr val="FF0000"/>
                </a:solidFill>
              </a:rPr>
              <a:t>사용금지</a:t>
            </a:r>
            <a:r>
              <a:rPr lang="en-US" altLang="ko-KR" sz="700" b="1" dirty="0" smtClean="0">
                <a:solidFill>
                  <a:srgbClr val="FF0000"/>
                </a:solidFill>
              </a:rPr>
              <a:t>)</a:t>
            </a:r>
          </a:p>
          <a:p>
            <a:pPr algn="ctr"/>
            <a:r>
              <a:rPr lang="en-US" altLang="ko-KR" sz="700" b="1" dirty="0" smtClean="0">
                <a:solidFill>
                  <a:schemeClr val="tx1"/>
                </a:solidFill>
              </a:rPr>
              <a:t>6401001(</a:t>
            </a:r>
            <a:r>
              <a:rPr lang="ko-KR" altLang="en-US" sz="700" b="1" dirty="0" smtClean="0">
                <a:solidFill>
                  <a:schemeClr val="tx1"/>
                </a:solidFill>
              </a:rPr>
              <a:t>연설</a:t>
            </a:r>
            <a:r>
              <a:rPr lang="en-US" altLang="ko-KR" sz="700" b="1" dirty="0" smtClean="0">
                <a:solidFill>
                  <a:schemeClr val="tx1"/>
                </a:solidFill>
              </a:rPr>
              <a:t>)</a:t>
            </a:r>
            <a:endParaRPr lang="ko-KR" altLang="en-US" sz="700" b="1" dirty="0">
              <a:solidFill>
                <a:schemeClr val="tx1"/>
              </a:solidFill>
            </a:endParaRPr>
          </a:p>
        </p:txBody>
      </p:sp>
      <p:sp>
        <p:nvSpPr>
          <p:cNvPr id="47" name="타원형 설명선 46"/>
          <p:cNvSpPr/>
          <p:nvPr/>
        </p:nvSpPr>
        <p:spPr>
          <a:xfrm>
            <a:off x="2195736" y="4797152"/>
            <a:ext cx="936104" cy="360040"/>
          </a:xfrm>
          <a:prstGeom prst="wedgeEllipseCallout">
            <a:avLst>
              <a:gd name="adj1" fmla="val -1167"/>
              <a:gd name="adj2" fmla="val -140086"/>
            </a:avLst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00" dirty="0" smtClean="0">
                <a:solidFill>
                  <a:schemeClr val="tx1"/>
                </a:solidFill>
              </a:rPr>
              <a:t>VAT</a:t>
            </a:r>
            <a:r>
              <a:rPr lang="ko-KR" altLang="en-US" sz="700" dirty="0" smtClean="0">
                <a:solidFill>
                  <a:schemeClr val="tx1"/>
                </a:solidFill>
              </a:rPr>
              <a:t>별도</a:t>
            </a:r>
            <a:endParaRPr lang="ko-KR" altLang="en-US" sz="700" dirty="0">
              <a:solidFill>
                <a:schemeClr val="tx1"/>
              </a:solidFill>
            </a:endParaRPr>
          </a:p>
        </p:txBody>
      </p:sp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191558" y="4725767"/>
            <a:ext cx="2090735" cy="1332139"/>
          </a:xfrm>
          <a:prstGeom prst="rect">
            <a:avLst/>
          </a:prstGeom>
          <a:noFill/>
          <a:ln w="15875">
            <a:solidFill>
              <a:srgbClr val="0000FF"/>
            </a:solidFill>
            <a:prstDash val="sysDash"/>
            <a:miter lim="800000"/>
            <a:headEnd/>
            <a:tailEnd/>
          </a:ln>
        </p:spPr>
      </p:pic>
      <p:pic>
        <p:nvPicPr>
          <p:cNvPr id="238596" name="Picture 4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396594" y="4751619"/>
            <a:ext cx="2196193" cy="1314451"/>
          </a:xfrm>
          <a:prstGeom prst="rect">
            <a:avLst/>
          </a:prstGeom>
          <a:noFill/>
          <a:ln w="15875">
            <a:solidFill>
              <a:srgbClr val="0000FF"/>
            </a:solidFill>
            <a:prstDash val="sysDash"/>
            <a:miter lim="800000"/>
            <a:headEnd/>
            <a:tailEnd/>
          </a:ln>
        </p:spPr>
      </p:pic>
      <p:sp>
        <p:nvSpPr>
          <p:cNvPr id="50" name="타원 49"/>
          <p:cNvSpPr/>
          <p:nvPr/>
        </p:nvSpPr>
        <p:spPr>
          <a:xfrm>
            <a:off x="2504016" y="3114165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B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1" name="타원 50"/>
          <p:cNvSpPr/>
          <p:nvPr/>
        </p:nvSpPr>
        <p:spPr>
          <a:xfrm>
            <a:off x="6950831" y="4768800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A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2" name="타원 51"/>
          <p:cNvSpPr/>
          <p:nvPr/>
        </p:nvSpPr>
        <p:spPr>
          <a:xfrm>
            <a:off x="4351866" y="4741585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9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53" name="구부러진 연결선 52"/>
          <p:cNvCxnSpPr/>
          <p:nvPr/>
        </p:nvCxnSpPr>
        <p:spPr>
          <a:xfrm>
            <a:off x="1592039" y="2473782"/>
            <a:ext cx="2645225" cy="2269669"/>
          </a:xfrm>
          <a:prstGeom prst="curvedConnector3">
            <a:avLst>
              <a:gd name="adj1" fmla="val 50000"/>
            </a:avLst>
          </a:prstGeom>
          <a:ln w="19050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구부러진 연결선 56"/>
          <p:cNvCxnSpPr>
            <a:endCxn id="238596" idx="0"/>
          </p:cNvCxnSpPr>
          <p:nvPr/>
        </p:nvCxnSpPr>
        <p:spPr>
          <a:xfrm>
            <a:off x="2579914" y="2424793"/>
            <a:ext cx="3914777" cy="2326826"/>
          </a:xfrm>
          <a:prstGeom prst="curvedConnector2">
            <a:avLst/>
          </a:prstGeom>
          <a:ln w="19050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직사각형 59"/>
          <p:cNvSpPr/>
          <p:nvPr/>
        </p:nvSpPr>
        <p:spPr>
          <a:xfrm>
            <a:off x="4640037" y="2237015"/>
            <a:ext cx="1491342" cy="18777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1" name="직사각형 60"/>
          <p:cNvSpPr/>
          <p:nvPr/>
        </p:nvSpPr>
        <p:spPr>
          <a:xfrm>
            <a:off x="5453744" y="5410205"/>
            <a:ext cx="1338942" cy="149680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6792686" y="5404763"/>
            <a:ext cx="773291" cy="155057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565853" y="3056166"/>
            <a:ext cx="2046718" cy="103413"/>
          </a:xfrm>
          <a:prstGeom prst="rect">
            <a:avLst/>
          </a:prstGeom>
          <a:noFill/>
          <a:ln w="2222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4" name="직사각형 53"/>
          <p:cNvSpPr/>
          <p:nvPr/>
        </p:nvSpPr>
        <p:spPr>
          <a:xfrm>
            <a:off x="4171951" y="5459192"/>
            <a:ext cx="1053192" cy="166007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8485413" y="135327"/>
            <a:ext cx="1268185" cy="485160"/>
          </a:xfrm>
          <a:prstGeom prst="rect">
            <a:avLst/>
          </a:prstGeom>
          <a:solidFill>
            <a:srgbClr val="FFFF00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/>
                </a:solidFill>
              </a:rPr>
              <a:t>연설매각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19862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03942134"/>
              </p:ext>
            </p:extLst>
          </p:nvPr>
        </p:nvGraphicFramePr>
        <p:xfrm>
          <a:off x="344488" y="1281670"/>
          <a:ext cx="9215437" cy="5078309"/>
        </p:xfrm>
        <a:graphic>
          <a:graphicData uri="http://schemas.openxmlformats.org/drawingml/2006/table">
            <a:tbl>
              <a:tblPr/>
              <a:tblGrid>
                <a:gridCol w="7338105"/>
                <a:gridCol w="1877332"/>
              </a:tblGrid>
              <a:tr h="4462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7-2. AR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연설매각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AR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대금입금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r>
                        <a:rPr kumimoji="1" lang="ko-KR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시뮬레이션클릭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②</a:t>
                      </a:r>
                      <a:r>
                        <a:rPr kumimoji="1" lang="ko-KR" altLang="en-US" sz="1100" dirty="0" err="1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확인후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ENTER</a:t>
                      </a: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③저장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④전표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NO 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생성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endParaRPr lang="ko-KR" altLang="en-US" sz="1100" dirty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588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개별전표 생성하여 발생시 마다 </a:t>
                      </a: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직기표후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AR </a:t>
                      </a: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전자세금게산서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발행 및 </a:t>
                      </a: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대금입금시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AR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반제처리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8407870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송장 생성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FB70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대금 입금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91466" y="1593076"/>
            <a:ext cx="3356882" cy="207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79564" y="3732415"/>
            <a:ext cx="8972007" cy="1920239"/>
          </a:xfrm>
          <a:prstGeom prst="rect">
            <a:avLst/>
          </a:prstGeom>
          <a:noFill/>
          <a:ln w="12700">
            <a:solidFill>
              <a:srgbClr val="0000FF"/>
            </a:solidFill>
            <a:prstDash val="sysDash"/>
            <a:miter lim="800000"/>
            <a:headEnd/>
            <a:tailEnd/>
          </a:ln>
        </p:spPr>
      </p:pic>
      <p:sp>
        <p:nvSpPr>
          <p:cNvPr id="54" name="직사각형 53"/>
          <p:cNvSpPr/>
          <p:nvPr/>
        </p:nvSpPr>
        <p:spPr>
          <a:xfrm>
            <a:off x="1471898" y="1792630"/>
            <a:ext cx="373528" cy="169174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55" name="구부러진 연결선 56"/>
          <p:cNvCxnSpPr>
            <a:stCxn id="54" idx="3"/>
            <a:endCxn id="239619" idx="0"/>
          </p:cNvCxnSpPr>
          <p:nvPr/>
        </p:nvCxnSpPr>
        <p:spPr>
          <a:xfrm>
            <a:off x="1845426" y="1877217"/>
            <a:ext cx="3120142" cy="1855198"/>
          </a:xfrm>
          <a:prstGeom prst="curvedConnector2">
            <a:avLst/>
          </a:prstGeom>
          <a:ln w="19050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직사각형 63"/>
          <p:cNvSpPr/>
          <p:nvPr/>
        </p:nvSpPr>
        <p:spPr>
          <a:xfrm>
            <a:off x="6240236" y="3837214"/>
            <a:ext cx="2283278" cy="555171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dirty="0" err="1" smtClean="0">
                <a:solidFill>
                  <a:schemeClr val="tx1"/>
                </a:solidFill>
              </a:rPr>
              <a:t>확인후</a:t>
            </a:r>
            <a:r>
              <a:rPr lang="ko-KR" altLang="en-US" sz="1200" dirty="0" smtClean="0">
                <a:solidFill>
                  <a:schemeClr val="tx1"/>
                </a:solidFill>
              </a:rPr>
              <a:t> </a:t>
            </a:r>
            <a:r>
              <a:rPr lang="en-US" sz="1200" dirty="0" smtClean="0">
                <a:solidFill>
                  <a:schemeClr val="tx1"/>
                </a:solidFill>
              </a:rPr>
              <a:t>ENTRE</a:t>
            </a:r>
          </a:p>
        </p:txBody>
      </p:sp>
      <p:pic>
        <p:nvPicPr>
          <p:cNvPr id="23962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52889" y="1453242"/>
            <a:ext cx="35147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" name="직사각형 64"/>
          <p:cNvSpPr/>
          <p:nvPr/>
        </p:nvSpPr>
        <p:spPr>
          <a:xfrm>
            <a:off x="1317172" y="1608365"/>
            <a:ext cx="136072" cy="155121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8" name="타원 67"/>
          <p:cNvSpPr/>
          <p:nvPr/>
        </p:nvSpPr>
        <p:spPr>
          <a:xfrm>
            <a:off x="1597366" y="2009088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1" name="타원 70"/>
          <p:cNvSpPr/>
          <p:nvPr/>
        </p:nvSpPr>
        <p:spPr>
          <a:xfrm>
            <a:off x="6373470" y="3914094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2" name="타원 71"/>
          <p:cNvSpPr/>
          <p:nvPr/>
        </p:nvSpPr>
        <p:spPr>
          <a:xfrm>
            <a:off x="1534766" y="1486584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3" name="타원 72"/>
          <p:cNvSpPr/>
          <p:nvPr/>
        </p:nvSpPr>
        <p:spPr>
          <a:xfrm>
            <a:off x="4275251" y="1466974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19862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838427584"/>
              </p:ext>
            </p:extLst>
          </p:nvPr>
        </p:nvGraphicFramePr>
        <p:xfrm>
          <a:off x="344488" y="1281670"/>
          <a:ext cx="9215437" cy="5239665"/>
        </p:xfrm>
        <a:graphic>
          <a:graphicData uri="http://schemas.openxmlformats.org/drawingml/2006/table">
            <a:tbl>
              <a:tblPr/>
              <a:tblGrid>
                <a:gridCol w="7338105"/>
                <a:gridCol w="1877332"/>
              </a:tblGrid>
              <a:tr h="4462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7-1. AR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원재료 매각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AR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대금입금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r>
                        <a:rPr kumimoji="1" lang="ko-KR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원재료매출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②해당 매출내역 기록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③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G/L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계정 입력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   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국내매출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:4041001</a:t>
                      </a:r>
                    </a:p>
                    <a:p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   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해외매출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:4042001</a:t>
                      </a: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④코스트센터 공란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⑤수익성 세그먼트 클릭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⑥고객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판매처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)</a:t>
                      </a: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⑦판매 자재코드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⑧플랜트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(1200,1300)</a:t>
                      </a: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⑨계속 클릭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endParaRPr lang="ko-KR" altLang="en-US" sz="1100" dirty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588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개별전표 생성하여 발생시 마다 전표 발행 </a:t>
                      </a: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직기표후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AR </a:t>
                      </a: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전자세금게산서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발행 및 </a:t>
                      </a: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대금입금시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AR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반제처리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국내매출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(4041001)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에 대해서는 자재에서 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AR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전표 생성 및 자재에 대해서 재고 기타 출고처리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,,,,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자재기타출고 계정은 재고관리 참조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해외매출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(4042001)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에 대해서는 수출영업에서 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AR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전표 생성 및 자재에 대해서 재고 기타 출고처리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,,,,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자재기타출고 계정은 재고관리 참조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8407870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송장 생성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FB70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대금 입금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8275" y="1592037"/>
            <a:ext cx="4573581" cy="39998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직사각형 16"/>
          <p:cNvSpPr/>
          <p:nvPr/>
        </p:nvSpPr>
        <p:spPr>
          <a:xfrm>
            <a:off x="1194320" y="3053277"/>
            <a:ext cx="936104" cy="1440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2918901" y="4186139"/>
            <a:ext cx="412128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560284" y="4180114"/>
            <a:ext cx="1064409" cy="25309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err="1" smtClean="0"/>
              <a:t>ㅍ</a:t>
            </a:r>
            <a:endParaRPr lang="ko-KR" altLang="en-US" dirty="0"/>
          </a:p>
        </p:txBody>
      </p:sp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64188" y="3246603"/>
            <a:ext cx="2304256" cy="2388865"/>
          </a:xfrm>
          <a:prstGeom prst="rect">
            <a:avLst/>
          </a:prstGeom>
          <a:noFill/>
          <a:ln w="19050">
            <a:solidFill>
              <a:srgbClr val="0000FF"/>
            </a:solidFill>
            <a:prstDash val="sysDash"/>
            <a:miter lim="800000"/>
            <a:headEnd/>
            <a:tailEnd/>
          </a:ln>
        </p:spPr>
      </p:pic>
      <p:cxnSp>
        <p:nvCxnSpPr>
          <p:cNvPr id="22" name="직선 화살표 연결선 21"/>
          <p:cNvCxnSpPr/>
          <p:nvPr/>
        </p:nvCxnSpPr>
        <p:spPr>
          <a:xfrm>
            <a:off x="6104900" y="4077072"/>
            <a:ext cx="792088" cy="12538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직사각형 27"/>
          <p:cNvSpPr/>
          <p:nvPr/>
        </p:nvSpPr>
        <p:spPr>
          <a:xfrm>
            <a:off x="6596844" y="4254715"/>
            <a:ext cx="216024" cy="1440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직사각형 29"/>
          <p:cNvSpPr/>
          <p:nvPr/>
        </p:nvSpPr>
        <p:spPr>
          <a:xfrm>
            <a:off x="6524836" y="3678651"/>
            <a:ext cx="576064" cy="1440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직사각형 33"/>
          <p:cNvSpPr/>
          <p:nvPr/>
        </p:nvSpPr>
        <p:spPr>
          <a:xfrm>
            <a:off x="6524836" y="3534635"/>
            <a:ext cx="576064" cy="1440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직사각형 34"/>
          <p:cNvSpPr/>
          <p:nvPr/>
        </p:nvSpPr>
        <p:spPr>
          <a:xfrm>
            <a:off x="6776356" y="5478851"/>
            <a:ext cx="216024" cy="1440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직사각형 35"/>
          <p:cNvSpPr/>
          <p:nvPr/>
        </p:nvSpPr>
        <p:spPr>
          <a:xfrm>
            <a:off x="3305716" y="2336141"/>
            <a:ext cx="1364255" cy="21927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직사각형 36"/>
          <p:cNvSpPr/>
          <p:nvPr/>
        </p:nvSpPr>
        <p:spPr>
          <a:xfrm>
            <a:off x="4037713" y="4186139"/>
            <a:ext cx="526123" cy="247068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직사각형 41"/>
          <p:cNvSpPr/>
          <p:nvPr/>
        </p:nvSpPr>
        <p:spPr>
          <a:xfrm>
            <a:off x="1957494" y="4161646"/>
            <a:ext cx="638750" cy="27972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직사각형 44"/>
          <p:cNvSpPr/>
          <p:nvPr/>
        </p:nvSpPr>
        <p:spPr>
          <a:xfrm>
            <a:off x="1202484" y="3516511"/>
            <a:ext cx="1965259" cy="16558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8" name="타원 77"/>
          <p:cNvSpPr/>
          <p:nvPr/>
        </p:nvSpPr>
        <p:spPr>
          <a:xfrm>
            <a:off x="6174921" y="3445645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9" name="타원 78"/>
          <p:cNvSpPr/>
          <p:nvPr/>
        </p:nvSpPr>
        <p:spPr>
          <a:xfrm>
            <a:off x="4142014" y="3946387"/>
            <a:ext cx="212149" cy="203791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0" name="타원 79"/>
          <p:cNvSpPr/>
          <p:nvPr/>
        </p:nvSpPr>
        <p:spPr>
          <a:xfrm>
            <a:off x="933338" y="3010574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1" name="타원 80"/>
          <p:cNvSpPr/>
          <p:nvPr/>
        </p:nvSpPr>
        <p:spPr>
          <a:xfrm>
            <a:off x="6186110" y="3732270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2" name="타원 81"/>
          <p:cNvSpPr/>
          <p:nvPr/>
        </p:nvSpPr>
        <p:spPr>
          <a:xfrm>
            <a:off x="925170" y="3494995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3" name="타원 82"/>
          <p:cNvSpPr/>
          <p:nvPr/>
        </p:nvSpPr>
        <p:spPr>
          <a:xfrm>
            <a:off x="6281360" y="4205459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4" name="타원 83"/>
          <p:cNvSpPr/>
          <p:nvPr/>
        </p:nvSpPr>
        <p:spPr>
          <a:xfrm>
            <a:off x="944216" y="3949477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5" name="타원 84"/>
          <p:cNvSpPr/>
          <p:nvPr/>
        </p:nvSpPr>
        <p:spPr>
          <a:xfrm>
            <a:off x="3015230" y="394619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86" name="구부러진 연결선 56"/>
          <p:cNvCxnSpPr>
            <a:stCxn id="37" idx="3"/>
            <a:endCxn id="21" idx="1"/>
          </p:cNvCxnSpPr>
          <p:nvPr/>
        </p:nvCxnSpPr>
        <p:spPr>
          <a:xfrm>
            <a:off x="4563836" y="4309673"/>
            <a:ext cx="700352" cy="131363"/>
          </a:xfrm>
          <a:prstGeom prst="curvedConnector3">
            <a:avLst>
              <a:gd name="adj1" fmla="val 50000"/>
            </a:avLst>
          </a:prstGeom>
          <a:ln w="19050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타원 88"/>
          <p:cNvSpPr/>
          <p:nvPr/>
        </p:nvSpPr>
        <p:spPr>
          <a:xfrm>
            <a:off x="6458252" y="541921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9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0" name="사각형 설명선 89"/>
          <p:cNvSpPr/>
          <p:nvPr/>
        </p:nvSpPr>
        <p:spPr>
          <a:xfrm>
            <a:off x="2677886" y="4890408"/>
            <a:ext cx="800100" cy="228600"/>
          </a:xfrm>
          <a:prstGeom prst="wedgeRectCallout">
            <a:avLst>
              <a:gd name="adj1" fmla="val 641"/>
              <a:gd name="adj2" fmla="val -229533"/>
            </a:avLst>
          </a:prstGeom>
          <a:noFill/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800" dirty="0" err="1" smtClean="0">
                <a:solidFill>
                  <a:schemeClr val="tx1"/>
                </a:solidFill>
              </a:rPr>
              <a:t>미입력</a:t>
            </a:r>
            <a:endParaRPr lang="ko-KR" altLang="en-US" sz="800" dirty="0" smtClean="0">
              <a:solidFill>
                <a:schemeClr val="tx1"/>
              </a:solidFill>
            </a:endParaRPr>
          </a:p>
        </p:txBody>
      </p:sp>
      <p:sp>
        <p:nvSpPr>
          <p:cNvPr id="91" name="사각형 설명선 90"/>
          <p:cNvSpPr/>
          <p:nvPr/>
        </p:nvSpPr>
        <p:spPr>
          <a:xfrm>
            <a:off x="1902279" y="4773386"/>
            <a:ext cx="617764" cy="228600"/>
          </a:xfrm>
          <a:prstGeom prst="wedgeRectCallout">
            <a:avLst>
              <a:gd name="adj1" fmla="val 24689"/>
              <a:gd name="adj2" fmla="val -193819"/>
            </a:avLst>
          </a:prstGeom>
          <a:noFill/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smtClean="0">
                <a:solidFill>
                  <a:schemeClr val="tx1"/>
                </a:solidFill>
              </a:rPr>
              <a:t>VAT</a:t>
            </a:r>
            <a:r>
              <a:rPr lang="ko-KR" altLang="en-US" sz="800" dirty="0" smtClean="0">
                <a:solidFill>
                  <a:schemeClr val="tx1"/>
                </a:solidFill>
              </a:rPr>
              <a:t>별도</a:t>
            </a:r>
          </a:p>
        </p:txBody>
      </p:sp>
      <p:sp>
        <p:nvSpPr>
          <p:cNvPr id="92" name="사각형 설명선 91"/>
          <p:cNvSpPr/>
          <p:nvPr/>
        </p:nvSpPr>
        <p:spPr>
          <a:xfrm>
            <a:off x="4789714" y="2441121"/>
            <a:ext cx="1872343" cy="383722"/>
          </a:xfrm>
          <a:prstGeom prst="wedgeRectCallout">
            <a:avLst>
              <a:gd name="adj1" fmla="val -112685"/>
              <a:gd name="adj2" fmla="val 146367"/>
            </a:avLst>
          </a:prstGeom>
          <a:noFill/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800" dirty="0" smtClean="0">
                <a:solidFill>
                  <a:schemeClr val="tx1"/>
                </a:solidFill>
              </a:rPr>
              <a:t>잔액이 있으면 안됨</a:t>
            </a:r>
            <a:r>
              <a:rPr lang="en-US" altLang="ko-KR" sz="800" dirty="0" smtClean="0">
                <a:solidFill>
                  <a:schemeClr val="tx1"/>
                </a:solidFill>
              </a:rPr>
              <a:t>(</a:t>
            </a:r>
            <a:r>
              <a:rPr lang="ko-KR" altLang="en-US" sz="800" dirty="0" err="1" smtClean="0">
                <a:solidFill>
                  <a:schemeClr val="tx1"/>
                </a:solidFill>
              </a:rPr>
              <a:t>애러</a:t>
            </a:r>
            <a:r>
              <a:rPr lang="en-US" altLang="ko-KR" sz="800" dirty="0" smtClean="0">
                <a:solidFill>
                  <a:schemeClr val="tx1"/>
                </a:solidFill>
              </a:rPr>
              <a:t>)</a:t>
            </a:r>
            <a:endParaRPr lang="ko-KR" altLang="en-US" sz="800" dirty="0" smtClean="0">
              <a:solidFill>
                <a:schemeClr val="tx1"/>
              </a:solidFill>
            </a:endParaRPr>
          </a:p>
        </p:txBody>
      </p:sp>
      <p:cxnSp>
        <p:nvCxnSpPr>
          <p:cNvPr id="94" name="구부러진 연결선 93"/>
          <p:cNvCxnSpPr/>
          <p:nvPr/>
        </p:nvCxnSpPr>
        <p:spPr>
          <a:xfrm rot="5400000" flipH="1" flipV="1">
            <a:off x="2428877" y="2698300"/>
            <a:ext cx="1559377" cy="1355267"/>
          </a:xfrm>
          <a:prstGeom prst="curvedConnector3">
            <a:avLst>
              <a:gd name="adj1" fmla="val 50000"/>
            </a:avLst>
          </a:prstGeom>
          <a:ln w="9525">
            <a:solidFill>
              <a:srgbClr val="0000FF"/>
            </a:solidFill>
            <a:prstDash val="sys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구부러진 연결선 95"/>
          <p:cNvCxnSpPr/>
          <p:nvPr/>
        </p:nvCxnSpPr>
        <p:spPr>
          <a:xfrm rot="16200000" flipV="1">
            <a:off x="1816554" y="3522889"/>
            <a:ext cx="759278" cy="489857"/>
          </a:xfrm>
          <a:prstGeom prst="curvedConnector3">
            <a:avLst>
              <a:gd name="adj1" fmla="val 50000"/>
            </a:avLst>
          </a:prstGeom>
          <a:ln w="9525">
            <a:solidFill>
              <a:srgbClr val="0000FF"/>
            </a:solidFill>
            <a:prstDash val="sys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Rectangle 32"/>
          <p:cNvSpPr/>
          <p:nvPr/>
        </p:nvSpPr>
        <p:spPr>
          <a:xfrm>
            <a:off x="8485413" y="135327"/>
            <a:ext cx="1268185" cy="485160"/>
          </a:xfrm>
          <a:prstGeom prst="rect">
            <a:avLst/>
          </a:prstGeom>
          <a:solidFill>
            <a:srgbClr val="FFFF00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/>
                </a:solidFill>
              </a:rPr>
              <a:t>원재료 매출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19862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838427584"/>
              </p:ext>
            </p:extLst>
          </p:nvPr>
        </p:nvGraphicFramePr>
        <p:xfrm>
          <a:off x="344488" y="1281670"/>
          <a:ext cx="9215437" cy="5078309"/>
        </p:xfrm>
        <a:graphic>
          <a:graphicData uri="http://schemas.openxmlformats.org/drawingml/2006/table">
            <a:tbl>
              <a:tblPr/>
              <a:tblGrid>
                <a:gridCol w="7338105"/>
                <a:gridCol w="1877332"/>
              </a:tblGrid>
              <a:tr h="4462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7-2. AR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원재료 매각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AR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대금입금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r>
                        <a:rPr kumimoji="1" lang="ko-KR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시뮬레이션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②전표내역 확인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   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업체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,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금액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,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계정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③완료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저장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)</a:t>
                      </a: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④전표생성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588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개별전표 생성하여 발생시 마다 전표 발행 </a:t>
                      </a: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직기표후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AR </a:t>
                      </a: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전자세금게산서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발행 및 </a:t>
                      </a: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대금입금시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AR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반제처리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8407870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송장 생성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FB70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대금 입금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14236" y="2524709"/>
            <a:ext cx="4536504" cy="2715022"/>
          </a:xfrm>
          <a:prstGeom prst="rect">
            <a:avLst/>
          </a:prstGeom>
          <a:noFill/>
          <a:ln w="15875">
            <a:solidFill>
              <a:srgbClr val="0000FF"/>
            </a:solidFill>
            <a:prstDash val="sysDash"/>
            <a:miter lim="800000"/>
            <a:headEnd/>
            <a:tailEnd/>
          </a:ln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97908" y="1715489"/>
            <a:ext cx="4464496" cy="53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직사각형 16"/>
          <p:cNvSpPr/>
          <p:nvPr/>
        </p:nvSpPr>
        <p:spPr>
          <a:xfrm>
            <a:off x="2018240" y="2054788"/>
            <a:ext cx="512689" cy="2230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1978890" y="3203974"/>
            <a:ext cx="339768" cy="19236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620975" y="3130649"/>
            <a:ext cx="2808526" cy="2584351"/>
          </a:xfrm>
          <a:prstGeom prst="rect">
            <a:avLst/>
          </a:prstGeom>
          <a:noFill/>
          <a:ln w="19050">
            <a:solidFill>
              <a:srgbClr val="0000FF"/>
            </a:solidFill>
            <a:prstDash val="sysDash"/>
            <a:miter lim="800000"/>
            <a:headEnd/>
            <a:tailEnd/>
          </a:ln>
        </p:spPr>
      </p:pic>
      <p:cxnSp>
        <p:nvCxnSpPr>
          <p:cNvPr id="34" name="구부러진 연결선 56"/>
          <p:cNvCxnSpPr>
            <a:stCxn id="17" idx="2"/>
          </p:cNvCxnSpPr>
          <p:nvPr/>
        </p:nvCxnSpPr>
        <p:spPr>
          <a:xfrm rot="16200000" flipH="1">
            <a:off x="2198648" y="2353772"/>
            <a:ext cx="277588" cy="125715"/>
          </a:xfrm>
          <a:prstGeom prst="curvedConnector3">
            <a:avLst>
              <a:gd name="adj1" fmla="val 50000"/>
            </a:avLst>
          </a:prstGeom>
          <a:ln w="19050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구부러진 연결선 56"/>
          <p:cNvCxnSpPr>
            <a:endCxn id="21" idx="1"/>
          </p:cNvCxnSpPr>
          <p:nvPr/>
        </p:nvCxnSpPr>
        <p:spPr>
          <a:xfrm>
            <a:off x="2343150" y="3396343"/>
            <a:ext cx="2277825" cy="1026482"/>
          </a:xfrm>
          <a:prstGeom prst="curvedConnector3">
            <a:avLst>
              <a:gd name="adj1" fmla="val 50000"/>
            </a:avLst>
          </a:prstGeom>
          <a:ln w="19050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직사각형 40"/>
          <p:cNvSpPr/>
          <p:nvPr/>
        </p:nvSpPr>
        <p:spPr>
          <a:xfrm>
            <a:off x="4637314" y="5529942"/>
            <a:ext cx="1208315" cy="176893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4" name="타원 43"/>
          <p:cNvSpPr/>
          <p:nvPr/>
        </p:nvSpPr>
        <p:spPr>
          <a:xfrm>
            <a:off x="2364810" y="1821310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6" name="타원 45"/>
          <p:cNvSpPr/>
          <p:nvPr/>
        </p:nvSpPr>
        <p:spPr>
          <a:xfrm>
            <a:off x="1744320" y="438762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8" name="타원 47"/>
          <p:cNvSpPr/>
          <p:nvPr/>
        </p:nvSpPr>
        <p:spPr>
          <a:xfrm>
            <a:off x="2098102" y="2972485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0" name="타원 49"/>
          <p:cNvSpPr/>
          <p:nvPr/>
        </p:nvSpPr>
        <p:spPr>
          <a:xfrm>
            <a:off x="5132502" y="5189889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2" name="직사각형 51"/>
          <p:cNvSpPr/>
          <p:nvPr/>
        </p:nvSpPr>
        <p:spPr>
          <a:xfrm>
            <a:off x="669471" y="4738008"/>
            <a:ext cx="3355522" cy="405492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8485413" y="135327"/>
            <a:ext cx="1268185" cy="485160"/>
          </a:xfrm>
          <a:prstGeom prst="rect">
            <a:avLst/>
          </a:prstGeom>
          <a:solidFill>
            <a:srgbClr val="FFFF00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/>
                </a:solidFill>
              </a:rPr>
              <a:t>원재료 매출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19862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838427584"/>
              </p:ext>
            </p:extLst>
          </p:nvPr>
        </p:nvGraphicFramePr>
        <p:xfrm>
          <a:off x="344488" y="1281670"/>
          <a:ext cx="9215437" cy="5078309"/>
        </p:xfrm>
        <a:graphic>
          <a:graphicData uri="http://schemas.openxmlformats.org/drawingml/2006/table">
            <a:tbl>
              <a:tblPr/>
              <a:tblGrid>
                <a:gridCol w="7338105"/>
                <a:gridCol w="1877332"/>
              </a:tblGrid>
              <a:tr h="4462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7-2. AR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원재료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매각후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송장 조회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회계전표 조회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r>
                        <a:rPr kumimoji="1" lang="ko-KR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전표번호 입력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②전표내역 확인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588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8407870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수정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조회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FB03/MIR5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7291" y="1747157"/>
            <a:ext cx="2808616" cy="12736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직사각형 15"/>
          <p:cNvSpPr/>
          <p:nvPr/>
        </p:nvSpPr>
        <p:spPr>
          <a:xfrm>
            <a:off x="1274642" y="2416628"/>
            <a:ext cx="456187" cy="20410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2970" y="3241221"/>
            <a:ext cx="7014694" cy="2392136"/>
          </a:xfrm>
          <a:prstGeom prst="rect">
            <a:avLst/>
          </a:prstGeom>
          <a:noFill/>
          <a:ln w="15875">
            <a:solidFill>
              <a:srgbClr val="0000FF"/>
            </a:solidFill>
            <a:prstDash val="sysDash"/>
            <a:miter lim="800000"/>
            <a:headEnd/>
            <a:tailEnd/>
          </a:ln>
        </p:spPr>
      </p:pic>
      <p:sp>
        <p:nvSpPr>
          <p:cNvPr id="34" name="타원 33"/>
          <p:cNvSpPr/>
          <p:nvPr/>
        </p:nvSpPr>
        <p:spPr>
          <a:xfrm>
            <a:off x="1915773" y="226218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6" name="타원 35"/>
          <p:cNvSpPr/>
          <p:nvPr/>
        </p:nvSpPr>
        <p:spPr>
          <a:xfrm>
            <a:off x="5410084" y="4428444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454478" y="4637314"/>
            <a:ext cx="6934201" cy="685800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42" name="구부러진 연결선 56"/>
          <p:cNvCxnSpPr>
            <a:endCxn id="19" idx="0"/>
          </p:cNvCxnSpPr>
          <p:nvPr/>
        </p:nvCxnSpPr>
        <p:spPr>
          <a:xfrm>
            <a:off x="2155371" y="2449286"/>
            <a:ext cx="1774946" cy="791935"/>
          </a:xfrm>
          <a:prstGeom prst="curvedConnector2">
            <a:avLst/>
          </a:prstGeom>
          <a:ln w="19050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8485413" y="135327"/>
            <a:ext cx="1268185" cy="485160"/>
          </a:xfrm>
          <a:prstGeom prst="rect">
            <a:avLst/>
          </a:prstGeom>
          <a:solidFill>
            <a:srgbClr val="FFFF00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/>
                </a:solidFill>
              </a:rPr>
              <a:t>원재료 매출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19862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838427584"/>
              </p:ext>
            </p:extLst>
          </p:nvPr>
        </p:nvGraphicFramePr>
        <p:xfrm>
          <a:off x="344488" y="1281670"/>
          <a:ext cx="9215437" cy="5078309"/>
        </p:xfrm>
        <a:graphic>
          <a:graphicData uri="http://schemas.openxmlformats.org/drawingml/2006/table">
            <a:tbl>
              <a:tblPr/>
              <a:tblGrid>
                <a:gridCol w="7338105"/>
                <a:gridCol w="1877332"/>
              </a:tblGrid>
              <a:tr h="4462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7-3. AR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마감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원재료 매각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연설 매각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회계전표 조회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r>
                        <a:rPr kumimoji="1" lang="ko-KR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전표번호 입력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②전표내역 확인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588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8407870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수정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조회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FB03/MIR5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1" name="Rectangle 10"/>
          <p:cNvSpPr/>
          <p:nvPr/>
        </p:nvSpPr>
        <p:spPr>
          <a:xfrm>
            <a:off x="8485413" y="135327"/>
            <a:ext cx="1268185" cy="485160"/>
          </a:xfrm>
          <a:prstGeom prst="rect">
            <a:avLst/>
          </a:prstGeom>
          <a:solidFill>
            <a:srgbClr val="FFFF00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/>
                </a:solidFill>
              </a:rPr>
              <a:t>원재료 매출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  <p:graphicFrame>
        <p:nvGraphicFramePr>
          <p:cNvPr id="12" name="표 11"/>
          <p:cNvGraphicFramePr>
            <a:graphicFrameLocks noGrp="1"/>
          </p:cNvGraphicFramePr>
          <p:nvPr/>
        </p:nvGraphicFramePr>
        <p:xfrm>
          <a:off x="777419" y="1822448"/>
          <a:ext cx="5100866" cy="947420"/>
        </p:xfrm>
        <a:graphic>
          <a:graphicData uri="http://schemas.openxmlformats.org/drawingml/2006/table">
            <a:tbl>
              <a:tblPr/>
              <a:tblGrid>
                <a:gridCol w="969739"/>
                <a:gridCol w="3367115"/>
                <a:gridCol w="764012"/>
              </a:tblGrid>
              <a:tr h="236855">
                <a:tc rowSpan="4">
                  <a:txBody>
                    <a:bodyPr/>
                    <a:lstStyle/>
                    <a:p>
                      <a:pPr algn="ctr" fontAlgn="base" latinLnBrk="1">
                        <a:spcBef>
                          <a:spcPts val="215"/>
                        </a:spcBef>
                        <a:spcAft>
                          <a:spcPts val="0"/>
                        </a:spcAft>
                      </a:pPr>
                      <a:r>
                        <a:rPr kumimoji="1" lang="en-US" sz="900" b="1">
                          <a:solidFill>
                            <a:srgbClr val="000000"/>
                          </a:solidFill>
                          <a:latin typeface="맑은 고딕"/>
                        </a:rPr>
                        <a:t>AR</a:t>
                      </a:r>
                      <a:endParaRPr lang="ko-KR" sz="1000">
                        <a:latin typeface="맑은 고딕"/>
                      </a:endParaRPr>
                    </a:p>
                    <a:p>
                      <a:pPr algn="ctr" fontAlgn="base" latinLnBrk="1">
                        <a:spcBef>
                          <a:spcPts val="215"/>
                        </a:spcBef>
                        <a:spcAft>
                          <a:spcPts val="0"/>
                        </a:spcAft>
                      </a:pPr>
                      <a:r>
                        <a:rPr kumimoji="1" lang="ko-KR" sz="900" b="1">
                          <a:solidFill>
                            <a:srgbClr val="000000"/>
                          </a:solidFill>
                          <a:latin typeface="맑은 고딕"/>
                        </a:rPr>
                        <a:t>마감처리</a:t>
                      </a:r>
                      <a:endParaRPr lang="ko-KR" sz="1000"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 latinLnBrk="1">
                        <a:spcAft>
                          <a:spcPts val="0"/>
                        </a:spcAft>
                      </a:pPr>
                      <a:r>
                        <a:rPr kumimoji="1" lang="ko-KR" sz="900" dirty="0">
                          <a:solidFill>
                            <a:srgbClr val="000000"/>
                          </a:solidFill>
                          <a:latin typeface="맑은 고딕"/>
                        </a:rPr>
                        <a:t>고객송장 입력</a:t>
                      </a:r>
                      <a:endParaRPr lang="ko-KR" sz="1000" dirty="0">
                        <a:latin typeface="맑은 고딕"/>
                      </a:endParaRPr>
                    </a:p>
                  </a:txBody>
                  <a:tcPr marL="3619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 latinLnBrk="1">
                        <a:spcAft>
                          <a:spcPts val="0"/>
                        </a:spcAft>
                      </a:pPr>
                      <a:r>
                        <a:rPr kumimoji="1" lang="en-US" sz="900" dirty="0">
                          <a:solidFill>
                            <a:srgbClr val="000000"/>
                          </a:solidFill>
                          <a:latin typeface="맑은 고딕"/>
                        </a:rPr>
                        <a:t>FB70</a:t>
                      </a:r>
                      <a:endParaRPr lang="ko-KR" sz="1000" dirty="0">
                        <a:latin typeface="맑은 고딕"/>
                      </a:endParaRPr>
                    </a:p>
                  </a:txBody>
                  <a:tcPr marL="3619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685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 latinLnBrk="1">
                        <a:spcAft>
                          <a:spcPts val="0"/>
                        </a:spcAft>
                      </a:pPr>
                      <a:r>
                        <a:rPr kumimoji="1" lang="ko-KR" sz="900" dirty="0">
                          <a:solidFill>
                            <a:srgbClr val="000000"/>
                          </a:solidFill>
                          <a:highlight>
                            <a:srgbClr val="FFFF00"/>
                          </a:highlight>
                          <a:latin typeface="맑은 고딕"/>
                        </a:rPr>
                        <a:t>전자세금계산서 발행</a:t>
                      </a:r>
                      <a:endParaRPr lang="ko-KR" sz="1000" dirty="0">
                        <a:latin typeface="맑은 고딕"/>
                      </a:endParaRPr>
                    </a:p>
                  </a:txBody>
                  <a:tcPr marL="3619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 latinLnBrk="1">
                        <a:spcAft>
                          <a:spcPts val="0"/>
                        </a:spcAft>
                      </a:pPr>
                      <a:r>
                        <a:rPr kumimoji="1" lang="en-US" sz="900" dirty="0">
                          <a:solidFill>
                            <a:srgbClr val="000000"/>
                          </a:solidFill>
                          <a:highlight>
                            <a:srgbClr val="FFFF00"/>
                          </a:highlight>
                          <a:latin typeface="맑은 고딕"/>
                        </a:rPr>
                        <a:t>ZFIR0020</a:t>
                      </a:r>
                      <a:endParaRPr lang="ko-KR" sz="1000" dirty="0">
                        <a:latin typeface="맑은 고딕"/>
                      </a:endParaRPr>
                    </a:p>
                  </a:txBody>
                  <a:tcPr marL="3619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685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 latinLnBrk="1">
                        <a:spcAft>
                          <a:spcPts val="0"/>
                        </a:spcAft>
                      </a:pPr>
                      <a:r>
                        <a:rPr kumimoji="1" lang="ko-KR" sz="900" dirty="0">
                          <a:solidFill>
                            <a:srgbClr val="000000"/>
                          </a:solidFill>
                          <a:latin typeface="맑은 고딕"/>
                        </a:rPr>
                        <a:t>매출세금계산서</a:t>
                      </a:r>
                      <a:endParaRPr lang="ko-KR" sz="1000" dirty="0">
                        <a:latin typeface="맑은 고딕"/>
                      </a:endParaRPr>
                    </a:p>
                  </a:txBody>
                  <a:tcPr marL="3619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 latinLnBrk="1">
                        <a:spcAft>
                          <a:spcPts val="0"/>
                        </a:spcAft>
                      </a:pPr>
                      <a:r>
                        <a:rPr kumimoji="1" lang="en-US" sz="900" dirty="0">
                          <a:solidFill>
                            <a:srgbClr val="000000"/>
                          </a:solidFill>
                          <a:latin typeface="맑은 고딕"/>
                        </a:rPr>
                        <a:t>ZSBDTIAR02</a:t>
                      </a:r>
                      <a:endParaRPr lang="ko-KR" sz="1000" dirty="0">
                        <a:latin typeface="맑은 고딕"/>
                      </a:endParaRPr>
                    </a:p>
                  </a:txBody>
                  <a:tcPr marL="3619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685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 latinLnBrk="1">
                        <a:spcAft>
                          <a:spcPts val="0"/>
                        </a:spcAft>
                      </a:pPr>
                      <a:r>
                        <a:rPr kumimoji="1" lang="en-US" sz="900" dirty="0">
                          <a:solidFill>
                            <a:srgbClr val="000000"/>
                          </a:solidFill>
                          <a:highlight>
                            <a:srgbClr val="FFFF00"/>
                          </a:highlight>
                          <a:latin typeface="맑은 고딕"/>
                        </a:rPr>
                        <a:t>(</a:t>
                      </a:r>
                      <a:r>
                        <a:rPr kumimoji="1" lang="ko-KR" sz="900" dirty="0">
                          <a:solidFill>
                            <a:srgbClr val="000000"/>
                          </a:solidFill>
                          <a:highlight>
                            <a:srgbClr val="FFFF00"/>
                          </a:highlight>
                          <a:latin typeface="맑은 고딕"/>
                        </a:rPr>
                        <a:t>입금관리</a:t>
                      </a:r>
                      <a:r>
                        <a:rPr kumimoji="1" lang="en-US" sz="900" dirty="0">
                          <a:solidFill>
                            <a:srgbClr val="000000"/>
                          </a:solidFill>
                          <a:highlight>
                            <a:srgbClr val="FFFF00"/>
                          </a:highlight>
                          <a:latin typeface="맑은 고딕"/>
                        </a:rPr>
                        <a:t>)</a:t>
                      </a:r>
                      <a:r>
                        <a:rPr kumimoji="1" lang="ko-KR" sz="900" dirty="0">
                          <a:solidFill>
                            <a:srgbClr val="000000"/>
                          </a:solidFill>
                          <a:highlight>
                            <a:srgbClr val="FFFF00"/>
                          </a:highlight>
                          <a:latin typeface="맑은 고딕"/>
                        </a:rPr>
                        <a:t>반제처리</a:t>
                      </a:r>
                      <a:endParaRPr lang="ko-KR" sz="1000" dirty="0">
                        <a:latin typeface="맑은 고딕"/>
                      </a:endParaRPr>
                    </a:p>
                  </a:txBody>
                  <a:tcPr marL="3619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 latinLnBrk="1">
                        <a:spcAft>
                          <a:spcPts val="0"/>
                        </a:spcAft>
                      </a:pPr>
                      <a:r>
                        <a:rPr kumimoji="1" lang="en-US" sz="900" dirty="0">
                          <a:solidFill>
                            <a:srgbClr val="000000"/>
                          </a:solidFill>
                          <a:highlight>
                            <a:srgbClr val="FFFF00"/>
                          </a:highlight>
                          <a:latin typeface="맑은 고딕"/>
                        </a:rPr>
                        <a:t>FB05</a:t>
                      </a:r>
                      <a:endParaRPr lang="ko-KR" sz="1000" dirty="0">
                        <a:latin typeface="맑은 고딕"/>
                      </a:endParaRPr>
                    </a:p>
                  </a:txBody>
                  <a:tcPr marL="3619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319862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838427584"/>
              </p:ext>
            </p:extLst>
          </p:nvPr>
        </p:nvGraphicFramePr>
        <p:xfrm>
          <a:off x="344488" y="1281670"/>
          <a:ext cx="9215437" cy="5078309"/>
        </p:xfrm>
        <a:graphic>
          <a:graphicData uri="http://schemas.openxmlformats.org/drawingml/2006/table">
            <a:tbl>
              <a:tblPr/>
              <a:tblGrid>
                <a:gridCol w="7068683"/>
                <a:gridCol w="2146754"/>
              </a:tblGrid>
              <a:tr h="4462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10-1.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마감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(15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말일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)-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원부자재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자재대금 지급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분할지급 검수 및 정산처리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①검색조건 설정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  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회사코드 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:1000(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고정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)</a:t>
                      </a:r>
                    </a:p>
                    <a:p>
                      <a:pPr marL="228600" marR="0" lvl="0" indent="-22860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  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사업장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:0003(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광주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),0004(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창원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)</a:t>
                      </a:r>
                    </a:p>
                    <a:p>
                      <a:pPr marL="228600" marR="0" lvl="0" indent="-22860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   RE: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구매 인보이스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pPr marL="228600" marR="0" lvl="0" indent="-22860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   I/V 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전기일 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: 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마감기간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pPr marL="228600" marR="0" lvl="0" indent="-22860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②실행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③내역 조회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588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 ZMMR0120,ZMMR0130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수행후 내역을 확인가능하고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15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월말마감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Notes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보고서에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유첨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Data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첨부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8407870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물류 송장 검증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분개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내자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I/V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처리 내역 조회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ZMMR0190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내자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I/V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처리 내역 조회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0679" y="1640343"/>
            <a:ext cx="3869871" cy="17641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6" name="직사각형 115"/>
          <p:cNvSpPr/>
          <p:nvPr/>
        </p:nvSpPr>
        <p:spPr>
          <a:xfrm>
            <a:off x="1627211" y="2585357"/>
            <a:ext cx="1230289" cy="370114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8992" y="3521900"/>
            <a:ext cx="6685387" cy="1956336"/>
          </a:xfrm>
          <a:prstGeom prst="rect">
            <a:avLst/>
          </a:prstGeom>
          <a:noFill/>
          <a:ln w="12700">
            <a:solidFill>
              <a:srgbClr val="0000FF"/>
            </a:solidFill>
            <a:prstDash val="sysDash"/>
            <a:miter lim="800000"/>
            <a:headEnd/>
            <a:tailEnd/>
          </a:ln>
        </p:spPr>
      </p:pic>
      <p:sp>
        <p:nvSpPr>
          <p:cNvPr id="117" name="직사각형 116"/>
          <p:cNvSpPr/>
          <p:nvPr/>
        </p:nvSpPr>
        <p:spPr>
          <a:xfrm>
            <a:off x="565855" y="2152650"/>
            <a:ext cx="340382" cy="149679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18" name="구부러진 연결선 56"/>
          <p:cNvCxnSpPr>
            <a:stCxn id="117" idx="3"/>
          </p:cNvCxnSpPr>
          <p:nvPr/>
        </p:nvCxnSpPr>
        <p:spPr>
          <a:xfrm flipH="1">
            <a:off x="702129" y="2227490"/>
            <a:ext cx="204108" cy="1291317"/>
          </a:xfrm>
          <a:prstGeom prst="curvedConnector4">
            <a:avLst>
              <a:gd name="adj1" fmla="val -112000"/>
              <a:gd name="adj2" fmla="val 52898"/>
            </a:avLst>
          </a:prstGeom>
          <a:ln w="19050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1" name="직사각형 120"/>
          <p:cNvSpPr/>
          <p:nvPr/>
        </p:nvSpPr>
        <p:spPr>
          <a:xfrm>
            <a:off x="639333" y="5026478"/>
            <a:ext cx="6569731" cy="402772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19862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28575">
          <a:solidFill>
            <a:srgbClr val="FF0000"/>
          </a:solidFill>
        </a:ln>
      </a:spPr>
      <a:bodyPr rtlCol="0" anchor="ctr"/>
      <a:lstStyle>
        <a:defPPr marL="92075" indent="-92075" algn="ctr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17352</TotalTime>
  <Words>5355</Words>
  <Application>Microsoft Office PowerPoint</Application>
  <PresentationFormat>A4 용지(210x297mm)</PresentationFormat>
  <Paragraphs>1536</Paragraphs>
  <Slides>46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2</vt:i4>
      </vt:variant>
      <vt:variant>
        <vt:lpstr>슬라이드 제목</vt:lpstr>
      </vt:variant>
      <vt:variant>
        <vt:i4>46</vt:i4>
      </vt:variant>
    </vt:vector>
  </HeadingPairs>
  <TitlesOfParts>
    <vt:vector size="50" baseType="lpstr">
      <vt:lpstr>Office Theme</vt:lpstr>
      <vt:lpstr>1_Office Theme</vt:lpstr>
      <vt:lpstr>비트맵 이미지</vt:lpstr>
      <vt:lpstr>워크시트</vt:lpstr>
      <vt:lpstr>슬라이드 0</vt:lpstr>
      <vt:lpstr>문서 개정 이력</vt:lpstr>
      <vt:lpstr>사용자 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슬라이드 9</vt:lpstr>
      <vt:lpstr>슬라이드 10</vt:lpstr>
      <vt:lpstr>슬라이드 11</vt:lpstr>
      <vt:lpstr>교육 개요</vt:lpstr>
      <vt:lpstr>슬라이드 13</vt:lpstr>
      <vt:lpstr>슬라이드 14</vt:lpstr>
      <vt:lpstr>교육 개요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교육 개요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  <vt:lpstr>슬라이드 33</vt:lpstr>
      <vt:lpstr>슬라이드 34</vt:lpstr>
      <vt:lpstr>슬라이드 35</vt:lpstr>
      <vt:lpstr>교육 개요</vt:lpstr>
      <vt:lpstr>슬라이드 37</vt:lpstr>
      <vt:lpstr>교육 개요</vt:lpstr>
      <vt:lpstr>슬라이드 39</vt:lpstr>
      <vt:lpstr>슬라이드 40</vt:lpstr>
      <vt:lpstr>슬라이드 41</vt:lpstr>
      <vt:lpstr>슬라이드 42</vt:lpstr>
      <vt:lpstr>슬라이드 43</vt:lpstr>
      <vt:lpstr>슬라이드 44</vt:lpstr>
      <vt:lpstr>슬라이드 45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이상철</cp:lastModifiedBy>
  <cp:revision>749</cp:revision>
  <cp:lastPrinted>2006-08-30T13:33:06Z</cp:lastPrinted>
  <dcterms:created xsi:type="dcterms:W3CDTF">2008-05-17T00:48:54Z</dcterms:created>
  <dcterms:modified xsi:type="dcterms:W3CDTF">2013-03-23T04:20:24Z</dcterms:modified>
</cp:coreProperties>
</file>