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1"/>
  </p:notesMasterIdLst>
  <p:handoutMasterIdLst>
    <p:handoutMasterId r:id="rId22"/>
  </p:handoutMasterIdLst>
  <p:sldIdLst>
    <p:sldId id="374" r:id="rId3"/>
    <p:sldId id="394" r:id="rId4"/>
    <p:sldId id="534" r:id="rId5"/>
    <p:sldId id="539" r:id="rId6"/>
    <p:sldId id="540" r:id="rId7"/>
    <p:sldId id="535" r:id="rId8"/>
    <p:sldId id="536" r:id="rId9"/>
    <p:sldId id="533" r:id="rId10"/>
    <p:sldId id="519" r:id="rId11"/>
    <p:sldId id="532" r:id="rId12"/>
    <p:sldId id="523" r:id="rId13"/>
    <p:sldId id="525" r:id="rId14"/>
    <p:sldId id="526" r:id="rId15"/>
    <p:sldId id="527" r:id="rId16"/>
    <p:sldId id="528" r:id="rId17"/>
    <p:sldId id="529" r:id="rId18"/>
    <p:sldId id="530" r:id="rId19"/>
    <p:sldId id="531" r:id="rId2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000099"/>
    <a:srgbClr val="EAEAEA"/>
    <a:srgbClr val="808080"/>
    <a:srgbClr val="FF0000"/>
    <a:srgbClr val="333333"/>
    <a:srgbClr val="0083CD"/>
    <a:srgbClr val="103991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6" d="100"/>
          <a:sy n="116" d="100"/>
        </p:scale>
        <p:origin x="-1458" y="-96"/>
      </p:cViewPr>
      <p:guideLst>
        <p:guide orient="horz" pos="2160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0.xml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vmlDrawing" Target="../drawings/vmlDrawing8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0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4" r:id="rId3"/>
    <p:sldLayoutId id="2147484625" r:id="rId4"/>
    <p:sldLayoutId id="2147484627" r:id="rId5"/>
    <p:sldLayoutId id="2147484628" r:id="rId6"/>
    <p:sldLayoutId id="2147484629" r:id="rId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61.81.244.84:9999/mpro_gb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</a:t>
            </a:r>
            <a:r>
              <a:rPr lang="ko-KR" altLang="en-US" sz="28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매뉴얼</a:t>
            </a:r>
            <a:endParaRPr lang="en-US" altLang="ko-KR" sz="2800" b="1" dirty="0" smtClean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(</a:t>
            </a:r>
            <a:r>
              <a:rPr lang="ko-KR" altLang="en-US" sz="2400" b="1" dirty="0" err="1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협력사</a:t>
            </a:r>
            <a:r>
              <a:rPr lang="ko-KR" altLang="en-US" sz="24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 관리화면</a:t>
            </a:r>
            <a:r>
              <a:rPr lang="en-US" altLang="ko-KR" sz="24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)</a:t>
            </a:r>
            <a:endParaRPr lang="en-US" altLang="ko-KR" sz="24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2013.03. 11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M2B_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운송지시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,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제비용 등록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2"/>
          <p:cNvSpPr txBox="1">
            <a:spLocks/>
          </p:cNvSpPr>
          <p:nvPr/>
        </p:nvSpPr>
        <p:spPr bwMode="auto">
          <a:xfrm>
            <a:off x="531813" y="360363"/>
            <a:ext cx="8799512" cy="288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문서 개정 이력</a:t>
            </a:r>
            <a:endParaRPr kumimoji="0" lang="en-US" altLang="zh-SG" sz="1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0" name="Rectangle 7"/>
          <p:cNvSpPr txBox="1">
            <a:spLocks noChangeArrowheads="1"/>
          </p:cNvSpPr>
          <p:nvPr/>
        </p:nvSpPr>
        <p:spPr bwMode="auto">
          <a:xfrm>
            <a:off x="3797300" y="6465888"/>
            <a:ext cx="2311400" cy="3651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473325" algn="l"/>
              </a:tabLst>
              <a:defRPr/>
            </a:pPr>
            <a:endParaRPr kumimoji="0" lang="en-US" altLang="zh-SG" sz="12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aphicFrame>
        <p:nvGraphicFramePr>
          <p:cNvPr id="11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2013.03.10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이기주 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938338" y="929929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000125" y="929929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452438" y="1643270"/>
          <a:ext cx="9001125" cy="4041913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041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운송지시 정보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수입시스템 → 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M2B)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운송예정정보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(M2B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수입시스템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정상적으로 </a:t>
                      </a: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I/F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되는지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확인한다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1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M2B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화면에서 관세사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운송사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포워더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등으로부터 접수 받은 각종 수입제비용을 등록하고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0" marR="0" lvl="0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등록된 </a:t>
                      </a:r>
                      <a:r>
                        <a:rPr kumimoji="1" lang="ko-KR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제반비용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청구가 정상적으로 진행된다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13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절차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17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운송지시</a:t>
            </a:r>
          </a:p>
        </p:txBody>
      </p:sp>
      <p:sp>
        <p:nvSpPr>
          <p:cNvPr id="19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530" y="1327910"/>
            <a:ext cx="9488557" cy="519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17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운송지시</a:t>
            </a:r>
          </a:p>
        </p:txBody>
      </p:sp>
      <p:sp>
        <p:nvSpPr>
          <p:cNvPr id="19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22" name="Group 53"/>
          <p:cNvGraphicFramePr>
            <a:graphicFrameLocks noGrp="1"/>
          </p:cNvGraphicFramePr>
          <p:nvPr/>
        </p:nvGraphicFramePr>
        <p:xfrm>
          <a:off x="344418" y="1600684"/>
          <a:ext cx="9137649" cy="3117090"/>
        </p:xfrm>
        <a:graphic>
          <a:graphicData uri="http://schemas.openxmlformats.org/drawingml/2006/table">
            <a:tbl>
              <a:tblPr/>
              <a:tblGrid>
                <a:gridCol w="506473"/>
                <a:gridCol w="1966851"/>
                <a:gridCol w="914400"/>
                <a:gridCol w="3605883"/>
                <a:gridCol w="1120799"/>
                <a:gridCol w="1023243"/>
              </a:tblGrid>
              <a:tr h="3268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89844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운송의뢰 지시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3PL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에 운송지시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아래의 증빙서류를 첨부하여 광양창고로 운송지시를 등록한다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운송요청서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선적서류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1set,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수입면장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D/O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M2B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69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02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운송의뢰 접수</a:t>
                      </a:r>
                      <a:endParaRPr lang="en-US" altLang="ko-KR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3PL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에서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접수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운송사에서 운송의뢰 접수를 하고 실물 도착시점에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WMS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상에 입고함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3PL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M2B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4796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수입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입고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수입물품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입고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수입 통관 물품에 대한 입고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자재</a:t>
                      </a:r>
                      <a:endParaRPr kumimoji="1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ZTIT500</a:t>
                      </a:r>
                    </a:p>
                  </a:txBody>
                  <a:tcPr marL="72000" marR="72000" marT="71997" marB="719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절차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제비용청구</a:t>
            </a:r>
            <a:endParaRPr lang="ko-KR" altLang="en-US" dirty="0" smtClean="0"/>
          </a:p>
        </p:txBody>
      </p:sp>
      <p:sp>
        <p:nvSpPr>
          <p:cNvPr id="1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540" y="1352964"/>
            <a:ext cx="9409044" cy="5180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제비용 청구</a:t>
            </a:r>
          </a:p>
        </p:txBody>
      </p:sp>
      <p:sp>
        <p:nvSpPr>
          <p:cNvPr id="1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20" name="Group 53"/>
          <p:cNvGraphicFramePr>
            <a:graphicFrameLocks noGrp="1"/>
          </p:cNvGraphicFramePr>
          <p:nvPr/>
        </p:nvGraphicFramePr>
        <p:xfrm>
          <a:off x="410679" y="1411786"/>
          <a:ext cx="9137650" cy="4858060"/>
        </p:xfrm>
        <a:graphic>
          <a:graphicData uri="http://schemas.openxmlformats.org/drawingml/2006/table">
            <a:tbl>
              <a:tblPr/>
              <a:tblGrid>
                <a:gridCol w="434975"/>
                <a:gridCol w="1247775"/>
                <a:gridCol w="1419225"/>
                <a:gridCol w="4117975"/>
                <a:gridCol w="893763"/>
                <a:gridCol w="1023937"/>
              </a:tblGrid>
              <a:tr h="4828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812049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제비용 처리</a:t>
                      </a: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발생 수입제비용을 입력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전표 처리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 No.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또는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B/L No.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Key word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하여 관세사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포워더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운송사에서 수입시스템에 접속하여 해당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통관부대비용을 입력한다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  <a:endParaRPr kumimoji="1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ZTIR911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ZTIR912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ZTIR913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ZTIR914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66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</a:t>
                      </a:r>
                      <a:endParaRPr kumimoji="0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제비용 승인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반려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협력사 등록 비용에 대한 승인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 No.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B/L No.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Key word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하여 관세사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포워더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운송사에서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Trade One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시스템에 접속하여 해당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부대비용을 입력한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정보를 수입시스템에서 조회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확인 후 확정한다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5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03</a:t>
                      </a:r>
                      <a:endParaRPr kumimoji="0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비용전표 자동생성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비용전표 자동생성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입력된 부대비용은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시스템으로 자동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I/F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등록된 수입비용문서를 이용하여 비용전표가 자동 생성된다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자동</a:t>
                      </a:r>
                      <a:endParaRPr kumimoji="1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1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EDI </a:t>
                      </a: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수신</a:t>
                      </a: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(FINBIL)</a:t>
                      </a:r>
                      <a:endParaRPr kumimoji="0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EDI  INTERFACE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EDI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문서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계산서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수신된 각종 비용을 제비용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처리하며 동시에 비용전표도 자동생성한다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 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ZTDR000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ZTDR400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47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</a:t>
                      </a:r>
                      <a:endParaRPr kumimoji="0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EDI</a:t>
                      </a: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수신확인</a:t>
                      </a:r>
                      <a:endParaRPr kumimoji="0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EDI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수신확인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수신된 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EDI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문서를 관련 비용으로 분류 처리한다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47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06</a:t>
                      </a:r>
                      <a:endParaRPr kumimoji="0" lang="ko-KR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지급금액 확인</a:t>
                      </a:r>
                      <a:endParaRPr kumimoji="0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기지급금 확인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은행 송금수수료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보험료 등 기지급된 금액을 확인한다</a:t>
                      </a: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941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전표 조정</a:t>
                      </a:r>
                    </a:p>
                  </a:txBody>
                  <a:tcPr marL="9525" marR="9525" marT="8314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지급전표 조정</a:t>
                      </a:r>
                      <a:endParaRPr kumimoji="1" lang="en-US" altLang="ko-K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지급 전표 생성 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이미 지급 처리된 비용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은행관련비용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경우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수입시스템에서 미지급전표를 생성하고 이미 지급된 전표와 반제 처리하는 작업을 수행한다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39905" marB="399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재무회계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72000" marR="72000" marT="71989" marB="719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916677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916677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1941926"/>
                <a:gridCol w="4253948"/>
                <a:gridCol w="1619388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운송예정정보 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수입시스템에서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운송지시건에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대해 운송예정정보를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M2B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수입제비용 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B/L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관련 수입제비용을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M2B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2139"/>
        </p:xfrm>
        <a:graphic>
          <a:graphicData uri="http://schemas.openxmlformats.org/drawingml/2006/table">
            <a:tbl>
              <a:tblPr/>
              <a:tblGrid>
                <a:gridCol w="6414121"/>
                <a:gridCol w="2801316"/>
              </a:tblGrid>
              <a:tr h="51721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M2B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 화면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입력화면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/>
                        </a:rPr>
                        <a:t>http://61.81.244.84:9999/mpro_gb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각 공급사별 로그인 정보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관리자     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sys / m2b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서령관세사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lang="en-US" altLang="ko-KR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seolyoung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/1234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세방익스프레스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en-US" altLang="ko-KR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sebangexp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 1234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클라스킨코리아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en-US" altLang="ko-KR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clasquin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 1234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          </a:t>
                      </a:r>
                      <a:r>
                        <a:rPr lang="en-US" altLang="ko-KR" sz="12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sebang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 1234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LOGIN (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http://61.81.244.84:9999/mpro_gb)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LOGIN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360" y="1879738"/>
            <a:ext cx="6188971" cy="4574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30595" y="2187229"/>
            <a:ext cx="351472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2483266" y="2115138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0" name="타원 9"/>
          <p:cNvSpPr/>
          <p:nvPr/>
        </p:nvSpPr>
        <p:spPr>
          <a:xfrm>
            <a:off x="3059737" y="4268618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07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8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운송지시 내역 확인 및 접수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822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상단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IMPORT(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좌측 운송예정정보 메뉴 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조회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운송지시 리스트 확인 후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CHK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Function List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Confirm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 접수 후 통관관리번호 클릭 </a:t>
                      </a:r>
                      <a:r>
                        <a:rPr kumimoji="0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0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상세화면으로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M2B-IMPORT(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891" y="1825900"/>
            <a:ext cx="8765899" cy="2812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2345636" y="1881809"/>
            <a:ext cx="887894" cy="5698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953178" y="1982616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3" name="직사각형 12"/>
          <p:cNvSpPr/>
          <p:nvPr/>
        </p:nvSpPr>
        <p:spPr>
          <a:xfrm>
            <a:off x="834886" y="3564835"/>
            <a:ext cx="901147" cy="3578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69545" y="3513245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5653" y="2828097"/>
            <a:ext cx="13144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8123582" y="2796209"/>
            <a:ext cx="675861" cy="3578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684745" y="2784375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17" name="직사각형 16"/>
          <p:cNvSpPr/>
          <p:nvPr/>
        </p:nvSpPr>
        <p:spPr>
          <a:xfrm>
            <a:off x="2961860" y="3975652"/>
            <a:ext cx="6367670" cy="6427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470014" y="390418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4</a:t>
            </a:r>
            <a:endParaRPr lang="ko-KR" altLang="en-US" sz="1400" b="1" dirty="0"/>
          </a:p>
        </p:txBody>
      </p:sp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71911" y="1287946"/>
            <a:ext cx="24003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타원 19"/>
          <p:cNvSpPr/>
          <p:nvPr/>
        </p:nvSpPr>
        <p:spPr>
          <a:xfrm>
            <a:off x="6816728" y="139952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5</a:t>
            </a:r>
            <a:endParaRPr lang="ko-KR" altLang="en-US" sz="1400" b="1" dirty="0"/>
          </a:p>
        </p:txBody>
      </p:sp>
      <p:sp>
        <p:nvSpPr>
          <p:cNvPr id="22" name="직사각형 21"/>
          <p:cNvSpPr/>
          <p:nvPr/>
        </p:nvSpPr>
        <p:spPr>
          <a:xfrm flipH="1" flipV="1">
            <a:off x="7341704" y="1590260"/>
            <a:ext cx="622852" cy="2782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92626"/>
        </p:xfrm>
        <a:graphic>
          <a:graphicData uri="http://schemas.openxmlformats.org/drawingml/2006/table">
            <a:tbl>
              <a:tblPr/>
              <a:tblGrid>
                <a:gridCol w="6588972"/>
                <a:gridCol w="2626465"/>
              </a:tblGrid>
              <a:tr h="5092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입고일 저장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운송지시 내역을 확인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입고일을 입력 후 저장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Close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리스트로 이동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M2B-IMPORT(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1" name="Picture 1" descr="C:\Documents and Settings\swj\바탕 화면\캡처\K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03583" y="1902781"/>
            <a:ext cx="6321287" cy="4246228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2782957" y="4227444"/>
            <a:ext cx="1391478" cy="12059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337491" y="4169225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7" name="직사각형 6"/>
          <p:cNvSpPr/>
          <p:nvPr/>
        </p:nvSpPr>
        <p:spPr>
          <a:xfrm>
            <a:off x="1948071" y="2517914"/>
            <a:ext cx="2438400" cy="13185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575491" y="2453069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9" name="직사각형 8"/>
          <p:cNvSpPr/>
          <p:nvPr/>
        </p:nvSpPr>
        <p:spPr>
          <a:xfrm>
            <a:off x="6142383" y="2471532"/>
            <a:ext cx="536712" cy="2319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696917" y="238680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9617"/>
        </p:xfrm>
        <a:graphic>
          <a:graphicData uri="http://schemas.openxmlformats.org/drawingml/2006/table">
            <a:tbl>
              <a:tblPr/>
              <a:tblGrid>
                <a:gridCol w="6588972"/>
                <a:gridCol w="2626465"/>
              </a:tblGrid>
              <a:tr h="5039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운송지시 취소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Function List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Confirm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Cancel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 후 취소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M2B-IMPORT(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1" name="Picture 1" descr="C:\Documents and Settings\swj\바탕 화면\캡처\K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84314" y="1876277"/>
            <a:ext cx="6440556" cy="4232975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5327375" y="2491409"/>
            <a:ext cx="1431234" cy="6891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901787" y="234705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2139"/>
        </p:xfrm>
        <a:graphic>
          <a:graphicData uri="http://schemas.openxmlformats.org/drawingml/2006/table">
            <a:tbl>
              <a:tblPr/>
              <a:tblGrid>
                <a:gridCol w="6588972"/>
                <a:gridCol w="2626465"/>
              </a:tblGrid>
              <a:tr h="51721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400" b="1" dirty="0" smtClean="0"/>
                        <a:t>입고정보 전송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Function List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 후 수입시스템으로 운송정보 전송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수입시스템 화면에서 운송정보 확인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M2B-IMPORT(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운송예정정보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1" name="Picture 1" descr="C:\Documents and Settings\swj\바탕 화면\캡처\K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05549" y="1842052"/>
            <a:ext cx="6406068" cy="4479235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5327375" y="3008243"/>
            <a:ext cx="503582" cy="15902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901787" y="289039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887"/>
        </p:xfrm>
        <a:graphic>
          <a:graphicData uri="http://schemas.openxmlformats.org/drawingml/2006/table">
            <a:tbl>
              <a:tblPr/>
              <a:tblGrid>
                <a:gridCol w="6588972"/>
                <a:gridCol w="2626465"/>
              </a:tblGrid>
              <a:tr h="5158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400" b="1" dirty="0" smtClean="0"/>
                        <a:t>수입 </a:t>
                      </a:r>
                      <a:r>
                        <a:rPr lang="en-US" altLang="ko-KR" sz="1400" b="1" dirty="0" smtClean="0"/>
                        <a:t>B/L </a:t>
                      </a:r>
                      <a:r>
                        <a:rPr lang="ko-KR" altLang="en-US" sz="1400" b="1" dirty="0" smtClean="0"/>
                        <a:t>확인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좌측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 of Lading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선택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 확인 후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B/L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관리번호 클릭하여 상세화면 이동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- Bill of Lading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B/L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1" name="Picture 1" descr="C:\Documents and Settings\swj\바탕 화면\캡처\K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37322" y="1823267"/>
            <a:ext cx="6414052" cy="4498019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503583" y="2902227"/>
            <a:ext cx="795130" cy="3313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870712" y="2272749"/>
            <a:ext cx="510209" cy="3379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848678" y="2935357"/>
            <a:ext cx="4432852" cy="3313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0" y="285063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10" name="타원 9"/>
          <p:cNvSpPr/>
          <p:nvPr/>
        </p:nvSpPr>
        <p:spPr>
          <a:xfrm>
            <a:off x="1423092" y="289701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  <p:sp>
        <p:nvSpPr>
          <p:cNvPr id="11" name="타원 10"/>
          <p:cNvSpPr/>
          <p:nvPr/>
        </p:nvSpPr>
        <p:spPr>
          <a:xfrm>
            <a:off x="5431874" y="225428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79373"/>
        </p:xfrm>
        <a:graphic>
          <a:graphicData uri="http://schemas.openxmlformats.org/drawingml/2006/table">
            <a:tbl>
              <a:tblPr/>
              <a:tblGrid>
                <a:gridCol w="6588972"/>
                <a:gridCol w="2626465"/>
              </a:tblGrid>
              <a:tr h="50793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400" b="1" dirty="0" smtClean="0"/>
                        <a:t>수입 </a:t>
                      </a:r>
                      <a:r>
                        <a:rPr lang="en-US" altLang="ko-KR" sz="1400" b="1" dirty="0" smtClean="0"/>
                        <a:t>B/L </a:t>
                      </a:r>
                      <a:r>
                        <a:rPr lang="ko-KR" altLang="en-US" sz="1400" b="1" dirty="0" smtClean="0"/>
                        <a:t>확인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상세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B/L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확인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- Bill of Lading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B/L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1" name="Picture 1" descr="C:\Documents and Settings\swj\바탕 화면\캡처\K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45306" y="1863024"/>
            <a:ext cx="6392816" cy="4392001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1934816" y="2935357"/>
            <a:ext cx="4346713" cy="13318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888974" y="2585590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32382"/>
        </p:xfrm>
        <a:graphic>
          <a:graphicData uri="http://schemas.openxmlformats.org/drawingml/2006/table">
            <a:tbl>
              <a:tblPr/>
              <a:tblGrid>
                <a:gridCol w="6588972"/>
                <a:gridCol w="2626465"/>
              </a:tblGrid>
              <a:tr h="51323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400" b="1" dirty="0" smtClean="0"/>
                        <a:t>비용문서 생성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좌측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 of Lading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메뉴에서 확인한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B/L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1" lang="ko-KR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비용생성 버튼을 클릭 후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상세화면으로 이동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- Bill of Lading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수입비용청구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1" name="Picture 1" descr="C:\Documents and Settings\swj\바탕 화면\캡처\K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05550" y="1849772"/>
            <a:ext cx="6445824" cy="4484767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1736033" y="3034748"/>
            <a:ext cx="980661" cy="2782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341164" y="2312505"/>
            <a:ext cx="457201" cy="2451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298713" y="295665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8" name="타원 7"/>
          <p:cNvSpPr/>
          <p:nvPr/>
        </p:nvSpPr>
        <p:spPr>
          <a:xfrm>
            <a:off x="5890592" y="2260912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13113"/>
        </p:xfrm>
        <a:graphic>
          <a:graphicData uri="http://schemas.openxmlformats.org/drawingml/2006/table">
            <a:tbl>
              <a:tblPr/>
              <a:tblGrid>
                <a:gridCol w="6588972"/>
                <a:gridCol w="2626465"/>
              </a:tblGrid>
              <a:tr h="5013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비용문서 생성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HEADER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확인 후 상단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EXPENSE ITEM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비용정보 입력 후 저장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 Bill of Lading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수입비용청구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1" name="Picture 1" descr="C:\Documents and Settings\swj\바탕 화면\캡처\K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11567" y="1828800"/>
            <a:ext cx="6326555" cy="4426226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5950226" y="2411896"/>
            <a:ext cx="344557" cy="2517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5473147" y="2347051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7" name="직사각형 6"/>
          <p:cNvSpPr/>
          <p:nvPr/>
        </p:nvSpPr>
        <p:spPr>
          <a:xfrm>
            <a:off x="5930347" y="5135215"/>
            <a:ext cx="549966" cy="2849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06277" y="5057117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69"/>
          <a:ext cx="9215437" cy="5066121"/>
        </p:xfrm>
        <a:graphic>
          <a:graphicData uri="http://schemas.openxmlformats.org/drawingml/2006/table">
            <a:tbl>
              <a:tblPr/>
              <a:tblGrid>
                <a:gridCol w="6588972"/>
                <a:gridCol w="2626465"/>
              </a:tblGrid>
              <a:tr h="5066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400" b="1" dirty="0" smtClean="0"/>
                        <a:t>비용문서 전송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좌측 수입비용청구 메뉴 선택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조회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Function List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 후 전송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수입시스템 화면에서 비용생성문서 확인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IMPORT(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비용청구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수입비용청구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1" name="Picture 1" descr="C:\Documents and Settings\swj\바탕 화면\캡처\K-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52542" y="1863024"/>
            <a:ext cx="6432571" cy="4418505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523460" y="2763080"/>
            <a:ext cx="655983" cy="2319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512904" y="2332385"/>
            <a:ext cx="496957" cy="2120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261112" y="2849217"/>
            <a:ext cx="477079" cy="1722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662609" y="3062669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9" name="타원 8"/>
          <p:cNvSpPr/>
          <p:nvPr/>
        </p:nvSpPr>
        <p:spPr>
          <a:xfrm>
            <a:off x="5095461" y="2207904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</a:t>
            </a:r>
            <a:endParaRPr lang="ko-KR" altLang="en-US" sz="1400" b="1" dirty="0"/>
          </a:p>
        </p:txBody>
      </p:sp>
      <p:sp>
        <p:nvSpPr>
          <p:cNvPr id="11" name="타원 10"/>
          <p:cNvSpPr/>
          <p:nvPr/>
        </p:nvSpPr>
        <p:spPr>
          <a:xfrm>
            <a:off x="4843670" y="2737990"/>
            <a:ext cx="405708" cy="38952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3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14562</TotalTime>
  <Words>824</Words>
  <Application>Microsoft Office PowerPoint</Application>
  <PresentationFormat>A4 용지(210x297mm)</PresentationFormat>
  <Paragraphs>309</Paragraphs>
  <Slides>18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1" baseType="lpstr">
      <vt:lpstr>Office Theme</vt:lpstr>
      <vt:lpstr>1_Office Theme</vt:lpstr>
      <vt:lpstr>비트맵 이미지</vt:lpstr>
      <vt:lpstr>슬라이드 0</vt:lpstr>
      <vt:lpstr>슬라이드 1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641</cp:revision>
  <cp:lastPrinted>2006-08-30T13:33:06Z</cp:lastPrinted>
  <dcterms:created xsi:type="dcterms:W3CDTF">2008-05-17T00:48:54Z</dcterms:created>
  <dcterms:modified xsi:type="dcterms:W3CDTF">2013-03-11T12:24:15Z</dcterms:modified>
</cp:coreProperties>
</file>