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19.xml" ContentType="application/vnd.openxmlformats-officedocument.presentationml.slide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29"/>
  </p:notesMasterIdLst>
  <p:handoutMasterIdLst>
    <p:handoutMasterId r:id="rId130"/>
  </p:handoutMasterIdLst>
  <p:sldIdLst>
    <p:sldId id="374" r:id="rId3"/>
    <p:sldId id="375" r:id="rId4"/>
    <p:sldId id="573" r:id="rId5"/>
    <p:sldId id="394" r:id="rId6"/>
    <p:sldId id="500" r:id="rId7"/>
    <p:sldId id="616" r:id="rId8"/>
    <p:sldId id="617" r:id="rId9"/>
    <p:sldId id="503" r:id="rId10"/>
    <p:sldId id="622" r:id="rId11"/>
    <p:sldId id="574" r:id="rId12"/>
    <p:sldId id="619" r:id="rId13"/>
    <p:sldId id="504" r:id="rId14"/>
    <p:sldId id="505" r:id="rId15"/>
    <p:sldId id="508" r:id="rId16"/>
    <p:sldId id="509" r:id="rId17"/>
    <p:sldId id="581" r:id="rId18"/>
    <p:sldId id="510" r:id="rId19"/>
    <p:sldId id="511" r:id="rId20"/>
    <p:sldId id="512" r:id="rId21"/>
    <p:sldId id="513" r:id="rId22"/>
    <p:sldId id="514" r:id="rId23"/>
    <p:sldId id="515" r:id="rId24"/>
    <p:sldId id="516" r:id="rId25"/>
    <p:sldId id="517" r:id="rId26"/>
    <p:sldId id="582" r:id="rId27"/>
    <p:sldId id="518" r:id="rId28"/>
    <p:sldId id="519" r:id="rId29"/>
    <p:sldId id="585" r:id="rId30"/>
    <p:sldId id="586" r:id="rId31"/>
    <p:sldId id="525" r:id="rId32"/>
    <p:sldId id="590" r:id="rId33"/>
    <p:sldId id="588" r:id="rId34"/>
    <p:sldId id="589" r:id="rId35"/>
    <p:sldId id="591" r:id="rId36"/>
    <p:sldId id="592" r:id="rId37"/>
    <p:sldId id="587" r:id="rId38"/>
    <p:sldId id="579" r:id="rId39"/>
    <p:sldId id="528" r:id="rId40"/>
    <p:sldId id="577" r:id="rId41"/>
    <p:sldId id="578" r:id="rId42"/>
    <p:sldId id="575" r:id="rId43"/>
    <p:sldId id="620" r:id="rId44"/>
    <p:sldId id="526" r:id="rId45"/>
    <p:sldId id="527" r:id="rId46"/>
    <p:sldId id="576" r:id="rId47"/>
    <p:sldId id="529" r:id="rId48"/>
    <p:sldId id="530" r:id="rId49"/>
    <p:sldId id="531" r:id="rId50"/>
    <p:sldId id="532" r:id="rId51"/>
    <p:sldId id="533" r:id="rId52"/>
    <p:sldId id="534" r:id="rId53"/>
    <p:sldId id="535" r:id="rId54"/>
    <p:sldId id="536" r:id="rId55"/>
    <p:sldId id="537" r:id="rId56"/>
    <p:sldId id="538" r:id="rId57"/>
    <p:sldId id="539" r:id="rId58"/>
    <p:sldId id="540" r:id="rId59"/>
    <p:sldId id="541" r:id="rId60"/>
    <p:sldId id="542" r:id="rId61"/>
    <p:sldId id="543" r:id="rId62"/>
    <p:sldId id="544" r:id="rId63"/>
    <p:sldId id="545" r:id="rId64"/>
    <p:sldId id="546" r:id="rId65"/>
    <p:sldId id="547" r:id="rId66"/>
    <p:sldId id="548" r:id="rId67"/>
    <p:sldId id="549" r:id="rId68"/>
    <p:sldId id="550" r:id="rId69"/>
    <p:sldId id="551" r:id="rId70"/>
    <p:sldId id="552" r:id="rId71"/>
    <p:sldId id="553" r:id="rId72"/>
    <p:sldId id="554" r:id="rId73"/>
    <p:sldId id="555" r:id="rId74"/>
    <p:sldId id="556" r:id="rId75"/>
    <p:sldId id="557" r:id="rId76"/>
    <p:sldId id="558" r:id="rId77"/>
    <p:sldId id="559" r:id="rId78"/>
    <p:sldId id="560" r:id="rId79"/>
    <p:sldId id="561" r:id="rId80"/>
    <p:sldId id="562" r:id="rId81"/>
    <p:sldId id="563" r:id="rId82"/>
    <p:sldId id="594" r:id="rId83"/>
    <p:sldId id="564" r:id="rId84"/>
    <p:sldId id="565" r:id="rId85"/>
    <p:sldId id="566" r:id="rId86"/>
    <p:sldId id="609" r:id="rId87"/>
    <p:sldId id="610" r:id="rId88"/>
    <p:sldId id="602" r:id="rId89"/>
    <p:sldId id="603" r:id="rId90"/>
    <p:sldId id="598" r:id="rId91"/>
    <p:sldId id="604" r:id="rId92"/>
    <p:sldId id="605" r:id="rId93"/>
    <p:sldId id="593" r:id="rId94"/>
    <p:sldId id="595" r:id="rId95"/>
    <p:sldId id="597" r:id="rId96"/>
    <p:sldId id="599" r:id="rId97"/>
    <p:sldId id="600" r:id="rId98"/>
    <p:sldId id="601" r:id="rId99"/>
    <p:sldId id="607" r:id="rId100"/>
    <p:sldId id="567" r:id="rId101"/>
    <p:sldId id="568" r:id="rId102"/>
    <p:sldId id="569" r:id="rId103"/>
    <p:sldId id="570" r:id="rId104"/>
    <p:sldId id="571" r:id="rId105"/>
    <p:sldId id="572" r:id="rId106"/>
    <p:sldId id="482" r:id="rId107"/>
    <p:sldId id="450" r:id="rId108"/>
    <p:sldId id="621" r:id="rId109"/>
    <p:sldId id="501" r:id="rId110"/>
    <p:sldId id="502" r:id="rId111"/>
    <p:sldId id="396" r:id="rId112"/>
    <p:sldId id="489" r:id="rId113"/>
    <p:sldId id="490" r:id="rId114"/>
    <p:sldId id="491" r:id="rId115"/>
    <p:sldId id="492" r:id="rId116"/>
    <p:sldId id="493" r:id="rId117"/>
    <p:sldId id="494" r:id="rId118"/>
    <p:sldId id="495" r:id="rId119"/>
    <p:sldId id="496" r:id="rId120"/>
    <p:sldId id="497" r:id="rId121"/>
    <p:sldId id="498" r:id="rId122"/>
    <p:sldId id="499" r:id="rId123"/>
    <p:sldId id="611" r:id="rId124"/>
    <p:sldId id="612" r:id="rId125"/>
    <p:sldId id="613" r:id="rId126"/>
    <p:sldId id="614" r:id="rId127"/>
    <p:sldId id="615" r:id="rId128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5460" autoAdjust="0"/>
  </p:normalViewPr>
  <p:slideViewPr>
    <p:cSldViewPr snapToObjects="1" showGuides="1">
      <p:cViewPr varScale="1">
        <p:scale>
          <a:sx n="115" d="100"/>
          <a:sy n="115" d="100"/>
        </p:scale>
        <p:origin x="-1536" y="-114"/>
      </p:cViewPr>
      <p:guideLst>
        <p:guide orient="horz" pos="2160"/>
        <p:guide pos="19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theme" Target="theme/theme1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26" Type="http://schemas.openxmlformats.org/officeDocument/2006/relationships/slide" Target="slides/slide124.xml"/><Relationship Id="rId13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4200" y="509588"/>
            <a:ext cx="36798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124200" y="509588"/>
            <a:ext cx="3679825" cy="2549525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124200" y="509588"/>
            <a:ext cx="3679825" cy="2549525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Arial" pitchFamily="34" charset="0"/>
            </a:endParaRPr>
          </a:p>
        </p:txBody>
      </p:sp>
      <p:sp>
        <p:nvSpPr>
          <p:cNvPr id="2458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DD0790DE-C3B1-4B66-B570-E485907581E4}" type="slidenum">
              <a:rPr lang="ko-KR" altLang="en-US" smtClean="0">
                <a:solidFill>
                  <a:schemeClr val="tx1"/>
                </a:solidFill>
                <a:latin typeface="윤고딕130" pitchFamily="18" charset="-127"/>
                <a:ea typeface="MS PGothic" pitchFamily="34" charset="-128"/>
              </a:rPr>
              <a:pPr/>
              <a:t>5</a:t>
            </a:fld>
            <a:endParaRPr lang="en-US" altLang="ko-KR" smtClean="0">
              <a:solidFill>
                <a:schemeClr val="tx1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Arial" pitchFamily="34" charset="0"/>
            </a:endParaRPr>
          </a:p>
        </p:txBody>
      </p:sp>
      <p:sp>
        <p:nvSpPr>
          <p:cNvPr id="2458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DD0790DE-C3B1-4B66-B570-E485907581E4}" type="slidenum">
              <a:rPr lang="ko-KR" altLang="en-US" smtClean="0">
                <a:solidFill>
                  <a:schemeClr val="tx1"/>
                </a:solidFill>
                <a:latin typeface="윤고딕130" pitchFamily="18" charset="-127"/>
                <a:ea typeface="MS PGothic" pitchFamily="34" charset="-128"/>
              </a:rPr>
              <a:pPr/>
              <a:t>6</a:t>
            </a:fld>
            <a:endParaRPr lang="en-US" altLang="ko-KR" smtClean="0">
              <a:solidFill>
                <a:schemeClr val="tx1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0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89465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6" y="2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44142" y="6589714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9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7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1" y="6317675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4" y="360364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4" y="1711327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9048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4" y="819104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9253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9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93558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9458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9560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9663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6" y="2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44142" y="6589714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9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7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1" y="6317675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5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9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234521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6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40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23554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6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40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236566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1049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5" r:id="rId4"/>
    <p:sldLayoutId id="2147484626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1" y="6507678"/>
          <a:ext cx="1217613" cy="350322"/>
        </p:xfrm>
        <a:graphic>
          <a:graphicData uri="http://schemas.openxmlformats.org/presentationml/2006/ole">
            <p:oleObj spid="_x0000_s2074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2" y="6435930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png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png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6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9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6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PP_01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생산 마스터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작업장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,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라우팅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,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버전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90"/>
          <a:ext cx="9190038" cy="3727125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2013. 02. 18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김영오 차장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백종화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68635" y="1472595"/>
          <a:ext cx="9001125" cy="489204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5380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생산마스타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자재마스타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BOM, 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워크센타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생산버전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생산마스타는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자재에 대한 제조원가 산출이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가능하게하는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기초정보를 제공하는 자료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자재마스타와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BOM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자재에 대한 구성기준 정보를 제공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기술팀 또는 기준정보에서 유지보수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워크센타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생산버전은 가공에 대한 정보를 제공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생산팀에서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유지보수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2.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생산마스타의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구성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워크센타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생성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조회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리포팅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변경번호 생성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조회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라우팅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생성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조회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리포팅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생산버전 생성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조회</a:t>
                      </a:r>
                      <a:r>
                        <a:rPr lang="en-US" altLang="ko-KR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3. </a:t>
                      </a: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생산마스타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SAP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특성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-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오라클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INVERSE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값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 SAP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액티비티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유형별로 세분화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   - SAP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라우팅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변경번호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) :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자재別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그룹카운터別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오러레이션別로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변경일 및 유효일자 관리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-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오라클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ALT BOM, ALT Routing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개별관리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 SAP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생산버전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( BOM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과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Routing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의 조합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으로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관리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</a:t>
            </a:r>
            <a:r>
              <a:rPr lang="ko-KR" altLang="en-US" dirty="0" smtClean="0"/>
              <a:t>교육 </a:t>
            </a:r>
            <a:r>
              <a:rPr lang="ko-KR" altLang="en-US" dirty="0" smtClean="0"/>
              <a:t>개요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090739" y="9763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52524" y="9763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A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B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0287521"/>
              </p:ext>
            </p:extLst>
          </p:nvPr>
        </p:nvGraphicFramePr>
        <p:xfrm>
          <a:off x="631825" y="1581376"/>
          <a:ext cx="8528049" cy="4196686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2"/>
                <a:gridCol w="2198687"/>
              </a:tblGrid>
              <a:tr h="7149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8450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작업장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코스트센타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확인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(KS03)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선행작업 필요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CR01,CR02,CR03,CR60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ZPPC0020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28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변경번호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CC01, CC02, CC03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19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라우팅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자재확인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(MM03),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변경번호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(CC03), BOM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(CS03)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선행작업 필요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CA01,CA02,CA03,CA85N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ZPPC0030,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ZPPE0010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8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버전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작업장 확인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(CR03),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(CA03)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선행작업 필요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C223, ZPPC0040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9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algn="just" eaLnBrk="0" hangingPunct="0">
                        <a:spcAft>
                          <a:spcPts val="0"/>
                        </a:spcAft>
                      </a:pPr>
                      <a:endParaRPr lang="en-US" altLang="ko-KR" sz="1600" kern="100" dirty="0" smtClean="0">
                        <a:latin typeface="+mn-lt"/>
                        <a:ea typeface="맑은 고딕"/>
                        <a:cs typeface="바탕"/>
                      </a:endParaRPr>
                    </a:p>
                  </a:txBody>
                  <a:tcPr marL="90170" marR="9017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827089" y="2265386"/>
            <a:ext cx="2241550" cy="3300413"/>
          </a:xfrm>
          <a:prstGeom prst="rect">
            <a:avLst/>
          </a:prstGeom>
          <a:solidFill>
            <a:srgbClr val="DDDDDD"/>
          </a:solidFill>
          <a:ln w="9525">
            <a:solidFill>
              <a:srgbClr val="96969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189038" y="2554309"/>
            <a:ext cx="1543050" cy="496888"/>
          </a:xfrm>
          <a:prstGeom prst="rect">
            <a:avLst/>
          </a:prstGeom>
          <a:solidFill>
            <a:srgbClr val="91FDB5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반</a:t>
            </a:r>
            <a:r>
              <a:rPr lang="en-US" altLang="ko-KR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/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완제품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마스터</a:t>
            </a: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1189038" y="3127399"/>
            <a:ext cx="1543050" cy="496887"/>
          </a:xfrm>
          <a:prstGeom prst="rect">
            <a:avLst/>
          </a:prstGeom>
          <a:solidFill>
            <a:srgbClr val="91FDB5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BOM</a:t>
            </a:r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1189038" y="3744934"/>
            <a:ext cx="1543050" cy="496888"/>
          </a:xfrm>
          <a:prstGeom prst="rect">
            <a:avLst/>
          </a:prstGeom>
          <a:solidFill>
            <a:srgbClr val="91FDB5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작업장</a:t>
            </a: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1189038" y="4333899"/>
            <a:ext cx="1543050" cy="496887"/>
          </a:xfrm>
          <a:prstGeom prst="rect">
            <a:avLst/>
          </a:prstGeom>
          <a:solidFill>
            <a:srgbClr val="91FDB5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Routing</a:t>
            </a:r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189038" y="4919684"/>
            <a:ext cx="1543050" cy="496888"/>
          </a:xfrm>
          <a:prstGeom prst="rect">
            <a:avLst/>
          </a:prstGeom>
          <a:solidFill>
            <a:srgbClr val="91FDB5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Production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+mn-ea"/>
                <a:ea typeface="+mn-ea"/>
              </a:rPr>
              <a:t>Version</a:t>
            </a:r>
          </a:p>
        </p:txBody>
      </p:sp>
      <p:sp>
        <p:nvSpPr>
          <p:cNvPr id="22" name="Text Box 41"/>
          <p:cNvSpPr txBox="1">
            <a:spLocks noChangeArrowheads="1"/>
          </p:cNvSpPr>
          <p:nvPr/>
        </p:nvSpPr>
        <p:spPr bwMode="auto">
          <a:xfrm>
            <a:off x="844550" y="2266972"/>
            <a:ext cx="10683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ko-KR" sz="1400" kern="0" dirty="0">
                <a:solidFill>
                  <a:srgbClr val="3333CC"/>
                </a:solidFill>
                <a:latin typeface="+mn-ea"/>
                <a:ea typeface="+mn-ea"/>
              </a:rPr>
              <a:t>Master</a:t>
            </a:r>
          </a:p>
        </p:txBody>
      </p:sp>
      <p:sp>
        <p:nvSpPr>
          <p:cNvPr id="25" name="Text Box 59"/>
          <p:cNvSpPr txBox="1">
            <a:spLocks noChangeArrowheads="1"/>
          </p:cNvSpPr>
          <p:nvPr/>
        </p:nvSpPr>
        <p:spPr bwMode="auto">
          <a:xfrm>
            <a:off x="619126" y="1571625"/>
            <a:ext cx="8267700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>
                <a:latin typeface="+mn-ea"/>
                <a:ea typeface="+mn-ea"/>
              </a:rPr>
              <a:t>PP </a:t>
            </a:r>
            <a:r>
              <a:rPr lang="ko-KR" altLang="en-US" sz="1400" dirty="0">
                <a:latin typeface="+mn-ea"/>
                <a:ea typeface="+mn-ea"/>
              </a:rPr>
              <a:t>모듈은 </a:t>
            </a:r>
            <a:r>
              <a:rPr lang="ko-KR" altLang="en-US" sz="1400" dirty="0" smtClean="0">
                <a:latin typeface="+mn-ea"/>
                <a:ea typeface="+mn-ea"/>
              </a:rPr>
              <a:t>작업장</a:t>
            </a:r>
            <a:r>
              <a:rPr lang="en-US" altLang="ko-KR" sz="1400" dirty="0" smtClean="0">
                <a:latin typeface="+mn-ea"/>
                <a:ea typeface="+mn-ea"/>
              </a:rPr>
              <a:t> , Routing, version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>
                <a:latin typeface="+mn-ea"/>
                <a:ea typeface="+mn-ea"/>
              </a:rPr>
              <a:t>등의 </a:t>
            </a:r>
            <a:r>
              <a:rPr lang="ko-KR" altLang="en-US" sz="1400" dirty="0" smtClean="0">
                <a:latin typeface="+mn-ea"/>
                <a:ea typeface="+mn-ea"/>
              </a:rPr>
              <a:t>기준정보의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생성과 조회</a:t>
            </a:r>
            <a:r>
              <a:rPr lang="en-US" altLang="ko-KR" sz="1400" dirty="0" smtClean="0">
                <a:latin typeface="+mn-ea"/>
                <a:ea typeface="+mn-ea"/>
              </a:rPr>
              <a:t>/</a:t>
            </a:r>
            <a:r>
              <a:rPr lang="ko-KR" altLang="en-US" sz="1400" dirty="0" smtClean="0">
                <a:latin typeface="+mn-ea"/>
                <a:ea typeface="+mn-ea"/>
              </a:rPr>
              <a:t>변경 업무 수행 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26" name="오른쪽 중괄호 25"/>
          <p:cNvSpPr/>
          <p:nvPr/>
        </p:nvSpPr>
        <p:spPr>
          <a:xfrm>
            <a:off x="3152775" y="2665434"/>
            <a:ext cx="190500" cy="876300"/>
          </a:xfrm>
          <a:prstGeom prst="rightBrac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ko-KR" altLang="en-US">
              <a:solidFill>
                <a:prstClr val="black"/>
              </a:solidFill>
              <a:latin typeface="+mn-ea"/>
            </a:endParaRPr>
          </a:p>
        </p:txBody>
      </p:sp>
      <p:sp>
        <p:nvSpPr>
          <p:cNvPr id="27" name="Text Box 59"/>
          <p:cNvSpPr txBox="1">
            <a:spLocks noChangeArrowheads="1"/>
          </p:cNvSpPr>
          <p:nvPr/>
        </p:nvSpPr>
        <p:spPr bwMode="auto">
          <a:xfrm>
            <a:off x="3324228" y="2951185"/>
            <a:ext cx="3886199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ko-KR" altLang="en-US" sz="1400" dirty="0" smtClean="0">
                <a:latin typeface="+mn-ea"/>
                <a:ea typeface="+mn-ea"/>
              </a:rPr>
              <a:t>기술팀 주관 </a:t>
            </a:r>
            <a:r>
              <a:rPr lang="en-US" altLang="ko-KR" sz="1400" dirty="0" smtClean="0">
                <a:latin typeface="+mn-ea"/>
                <a:ea typeface="+mn-ea"/>
              </a:rPr>
              <a:t>( </a:t>
            </a:r>
            <a:r>
              <a:rPr lang="ko-KR" altLang="en-US" sz="1400" dirty="0" smtClean="0">
                <a:latin typeface="+mn-ea"/>
                <a:ea typeface="+mn-ea"/>
              </a:rPr>
              <a:t>자재 마스터는 각 </a:t>
            </a:r>
            <a:r>
              <a:rPr lang="ko-KR" altLang="en-US" sz="1400" dirty="0" err="1" smtClean="0">
                <a:latin typeface="+mn-ea"/>
                <a:ea typeface="+mn-ea"/>
              </a:rPr>
              <a:t>모듈별</a:t>
            </a:r>
            <a:r>
              <a:rPr lang="ko-KR" altLang="en-US" sz="1400" dirty="0" smtClean="0">
                <a:latin typeface="+mn-ea"/>
                <a:ea typeface="+mn-ea"/>
              </a:rPr>
              <a:t> 작성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28" name="오른쪽 중괄호 27"/>
          <p:cNvSpPr/>
          <p:nvPr/>
        </p:nvSpPr>
        <p:spPr>
          <a:xfrm>
            <a:off x="3152775" y="4017985"/>
            <a:ext cx="171451" cy="1266825"/>
          </a:xfrm>
          <a:prstGeom prst="rightBrac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ko-KR" altLang="en-US">
              <a:solidFill>
                <a:prstClr val="black"/>
              </a:solidFill>
              <a:latin typeface="+mn-ea"/>
            </a:endParaRPr>
          </a:p>
        </p:txBody>
      </p:sp>
      <p:sp>
        <p:nvSpPr>
          <p:cNvPr id="29" name="Text Box 59"/>
          <p:cNvSpPr txBox="1">
            <a:spLocks noChangeArrowheads="1"/>
          </p:cNvSpPr>
          <p:nvPr/>
        </p:nvSpPr>
        <p:spPr bwMode="auto">
          <a:xfrm>
            <a:off x="3467100" y="4408511"/>
            <a:ext cx="3457575" cy="6331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ko-KR" altLang="en-US" sz="1400" dirty="0" err="1" smtClean="0">
                <a:latin typeface="+mn-ea"/>
                <a:ea typeface="+mn-ea"/>
              </a:rPr>
              <a:t>생산팀</a:t>
            </a:r>
            <a:r>
              <a:rPr lang="ko-KR" altLang="en-US" sz="1400" dirty="0" smtClean="0">
                <a:latin typeface="+mn-ea"/>
                <a:ea typeface="+mn-ea"/>
              </a:rPr>
              <a:t> 주관 </a:t>
            </a:r>
            <a:r>
              <a:rPr lang="en-US" altLang="ko-KR" sz="1400" dirty="0" smtClean="0">
                <a:latin typeface="+mn-ea"/>
                <a:ea typeface="+mn-ea"/>
              </a:rPr>
              <a:t>( </a:t>
            </a:r>
            <a:r>
              <a:rPr lang="ko-KR" altLang="en-US" sz="1400" dirty="0" err="1" smtClean="0">
                <a:latin typeface="+mn-ea"/>
                <a:ea typeface="+mn-ea"/>
              </a:rPr>
              <a:t>반재공품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반제품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제품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spcBef>
                <a:spcPct val="50000"/>
              </a:spcBef>
            </a:pPr>
            <a:r>
              <a:rPr lang="ko-KR" altLang="en-US" sz="1400" dirty="0" err="1" smtClean="0">
                <a:latin typeface="+mn-ea"/>
                <a:ea typeface="+mn-ea"/>
              </a:rPr>
              <a:t>관리팀</a:t>
            </a:r>
            <a:r>
              <a:rPr lang="ko-KR" altLang="en-US" sz="1400" dirty="0" smtClean="0">
                <a:latin typeface="+mn-ea"/>
                <a:ea typeface="+mn-ea"/>
              </a:rPr>
              <a:t> 주관 </a:t>
            </a:r>
            <a:r>
              <a:rPr lang="en-US" altLang="ko-KR" sz="1400" dirty="0" smtClean="0">
                <a:latin typeface="+mn-ea"/>
                <a:ea typeface="+mn-ea"/>
              </a:rPr>
              <a:t>( </a:t>
            </a:r>
            <a:r>
              <a:rPr lang="ko-KR" altLang="en-US" sz="1400" dirty="0" err="1" smtClean="0">
                <a:latin typeface="+mn-ea"/>
                <a:ea typeface="+mn-ea"/>
              </a:rPr>
              <a:t>부싱</a:t>
            </a:r>
            <a:r>
              <a:rPr lang="ko-KR" altLang="en-US" sz="1400" dirty="0" smtClean="0">
                <a:latin typeface="+mn-ea"/>
                <a:ea typeface="+mn-ea"/>
              </a:rPr>
              <a:t> 등 도급 자재 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23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090739" y="876557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기준정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보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구성</a:t>
            </a: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1152524" y="876557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C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981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9"/>
          <p:cNvSpPr>
            <a:spLocks noChangeArrowheads="1"/>
          </p:cNvSpPr>
          <p:nvPr/>
        </p:nvSpPr>
        <p:spPr bwMode="auto">
          <a:xfrm>
            <a:off x="2559050" y="1762720"/>
            <a:ext cx="6850063" cy="1997075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normAutofit lnSpcReduction="10000"/>
          </a:bodyPr>
          <a:lstStyle/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 </a:t>
            </a:r>
            <a:r>
              <a:rPr lang="ko-KR" altLang="en-US" baseline="0" dirty="0" smtClean="0">
                <a:latin typeface="+mn-ea"/>
                <a:ea typeface="+mn-ea"/>
              </a:rPr>
              <a:t>기존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오라클에서는</a:t>
            </a:r>
            <a:r>
              <a:rPr lang="ko-KR" altLang="en-US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Routing</a:t>
            </a:r>
            <a:r>
              <a:rPr lang="ko-KR" altLang="en-US" dirty="0" smtClean="0">
                <a:latin typeface="+mn-ea"/>
                <a:ea typeface="+mn-ea"/>
              </a:rPr>
              <a:t>의 자재할당을 </a:t>
            </a:r>
            <a:r>
              <a:rPr lang="en-US" altLang="ko-KR" dirty="0" smtClean="0">
                <a:latin typeface="+mn-ea"/>
                <a:ea typeface="+mn-ea"/>
              </a:rPr>
              <a:t>BOM</a:t>
            </a:r>
            <a:r>
              <a:rPr lang="ko-KR" altLang="en-US" dirty="0" smtClean="0">
                <a:latin typeface="+mn-ea"/>
                <a:ea typeface="+mn-ea"/>
              </a:rPr>
              <a:t>에서 관리하였으나</a:t>
            </a:r>
            <a:r>
              <a:rPr lang="en-US" altLang="ko-KR" dirty="0" smtClean="0">
                <a:latin typeface="+mn-ea"/>
                <a:ea typeface="+mn-ea"/>
              </a:rPr>
              <a:t>, SAP</a:t>
            </a:r>
            <a:r>
              <a:rPr lang="ko-KR" altLang="en-US" dirty="0" smtClean="0">
                <a:latin typeface="+mn-ea"/>
                <a:ea typeface="+mn-ea"/>
              </a:rPr>
              <a:t>에서는 </a:t>
            </a:r>
            <a:r>
              <a:rPr lang="en-US" altLang="ko-KR" dirty="0" smtClean="0">
                <a:latin typeface="+mn-ea"/>
                <a:ea typeface="+mn-ea"/>
              </a:rPr>
              <a:t>Routing</a:t>
            </a:r>
            <a:r>
              <a:rPr lang="ko-KR" altLang="en-US" dirty="0" smtClean="0">
                <a:latin typeface="+mn-ea"/>
                <a:ea typeface="+mn-ea"/>
              </a:rPr>
              <a:t>에서 관리</a:t>
            </a:r>
            <a:endParaRPr lang="en-US" altLang="ko-KR" dirty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의장사양 관리를 위하여 </a:t>
            </a:r>
            <a:r>
              <a:rPr lang="en-US" altLang="ko-KR" dirty="0" smtClean="0">
                <a:latin typeface="+mn-ea"/>
                <a:ea typeface="+mn-ea"/>
              </a:rPr>
              <a:t>VC</a:t>
            </a:r>
            <a:r>
              <a:rPr lang="ko-KR" altLang="en-US" dirty="0" smtClean="0">
                <a:latin typeface="+mn-ea"/>
                <a:ea typeface="+mn-ea"/>
              </a:rPr>
              <a:t>의 </a:t>
            </a:r>
            <a:r>
              <a:rPr lang="en-US" altLang="ko-KR" dirty="0" smtClean="0">
                <a:latin typeface="+mn-ea"/>
                <a:ea typeface="+mn-ea"/>
              </a:rPr>
              <a:t>Super BOM</a:t>
            </a:r>
            <a:r>
              <a:rPr lang="ko-KR" altLang="en-US" dirty="0" smtClean="0">
                <a:latin typeface="+mn-ea"/>
                <a:ea typeface="+mn-ea"/>
              </a:rPr>
              <a:t>을 사용함</a:t>
            </a:r>
            <a:endParaRPr lang="en-US" altLang="ko-KR" dirty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 smtClean="0">
                <a:latin typeface="+mn-ea"/>
                <a:ea typeface="+mn-ea"/>
              </a:rPr>
              <a:t> Super BOM </a:t>
            </a:r>
            <a:r>
              <a:rPr lang="ko-KR" altLang="en-US" dirty="0" smtClean="0">
                <a:latin typeface="+mn-ea"/>
                <a:ea typeface="+mn-ea"/>
              </a:rPr>
              <a:t>도입에 따라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기존 사양시스템으로 관리 되는 부분을 아래의 </a:t>
            </a:r>
            <a:r>
              <a:rPr lang="en-US" altLang="ko-KR" dirty="0" smtClean="0">
                <a:latin typeface="+mn-ea"/>
                <a:ea typeface="+mn-ea"/>
              </a:rPr>
              <a:t>VC Master</a:t>
            </a:r>
            <a:r>
              <a:rPr lang="ko-KR" altLang="en-US" dirty="0" smtClean="0">
                <a:latin typeface="+mn-ea"/>
                <a:ea typeface="+mn-ea"/>
              </a:rPr>
              <a:t>로 관리 함</a:t>
            </a:r>
            <a:endParaRPr lang="en-US" altLang="ko-KR" dirty="0" smtClean="0">
              <a:latin typeface="+mn-ea"/>
              <a:ea typeface="+mn-ea"/>
            </a:endParaRPr>
          </a:p>
          <a:p>
            <a:pPr lvl="1"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Characteristic</a:t>
            </a:r>
          </a:p>
          <a:p>
            <a:pPr lvl="1"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Characteristic Value</a:t>
            </a:r>
          </a:p>
          <a:p>
            <a:pPr lvl="1"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Class</a:t>
            </a:r>
          </a:p>
          <a:p>
            <a:pPr lvl="1"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Object Dependency</a:t>
            </a:r>
          </a:p>
          <a:p>
            <a:pPr lvl="1"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OD Table</a:t>
            </a:r>
          </a:p>
          <a:p>
            <a:pPr lvl="1"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Configuration Profile</a:t>
            </a:r>
          </a:p>
          <a:p>
            <a:pPr marL="628650" lvl="1" indent="-171450" algn="l"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•"/>
            </a:pPr>
            <a:endParaRPr lang="en-US" altLang="ko-KR" dirty="0" smtClean="0">
              <a:latin typeface="+mn-ea"/>
              <a:ea typeface="+mn-ea"/>
            </a:endParaRPr>
          </a:p>
        </p:txBody>
      </p:sp>
      <p:sp>
        <p:nvSpPr>
          <p:cNvPr id="21" name="Rectangle 31"/>
          <p:cNvSpPr>
            <a:spLocks noChangeArrowheads="1"/>
          </p:cNvSpPr>
          <p:nvPr/>
        </p:nvSpPr>
        <p:spPr bwMode="auto">
          <a:xfrm>
            <a:off x="550863" y="1762720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en-US" altLang="ko-KR" b="1" dirty="0">
                <a:solidFill>
                  <a:schemeClr val="dk1"/>
                </a:solidFill>
                <a:latin typeface="+mn-ea"/>
              </a:rPr>
              <a:t>AS-IS </a:t>
            </a:r>
            <a:r>
              <a:rPr lang="ko-KR" altLang="en-US" b="1" dirty="0">
                <a:solidFill>
                  <a:schemeClr val="dk1"/>
                </a:solidFill>
                <a:latin typeface="+mn-ea"/>
              </a:rPr>
              <a:t>와의 차이</a:t>
            </a:r>
          </a:p>
        </p:txBody>
      </p:sp>
      <p:sp>
        <p:nvSpPr>
          <p:cNvPr id="24" name="Rectangle 37"/>
          <p:cNvSpPr>
            <a:spLocks noChangeArrowheads="1"/>
          </p:cNvSpPr>
          <p:nvPr/>
        </p:nvSpPr>
        <p:spPr bwMode="auto">
          <a:xfrm>
            <a:off x="2559050" y="1264245"/>
            <a:ext cx="6851650" cy="36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+mn-ea"/>
              <a:ea typeface="+mn-ea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auto">
          <a:xfrm>
            <a:off x="5432425" y="1281707"/>
            <a:ext cx="1104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400" b="1" baseline="0">
                <a:solidFill>
                  <a:schemeClr val="bg1"/>
                </a:solidFill>
                <a:latin typeface="+mn-ea"/>
                <a:ea typeface="+mn-ea"/>
              </a:rPr>
              <a:t>내         용</a:t>
            </a: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550863" y="1264245"/>
            <a:ext cx="1733550" cy="36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7" name="Text Box 40"/>
          <p:cNvSpPr txBox="1">
            <a:spLocks noChangeArrowheads="1"/>
          </p:cNvSpPr>
          <p:nvPr/>
        </p:nvSpPr>
        <p:spPr bwMode="auto">
          <a:xfrm>
            <a:off x="1019175" y="1281707"/>
            <a:ext cx="793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400" b="1" baseline="0">
                <a:solidFill>
                  <a:schemeClr val="bg1"/>
                </a:solidFill>
                <a:latin typeface="+mn-ea"/>
                <a:ea typeface="+mn-ea"/>
              </a:rPr>
              <a:t>구    분</a:t>
            </a:r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10"/>
          </p:nvPr>
        </p:nvSpPr>
        <p:spPr bwMode="auto">
          <a:xfrm>
            <a:off x="273050" y="804863"/>
            <a:ext cx="9359900" cy="5762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en-US" altLang="ko-KR" dirty="0" smtClean="0">
                <a:latin typeface="+mn-ea"/>
                <a:ea typeface="+mn-ea"/>
              </a:rPr>
              <a:t>BOM(VC)</a:t>
            </a:r>
            <a:r>
              <a:rPr lang="ko-KR" altLang="en-US" dirty="0" smtClean="0">
                <a:latin typeface="+mn-ea"/>
                <a:ea typeface="+mn-ea"/>
              </a:rPr>
              <a:t>의 정의</a:t>
            </a:r>
            <a:endParaRPr lang="ko-KR" altLang="en-US" dirty="0" smtClean="0">
              <a:latin typeface="+mn-ea"/>
              <a:ea typeface="+mn-ea"/>
            </a:endParaRPr>
          </a:p>
        </p:txBody>
      </p:sp>
      <p:sp>
        <p:nvSpPr>
          <p:cNvPr id="2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참고자료 </a:t>
            </a:r>
            <a:r>
              <a:rPr lang="en-US" altLang="ko-KR" dirty="0" smtClean="0"/>
              <a:t>– SAP</a:t>
            </a:r>
            <a:r>
              <a:rPr lang="ko-KR" altLang="en-US" dirty="0" smtClean="0"/>
              <a:t>에서</a:t>
            </a:r>
            <a:r>
              <a:rPr lang="en-US" altLang="ko-KR" dirty="0" smtClean="0"/>
              <a:t>  BOM</a:t>
            </a:r>
            <a:r>
              <a:rPr lang="ko-KR" altLang="en-US" dirty="0" smtClean="0"/>
              <a:t>이 달라진점을 기억하세요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3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2" name="Rectangle 29"/>
          <p:cNvSpPr>
            <a:spLocks noChangeArrowheads="1"/>
          </p:cNvSpPr>
          <p:nvPr/>
        </p:nvSpPr>
        <p:spPr bwMode="auto">
          <a:xfrm>
            <a:off x="2561821" y="3901861"/>
            <a:ext cx="6850063" cy="1997075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 </a:t>
            </a:r>
            <a:r>
              <a:rPr lang="en-US" altLang="ko-KR" baseline="0" dirty="0" smtClean="0">
                <a:latin typeface="+mn-ea"/>
                <a:ea typeface="+mn-ea"/>
              </a:rPr>
              <a:t>MTS</a:t>
            </a:r>
            <a:r>
              <a:rPr lang="ko-KR" altLang="en-US" baseline="0" dirty="0" smtClean="0">
                <a:latin typeface="+mn-ea"/>
                <a:ea typeface="+mn-ea"/>
              </a:rPr>
              <a:t>의 경우 </a:t>
            </a:r>
            <a:r>
              <a:rPr lang="en-US" altLang="ko-KR" baseline="0" dirty="0" smtClean="0">
                <a:latin typeface="+mn-ea"/>
                <a:ea typeface="+mn-ea"/>
              </a:rPr>
              <a:t>Static</a:t>
            </a:r>
            <a:r>
              <a:rPr lang="en-US" altLang="ko-KR" dirty="0" smtClean="0">
                <a:latin typeface="+mn-ea"/>
                <a:ea typeface="+mn-ea"/>
              </a:rPr>
              <a:t> BOM</a:t>
            </a:r>
            <a:r>
              <a:rPr lang="ko-KR" altLang="en-US" dirty="0" smtClean="0">
                <a:latin typeface="+mn-ea"/>
                <a:ea typeface="+mn-ea"/>
              </a:rPr>
              <a:t>을 사용 함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MTO(VC </a:t>
            </a:r>
            <a:r>
              <a:rPr lang="ko-KR" altLang="en-US" dirty="0" smtClean="0">
                <a:latin typeface="+mn-ea"/>
                <a:ea typeface="+mn-ea"/>
              </a:rPr>
              <a:t>미사용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의 경우 </a:t>
            </a:r>
            <a:r>
              <a:rPr lang="en-US" altLang="ko-KR" dirty="0" smtClean="0">
                <a:latin typeface="+mn-ea"/>
                <a:ea typeface="+mn-ea"/>
              </a:rPr>
              <a:t>Static BOM</a:t>
            </a:r>
            <a:r>
              <a:rPr lang="ko-KR" altLang="en-US" dirty="0" smtClean="0">
                <a:latin typeface="+mn-ea"/>
                <a:ea typeface="+mn-ea"/>
              </a:rPr>
              <a:t>을 사용 함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MTO(VC </a:t>
            </a:r>
            <a:r>
              <a:rPr lang="ko-KR" altLang="en-US" dirty="0" smtClean="0">
                <a:latin typeface="+mn-ea"/>
                <a:ea typeface="+mn-ea"/>
              </a:rPr>
              <a:t>사용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의 경우 </a:t>
            </a:r>
            <a:r>
              <a:rPr lang="en-US" altLang="ko-KR" dirty="0" smtClean="0">
                <a:latin typeface="+mn-ea"/>
                <a:ea typeface="+mn-ea"/>
              </a:rPr>
              <a:t>Super BOM</a:t>
            </a:r>
            <a:r>
              <a:rPr lang="ko-KR" altLang="en-US" dirty="0" smtClean="0">
                <a:latin typeface="+mn-ea"/>
                <a:ea typeface="+mn-ea"/>
              </a:rPr>
              <a:t>을 사용 함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기존 사용된 의장 사양관련 자재는 대표코드가 아닌 </a:t>
            </a:r>
            <a:r>
              <a:rPr lang="en-US" altLang="ko-KR" dirty="0" smtClean="0">
                <a:latin typeface="+mn-ea"/>
                <a:ea typeface="+mn-ea"/>
              </a:rPr>
              <a:t>Super </a:t>
            </a:r>
            <a:r>
              <a:rPr lang="ko-KR" altLang="en-US" dirty="0" smtClean="0">
                <a:latin typeface="+mn-ea"/>
                <a:ea typeface="+mn-ea"/>
              </a:rPr>
              <a:t>상에 모두 구성 됨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기존 </a:t>
            </a:r>
            <a:r>
              <a:rPr lang="ko-KR" altLang="en-US" dirty="0" err="1" smtClean="0">
                <a:latin typeface="+mn-ea"/>
                <a:ea typeface="+mn-ea"/>
              </a:rPr>
              <a:t>오라클의</a:t>
            </a:r>
            <a:r>
              <a:rPr lang="ko-KR" altLang="en-US" dirty="0" smtClean="0">
                <a:latin typeface="+mn-ea"/>
                <a:ea typeface="+mn-ea"/>
              </a:rPr>
              <a:t> 고객</a:t>
            </a:r>
            <a:r>
              <a:rPr lang="en-US" altLang="ko-KR" dirty="0">
                <a:latin typeface="+mn-ea"/>
                <a:ea typeface="+mn-ea"/>
              </a:rPr>
              <a:t>/</a:t>
            </a:r>
            <a:r>
              <a:rPr lang="ko-KR" altLang="en-US" dirty="0">
                <a:latin typeface="+mn-ea"/>
                <a:ea typeface="+mn-ea"/>
              </a:rPr>
              <a:t>제품별 의장의 조합들을 </a:t>
            </a:r>
            <a:r>
              <a:rPr lang="en-US" altLang="ko-KR" dirty="0">
                <a:latin typeface="+mn-ea"/>
                <a:ea typeface="+mn-ea"/>
              </a:rPr>
              <a:t>Sequence</a:t>
            </a:r>
            <a:r>
              <a:rPr lang="ko-KR" altLang="en-US" dirty="0">
                <a:latin typeface="+mn-ea"/>
                <a:ea typeface="+mn-ea"/>
              </a:rPr>
              <a:t>로 </a:t>
            </a:r>
            <a:r>
              <a:rPr lang="ko-KR" altLang="en-US" dirty="0" smtClean="0">
                <a:latin typeface="+mn-ea"/>
                <a:ea typeface="+mn-ea"/>
              </a:rPr>
              <a:t>관리하던 프로젝트의 개념은 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   OD Table</a:t>
            </a:r>
            <a:r>
              <a:rPr lang="ko-KR" altLang="en-US" dirty="0" smtClean="0">
                <a:latin typeface="+mn-ea"/>
                <a:ea typeface="+mn-ea"/>
              </a:rPr>
              <a:t>로 관리 함</a:t>
            </a:r>
            <a:endParaRPr lang="en-US" altLang="ko-KR" dirty="0" smtClean="0">
              <a:latin typeface="+mn-ea"/>
              <a:ea typeface="+mn-ea"/>
            </a:endParaRPr>
          </a:p>
        </p:txBody>
      </p:sp>
      <p:sp>
        <p:nvSpPr>
          <p:cNvPr id="33" name="Rectangle 31"/>
          <p:cNvSpPr>
            <a:spLocks noChangeArrowheads="1"/>
          </p:cNvSpPr>
          <p:nvPr/>
        </p:nvSpPr>
        <p:spPr bwMode="auto">
          <a:xfrm>
            <a:off x="553634" y="3901861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en-US" altLang="ko-KR" b="1" dirty="0">
                <a:solidFill>
                  <a:schemeClr val="dk1"/>
                </a:solidFill>
                <a:latin typeface="+mn-ea"/>
              </a:rPr>
              <a:t>AS-IS </a:t>
            </a:r>
            <a:r>
              <a:rPr lang="ko-KR" altLang="en-US" b="1" dirty="0">
                <a:solidFill>
                  <a:schemeClr val="dk1"/>
                </a:solidFill>
                <a:latin typeface="+mn-ea"/>
              </a:rPr>
              <a:t>와의 </a:t>
            </a:r>
            <a:r>
              <a:rPr lang="ko-KR" altLang="en-US" b="1" dirty="0" smtClean="0">
                <a:solidFill>
                  <a:schemeClr val="dk1"/>
                </a:solidFill>
                <a:latin typeface="+mn-ea"/>
              </a:rPr>
              <a:t>차이 </a:t>
            </a:r>
            <a:r>
              <a:rPr lang="en-US" altLang="ko-KR" b="1" dirty="0" smtClean="0">
                <a:latin typeface="+mn-ea"/>
              </a:rPr>
              <a:t>(VC)</a:t>
            </a:r>
            <a:endParaRPr lang="ko-KR" altLang="en-US" b="1" dirty="0">
              <a:solidFill>
                <a:schemeClr val="dk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639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텍스트 개체 틀 5"/>
          <p:cNvSpPr>
            <a:spLocks noGrp="1"/>
          </p:cNvSpPr>
          <p:nvPr>
            <p:ph type="body" sz="quarter" idx="10"/>
          </p:nvPr>
        </p:nvSpPr>
        <p:spPr bwMode="auto">
          <a:xfrm>
            <a:off x="273050" y="804863"/>
            <a:ext cx="9359900" cy="5762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en-US" altLang="ko-KR" dirty="0" smtClean="0"/>
              <a:t>VC Master</a:t>
            </a:r>
            <a:r>
              <a:rPr lang="ko-KR" altLang="en-US" dirty="0" smtClean="0"/>
              <a:t>의 </a:t>
            </a:r>
            <a:r>
              <a:rPr lang="ko-KR" altLang="en-US" dirty="0" smtClean="0"/>
              <a:t>정의</a:t>
            </a:r>
            <a:endParaRPr lang="ko-KR" altLang="en-US" dirty="0" smtClean="0"/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2559050" y="3894732"/>
            <a:ext cx="6850063" cy="949325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29"/>
          <p:cNvSpPr>
            <a:spLocks noChangeArrowheads="1"/>
          </p:cNvSpPr>
          <p:nvPr/>
        </p:nvSpPr>
        <p:spPr bwMode="auto">
          <a:xfrm>
            <a:off x="2559050" y="1762720"/>
            <a:ext cx="6850063" cy="2006600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30"/>
          <p:cNvSpPr>
            <a:spLocks noChangeArrowheads="1"/>
          </p:cNvSpPr>
          <p:nvPr/>
        </p:nvSpPr>
        <p:spPr bwMode="auto">
          <a:xfrm>
            <a:off x="2559050" y="4940895"/>
            <a:ext cx="6850063" cy="1436687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1"/>
          <p:cNvSpPr>
            <a:spLocks noChangeArrowheads="1"/>
          </p:cNvSpPr>
          <p:nvPr/>
        </p:nvSpPr>
        <p:spPr bwMode="auto">
          <a:xfrm>
            <a:off x="550863" y="1762720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ko-KR" altLang="en-US" b="1" baseline="0">
                <a:latin typeface="맑은 고딕" pitchFamily="50" charset="-127"/>
                <a:ea typeface="맑은 고딕" pitchFamily="50" charset="-127"/>
              </a:rPr>
              <a:t>정의</a:t>
            </a:r>
          </a:p>
        </p:txBody>
      </p:sp>
      <p:sp>
        <p:nvSpPr>
          <p:cNvPr id="10" name="Text Box 32"/>
          <p:cNvSpPr txBox="1">
            <a:spLocks noChangeArrowheads="1"/>
          </p:cNvSpPr>
          <p:nvPr/>
        </p:nvSpPr>
        <p:spPr bwMode="auto">
          <a:xfrm>
            <a:off x="2559050" y="1762720"/>
            <a:ext cx="6769100" cy="171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Characteristic: 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의 분류 시스템에서 길이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색상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무게 처럼 오브젝트의 속성을 표현하는 항목을 특성이라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함</a:t>
            </a:r>
            <a:endParaRPr lang="en-US" altLang="ko-KR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Class: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특성 항목의 집합이 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Class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임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동일 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Class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를 갖는 오브젝트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자재코드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들은 동일한 특성 항목을 갖게 되므로 유사한 자재들을 </a:t>
            </a:r>
            <a:r>
              <a:rPr lang="ko-KR" altLang="en-US" baseline="0" dirty="0" err="1">
                <a:latin typeface="맑은 고딕" pitchFamily="50" charset="-127"/>
                <a:ea typeface="맑은 고딕" pitchFamily="50" charset="-127"/>
              </a:rPr>
              <a:t>그룹핑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 하여 관리할 수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있음</a:t>
            </a:r>
            <a:endParaRPr lang="en-US" altLang="ko-KR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OD(Object Dependency):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특성 값 선택에 따라 선택 될 자재를 정의해 주는 종속성을 의미 함</a:t>
            </a:r>
            <a:endParaRPr lang="en-US" altLang="ko-KR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OD Table: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고객 및 프로젝트 특성에 따라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선택 되어지는 특성 값 또는 구성자재를 정의 한 테이블</a:t>
            </a:r>
            <a:endParaRPr lang="en-US" altLang="ko-KR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Configuration Profile: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의장사양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Class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와 의장사양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OD Table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간의 연결관계를 구성하는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Object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550863" y="4940895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ko-KR" altLang="en-US" b="1" baseline="0">
                <a:latin typeface="맑은 고딕" pitchFamily="50" charset="-127"/>
                <a:ea typeface="맑은 고딕" pitchFamily="50" charset="-127"/>
              </a:rPr>
              <a:t>코드체계</a:t>
            </a:r>
            <a:endParaRPr lang="en-US" altLang="ko-KR" baseline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34"/>
          <p:cNvSpPr txBox="1">
            <a:spLocks noChangeArrowheads="1"/>
          </p:cNvSpPr>
          <p:nvPr/>
        </p:nvSpPr>
        <p:spPr bwMode="auto">
          <a:xfrm>
            <a:off x="2559050" y="4944070"/>
            <a:ext cx="6743700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Characteristic: ‘K_’~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로 시작</a:t>
            </a:r>
            <a:endParaRPr lang="en-US" altLang="ko-KR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Class: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제품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Code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와 동일하게 구성</a:t>
            </a:r>
            <a:endParaRPr lang="en-US" altLang="ko-KR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OD: Table: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제품 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Code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와 동일하게 </a:t>
            </a:r>
            <a:r>
              <a:rPr lang="ko-KR" altLang="en-US" baseline="0" dirty="0" smtClean="0">
                <a:latin typeface="맑은 고딕" pitchFamily="50" charset="-127"/>
                <a:ea typeface="맑은 고딕" pitchFamily="50" charset="-127"/>
              </a:rPr>
              <a:t>구성</a:t>
            </a:r>
            <a:endParaRPr lang="en-US" altLang="ko-KR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Configuration Profile: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제품 </a:t>
            </a:r>
            <a:r>
              <a:rPr lang="en-US" altLang="ko-KR" baseline="0" dirty="0" smtClean="0">
                <a:latin typeface="맑은 고딕" pitchFamily="50" charset="-127"/>
                <a:ea typeface="맑은 고딕" pitchFamily="50" charset="-127"/>
              </a:rPr>
              <a:t>Code + ‘_PROFILE” </a:t>
            </a:r>
            <a:endParaRPr lang="en-US" altLang="ko-KR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Rectangle 35"/>
          <p:cNvSpPr>
            <a:spLocks noChangeArrowheads="1"/>
          </p:cNvSpPr>
          <p:nvPr/>
        </p:nvSpPr>
        <p:spPr bwMode="auto">
          <a:xfrm>
            <a:off x="550863" y="3944999"/>
            <a:ext cx="1728000" cy="29546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b="1" baseline="0" dirty="0">
                <a:latin typeface="맑은 고딕" pitchFamily="50" charset="-127"/>
                <a:ea typeface="맑은 고딕" pitchFamily="50" charset="-127"/>
              </a:rPr>
              <a:t>관리조직</a:t>
            </a:r>
            <a:endParaRPr lang="en-US" altLang="ko-KR" b="1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36"/>
          <p:cNvSpPr txBox="1">
            <a:spLocks noChangeArrowheads="1"/>
          </p:cNvSpPr>
          <p:nvPr/>
        </p:nvSpPr>
        <p:spPr bwMode="auto">
          <a:xfrm>
            <a:off x="2559050" y="3942357"/>
            <a:ext cx="6742113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기술팀의 각 제품 별</a:t>
            </a:r>
            <a:r>
              <a:rPr lang="en-US" altLang="ko-KR" baseline="0" dirty="0">
                <a:latin typeface="맑은 고딕" pitchFamily="50" charset="-127"/>
                <a:ea typeface="맑은 고딕" pitchFamily="50" charset="-127"/>
              </a:rPr>
              <a:t>, BOM </a:t>
            </a:r>
            <a:r>
              <a:rPr lang="ko-KR" altLang="en-US" baseline="0" dirty="0">
                <a:latin typeface="맑은 고딕" pitchFamily="50" charset="-127"/>
                <a:ea typeface="맑은 고딕" pitchFamily="50" charset="-127"/>
              </a:rPr>
              <a:t>담당자</a:t>
            </a:r>
          </a:p>
        </p:txBody>
      </p:sp>
      <p:sp>
        <p:nvSpPr>
          <p:cNvPr id="15" name="Rectangle 37"/>
          <p:cNvSpPr>
            <a:spLocks noChangeArrowheads="1"/>
          </p:cNvSpPr>
          <p:nvPr/>
        </p:nvSpPr>
        <p:spPr bwMode="auto">
          <a:xfrm>
            <a:off x="2559050" y="1264245"/>
            <a:ext cx="6851650" cy="36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38"/>
          <p:cNvSpPr txBox="1">
            <a:spLocks noChangeArrowheads="1"/>
          </p:cNvSpPr>
          <p:nvPr/>
        </p:nvSpPr>
        <p:spPr bwMode="auto">
          <a:xfrm>
            <a:off x="5432425" y="1281707"/>
            <a:ext cx="1104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400" b="1" baseline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내         용</a:t>
            </a:r>
          </a:p>
        </p:txBody>
      </p:sp>
      <p:sp>
        <p:nvSpPr>
          <p:cNvPr id="17" name="Rectangle 39"/>
          <p:cNvSpPr>
            <a:spLocks noChangeArrowheads="1"/>
          </p:cNvSpPr>
          <p:nvPr/>
        </p:nvSpPr>
        <p:spPr bwMode="auto">
          <a:xfrm>
            <a:off x="550863" y="1264245"/>
            <a:ext cx="1733550" cy="36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 Box 40"/>
          <p:cNvSpPr txBox="1">
            <a:spLocks noChangeArrowheads="1"/>
          </p:cNvSpPr>
          <p:nvPr/>
        </p:nvSpPr>
        <p:spPr bwMode="auto">
          <a:xfrm>
            <a:off x="1019175" y="1281707"/>
            <a:ext cx="793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400" b="1" baseline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구    분</a:t>
            </a:r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4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참고자료 </a:t>
            </a:r>
            <a:r>
              <a:rPr lang="en-US" altLang="ko-KR" dirty="0" smtClean="0"/>
              <a:t>– SAP</a:t>
            </a:r>
            <a:r>
              <a:rPr lang="ko-KR" altLang="en-US" dirty="0" smtClean="0"/>
              <a:t>에서</a:t>
            </a:r>
            <a:r>
              <a:rPr lang="en-US" altLang="ko-KR" dirty="0" smtClean="0"/>
              <a:t>  BOM</a:t>
            </a:r>
            <a:r>
              <a:rPr lang="ko-KR" altLang="en-US" dirty="0" smtClean="0"/>
              <a:t>이 달라진점을 기억하세요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98649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107795" y="1493825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작업장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 CR01, CR02, CR03 )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2294666" y="1493825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1-1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107795" y="1898870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워크센타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일괄업로드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(ZPPC0020)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294668" y="1898870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1-2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107795" y="2573945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변경번호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 CC01, CC02, CC03 )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288949" y="2573945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107795" y="3249020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라우팅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 CA01, CA02, CA03 )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294665" y="3249020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3-1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3107795" y="3654065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구성부품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할당 일괄업로드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(ZPPE0010)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288780" y="3654065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3-2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3108195" y="4059110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라우팅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일괄유지보수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(ZPPE0010)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288780" y="4059070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3-3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3108195" y="4481987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라우팅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일괄업로드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(ZPPC0030)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297705" y="4481987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3-4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3107795" y="5139230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리포팅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 CA85N 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2297705" y="5139230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3107795" y="5724295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생산버전 생성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 C223 )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2297705" y="5724295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5-1</a:t>
            </a:r>
            <a:endParaRPr lang="en-US" altLang="ko-KR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3108195" y="6129340"/>
            <a:ext cx="3600000" cy="36000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생산버전 일괄업로드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(ZPPC0040)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2297705" y="6129340"/>
            <a:ext cx="684000" cy="3600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4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5-2</a:t>
            </a:r>
            <a:endParaRPr lang="en-US" altLang="ko-KR" sz="14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2792760" y="818710"/>
            <a:ext cx="3150350" cy="54006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28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INDEX</a:t>
            </a:r>
            <a:endParaRPr lang="en-US" altLang="ko-KR" sz="28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172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7213974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작업장  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 CR01, CR02, CR03 )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773084" y="2048805"/>
            <a:ext cx="1058891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1-1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172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52439" y="759112"/>
          <a:ext cx="9001125" cy="589788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273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작업장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(Work center)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작업장의 유형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기계작업장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기계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+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노무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공정외주 등등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  액티비티 유형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기계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노무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결정하고 원가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코스트센타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연결하여 가공비를 산출하는 기준정보 임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작업장의 구성 및 학습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작업장의 기본단위를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결정 해봅니다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라인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또는 공정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)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내부공정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외주공정 유형 결정을 해봅니다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내부공정의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액티비티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기계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기계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+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노무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노무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Batch)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결정 </a:t>
                      </a:r>
                      <a:endParaRPr lang="en-US" altLang="ko-KR" sz="160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외부공정의 </a:t>
                      </a:r>
                      <a:r>
                        <a:rPr lang="ko-KR" altLang="en-US" sz="16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액티비티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외주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기계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+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외주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결정</a:t>
                      </a:r>
                      <a:endParaRPr lang="en-US" altLang="ko-KR" sz="160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공정유형과 </a:t>
                      </a:r>
                      <a:r>
                        <a:rPr lang="ko-KR" altLang="en-US" sz="16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액티비티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유형 결정을 통해 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SAP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에서 작업장 생성을 할수 있습니다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AutoNum type="arabicPeriod" startAt="3"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작업장의 활용</a:t>
                      </a:r>
                      <a:endParaRPr kumimoji="1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-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작업장에 입력된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표준값은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미리 지정된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계산공식에 의해 생산량에 대한 필요한 시간을 자동계산하여 생산일정계획 수립에 활용됩니다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   -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작업장에 입력된 준비시간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작업시간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설비효율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기계의수 등은 기준시간에 대한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생산가능량을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나타낼수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있으며 이는 생산능력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(Capacity)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으로 표현합니다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   -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워크센타와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코스트센타의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연결하고 생산실적 입력을 통해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제조공정별로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계획 및 제조원가를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계산할수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있다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</a:t>
            </a:r>
            <a:r>
              <a:rPr lang="ko-KR" altLang="en-US" dirty="0" smtClean="0"/>
              <a:t>학 </a:t>
            </a:r>
            <a:r>
              <a:rPr lang="ko-KR" altLang="en-US" dirty="0" err="1" smtClean="0"/>
              <a:t>습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52439" y="759112"/>
          <a:ext cx="9001125" cy="5273457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273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2559050" y="2739226"/>
            <a:ext cx="6850063" cy="361425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+mn-ea"/>
              <a:ea typeface="+mn-ea"/>
            </a:endParaRPr>
          </a:p>
        </p:txBody>
      </p:sp>
      <p:sp>
        <p:nvSpPr>
          <p:cNvPr id="6" name="Rectangle 29"/>
          <p:cNvSpPr>
            <a:spLocks noChangeArrowheads="1"/>
          </p:cNvSpPr>
          <p:nvPr/>
        </p:nvSpPr>
        <p:spPr bwMode="auto">
          <a:xfrm>
            <a:off x="2559050" y="898168"/>
            <a:ext cx="6850063" cy="1753595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+mn-ea"/>
              <a:ea typeface="+mn-ea"/>
            </a:endParaRPr>
          </a:p>
        </p:txBody>
      </p:sp>
      <p:sp>
        <p:nvSpPr>
          <p:cNvPr id="9" name="Rectangle 31"/>
          <p:cNvSpPr>
            <a:spLocks noChangeArrowheads="1"/>
          </p:cNvSpPr>
          <p:nvPr/>
        </p:nvSpPr>
        <p:spPr bwMode="auto">
          <a:xfrm>
            <a:off x="509298" y="898168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ko-KR" altLang="en-US" b="1" baseline="0">
                <a:latin typeface="+mn-ea"/>
              </a:rPr>
              <a:t>정의</a:t>
            </a:r>
          </a:p>
        </p:txBody>
      </p:sp>
      <p:sp>
        <p:nvSpPr>
          <p:cNvPr id="10" name="Text Box 32"/>
          <p:cNvSpPr txBox="1">
            <a:spLocks noChangeArrowheads="1"/>
          </p:cNvSpPr>
          <p:nvPr/>
        </p:nvSpPr>
        <p:spPr bwMode="auto">
          <a:xfrm>
            <a:off x="2559050" y="898168"/>
            <a:ext cx="6769100" cy="171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제품 생산을 위해 투입하는 </a:t>
            </a:r>
            <a:r>
              <a:rPr lang="ko-KR" altLang="en-US" baseline="0" dirty="0" err="1">
                <a:latin typeface="+mn-ea"/>
                <a:ea typeface="+mn-ea"/>
              </a:rPr>
              <a:t>구성품을</a:t>
            </a:r>
            <a:r>
              <a:rPr lang="ko-KR" altLang="en-US" baseline="0" dirty="0">
                <a:latin typeface="+mn-ea"/>
                <a:ea typeface="+mn-ea"/>
              </a:rPr>
              <a:t> 관리하는 </a:t>
            </a:r>
            <a:r>
              <a:rPr lang="en-US" altLang="ko-KR" baseline="0" dirty="0">
                <a:latin typeface="+mn-ea"/>
                <a:ea typeface="+mn-ea"/>
              </a:rPr>
              <a:t>Master </a:t>
            </a:r>
            <a:r>
              <a:rPr lang="ko-KR" altLang="en-US" baseline="0" dirty="0" smtClean="0">
                <a:latin typeface="+mn-ea"/>
                <a:ea typeface="+mn-ea"/>
              </a:rPr>
              <a:t>임</a:t>
            </a:r>
            <a:r>
              <a:rPr lang="en-US" altLang="ko-KR" baseline="0" dirty="0" smtClean="0">
                <a:latin typeface="+mn-ea"/>
                <a:ea typeface="+mn-ea"/>
              </a:rPr>
              <a:t/>
            </a:r>
            <a:br>
              <a:rPr lang="en-US" altLang="ko-KR" baseline="0" dirty="0" smtClean="0">
                <a:latin typeface="+mn-ea"/>
                <a:ea typeface="+mn-ea"/>
              </a:rPr>
            </a:br>
            <a:r>
              <a:rPr lang="en-US" altLang="ko-KR" baseline="0" dirty="0" smtClean="0">
                <a:latin typeface="+mn-ea"/>
                <a:ea typeface="+mn-ea"/>
              </a:rPr>
              <a:t>- </a:t>
            </a:r>
            <a:r>
              <a:rPr lang="en-US" altLang="ko-KR" baseline="0" dirty="0">
                <a:latin typeface="+mn-ea"/>
                <a:ea typeface="+mn-ea"/>
              </a:rPr>
              <a:t>ERP </a:t>
            </a:r>
            <a:r>
              <a:rPr lang="ko-KR" altLang="en-US" baseline="0" dirty="0">
                <a:latin typeface="+mn-ea"/>
                <a:ea typeface="+mn-ea"/>
              </a:rPr>
              <a:t>의 </a:t>
            </a:r>
            <a:r>
              <a:rPr lang="en-US" altLang="ko-KR" baseline="0" dirty="0">
                <a:latin typeface="+mn-ea"/>
                <a:ea typeface="+mn-ea"/>
              </a:rPr>
              <a:t>BOM </a:t>
            </a:r>
            <a:r>
              <a:rPr lang="ko-KR" altLang="en-US" baseline="0" dirty="0">
                <a:latin typeface="+mn-ea"/>
                <a:ea typeface="+mn-ea"/>
              </a:rPr>
              <a:t>은 </a:t>
            </a:r>
            <a:r>
              <a:rPr lang="en-US" altLang="ko-KR" baseline="0" dirty="0">
                <a:latin typeface="+mn-ea"/>
                <a:ea typeface="+mn-ea"/>
              </a:rPr>
              <a:t>Single Level BOM </a:t>
            </a:r>
            <a:r>
              <a:rPr lang="ko-KR" altLang="en-US" baseline="0" dirty="0">
                <a:latin typeface="+mn-ea"/>
                <a:ea typeface="+mn-ea"/>
              </a:rPr>
              <a:t>을 기본으로 함</a:t>
            </a: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주요 관리 내용 </a:t>
            </a:r>
            <a:r>
              <a:rPr lang="en-US" altLang="ko-KR" baseline="0" dirty="0">
                <a:latin typeface="+mn-ea"/>
                <a:ea typeface="+mn-ea"/>
              </a:rPr>
              <a:t>: </a:t>
            </a:r>
            <a:r>
              <a:rPr lang="ko-KR" altLang="en-US" baseline="0" dirty="0">
                <a:latin typeface="+mn-ea"/>
                <a:ea typeface="+mn-ea"/>
              </a:rPr>
              <a:t>투입 반제품</a:t>
            </a:r>
            <a:r>
              <a:rPr lang="en-US" altLang="ko-KR" baseline="0" dirty="0">
                <a:latin typeface="+mn-ea"/>
                <a:ea typeface="+mn-ea"/>
              </a:rPr>
              <a:t>/</a:t>
            </a:r>
            <a:r>
              <a:rPr lang="ko-KR" altLang="en-US" baseline="0" dirty="0">
                <a:latin typeface="+mn-ea"/>
                <a:ea typeface="+mn-ea"/>
              </a:rPr>
              <a:t>원부자재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ko-KR" altLang="en-US" baseline="0" dirty="0">
                <a:latin typeface="+mn-ea"/>
                <a:ea typeface="+mn-ea"/>
              </a:rPr>
              <a:t>완성품</a:t>
            </a:r>
            <a:r>
              <a:rPr lang="en-US" altLang="ko-KR" baseline="0" dirty="0">
                <a:latin typeface="+mn-ea"/>
                <a:ea typeface="+mn-ea"/>
              </a:rPr>
              <a:t>(BOM Header) </a:t>
            </a:r>
            <a:r>
              <a:rPr lang="ko-KR" altLang="en-US" baseline="0" dirty="0">
                <a:latin typeface="+mn-ea"/>
                <a:ea typeface="+mn-ea"/>
              </a:rPr>
              <a:t>기준량 대비 투입 기준량</a:t>
            </a:r>
            <a:r>
              <a:rPr lang="en-US" altLang="ko-KR" baseline="0" dirty="0" smtClean="0">
                <a:latin typeface="+mn-ea"/>
                <a:ea typeface="+mn-ea"/>
              </a:rPr>
              <a:t>, Scrap</a:t>
            </a:r>
            <a:r>
              <a:rPr lang="ko-KR" altLang="en-US" baseline="0" dirty="0">
                <a:latin typeface="+mn-ea"/>
                <a:ea typeface="+mn-ea"/>
              </a:rPr>
              <a:t>율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ko-KR" altLang="en-US" baseline="0" dirty="0">
                <a:latin typeface="+mn-ea"/>
                <a:ea typeface="+mn-ea"/>
              </a:rPr>
              <a:t>원부자재의 원가 반영 여부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ko-KR" altLang="en-US" baseline="0" dirty="0">
                <a:latin typeface="+mn-ea"/>
                <a:ea typeface="+mn-ea"/>
              </a:rPr>
              <a:t>부산물 여부 등</a:t>
            </a:r>
            <a:r>
              <a:rPr lang="en-US" altLang="ko-KR" baseline="0" dirty="0">
                <a:latin typeface="+mn-ea"/>
                <a:ea typeface="+mn-ea"/>
              </a:rPr>
              <a:t>.</a:t>
            </a: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주요 활용 범위 </a:t>
            </a:r>
            <a:r>
              <a:rPr lang="en-US" altLang="ko-KR" baseline="0" dirty="0">
                <a:latin typeface="+mn-ea"/>
                <a:ea typeface="+mn-ea"/>
              </a:rPr>
              <a:t>: </a:t>
            </a:r>
            <a:r>
              <a:rPr lang="en-US" altLang="ko-KR" baseline="0" dirty="0" smtClean="0">
                <a:latin typeface="+mn-ea"/>
                <a:ea typeface="+mn-ea"/>
              </a:rPr>
              <a:t>LTP/MRP </a:t>
            </a:r>
            <a:r>
              <a:rPr lang="ko-KR" altLang="en-US" baseline="0" dirty="0">
                <a:latin typeface="+mn-ea"/>
                <a:ea typeface="+mn-ea"/>
              </a:rPr>
              <a:t>등 계획 운영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en-US" altLang="ko-KR" baseline="0" dirty="0" smtClean="0">
                <a:latin typeface="+mn-ea"/>
                <a:ea typeface="+mn-ea"/>
              </a:rPr>
              <a:t>Plan Order, Production </a:t>
            </a:r>
            <a:r>
              <a:rPr lang="en-US" altLang="ko-KR" baseline="0" dirty="0">
                <a:latin typeface="+mn-ea"/>
                <a:ea typeface="+mn-ea"/>
              </a:rPr>
              <a:t>Order </a:t>
            </a:r>
            <a:r>
              <a:rPr lang="ko-KR" altLang="en-US" baseline="0" dirty="0">
                <a:latin typeface="+mn-ea"/>
                <a:ea typeface="+mn-ea"/>
              </a:rPr>
              <a:t>등 작업 </a:t>
            </a:r>
            <a:r>
              <a:rPr lang="ko-KR" altLang="en-US" baseline="0" dirty="0" smtClean="0">
                <a:latin typeface="+mn-ea"/>
                <a:ea typeface="+mn-ea"/>
              </a:rPr>
              <a:t>지시</a:t>
            </a:r>
            <a:r>
              <a:rPr lang="en-US" altLang="ko-KR" baseline="0" dirty="0" smtClean="0">
                <a:latin typeface="+mn-ea"/>
                <a:ea typeface="+mn-ea"/>
              </a:rPr>
              <a:t>, </a:t>
            </a:r>
            <a:r>
              <a:rPr lang="ko-KR" altLang="en-US" baseline="0" dirty="0" smtClean="0">
                <a:latin typeface="+mn-ea"/>
                <a:ea typeface="+mn-ea"/>
              </a:rPr>
              <a:t>표준 </a:t>
            </a:r>
            <a:r>
              <a:rPr lang="ko-KR" altLang="en-US" baseline="0" dirty="0">
                <a:latin typeface="+mn-ea"/>
                <a:ea typeface="+mn-ea"/>
              </a:rPr>
              <a:t>원가 산정 등 물류 회계 전 영역에서 사용 </a:t>
            </a:r>
            <a:r>
              <a:rPr lang="ko-KR" altLang="en-US" baseline="0" dirty="0" smtClean="0">
                <a:latin typeface="+mn-ea"/>
                <a:ea typeface="+mn-ea"/>
              </a:rPr>
              <a:t>함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marL="0" indent="0" algn="l" eaLnBrk="1" hangingPunct="1">
              <a:lnSpc>
                <a:spcPct val="110000"/>
              </a:lnSpc>
            </a:pPr>
            <a:r>
              <a:rPr lang="en-US" altLang="ko-KR" baseline="0" dirty="0">
                <a:latin typeface="+mn-ea"/>
                <a:ea typeface="+mn-ea"/>
              </a:rPr>
              <a:t> 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marL="0" indent="0" algn="l" eaLnBrk="1" hangingPunct="1">
              <a:lnSpc>
                <a:spcPct val="110000"/>
              </a:lnSpc>
            </a:pPr>
            <a:r>
              <a:rPr lang="en-US" altLang="ko-KR" baseline="0" dirty="0" smtClean="0">
                <a:latin typeface="+mn-ea"/>
                <a:ea typeface="+mn-ea"/>
              </a:rPr>
              <a:t>* Super BOM: </a:t>
            </a:r>
            <a:r>
              <a:rPr lang="ko-KR" altLang="en-US" baseline="0" dirty="0" smtClean="0">
                <a:latin typeface="+mn-ea"/>
                <a:ea typeface="+mn-ea"/>
              </a:rPr>
              <a:t>사양에 따라</a:t>
            </a:r>
            <a:r>
              <a:rPr lang="en-US" altLang="ko-KR" baseline="0" dirty="0" smtClean="0">
                <a:latin typeface="+mn-ea"/>
                <a:ea typeface="+mn-ea"/>
              </a:rPr>
              <a:t>, </a:t>
            </a:r>
            <a:r>
              <a:rPr lang="ko-KR" altLang="en-US" baseline="0" dirty="0" smtClean="0">
                <a:latin typeface="+mn-ea"/>
                <a:ea typeface="+mn-ea"/>
              </a:rPr>
              <a:t>사용 가능한 모든 </a:t>
            </a:r>
            <a:r>
              <a:rPr lang="en-US" altLang="ko-KR" baseline="0" dirty="0" smtClean="0">
                <a:latin typeface="+mn-ea"/>
                <a:ea typeface="+mn-ea"/>
              </a:rPr>
              <a:t>Component(</a:t>
            </a:r>
            <a:r>
              <a:rPr lang="ko-KR" altLang="en-US" baseline="0" dirty="0" smtClean="0">
                <a:latin typeface="+mn-ea"/>
                <a:ea typeface="+mn-ea"/>
              </a:rPr>
              <a:t>자재</a:t>
            </a:r>
            <a:r>
              <a:rPr lang="en-US" altLang="ko-KR" baseline="0" dirty="0" smtClean="0">
                <a:latin typeface="+mn-ea"/>
                <a:ea typeface="+mn-ea"/>
              </a:rPr>
              <a:t>)</a:t>
            </a:r>
            <a:r>
              <a:rPr lang="ko-KR" altLang="en-US" baseline="0" dirty="0" smtClean="0">
                <a:latin typeface="+mn-ea"/>
                <a:ea typeface="+mn-ea"/>
              </a:rPr>
              <a:t>로 구성된 </a:t>
            </a:r>
            <a:r>
              <a:rPr lang="en-US" altLang="ko-KR" baseline="0" dirty="0" smtClean="0">
                <a:latin typeface="+mn-ea"/>
                <a:ea typeface="+mn-ea"/>
              </a:rPr>
              <a:t>BOM</a:t>
            </a:r>
            <a:endParaRPr lang="ko-KR" altLang="en-US" baseline="0" dirty="0">
              <a:latin typeface="+mn-ea"/>
              <a:ea typeface="+mn-ea"/>
            </a:endParaRPr>
          </a:p>
        </p:txBody>
      </p:sp>
      <p:sp>
        <p:nvSpPr>
          <p:cNvPr id="11" name="Rectangle 35"/>
          <p:cNvSpPr>
            <a:spLocks noChangeArrowheads="1"/>
          </p:cNvSpPr>
          <p:nvPr/>
        </p:nvSpPr>
        <p:spPr bwMode="auto">
          <a:xfrm>
            <a:off x="492672" y="2772865"/>
            <a:ext cx="1728000" cy="29618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b="1" baseline="0" dirty="0">
                <a:latin typeface="+mn-ea"/>
              </a:rPr>
              <a:t>관리조직</a:t>
            </a:r>
            <a:endParaRPr lang="en-US" altLang="ko-KR" b="1" baseline="0" dirty="0">
              <a:latin typeface="+mn-ea"/>
            </a:endParaRPr>
          </a:p>
        </p:txBody>
      </p:sp>
      <p:sp>
        <p:nvSpPr>
          <p:cNvPr id="12" name="Text Box 36"/>
          <p:cNvSpPr txBox="1">
            <a:spLocks noChangeArrowheads="1"/>
          </p:cNvSpPr>
          <p:nvPr/>
        </p:nvSpPr>
        <p:spPr bwMode="auto">
          <a:xfrm>
            <a:off x="2559050" y="2786849"/>
            <a:ext cx="6742113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baseline="0" dirty="0" err="1" smtClean="0">
                <a:latin typeface="+mn-ea"/>
                <a:ea typeface="+mn-ea"/>
              </a:rPr>
              <a:t>생산팀</a:t>
            </a:r>
            <a:endParaRPr lang="en-US" altLang="ko-KR" baseline="0" dirty="0">
              <a:latin typeface="+mn-ea"/>
              <a:ea typeface="+mn-ea"/>
            </a:endParaRPr>
          </a:p>
        </p:txBody>
      </p:sp>
      <p:sp>
        <p:nvSpPr>
          <p:cNvPr id="13" name="Rectangle 29"/>
          <p:cNvSpPr>
            <a:spLocks noChangeArrowheads="1"/>
          </p:cNvSpPr>
          <p:nvPr/>
        </p:nvSpPr>
        <p:spPr bwMode="auto">
          <a:xfrm>
            <a:off x="2542426" y="3317225"/>
            <a:ext cx="6850063" cy="2577268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lang="ko-KR" altLang="en-US" dirty="0" smtClean="0">
                <a:latin typeface="+mn-ea"/>
                <a:ea typeface="+mn-ea"/>
              </a:rPr>
              <a:t>작업장</a:t>
            </a:r>
            <a:r>
              <a:rPr lang="en-US" altLang="ko-KR" dirty="0">
                <a:latin typeface="+mn-ea"/>
                <a:ea typeface="+mn-ea"/>
              </a:rPr>
              <a:t>(Work Center)</a:t>
            </a:r>
            <a:r>
              <a:rPr lang="ko-KR" altLang="en-US" dirty="0">
                <a:latin typeface="+mn-ea"/>
                <a:ea typeface="+mn-ea"/>
              </a:rPr>
              <a:t>은 제품 생산 활동이 이루어지는 물리적 또는 조직적 구분을 적용하여 </a:t>
            </a:r>
            <a:r>
              <a:rPr lang="ko-KR" altLang="en-US" dirty="0" smtClean="0">
                <a:latin typeface="+mn-ea"/>
                <a:ea typeface="+mn-ea"/>
              </a:rPr>
              <a:t>정의할 수 </a:t>
            </a:r>
            <a:r>
              <a:rPr lang="ko-KR" altLang="en-US" dirty="0">
                <a:latin typeface="+mn-ea"/>
                <a:ea typeface="+mn-ea"/>
              </a:rPr>
              <a:t>있음</a:t>
            </a:r>
            <a:r>
              <a:rPr lang="en-US" altLang="ko-KR" dirty="0">
                <a:latin typeface="+mn-ea"/>
                <a:ea typeface="+mn-ea"/>
              </a:rPr>
              <a:t>. </a:t>
            </a:r>
            <a:r>
              <a:rPr lang="ko-KR" altLang="en-US" dirty="0">
                <a:latin typeface="+mn-ea"/>
                <a:ea typeface="+mn-ea"/>
              </a:rPr>
              <a:t>작업장은 위치정보 및 담당자 정보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원가 집계와 관련한 </a:t>
            </a:r>
            <a:r>
              <a:rPr lang="en-US" altLang="ko-KR" dirty="0">
                <a:latin typeface="+mn-ea"/>
                <a:ea typeface="+mn-ea"/>
              </a:rPr>
              <a:t>Cost Center </a:t>
            </a:r>
            <a:r>
              <a:rPr lang="ko-KR" altLang="en-US" dirty="0">
                <a:latin typeface="+mn-ea"/>
                <a:ea typeface="+mn-ea"/>
              </a:rPr>
              <a:t>정보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가동시간 </a:t>
            </a:r>
            <a:r>
              <a:rPr lang="ko-KR" altLang="en-US" dirty="0" smtClean="0">
                <a:latin typeface="+mn-ea"/>
                <a:ea typeface="+mn-ea"/>
              </a:rPr>
              <a:t>관련 정보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생산 능력 정보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원가 요소 정보 등을 포함</a:t>
            </a:r>
            <a:r>
              <a:rPr lang="en-US" altLang="ko-KR" dirty="0">
                <a:latin typeface="+mn-ea"/>
                <a:ea typeface="+mn-ea"/>
              </a:rPr>
              <a:t>.</a:t>
            </a: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endParaRPr lang="en-US" altLang="ko-KR" dirty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주요 </a:t>
            </a:r>
            <a:r>
              <a:rPr lang="ko-KR" altLang="en-US" dirty="0">
                <a:latin typeface="+mn-ea"/>
                <a:ea typeface="+mn-ea"/>
              </a:rPr>
              <a:t>관리 </a:t>
            </a:r>
            <a:r>
              <a:rPr lang="ko-KR" altLang="en-US" dirty="0" smtClean="0">
                <a:latin typeface="+mn-ea"/>
                <a:ea typeface="+mn-ea"/>
              </a:rPr>
              <a:t>내용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1</a:t>
            </a:r>
            <a:r>
              <a:rPr lang="en-US" altLang="ko-KR" dirty="0">
                <a:latin typeface="+mn-ea"/>
                <a:ea typeface="+mn-ea"/>
              </a:rPr>
              <a:t>) </a:t>
            </a:r>
            <a:r>
              <a:rPr lang="ko-KR" altLang="en-US" dirty="0">
                <a:latin typeface="+mn-ea"/>
                <a:ea typeface="+mn-ea"/>
              </a:rPr>
              <a:t>기본데이터</a:t>
            </a:r>
            <a:r>
              <a:rPr lang="en-US" altLang="ko-KR" dirty="0">
                <a:latin typeface="+mn-ea"/>
                <a:ea typeface="+mn-ea"/>
              </a:rPr>
              <a:t>-</a:t>
            </a:r>
            <a:r>
              <a:rPr lang="ko-KR" altLang="en-US" dirty="0" err="1">
                <a:latin typeface="+mn-ea"/>
                <a:ea typeface="+mn-ea"/>
              </a:rPr>
              <a:t>표준값키</a:t>
            </a:r>
            <a:r>
              <a:rPr lang="en-US" altLang="ko-KR" dirty="0">
                <a:latin typeface="+mn-ea"/>
                <a:ea typeface="+mn-ea"/>
              </a:rPr>
              <a:t>: </a:t>
            </a:r>
            <a:r>
              <a:rPr lang="ko-KR" altLang="en-US" dirty="0">
                <a:latin typeface="+mn-ea"/>
                <a:ea typeface="+mn-ea"/>
              </a:rPr>
              <a:t>작업수행 시간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원가계산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생산능력계획을 위한 표준 값을 </a:t>
            </a:r>
            <a:r>
              <a:rPr lang="ko-KR" altLang="en-US" dirty="0" smtClean="0">
                <a:latin typeface="+mn-ea"/>
                <a:ea typeface="+mn-ea"/>
              </a:rPr>
              <a:t>정의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>
                <a:latin typeface="+mn-ea"/>
                <a:ea typeface="+mn-ea"/>
              </a:rPr>
              <a:t>최대 </a:t>
            </a:r>
            <a:r>
              <a:rPr lang="en-US" altLang="ko-KR" dirty="0">
                <a:latin typeface="+mn-ea"/>
                <a:ea typeface="+mn-ea"/>
              </a:rPr>
              <a:t>6</a:t>
            </a:r>
            <a:r>
              <a:rPr lang="ko-KR" altLang="en-US" dirty="0" smtClean="0">
                <a:latin typeface="+mn-ea"/>
                <a:ea typeface="+mn-ea"/>
              </a:rPr>
              <a:t>개 </a:t>
            </a:r>
            <a:r>
              <a:rPr lang="en-US" altLang="ko-KR" dirty="0" smtClean="0">
                <a:latin typeface="+mn-ea"/>
                <a:ea typeface="+mn-ea"/>
              </a:rPr>
              <a:t>Activity </a:t>
            </a:r>
            <a:r>
              <a:rPr lang="ko-KR" altLang="en-US" dirty="0" smtClean="0">
                <a:latin typeface="+mn-ea"/>
                <a:ea typeface="+mn-ea"/>
              </a:rPr>
              <a:t>유형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2</a:t>
            </a:r>
            <a:r>
              <a:rPr lang="en-US" altLang="ko-KR" dirty="0">
                <a:latin typeface="+mn-ea"/>
                <a:ea typeface="+mn-ea"/>
              </a:rPr>
              <a:t>)</a:t>
            </a:r>
            <a:r>
              <a:rPr lang="ko-KR" altLang="en-US" dirty="0">
                <a:latin typeface="+mn-ea"/>
                <a:ea typeface="+mn-ea"/>
              </a:rPr>
              <a:t>기본 값</a:t>
            </a:r>
            <a:r>
              <a:rPr lang="en-US" altLang="ko-KR" dirty="0">
                <a:latin typeface="+mn-ea"/>
                <a:ea typeface="+mn-ea"/>
              </a:rPr>
              <a:t>-</a:t>
            </a:r>
            <a:r>
              <a:rPr lang="ko-KR" altLang="en-US" dirty="0">
                <a:latin typeface="+mn-ea"/>
                <a:ea typeface="+mn-ea"/>
              </a:rPr>
              <a:t>제어키</a:t>
            </a:r>
            <a:r>
              <a:rPr lang="en-US" altLang="ko-KR" dirty="0">
                <a:latin typeface="+mn-ea"/>
                <a:ea typeface="+mn-ea"/>
              </a:rPr>
              <a:t>: </a:t>
            </a:r>
            <a:r>
              <a:rPr lang="ko-KR" altLang="en-US" dirty="0">
                <a:latin typeface="+mn-ea"/>
                <a:ea typeface="+mn-ea"/>
              </a:rPr>
              <a:t>해당 작업장이 지정된 </a:t>
            </a:r>
            <a:r>
              <a:rPr lang="en-US" altLang="ko-KR" dirty="0">
                <a:latin typeface="+mn-ea"/>
                <a:ea typeface="+mn-ea"/>
              </a:rPr>
              <a:t>Task List</a:t>
            </a:r>
            <a:r>
              <a:rPr lang="ko-KR" altLang="en-US" dirty="0">
                <a:latin typeface="+mn-ea"/>
                <a:ea typeface="+mn-ea"/>
              </a:rPr>
              <a:t>에 대한 </a:t>
            </a:r>
            <a:r>
              <a:rPr lang="en-US" altLang="ko-KR" dirty="0">
                <a:latin typeface="+mn-ea"/>
                <a:ea typeface="+mn-ea"/>
              </a:rPr>
              <a:t>Business Transaction </a:t>
            </a:r>
            <a:r>
              <a:rPr lang="ko-KR" altLang="en-US" dirty="0">
                <a:latin typeface="+mn-ea"/>
                <a:ea typeface="+mn-ea"/>
              </a:rPr>
              <a:t>포함여부 </a:t>
            </a:r>
            <a:r>
              <a:rPr lang="ko-KR" altLang="en-US" dirty="0" smtClean="0">
                <a:latin typeface="+mn-ea"/>
                <a:ea typeface="+mn-ea"/>
              </a:rPr>
              <a:t>지정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>
                <a:latin typeface="+mn-ea"/>
                <a:ea typeface="+mn-ea"/>
              </a:rPr>
              <a:t>원가 산정 시 포함여부</a:t>
            </a:r>
            <a:r>
              <a:rPr lang="en-US" altLang="ko-KR" dirty="0">
                <a:latin typeface="+mn-ea"/>
                <a:ea typeface="+mn-ea"/>
              </a:rPr>
              <a:t>,</a:t>
            </a:r>
            <a:r>
              <a:rPr lang="ko-KR" altLang="en-US" dirty="0">
                <a:latin typeface="+mn-ea"/>
                <a:ea typeface="+mn-ea"/>
              </a:rPr>
              <a:t>일정계획 여부</a:t>
            </a:r>
            <a:r>
              <a:rPr lang="en-US" altLang="ko-KR" dirty="0">
                <a:latin typeface="+mn-ea"/>
                <a:ea typeface="+mn-ea"/>
              </a:rPr>
              <a:t>, Confirm </a:t>
            </a:r>
            <a:r>
              <a:rPr lang="ko-KR" altLang="en-US" dirty="0">
                <a:latin typeface="+mn-ea"/>
                <a:ea typeface="+mn-ea"/>
              </a:rPr>
              <a:t>방식 등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3</a:t>
            </a:r>
            <a:r>
              <a:rPr lang="en-US" altLang="ko-KR" dirty="0">
                <a:latin typeface="+mn-ea"/>
                <a:ea typeface="+mn-ea"/>
              </a:rPr>
              <a:t>)</a:t>
            </a:r>
            <a:r>
              <a:rPr lang="ko-KR" altLang="en-US" dirty="0">
                <a:latin typeface="+mn-ea"/>
                <a:ea typeface="+mn-ea"/>
              </a:rPr>
              <a:t>생산능력</a:t>
            </a:r>
            <a:r>
              <a:rPr lang="en-US" altLang="ko-KR" dirty="0">
                <a:latin typeface="+mn-ea"/>
                <a:ea typeface="+mn-ea"/>
              </a:rPr>
              <a:t>-</a:t>
            </a:r>
            <a:r>
              <a:rPr lang="ko-KR" altLang="en-US" dirty="0">
                <a:latin typeface="+mn-ea"/>
                <a:ea typeface="+mn-ea"/>
              </a:rPr>
              <a:t>작업장 </a:t>
            </a:r>
            <a:r>
              <a:rPr lang="en-US" altLang="ko-KR" dirty="0" err="1">
                <a:latin typeface="+mn-ea"/>
                <a:ea typeface="+mn-ea"/>
              </a:rPr>
              <a:t>Capa</a:t>
            </a: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ko-KR" altLang="en-US" dirty="0">
                <a:latin typeface="+mn-ea"/>
                <a:ea typeface="+mn-ea"/>
              </a:rPr>
              <a:t>산정 시 적용되는 것이 아니라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원가계산 시 계산식의 상수로 </a:t>
            </a:r>
            <a:r>
              <a:rPr lang="ko-KR" altLang="en-US" dirty="0" smtClean="0">
                <a:latin typeface="+mn-ea"/>
                <a:ea typeface="+mn-ea"/>
              </a:rPr>
              <a:t>이용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4</a:t>
            </a:r>
            <a:r>
              <a:rPr lang="en-US" altLang="ko-KR" dirty="0">
                <a:latin typeface="+mn-ea"/>
                <a:ea typeface="+mn-ea"/>
              </a:rPr>
              <a:t>) </a:t>
            </a:r>
            <a:r>
              <a:rPr lang="ko-KR" altLang="en-US" dirty="0">
                <a:latin typeface="+mn-ea"/>
                <a:ea typeface="+mn-ea"/>
              </a:rPr>
              <a:t>일정계획</a:t>
            </a:r>
            <a:r>
              <a:rPr lang="en-US" altLang="ko-KR" dirty="0">
                <a:latin typeface="+mn-ea"/>
                <a:ea typeface="+mn-ea"/>
              </a:rPr>
              <a:t>-Scheduling</a:t>
            </a:r>
            <a:r>
              <a:rPr lang="ko-KR" altLang="en-US" dirty="0">
                <a:latin typeface="+mn-ea"/>
                <a:ea typeface="+mn-ea"/>
              </a:rPr>
              <a:t>의 근거자료 </a:t>
            </a:r>
            <a:r>
              <a:rPr lang="en-US" altLang="ko-KR" dirty="0">
                <a:latin typeface="+mn-ea"/>
                <a:ea typeface="+mn-ea"/>
              </a:rPr>
              <a:t>(Capacity </a:t>
            </a:r>
            <a:r>
              <a:rPr lang="ko-KR" altLang="en-US" dirty="0">
                <a:latin typeface="+mn-ea"/>
                <a:ea typeface="+mn-ea"/>
              </a:rPr>
              <a:t>종류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작업시간 계산공식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작업간 발생시간 설정 등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5</a:t>
            </a:r>
            <a:r>
              <a:rPr lang="en-US" altLang="ko-KR" dirty="0">
                <a:latin typeface="+mn-ea"/>
                <a:ea typeface="+mn-ea"/>
              </a:rPr>
              <a:t>) </a:t>
            </a:r>
            <a:r>
              <a:rPr lang="ko-KR" altLang="en-US" dirty="0">
                <a:latin typeface="+mn-ea"/>
                <a:ea typeface="+mn-ea"/>
              </a:rPr>
              <a:t>원가계산</a:t>
            </a:r>
            <a:r>
              <a:rPr lang="en-US" altLang="ko-KR" dirty="0">
                <a:latin typeface="+mn-ea"/>
                <a:ea typeface="+mn-ea"/>
              </a:rPr>
              <a:t>-</a:t>
            </a:r>
            <a:r>
              <a:rPr lang="ko-KR" altLang="en-US" dirty="0">
                <a:latin typeface="+mn-ea"/>
                <a:ea typeface="+mn-ea"/>
              </a:rPr>
              <a:t>원가에서 지정한 </a:t>
            </a:r>
            <a:r>
              <a:rPr lang="en-US" altLang="ko-KR" dirty="0">
                <a:latin typeface="+mn-ea"/>
                <a:ea typeface="+mn-ea"/>
              </a:rPr>
              <a:t>Cost Center</a:t>
            </a:r>
            <a:r>
              <a:rPr lang="ko-KR" altLang="en-US" dirty="0">
                <a:latin typeface="+mn-ea"/>
                <a:ea typeface="+mn-ea"/>
              </a:rPr>
              <a:t>와 연결되며 </a:t>
            </a:r>
            <a:r>
              <a:rPr lang="en-US" altLang="ko-KR" dirty="0">
                <a:latin typeface="+mn-ea"/>
                <a:ea typeface="+mn-ea"/>
              </a:rPr>
              <a:t>Work Center </a:t>
            </a:r>
            <a:r>
              <a:rPr lang="ko-KR" altLang="en-US" dirty="0">
                <a:latin typeface="+mn-ea"/>
                <a:ea typeface="+mn-ea"/>
              </a:rPr>
              <a:t>내의 표준 값</a:t>
            </a:r>
            <a:r>
              <a:rPr lang="en-US" altLang="ko-KR" dirty="0">
                <a:latin typeface="+mn-ea"/>
                <a:ea typeface="+mn-ea"/>
              </a:rPr>
              <a:t>(standard values)</a:t>
            </a:r>
          </a:p>
          <a:p>
            <a:pPr marL="628650" lvl="1" indent="-171450" algn="l"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•"/>
            </a:pPr>
            <a:endParaRPr lang="en-US" altLang="ko-KR" dirty="0" smtClean="0">
              <a:latin typeface="+mn-ea"/>
              <a:ea typeface="+mn-ea"/>
            </a:endParaRPr>
          </a:p>
        </p:txBody>
      </p:sp>
      <p:sp>
        <p:nvSpPr>
          <p:cNvPr id="14" name="Rectangle 31"/>
          <p:cNvSpPr>
            <a:spLocks noChangeArrowheads="1"/>
          </p:cNvSpPr>
          <p:nvPr/>
        </p:nvSpPr>
        <p:spPr bwMode="auto">
          <a:xfrm>
            <a:off x="500987" y="3317225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en-US" altLang="ko-KR" b="1" dirty="0">
                <a:solidFill>
                  <a:schemeClr val="dk1"/>
                </a:solidFill>
                <a:latin typeface="+mn-ea"/>
              </a:rPr>
              <a:t>AS-IS </a:t>
            </a:r>
            <a:r>
              <a:rPr lang="ko-KR" altLang="en-US" b="1" dirty="0">
                <a:solidFill>
                  <a:schemeClr val="dk1"/>
                </a:solidFill>
                <a:latin typeface="+mn-ea"/>
              </a:rPr>
              <a:t>와의 차이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4566802"/>
              </p:ext>
            </p:extLst>
          </p:nvPr>
        </p:nvGraphicFramePr>
        <p:xfrm>
          <a:off x="724719" y="1353832"/>
          <a:ext cx="8456734" cy="5108583"/>
        </p:xfrm>
        <a:graphic>
          <a:graphicData uri="http://schemas.openxmlformats.org/drawingml/2006/table">
            <a:tbl>
              <a:tblPr/>
              <a:tblGrid>
                <a:gridCol w="520832"/>
                <a:gridCol w="7935902"/>
              </a:tblGrid>
              <a:tr h="3043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256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본사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0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생산관리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AutoShape 41"/>
          <p:cNvSpPr>
            <a:spLocks noChangeArrowheads="1"/>
          </p:cNvSpPr>
          <p:nvPr/>
        </p:nvSpPr>
        <p:spPr bwMode="auto">
          <a:xfrm>
            <a:off x="1563214" y="2976918"/>
            <a:ext cx="1324607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1.</a:t>
            </a:r>
            <a:r>
              <a:rPr lang="ko-KR" altLang="en-US" sz="1000" dirty="0" smtClean="0"/>
              <a:t>작업장 생성</a:t>
            </a:r>
            <a:endParaRPr lang="en-US" altLang="ko-KR" sz="1000" dirty="0"/>
          </a:p>
        </p:txBody>
      </p:sp>
      <p:sp>
        <p:nvSpPr>
          <p:cNvPr id="11" name="직사각형 10"/>
          <p:cNvSpPr/>
          <p:nvPr/>
        </p:nvSpPr>
        <p:spPr>
          <a:xfrm>
            <a:off x="1444799" y="3463556"/>
            <a:ext cx="1440160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</a:rPr>
              <a:t>신제품 개발 및 증설에 의한 생성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2956968" y="3535564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prstClr val="black"/>
                </a:solidFill>
              </a:rPr>
              <a:t> Control Plan </a:t>
            </a:r>
            <a:r>
              <a:rPr lang="ko-KR" altLang="en-US" sz="1000" dirty="0" smtClean="0">
                <a:solidFill>
                  <a:prstClr val="black"/>
                </a:solidFill>
              </a:rPr>
              <a:t>및 양산</a:t>
            </a:r>
            <a:r>
              <a:rPr lang="en-US" altLang="ko-KR" sz="1000" dirty="0" smtClean="0">
                <a:solidFill>
                  <a:prstClr val="black"/>
                </a:solidFill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</a:rPr>
              <a:t>시운전</a:t>
            </a:r>
            <a:endParaRPr lang="en-US" altLang="ko-KR" sz="1000" dirty="0" smtClean="0">
              <a:solidFill>
                <a:prstClr val="black"/>
              </a:solidFill>
            </a:endParaRPr>
          </a:p>
          <a:p>
            <a:pPr marL="92075" indent="-92075"/>
            <a:r>
              <a:rPr lang="en-US" altLang="ko-KR" sz="1000" dirty="0" smtClean="0">
                <a:solidFill>
                  <a:prstClr val="black"/>
                </a:solidFill>
              </a:rPr>
              <a:t>  </a:t>
            </a:r>
            <a:r>
              <a:rPr lang="ko-KR" altLang="en-US" sz="1000" dirty="0" smtClean="0">
                <a:solidFill>
                  <a:prstClr val="black"/>
                </a:solidFill>
              </a:rPr>
              <a:t>완료 후 작업장 생성 요청 </a:t>
            </a: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3325080" y="3007083"/>
            <a:ext cx="1198009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1. </a:t>
            </a:r>
            <a:r>
              <a:rPr lang="ko-KR" altLang="en-US" sz="1000" dirty="0" smtClean="0"/>
              <a:t>작업장 생성 </a:t>
            </a:r>
            <a:endParaRPr lang="en-US" altLang="ko-KR" sz="1000" dirty="0" smtClean="0"/>
          </a:p>
          <a:p>
            <a:r>
              <a:rPr lang="ko-KR" altLang="en-US" sz="1000" dirty="0" smtClean="0"/>
              <a:t>요청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노츠</a:t>
            </a:r>
            <a:r>
              <a:rPr lang="ko-KR" altLang="en-US" sz="1000" dirty="0" smtClean="0"/>
              <a:t> 기안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cxnSp>
        <p:nvCxnSpPr>
          <p:cNvPr id="14" name="직선 화살표 연결선 29"/>
          <p:cNvCxnSpPr>
            <a:cxnSpLocks noChangeShapeType="1"/>
            <a:stCxn id="10" idx="3"/>
            <a:endCxn id="13" idx="1"/>
          </p:cNvCxnSpPr>
          <p:nvPr/>
        </p:nvCxnSpPr>
        <p:spPr bwMode="auto">
          <a:xfrm>
            <a:off x="2887821" y="3184087"/>
            <a:ext cx="437259" cy="793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5" name="AutoShape 4"/>
          <p:cNvSpPr>
            <a:spLocks noChangeArrowheads="1"/>
          </p:cNvSpPr>
          <p:nvPr/>
        </p:nvSpPr>
        <p:spPr bwMode="auto">
          <a:xfrm>
            <a:off x="6502252" y="2983290"/>
            <a:ext cx="1351260" cy="432048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3. ERP</a:t>
            </a:r>
            <a:r>
              <a:rPr lang="ko-KR" altLang="en-US" sz="1000" dirty="0" smtClean="0"/>
              <a:t>  </a:t>
            </a:r>
            <a:r>
              <a:rPr lang="en-US" altLang="ko-KR" sz="1000" dirty="0" smtClean="0"/>
              <a:t>W/C </a:t>
            </a:r>
            <a:r>
              <a:rPr lang="ko-KR" altLang="en-US" sz="1000" dirty="0" smtClean="0"/>
              <a:t>생성</a:t>
            </a:r>
            <a:endParaRPr lang="en-US" altLang="ko-KR" sz="1000" dirty="0" smtClean="0"/>
          </a:p>
          <a:p>
            <a:r>
              <a:rPr lang="en-US" altLang="ko-KR" sz="1000" dirty="0" smtClean="0"/>
              <a:t>- </a:t>
            </a:r>
            <a:r>
              <a:rPr lang="ko-KR" altLang="en-US" sz="1000" dirty="0" smtClean="0"/>
              <a:t>마스터 생성</a:t>
            </a:r>
            <a:endParaRPr lang="ko-KR" altLang="en-US" sz="1000" dirty="0"/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4927311" y="3007083"/>
            <a:ext cx="1198009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2. </a:t>
            </a:r>
            <a:r>
              <a:rPr lang="ko-KR" altLang="en-US" sz="1000" dirty="0" smtClean="0"/>
              <a:t>기초 데이터 </a:t>
            </a:r>
            <a:endParaRPr lang="en-US" altLang="ko-KR" sz="1000" dirty="0" smtClean="0"/>
          </a:p>
          <a:p>
            <a:r>
              <a:rPr lang="ko-KR" altLang="en-US" sz="1000" dirty="0" smtClean="0"/>
              <a:t>작성</a:t>
            </a:r>
            <a:endParaRPr lang="ko-KR" altLang="en-US" sz="1000" dirty="0"/>
          </a:p>
        </p:txBody>
      </p:sp>
      <p:sp>
        <p:nvSpPr>
          <p:cNvPr id="17" name="직사각형 16"/>
          <p:cNvSpPr/>
          <p:nvPr/>
        </p:nvSpPr>
        <p:spPr>
          <a:xfrm>
            <a:off x="5117208" y="2505361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000" dirty="0" smtClean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18" name="직선 화살표 연결선 29"/>
          <p:cNvCxnSpPr>
            <a:cxnSpLocks noChangeShapeType="1"/>
            <a:stCxn id="13" idx="3"/>
            <a:endCxn id="16" idx="1"/>
          </p:cNvCxnSpPr>
          <p:nvPr/>
        </p:nvCxnSpPr>
        <p:spPr bwMode="auto">
          <a:xfrm>
            <a:off x="4523091" y="3192025"/>
            <a:ext cx="404221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9" name="직선 화살표 연결선 29"/>
          <p:cNvCxnSpPr>
            <a:cxnSpLocks noChangeShapeType="1"/>
            <a:stCxn id="16" idx="3"/>
            <a:endCxn id="15" idx="1"/>
          </p:cNvCxnSpPr>
          <p:nvPr/>
        </p:nvCxnSpPr>
        <p:spPr bwMode="auto">
          <a:xfrm>
            <a:off x="6125320" y="3192027"/>
            <a:ext cx="376932" cy="7289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0" name="AutoShape 46"/>
          <p:cNvSpPr>
            <a:spLocks noChangeArrowheads="1"/>
          </p:cNvSpPr>
          <p:nvPr/>
        </p:nvSpPr>
        <p:spPr bwMode="auto">
          <a:xfrm>
            <a:off x="3211518" y="1908076"/>
            <a:ext cx="1401634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/>
              <a:t>CO.01.02</a:t>
            </a:r>
            <a:endParaRPr lang="ko-KR" altLang="en-US" sz="1000" dirty="0" smtClean="0"/>
          </a:p>
          <a:p>
            <a:r>
              <a:rPr lang="en-US" altLang="ko-KR" sz="1000" dirty="0" smtClean="0"/>
              <a:t>Cost Center</a:t>
            </a:r>
            <a:r>
              <a:rPr lang="ko-KR" altLang="en-US" sz="1000" dirty="0" smtClean="0"/>
              <a:t> 관리</a:t>
            </a:r>
            <a:endParaRPr lang="en-US" altLang="ko-KR" sz="1000" dirty="0"/>
          </a:p>
        </p:txBody>
      </p:sp>
      <p:sp>
        <p:nvSpPr>
          <p:cNvPr id="21" name="AutoShape 29"/>
          <p:cNvSpPr>
            <a:spLocks noChangeArrowheads="1"/>
          </p:cNvSpPr>
          <p:nvPr/>
        </p:nvSpPr>
        <p:spPr bwMode="auto">
          <a:xfrm>
            <a:off x="2020864" y="1936651"/>
            <a:ext cx="822080" cy="397446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Cost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Center</a:t>
            </a:r>
          </a:p>
        </p:txBody>
      </p:sp>
      <p:cxnSp>
        <p:nvCxnSpPr>
          <p:cNvPr id="22" name="직선 화살표 연결선 29"/>
          <p:cNvCxnSpPr>
            <a:cxnSpLocks noChangeShapeType="1"/>
            <a:stCxn id="21" idx="4"/>
            <a:endCxn id="20" idx="1"/>
          </p:cNvCxnSpPr>
          <p:nvPr/>
        </p:nvCxnSpPr>
        <p:spPr bwMode="auto">
          <a:xfrm flipV="1">
            <a:off x="2842945" y="2129415"/>
            <a:ext cx="368575" cy="5961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triangle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3" name="AutoShape 29"/>
          <p:cNvSpPr>
            <a:spLocks noChangeArrowheads="1"/>
          </p:cNvSpPr>
          <p:nvPr/>
        </p:nvSpPr>
        <p:spPr bwMode="auto">
          <a:xfrm>
            <a:off x="7830068" y="3670870"/>
            <a:ext cx="822080" cy="325438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POP</a:t>
            </a:r>
            <a:endParaRPr lang="ko-KR" altLang="en-US" sz="1000" dirty="0"/>
          </a:p>
        </p:txBody>
      </p:sp>
      <p:sp>
        <p:nvSpPr>
          <p:cNvPr id="24" name="직사각형 23"/>
          <p:cNvSpPr/>
          <p:nvPr/>
        </p:nvSpPr>
        <p:spPr>
          <a:xfrm>
            <a:off x="4829176" y="3535564"/>
            <a:ext cx="1656710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</a:rPr>
              <a:t>기초 데이터 작성</a:t>
            </a:r>
            <a:r>
              <a:rPr lang="en-US" altLang="ko-KR" sz="1000" dirty="0" smtClean="0">
                <a:solidFill>
                  <a:prstClr val="black"/>
                </a:solidFill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</a:rPr>
              <a:t>변경</a:t>
            </a:r>
            <a:endParaRPr lang="en-US" altLang="ko-KR" sz="1000" dirty="0" smtClean="0">
              <a:solidFill>
                <a:prstClr val="black"/>
              </a:solidFill>
            </a:endParaRPr>
          </a:p>
          <a:p>
            <a:pPr marL="92075" indent="-92075"/>
            <a:r>
              <a:rPr lang="en-US" altLang="ko-KR" sz="1000" dirty="0">
                <a:solidFill>
                  <a:prstClr val="black"/>
                </a:solidFill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</a:rPr>
              <a:t> </a:t>
            </a:r>
            <a:r>
              <a:rPr lang="ko-KR" altLang="en-US" sz="1000" dirty="0" err="1" smtClean="0">
                <a:solidFill>
                  <a:prstClr val="black"/>
                </a:solidFill>
              </a:rPr>
              <a:t>관련팀</a:t>
            </a:r>
            <a:r>
              <a:rPr lang="ko-KR" altLang="en-US" sz="1000" dirty="0" smtClean="0">
                <a:solidFill>
                  <a:prstClr val="black"/>
                </a:solidFill>
              </a:rPr>
              <a:t> 합의 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6485359" y="3607572"/>
            <a:ext cx="1368153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</a:rPr>
              <a:t>공장 코드</a:t>
            </a:r>
            <a:r>
              <a:rPr lang="en-US" altLang="ko-KR" sz="1000" dirty="0" smtClean="0">
                <a:solidFill>
                  <a:prstClr val="black"/>
                </a:solidFill>
              </a:rPr>
              <a:t>,</a:t>
            </a:r>
            <a:r>
              <a:rPr lang="ko-KR" altLang="en-US" sz="1000" dirty="0" smtClean="0">
                <a:solidFill>
                  <a:prstClr val="black"/>
                </a:solidFill>
              </a:rPr>
              <a:t>팀 코드</a:t>
            </a:r>
            <a:r>
              <a:rPr lang="en-US" altLang="ko-KR" sz="1000" dirty="0" smtClean="0">
                <a:solidFill>
                  <a:prstClr val="black"/>
                </a:solidFill>
              </a:rPr>
              <a:t>,</a:t>
            </a:r>
          </a:p>
          <a:p>
            <a:pPr marL="92075" indent="-92075">
              <a:buFont typeface="Arial" pitchFamily="34" charset="0"/>
              <a:buChar char="•"/>
            </a:pPr>
            <a:r>
              <a:rPr lang="en-US" altLang="ko-KR" sz="1000" dirty="0" smtClean="0">
                <a:solidFill>
                  <a:prstClr val="black"/>
                </a:solidFill>
              </a:rPr>
              <a:t>Part</a:t>
            </a:r>
            <a:r>
              <a:rPr lang="ko-KR" altLang="en-US" sz="1000" dirty="0" smtClean="0">
                <a:solidFill>
                  <a:prstClr val="black"/>
                </a:solidFill>
              </a:rPr>
              <a:t>코드</a:t>
            </a:r>
            <a:r>
              <a:rPr lang="en-US" altLang="ko-KR" sz="1000" dirty="0" smtClean="0">
                <a:solidFill>
                  <a:prstClr val="black"/>
                </a:solidFill>
              </a:rPr>
              <a:t>,W/C </a:t>
            </a:r>
            <a:r>
              <a:rPr lang="ko-KR" altLang="en-US" sz="1000" dirty="0" smtClean="0">
                <a:solidFill>
                  <a:prstClr val="black"/>
                </a:solidFill>
              </a:rPr>
              <a:t>이름 </a:t>
            </a:r>
          </a:p>
        </p:txBody>
      </p:sp>
      <p:sp>
        <p:nvSpPr>
          <p:cNvPr id="26" name="AutoShape 6"/>
          <p:cNvSpPr>
            <a:spLocks noChangeArrowheads="1"/>
          </p:cNvSpPr>
          <p:nvPr/>
        </p:nvSpPr>
        <p:spPr bwMode="auto">
          <a:xfrm>
            <a:off x="7737052" y="5004420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/>
              <a:t>오류발견</a:t>
            </a:r>
            <a:endParaRPr lang="en-US" altLang="ko-KR" sz="1000" dirty="0"/>
          </a:p>
        </p:txBody>
      </p:sp>
      <p:cxnSp>
        <p:nvCxnSpPr>
          <p:cNvPr id="27" name="직선 화살표 연결선 26"/>
          <p:cNvCxnSpPr>
            <a:cxnSpLocks noChangeShapeType="1"/>
            <a:stCxn id="36" idx="2"/>
          </p:cNvCxnSpPr>
          <p:nvPr/>
        </p:nvCxnSpPr>
        <p:spPr bwMode="auto">
          <a:xfrm>
            <a:off x="8241109" y="4716388"/>
            <a:ext cx="1" cy="28803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8" name="직사각형 27"/>
          <p:cNvSpPr/>
          <p:nvPr/>
        </p:nvSpPr>
        <p:spPr>
          <a:xfrm>
            <a:off x="8357567" y="549082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prstClr val="black"/>
                </a:solidFill>
              </a:rPr>
              <a:t>NO</a:t>
            </a:r>
            <a:endParaRPr lang="ko-KR" altLang="en-US" sz="1000" dirty="0" smtClean="0">
              <a:solidFill>
                <a:prstClr val="black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7277447" y="4788396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prstClr val="black"/>
                </a:solidFill>
              </a:rPr>
              <a:t>YES</a:t>
            </a:r>
            <a:endParaRPr lang="ko-KR" altLang="en-US" sz="1000" dirty="0" smtClean="0">
              <a:solidFill>
                <a:prstClr val="black"/>
              </a:solidFill>
            </a:endParaRPr>
          </a:p>
        </p:txBody>
      </p:sp>
      <p:cxnSp>
        <p:nvCxnSpPr>
          <p:cNvPr id="30" name="직선 화살표 연결선 29"/>
          <p:cNvCxnSpPr>
            <a:cxnSpLocks noChangeShapeType="1"/>
          </p:cNvCxnSpPr>
          <p:nvPr/>
        </p:nvCxnSpPr>
        <p:spPr bwMode="auto">
          <a:xfrm>
            <a:off x="8236886" y="5508478"/>
            <a:ext cx="8447" cy="40324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1" name="AutoShape 4"/>
          <p:cNvSpPr>
            <a:spLocks noChangeArrowheads="1"/>
          </p:cNvSpPr>
          <p:nvPr/>
        </p:nvSpPr>
        <p:spPr bwMode="auto">
          <a:xfrm>
            <a:off x="7701048" y="5868516"/>
            <a:ext cx="1080120" cy="432048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5. </a:t>
            </a:r>
            <a:r>
              <a:rPr lang="ko-KR" altLang="en-US" sz="1000" dirty="0" smtClean="0"/>
              <a:t>공지</a:t>
            </a:r>
            <a:r>
              <a:rPr lang="en-US" altLang="ko-KR" sz="1000" dirty="0" smtClean="0"/>
              <a:t>( </a:t>
            </a:r>
            <a:r>
              <a:rPr lang="ko-KR" altLang="en-US" sz="1000" dirty="0" err="1" smtClean="0"/>
              <a:t>노츠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cxnSp>
        <p:nvCxnSpPr>
          <p:cNvPr id="32" name="직선 화살표 연결선 31"/>
          <p:cNvCxnSpPr>
            <a:cxnSpLocks noChangeShapeType="1"/>
            <a:stCxn id="20" idx="2"/>
            <a:endCxn id="13" idx="0"/>
          </p:cNvCxnSpPr>
          <p:nvPr/>
        </p:nvCxnSpPr>
        <p:spPr bwMode="auto">
          <a:xfrm>
            <a:off x="3912335" y="2350750"/>
            <a:ext cx="11750" cy="69332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triangle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3" name="Shape 32"/>
          <p:cNvCxnSpPr>
            <a:stCxn id="20" idx="3"/>
            <a:endCxn id="15" idx="0"/>
          </p:cNvCxnSpPr>
          <p:nvPr/>
        </p:nvCxnSpPr>
        <p:spPr>
          <a:xfrm>
            <a:off x="4613153" y="2129415"/>
            <a:ext cx="2564729" cy="853877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꺾인 연결선 33"/>
          <p:cNvCxnSpPr>
            <a:stCxn id="15" idx="2"/>
            <a:endCxn id="23" idx="1"/>
          </p:cNvCxnSpPr>
          <p:nvPr/>
        </p:nvCxnSpPr>
        <p:spPr>
          <a:xfrm rot="16200000" flipH="1">
            <a:off x="7581728" y="3011491"/>
            <a:ext cx="255532" cy="106322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42"/>
          <p:cNvCxnSpPr>
            <a:stCxn id="26" idx="1"/>
            <a:endCxn id="36" idx="1"/>
          </p:cNvCxnSpPr>
          <p:nvPr/>
        </p:nvCxnSpPr>
        <p:spPr>
          <a:xfrm rot="10800000">
            <a:off x="7565478" y="4500364"/>
            <a:ext cx="171574" cy="756084"/>
          </a:xfrm>
          <a:prstGeom prst="bentConnector3">
            <a:avLst>
              <a:gd name="adj1" fmla="val 233237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7565478" y="4284340"/>
            <a:ext cx="1351260" cy="432048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4.</a:t>
            </a:r>
            <a:r>
              <a:rPr lang="ko-KR" altLang="en-US" sz="1000" dirty="0" smtClean="0"/>
              <a:t>등록확인</a:t>
            </a:r>
            <a:endParaRPr lang="ko-KR" altLang="en-US" sz="1000" dirty="0"/>
          </a:p>
        </p:txBody>
      </p:sp>
      <p:cxnSp>
        <p:nvCxnSpPr>
          <p:cNvPr id="37" name="직선 화살표 연결선 36"/>
          <p:cNvCxnSpPr>
            <a:cxnSpLocks noChangeShapeType="1"/>
            <a:stCxn id="23" idx="3"/>
            <a:endCxn id="36" idx="0"/>
          </p:cNvCxnSpPr>
          <p:nvPr/>
        </p:nvCxnSpPr>
        <p:spPr bwMode="auto">
          <a:xfrm>
            <a:off x="8241108" y="3996308"/>
            <a:ext cx="0" cy="28803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8" name="직선 화살표 연결선 29"/>
          <p:cNvCxnSpPr>
            <a:cxnSpLocks noChangeShapeType="1"/>
            <a:stCxn id="15" idx="3"/>
            <a:endCxn id="39" idx="1"/>
          </p:cNvCxnSpPr>
          <p:nvPr/>
        </p:nvCxnSpPr>
        <p:spPr bwMode="auto">
          <a:xfrm>
            <a:off x="7853512" y="3199314"/>
            <a:ext cx="288031" cy="1022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9" name="AutoShape 46"/>
          <p:cNvSpPr>
            <a:spLocks noChangeArrowheads="1"/>
          </p:cNvSpPr>
          <p:nvPr/>
        </p:nvSpPr>
        <p:spPr bwMode="auto">
          <a:xfrm>
            <a:off x="8141543" y="2988197"/>
            <a:ext cx="936104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/>
              <a:t>PP.01.01.06</a:t>
            </a:r>
          </a:p>
          <a:p>
            <a:r>
              <a:rPr lang="ko-KR" altLang="en-US" sz="1000" dirty="0" smtClean="0"/>
              <a:t>공정생성</a:t>
            </a:r>
            <a:endParaRPr lang="en-US" altLang="ko-KR" sz="1000" dirty="0"/>
          </a:p>
        </p:txBody>
      </p:sp>
    </p:spTree>
    <p:extLst>
      <p:ext uri="{BB962C8B-B14F-4D97-AF65-F5344CB8AC3E}">
        <p14:creationId xmlns="" xmlns:p14="http://schemas.microsoft.com/office/powerpoint/2010/main" val="63109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40819479"/>
              </p:ext>
            </p:extLst>
          </p:nvPr>
        </p:nvGraphicFramePr>
        <p:xfrm>
          <a:off x="668949" y="1389063"/>
          <a:ext cx="8604103" cy="4521168"/>
        </p:xfrm>
        <a:graphic>
          <a:graphicData uri="http://schemas.openxmlformats.org/drawingml/2006/table">
            <a:tbl>
              <a:tblPr/>
              <a:tblGrid>
                <a:gridCol w="570321"/>
                <a:gridCol w="1386782"/>
                <a:gridCol w="1744237"/>
                <a:gridCol w="2923647"/>
                <a:gridCol w="1034584"/>
                <a:gridCol w="944532"/>
              </a:tblGrid>
              <a:tr h="527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45259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W/C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 요청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 기안 발송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W/C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변경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폐쇄에 요청기안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사유 작성 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Control Plan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1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Center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등록 의뢰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코스트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 의뢰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-CO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666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W/C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자료 작성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Master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필요한 기초 자료 작성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설비 구성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 적용 인원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운영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 Shift )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원인 등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176"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Center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등록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등록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전략 기획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KS01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5259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 및 전송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W/C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마스터 등록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Master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자료 등록 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CR01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987"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ERP→POP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전송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등록 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POP Interface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9194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W/C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 확인  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POP W/C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확인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공장 코드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팀 코드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파트 코드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코드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W/C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 확인 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 관리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POP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20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W/C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공지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공지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통한 생성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 공지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 관리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9958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331318"/>
              </p:ext>
            </p:extLst>
          </p:nvPr>
        </p:nvGraphicFramePr>
        <p:xfrm>
          <a:off x="344489" y="20796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796707" y="1119411"/>
            <a:ext cx="259228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Work Center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관련 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T - Code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235252" y="1665658"/>
          <a:ext cx="3816424" cy="2590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344"/>
                <a:gridCol w="2216080"/>
              </a:tblGrid>
              <a:tr h="5033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T- Code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내역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77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CR01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생성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CR02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 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5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CR03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조회 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5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CR85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교체 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5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CR60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작업장 정보 시스템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5163245" y="4429344"/>
            <a:ext cx="4067944" cy="108012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charset="0"/>
              <a:buChar char="•"/>
            </a:pP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Work Center Code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전체는 작업장 정보 시스템에서 검색 </a:t>
            </a:r>
            <a:r>
              <a:rPr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할수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있으며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</a:p>
          <a:p>
            <a:pPr marL="92075" indent="-92075" algn="l">
              <a:lnSpc>
                <a:spcPct val="150000"/>
              </a:lnSpc>
              <a:buFont typeface="Arial" charset="0"/>
              <a:buChar char="•"/>
            </a:pP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Work Center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교체는 거의 실행하지 않으며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</a:p>
          <a:p>
            <a:pPr marL="92075" indent="-92075" algn="l"/>
            <a:r>
              <a:rPr lang="en-US" altLang="ko-KR" sz="14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주로 변경 기능을 실시한다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9" name="그림 8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787" y="1095376"/>
            <a:ext cx="4392488" cy="5235276"/>
          </a:xfrm>
          <a:prstGeom prst="rect">
            <a:avLst/>
          </a:prstGeom>
        </p:spPr>
      </p:pic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5176225" y="5565777"/>
            <a:ext cx="4305300" cy="796925"/>
          </a:xfrm>
          <a:prstGeom prst="roundRect">
            <a:avLst>
              <a:gd name="adj" fmla="val 6868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 algn="l">
              <a:buFont typeface="Arial" pitchFamily="34" charset="0"/>
              <a:buChar char="•"/>
            </a:pPr>
            <a:r>
              <a:rPr kumimoji="1" lang="ko-KR" altLang="en-US" sz="1400" dirty="0" smtClean="0">
                <a:latin typeface="HY견고딕" pitchFamily="18" charset="-127"/>
                <a:ea typeface="HY견고딕" pitchFamily="18" charset="-127"/>
              </a:rPr>
              <a:t> 작업장은 </a:t>
            </a:r>
            <a:r>
              <a:rPr kumimoji="1" lang="ko-KR" altLang="en-US" sz="1400" dirty="0">
                <a:latin typeface="HY견고딕" pitchFamily="18" charset="-127"/>
                <a:ea typeface="HY견고딕" pitchFamily="18" charset="-127"/>
              </a:rPr>
              <a:t>쉽게 생성하면 </a:t>
            </a:r>
            <a:r>
              <a:rPr kumimoji="1" lang="ko-KR" altLang="en-US" sz="1400" dirty="0" err="1">
                <a:latin typeface="HY견고딕" pitchFamily="18" charset="-127"/>
                <a:ea typeface="HY견고딕" pitchFamily="18" charset="-127"/>
              </a:rPr>
              <a:t>안되는</a:t>
            </a:r>
            <a:r>
              <a:rPr kumimoji="1" lang="ko-KR" altLang="en-US" sz="14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400" dirty="0" smtClean="0">
                <a:latin typeface="HY견고딕" pitchFamily="18" charset="-127"/>
                <a:ea typeface="HY견고딕" pitchFamily="18" charset="-127"/>
              </a:rPr>
              <a:t>항목이므로</a:t>
            </a:r>
            <a:endParaRPr kumimoji="1"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 algn="l"/>
            <a:r>
              <a:rPr kumimoji="1" lang="ko-KR" altLang="en-US" sz="1400" dirty="0" smtClean="0">
                <a:latin typeface="HY견고딕" pitchFamily="18" charset="-127"/>
                <a:ea typeface="HY견고딕" pitchFamily="18" charset="-127"/>
              </a:rPr>
              <a:t>  변경</a:t>
            </a:r>
            <a:r>
              <a:rPr kumimoji="1" lang="en-US" altLang="ko-KR" sz="1400" dirty="0">
                <a:latin typeface="HY견고딕" pitchFamily="18" charset="-127"/>
                <a:ea typeface="HY견고딕" pitchFamily="18" charset="-127"/>
              </a:rPr>
              <a:t>/</a:t>
            </a:r>
            <a:r>
              <a:rPr kumimoji="1" lang="ko-KR" altLang="en-US" sz="1400" dirty="0">
                <a:latin typeface="HY견고딕" pitchFamily="18" charset="-127"/>
                <a:ea typeface="HY견고딕" pitchFamily="18" charset="-127"/>
              </a:rPr>
              <a:t>조회 </a:t>
            </a:r>
            <a:r>
              <a:rPr kumimoji="1" lang="ko-KR" altLang="en-US" sz="1400" dirty="0" smtClean="0">
                <a:latin typeface="HY견고딕" pitchFamily="18" charset="-127"/>
                <a:ea typeface="HY견고딕" pitchFamily="18" charset="-127"/>
              </a:rPr>
              <a:t>기준으로 학습</a:t>
            </a:r>
            <a:endParaRPr kumimoji="1"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3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84740426"/>
              </p:ext>
            </p:extLst>
          </p:nvPr>
        </p:nvGraphicFramePr>
        <p:xfrm>
          <a:off x="344489" y="28416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그림 9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970" y="1182621"/>
            <a:ext cx="4176465" cy="3024336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4721138" y="1192560"/>
            <a:ext cx="1008112" cy="36004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플랜트 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907344" y="1582419"/>
          <a:ext cx="3600400" cy="1222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9758"/>
                <a:gridCol w="2090642"/>
              </a:tblGrid>
              <a:tr h="3077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플랜트 코드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내역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6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1100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본사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1200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광주 공장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1300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창원 공장 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4753389" y="2930691"/>
            <a:ext cx="3995936" cy="36004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작업장 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자릿수 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8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개 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코드 체계 참조하여 구성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855214" y="3352800"/>
            <a:ext cx="4060186" cy="36004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4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워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크 센터 범주 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: “0001”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기계 단위로 구성   </a:t>
            </a:r>
          </a:p>
        </p:txBody>
      </p:sp>
      <p:pic>
        <p:nvPicPr>
          <p:cNvPr id="15" name="그림 14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85031" y="3712840"/>
            <a:ext cx="2304257" cy="122413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4713682" y="5728692"/>
            <a:ext cx="4544618" cy="93610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복사 원본 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기존 워크 센터를 참조하여 </a:t>
            </a:r>
            <a:r>
              <a:rPr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만들수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도 있음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(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복사 기능과 비슷하며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기존 워크 센터 </a:t>
            </a:r>
            <a:r>
              <a:rPr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필드값과의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14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2075" indent="-92075"/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상이한 필드를 수정하여 저장을 하면 됨</a:t>
            </a:r>
            <a:r>
              <a:rPr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17" name="그림 16" descr="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849" y="4174705"/>
            <a:ext cx="4104456" cy="2369244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 bwMode="auto">
          <a:xfrm>
            <a:off x="4559678" y="1214873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4527426" y="2962943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타원 19"/>
          <p:cNvSpPr/>
          <p:nvPr/>
        </p:nvSpPr>
        <p:spPr bwMode="auto">
          <a:xfrm>
            <a:off x="4547304" y="3352800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타원 20"/>
          <p:cNvSpPr/>
          <p:nvPr/>
        </p:nvSpPr>
        <p:spPr bwMode="auto">
          <a:xfrm>
            <a:off x="4535758" y="5813902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타원 21"/>
          <p:cNvSpPr/>
          <p:nvPr/>
        </p:nvSpPr>
        <p:spPr bwMode="auto">
          <a:xfrm>
            <a:off x="181389" y="2121160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181389" y="2409192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201267" y="2920752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 bwMode="auto">
          <a:xfrm>
            <a:off x="201267" y="4105132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391026" y="5029887"/>
            <a:ext cx="52863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kumimoji="1"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en-US" altLang="ko-KR" dirty="0" smtClean="0">
                <a:latin typeface="HY견고딕" pitchFamily="18" charset="-127"/>
                <a:ea typeface="HY견고딕" pitchFamily="18" charset="-127"/>
              </a:rPr>
              <a:t>W.C</a:t>
            </a:r>
            <a:r>
              <a:rPr kumimoji="1" lang="ko-KR" altLang="en-US" dirty="0" smtClean="0">
                <a:latin typeface="HY견고딕" pitchFamily="18" charset="-127"/>
                <a:ea typeface="HY견고딕" pitchFamily="18" charset="-127"/>
              </a:rPr>
              <a:t>의 생산능력 범주를 지정하는 필드로 기계와 노동으로 구분하여 입력</a:t>
            </a:r>
            <a:r>
              <a:rPr kumimoji="1" lang="en-US" altLang="ko-KR" dirty="0" smtClean="0"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algn="l"/>
            <a:r>
              <a:rPr kumimoji="1" lang="en-US" altLang="ko-KR" dirty="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kumimoji="1" lang="ko-KR" altLang="en-US" dirty="0" smtClean="0">
                <a:latin typeface="HY견고딕" pitchFamily="18" charset="-127"/>
                <a:ea typeface="HY견고딕" pitchFamily="18" charset="-127"/>
              </a:rPr>
              <a:t>당사의 경우에는 대부분 </a:t>
            </a:r>
            <a:r>
              <a:rPr kumimoji="1" lang="ko-KR" altLang="en-US" dirty="0" err="1" smtClean="0">
                <a:latin typeface="HY견고딕" pitchFamily="18" charset="-127"/>
                <a:ea typeface="HY견고딕" pitchFamily="18" charset="-127"/>
              </a:rPr>
              <a:t>주생산</a:t>
            </a:r>
            <a:r>
              <a:rPr kumimoji="1" lang="ko-KR" altLang="en-US" dirty="0" smtClean="0">
                <a:latin typeface="HY견고딕" pitchFamily="18" charset="-127"/>
                <a:ea typeface="HY견고딕" pitchFamily="18" charset="-127"/>
              </a:rPr>
              <a:t> 능력이 기계이므로 기계를 지정한다</a:t>
            </a:r>
            <a:r>
              <a:rPr kumimoji="1" lang="en-US" altLang="ko-KR" dirty="0" smtClean="0"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018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84740426"/>
              </p:ext>
            </p:extLst>
          </p:nvPr>
        </p:nvGraphicFramePr>
        <p:xfrm>
          <a:off x="344489" y="28416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272480" y="1466200"/>
          <a:ext cx="9361040" cy="47892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/>
                <a:gridCol w="936104"/>
                <a:gridCol w="936104"/>
                <a:gridCol w="936104"/>
                <a:gridCol w="936104"/>
                <a:gridCol w="936104"/>
                <a:gridCol w="936104"/>
                <a:gridCol w="936104"/>
                <a:gridCol w="936104"/>
                <a:gridCol w="936104"/>
              </a:tblGrid>
              <a:tr h="28961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</a:rPr>
                        <a:t>제조 부문</a:t>
                      </a:r>
                      <a:endParaRPr lang="en-US" sz="900" b="0" i="0" u="none" strike="noStrike" baseline="0" dirty="0">
                        <a:solidFill>
                          <a:schemeClr val="tx1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baseline="0" dirty="0">
                          <a:solidFill>
                            <a:schemeClr val="tx1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 baseline="0" dirty="0">
                          <a:solidFill>
                            <a:schemeClr val="tx1"/>
                          </a:solidFill>
                          <a:latin typeface="맑은 고딕"/>
                        </a:rPr>
                        <a:t>자리</a:t>
                      </a:r>
                    </a:p>
                  </a:txBody>
                  <a:tcPr marL="8214" marR="8214" marT="7582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</a:tr>
              <a:tr h="28366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생산부문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기술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혁신부문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T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품질경영부문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Q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생산지원부문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</a:tr>
              <a:tr h="29317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제조 공정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자리</a:t>
                      </a:r>
                    </a:p>
                  </a:txBody>
                  <a:tcPr marL="8214" marR="8214" marT="7582" marB="0"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marL="99060" marR="99060" anchor="ctr"/>
                </a:tc>
              </a:tr>
              <a:tr h="30268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주조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연분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연도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13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연도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21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화성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</a:tr>
              <a:tr h="3043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건조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절단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23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산전 조립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산전 완성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baseline="0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  <a:r>
                        <a:rPr lang="ko-KR" altLang="en-US" sz="9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조립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완성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</a:tr>
              <a:tr h="3043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  <a:r>
                        <a:rPr lang="en-US" altLang="ko-KR" sz="9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/CGS</a:t>
                      </a:r>
                      <a:r>
                        <a:rPr lang="ko-KR" altLang="en-US" sz="9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조립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43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VGS/CGS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완성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44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차량 조립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차량 완성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52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214" marR="8214" marT="7582" marB="0" anchor="ctr"/>
                </a:tc>
              </a:tr>
              <a:tr h="3043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Strip 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11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 조립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21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충전</a:t>
                      </a: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31</a:t>
                      </a: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 조립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완성포장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51</a:t>
                      </a:r>
                    </a:p>
                  </a:txBody>
                  <a:tcPr marL="8214" marR="8214" marT="7582" marB="0" anchor="ctr"/>
                </a:tc>
              </a:tr>
              <a:tr h="2843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출하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61</a:t>
                      </a: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8214" marR="8214" marT="758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7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제조 용도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자리 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5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차량 주조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A20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0319" marR="10319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차량 주조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A35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차량주조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A60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13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이륜용 주조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14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주조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산전 자동 주조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산전 </a:t>
                      </a:r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웰츠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주조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산전 지게차 </a:t>
                      </a:r>
                      <a:r>
                        <a:rPr lang="en-US" altLang="ko-KR" sz="9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D/C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산전 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  <a:r>
                        <a:rPr lang="en-US" altLang="ko-KR" sz="9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D/C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42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산전 </a:t>
                      </a:r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반자동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주조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759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기타 엑셀  참조 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(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582" marR="7582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81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제조 구분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자리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8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주조 반제품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연도 반제품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P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화성 반제품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B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절단 반제품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조립 반제품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A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9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완성 완제품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F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라인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자리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0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공통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00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No.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214" marR="8214" marT="758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" name="제목 160"/>
          <p:cNvSpPr>
            <a:spLocks noGrp="1"/>
          </p:cNvSpPr>
          <p:nvPr>
            <p:ph type="title"/>
          </p:nvPr>
        </p:nvSpPr>
        <p:spPr>
          <a:xfrm>
            <a:off x="273050" y="1016897"/>
            <a:ext cx="6984206" cy="409423"/>
          </a:xfrm>
        </p:spPr>
        <p:txBody>
          <a:bodyPr/>
          <a:lstStyle/>
          <a:p>
            <a:r>
              <a:rPr lang="ko-KR" altLang="en-US" dirty="0" smtClean="0"/>
              <a:t>작업장 </a:t>
            </a:r>
            <a:r>
              <a:rPr lang="en-US" altLang="ko-KR" dirty="0" smtClean="0"/>
              <a:t>( W/C ) </a:t>
            </a:r>
            <a:r>
              <a:rPr lang="ko-KR" altLang="en-US" dirty="0" smtClean="0"/>
              <a:t>코드체계구성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94018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87380463"/>
              </p:ext>
            </p:extLst>
          </p:nvPr>
        </p:nvGraphicFramePr>
        <p:xfrm>
          <a:off x="344489" y="369890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그림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203" y="1255043"/>
            <a:ext cx="4248472" cy="532859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5078905" y="1324628"/>
            <a:ext cx="4624771" cy="36004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“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생산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_2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공장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1</a:t>
            </a: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차조립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_23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라인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”</a:t>
            </a:r>
          </a:p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*NAMING RULE: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생산 또는 </a:t>
            </a: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업체명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_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공정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_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라인</a:t>
            </a:r>
          </a:p>
        </p:txBody>
      </p:sp>
      <p:sp>
        <p:nvSpPr>
          <p:cNvPr id="5" name="타원 4"/>
          <p:cNvSpPr/>
          <p:nvPr/>
        </p:nvSpPr>
        <p:spPr bwMode="auto">
          <a:xfrm>
            <a:off x="4864324" y="126587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" name="타원 5"/>
          <p:cNvSpPr/>
          <p:nvPr/>
        </p:nvSpPr>
        <p:spPr bwMode="auto">
          <a:xfrm>
            <a:off x="4864325" y="1995589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1955130" y="228240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078900" y="1939347"/>
            <a:ext cx="2911002" cy="36004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“P10” </a:t>
            </a: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생산팀</a:t>
            </a:r>
            <a:endParaRPr lang="en-US" altLang="ko-KR" sz="1400" dirty="0" smtClean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9" name="그림 8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2730" y="2465991"/>
            <a:ext cx="1368153" cy="72008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6582892" y="2465991"/>
            <a:ext cx="2448272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dirty="0" err="1" smtClean="0">
                <a:solidFill>
                  <a:prstClr val="black"/>
                </a:solidFill>
                <a:latin typeface="+mn-ea"/>
              </a:rPr>
              <a:t>생산팀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 관리 </a:t>
            </a:r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생산 현장 작업장</a:t>
            </a:r>
            <a:endParaRPr lang="en-US" altLang="ko-KR" dirty="0" smtClean="0">
              <a:solidFill>
                <a:prstClr val="black"/>
              </a:solidFill>
              <a:latin typeface="+mn-ea"/>
            </a:endParaRPr>
          </a:p>
          <a:p>
            <a:pPr marL="92075" indent="-92075"/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             (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전체 </a:t>
            </a:r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P 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코드</a:t>
            </a:r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6457767" y="2898039"/>
            <a:ext cx="223224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자재 관리 </a:t>
            </a:r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외주  작업장</a:t>
            </a:r>
            <a:endParaRPr lang="en-US" altLang="ko-KR" dirty="0" smtClean="0">
              <a:solidFill>
                <a:prstClr val="black"/>
              </a:solidFill>
              <a:latin typeface="+mn-ea"/>
            </a:endParaRPr>
          </a:p>
          <a:p>
            <a:pPr marL="92075" indent="-92075"/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             (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전체 </a:t>
            </a:r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M 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코드</a:t>
            </a:r>
            <a:r>
              <a:rPr lang="en-US" altLang="ko-KR" dirty="0" smtClean="0">
                <a:solidFill>
                  <a:prstClr val="black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070724" y="3402095"/>
            <a:ext cx="3528392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charset="0"/>
              <a:buChar char="•"/>
            </a:pP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워크 센터 </a:t>
            </a:r>
            <a:r>
              <a:rPr lang="ko-KR" altLang="en-US" dirty="0" err="1" smtClean="0">
                <a:solidFill>
                  <a:prstClr val="black"/>
                </a:solidFill>
                <a:latin typeface="+mn-ea"/>
              </a:rPr>
              <a:t>관리팀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dirty="0" err="1" smtClean="0">
                <a:solidFill>
                  <a:prstClr val="black"/>
                </a:solidFill>
                <a:latin typeface="+mn-ea"/>
              </a:rPr>
              <a:t>추가시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 전산실 통보  추가로 </a:t>
            </a:r>
            <a:endParaRPr lang="en-US" altLang="ko-KR" dirty="0" smtClean="0">
              <a:solidFill>
                <a:prstClr val="black"/>
              </a:solidFill>
              <a:latin typeface="+mn-ea"/>
            </a:endParaRPr>
          </a:p>
          <a:p>
            <a:pPr marL="92075" indent="-92075">
              <a:lnSpc>
                <a:spcPct val="150000"/>
              </a:lnSpc>
            </a:pPr>
            <a:r>
              <a:rPr lang="ko-KR" altLang="en-US" dirty="0" smtClean="0">
                <a:solidFill>
                  <a:prstClr val="black"/>
                </a:solidFill>
                <a:latin typeface="+mn-ea"/>
              </a:rPr>
              <a:t>  설정하여야 한다 </a:t>
            </a:r>
          </a:p>
        </p:txBody>
      </p:sp>
      <p:sp>
        <p:nvSpPr>
          <p:cNvPr id="13" name="타원 12"/>
          <p:cNvSpPr/>
          <p:nvPr/>
        </p:nvSpPr>
        <p:spPr bwMode="auto">
          <a:xfrm>
            <a:off x="1244676" y="311762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4893200" y="391577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pic>
        <p:nvPicPr>
          <p:cNvPr id="15" name="그림 14" descr="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69954" y="4449212"/>
            <a:ext cx="2105025" cy="203835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5142731" y="3786398"/>
            <a:ext cx="3600400" cy="49394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“009”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전체직무리스트 유형</a:t>
            </a:r>
          </a:p>
        </p:txBody>
      </p:sp>
      <p:sp>
        <p:nvSpPr>
          <p:cNvPr id="17" name="타원 16"/>
          <p:cNvSpPr/>
          <p:nvPr/>
        </p:nvSpPr>
        <p:spPr bwMode="auto">
          <a:xfrm>
            <a:off x="1235050" y="3655190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31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67173377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그림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203" y="1226468"/>
            <a:ext cx="4248472" cy="532859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4976828" y="1956226"/>
            <a:ext cx="5885613" cy="36004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                 백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n-ea"/>
              </a:rPr>
              <a:t>플러시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Check</a:t>
            </a:r>
          </a:p>
          <a:p>
            <a:pPr marL="228600" lvl="0" indent="-228600" algn="l"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+mn-ea"/>
                <a:cs typeface="윤고딕130"/>
              </a:rPr>
              <a:t>- Back flush ?</a:t>
            </a:r>
          </a:p>
          <a:p>
            <a:pPr marL="228600" lvl="0" indent="-228600" algn="l"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tx1"/>
                </a:solidFill>
                <a:latin typeface="+mn-ea"/>
                <a:cs typeface="윤고딕130"/>
              </a:rPr>
              <a:t>생산실적을 처리하는 단계에서 소요 원부자재의 사용량이</a:t>
            </a:r>
            <a:endParaRPr lang="en-US" altLang="ko-KR" sz="1400" dirty="0" smtClean="0">
              <a:solidFill>
                <a:schemeClr val="tx1"/>
              </a:solidFill>
              <a:latin typeface="+mn-ea"/>
              <a:cs typeface="윤고딕130"/>
            </a:endParaRPr>
          </a:p>
          <a:p>
            <a:pPr marL="228600" lvl="0" indent="-228600" algn="l"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tx1"/>
                </a:solidFill>
                <a:latin typeface="+mn-ea"/>
                <a:cs typeface="윤고딕130"/>
              </a:rPr>
              <a:t>창고에서 자동으로 소모되는 방식</a:t>
            </a:r>
            <a:endParaRPr lang="en-US" altLang="ko-KR" sz="1400" dirty="0" smtClean="0">
              <a:solidFill>
                <a:schemeClr val="tx1"/>
              </a:solidFill>
              <a:latin typeface="+mn-ea"/>
              <a:cs typeface="윤고딕130"/>
            </a:endParaRPr>
          </a:p>
          <a:p>
            <a:pPr marL="92075" indent="-92075" algn="l">
              <a:lnSpc>
                <a:spcPct val="150000"/>
              </a:lnSpc>
            </a:pP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 </a:t>
            </a:r>
          </a:p>
        </p:txBody>
      </p:sp>
      <p:sp>
        <p:nvSpPr>
          <p:cNvPr id="5" name="타원 4"/>
          <p:cNvSpPr/>
          <p:nvPr/>
        </p:nvSpPr>
        <p:spPr bwMode="auto">
          <a:xfrm>
            <a:off x="4744192" y="1397617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356697" y="379950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976572" y="2895181"/>
            <a:ext cx="567303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백 </a:t>
            </a: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플러시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우선 순위 </a:t>
            </a:r>
            <a:endParaRPr lang="en-US" altLang="ko-KR" sz="1400" dirty="0" smtClean="0">
              <a:solidFill>
                <a:prstClr val="black"/>
              </a:solidFill>
              <a:latin typeface="+mn-ea"/>
            </a:endParaRPr>
          </a:p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자재 마스터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워크 센터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공정 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3</a:t>
            </a: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곳이전부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안 찍어 있으며</a:t>
            </a:r>
            <a:endParaRPr lang="en-US" altLang="ko-KR" sz="1400" dirty="0" smtClean="0">
              <a:solidFill>
                <a:prstClr val="black"/>
              </a:solidFill>
              <a:latin typeface="+mn-ea"/>
            </a:endParaRPr>
          </a:p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자동 출고가 되지 않음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.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</a:t>
            </a:r>
          </a:p>
        </p:txBody>
      </p:sp>
      <p:sp>
        <p:nvSpPr>
          <p:cNvPr id="9" name="타원 8"/>
          <p:cNvSpPr/>
          <p:nvPr/>
        </p:nvSpPr>
        <p:spPr bwMode="auto">
          <a:xfrm>
            <a:off x="4782692" y="5042892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5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070723" y="5264209"/>
            <a:ext cx="3744416" cy="36004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“ ZPP1” </a:t>
            </a: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세방전지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내부생산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기계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+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노무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 marL="92075" indent="-92075" algn="l">
              <a:lnSpc>
                <a:spcPct val="150000"/>
              </a:lnSpc>
            </a:pP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표준값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키 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값들을 미리 설정하여 생산 계획 및 원가에 연결 한 키    </a:t>
            </a:r>
          </a:p>
        </p:txBody>
      </p:sp>
      <p:pic>
        <p:nvPicPr>
          <p:cNvPr id="11" name="그림 10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4380" y="4322812"/>
            <a:ext cx="2232248" cy="2132856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12" name="타원 11"/>
          <p:cNvSpPr/>
          <p:nvPr/>
        </p:nvSpPr>
        <p:spPr bwMode="auto">
          <a:xfrm>
            <a:off x="1686348" y="4250804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5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0070" y="1373572"/>
            <a:ext cx="9255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1425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99970" y="649945"/>
            <a:ext cx="2088232" cy="432048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2075" indent="-920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kern="0" dirty="0" err="1" smtClean="0">
                <a:latin typeface="HY헤드라인M" pitchFamily="18" charset="-127"/>
                <a:ea typeface="HY헤드라인M" pitchFamily="18" charset="-127"/>
              </a:rPr>
              <a:t>표준값</a:t>
            </a:r>
            <a:r>
              <a:rPr lang="ko-KR" altLang="en-US" sz="1400" kern="0" dirty="0" smtClean="0">
                <a:latin typeface="HY헤드라인M" pitchFamily="18" charset="-127"/>
                <a:ea typeface="HY헤드라인M" pitchFamily="18" charset="-127"/>
              </a:rPr>
              <a:t> 키에 대한 설명</a:t>
            </a:r>
            <a:endParaRPr lang="ko-KR" altLang="en-US" sz="1400" kern="0" dirty="0" smtClean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395536" y="1124744"/>
          <a:ext cx="8568953" cy="5475904"/>
        </p:xfrm>
        <a:graphic>
          <a:graphicData uri="http://schemas.openxmlformats.org/drawingml/2006/table">
            <a:tbl>
              <a:tblPr firstRow="1" bandRow="1"/>
              <a:tblGrid>
                <a:gridCol w="1440160"/>
                <a:gridCol w="1800200"/>
                <a:gridCol w="1728192"/>
                <a:gridCol w="1296144"/>
                <a:gridCol w="2304257"/>
              </a:tblGrid>
              <a:tr h="544254">
                <a:tc>
                  <a:txBody>
                    <a:bodyPr/>
                    <a:lstStyle>
                      <a:lvl1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표준 값 키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설명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생산 계획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원가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 b="1">
                          <a:solidFill>
                            <a:schemeClr val="lt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비고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644913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ZMM0 (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자재 사용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l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smtClean="0">
                          <a:solidFill>
                            <a:srgbClr val="0000FF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표준 값 없음 </a:t>
                      </a:r>
                      <a:endParaRPr lang="en-US" altLang="ko-KR" sz="1100" b="0" dirty="0" smtClean="0">
                        <a:solidFill>
                          <a:srgbClr val="0000FF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부대품에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사용 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생산 </a:t>
                      </a:r>
                      <a:r>
                        <a:rPr lang="en-US" altLang="ko-KR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Capa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공장 달력 필수 값만 입력 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안함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583758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ZMM1 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자재 사용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l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외주 생산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외주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임가공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연부품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생산 </a:t>
                      </a:r>
                      <a:r>
                        <a:rPr lang="en-US" altLang="ko-KR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Capa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공장 달력 필수 값만 입력 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단가 만 사용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813091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ZPP0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l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세방전지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표준값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없음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생산 </a:t>
                      </a:r>
                      <a:r>
                        <a:rPr lang="en-US" altLang="ko-KR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Capa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공장 달력 필수 값만 입력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안함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기본 탭에서 제어키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PP05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입력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원가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관련없음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광주 공장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출하용이용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583758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ZPP1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세방전지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내부 생산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기계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+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노무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가지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엑티비티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값 사용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설비 와 사람이 동시에 있는 표준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583758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ZPP2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세반전지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내부 생산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기계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기계만 가동하고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투입 인원이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없는  숙성 공정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544254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ZPP3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세방전지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공정외주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안함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기계는 없고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임가공만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있는것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583758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ZPP4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세방전지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공정외주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기계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+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외주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공정에 아웃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소싱이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있는것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(10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공정은 별도 작업 계획 수립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591066"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ZPP9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>
                        <a:buFont typeface="Arial" pitchFamily="34" charset="0"/>
                        <a:buNone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세방전지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대기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스케즐용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안함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1pPr>
                      <a:lvl2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2pPr>
                      <a:lvl3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3pPr>
                      <a:lvl4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4pPr>
                      <a:lvl5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5pPr>
                      <a:lvl6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6pPr>
                      <a:lvl7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7pPr>
                      <a:lvl8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8pPr>
                      <a:lvl9pPr>
                        <a:defRPr>
                          <a:solidFill>
                            <a:schemeClr val="dk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스케즐용만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사용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에이징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기본값 탭 제어키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PP05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7" name="그림 6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12991" y="38500"/>
            <a:ext cx="2323506" cy="281443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19886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80346066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그림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577" y="1207418"/>
            <a:ext cx="4464496" cy="5256584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 bwMode="auto">
          <a:xfrm>
            <a:off x="1733964" y="2673610"/>
            <a:ext cx="288032" cy="28803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610225" y="2029273"/>
            <a:ext cx="4295775" cy="79208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  <a:buFont typeface="Arial" charset="0"/>
              <a:buChar char="•"/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“PP01” </a:t>
            </a:r>
            <a:r>
              <a:rPr lang="ko-KR" altLang="en-US" sz="1400" dirty="0" err="1" smtClean="0">
                <a:solidFill>
                  <a:prstClr val="black"/>
                </a:solidFill>
                <a:latin typeface="+mn-ea"/>
              </a:rPr>
              <a:t>입력할것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  </a:t>
            </a:r>
          </a:p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   - PP01 :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공정 내부에서 생성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처리</a:t>
            </a:r>
            <a:endParaRPr lang="en-US" altLang="ko-KR" sz="1400" dirty="0" smtClean="0">
              <a:solidFill>
                <a:prstClr val="black"/>
              </a:solidFill>
              <a:latin typeface="+mn-ea"/>
            </a:endParaRPr>
          </a:p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   - PP05 :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원가 측면에 사용하지 않음</a:t>
            </a:r>
            <a:endParaRPr lang="en-US" altLang="ko-KR" sz="1400" dirty="0" smtClean="0">
              <a:solidFill>
                <a:prstClr val="black"/>
              </a:solidFill>
              <a:latin typeface="+mn-ea"/>
            </a:endParaRPr>
          </a:p>
          <a:p>
            <a:pPr marL="92075" indent="-92075" algn="l"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              (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광주공장 출하만 사용하는 제어키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)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 </a:t>
            </a:r>
          </a:p>
        </p:txBody>
      </p:sp>
      <p:sp>
        <p:nvSpPr>
          <p:cNvPr id="6" name="타원 5"/>
          <p:cNvSpPr/>
          <p:nvPr/>
        </p:nvSpPr>
        <p:spPr bwMode="auto">
          <a:xfrm>
            <a:off x="5353464" y="1857374"/>
            <a:ext cx="218661" cy="24765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1835226" y="487022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오른쪽 중괄호 7"/>
          <p:cNvSpPr/>
          <p:nvPr/>
        </p:nvSpPr>
        <p:spPr>
          <a:xfrm>
            <a:off x="1524001" y="4552953"/>
            <a:ext cx="247650" cy="876299"/>
          </a:xfrm>
          <a:prstGeom prst="rightBrace">
            <a:avLst>
              <a:gd name="adj1" fmla="val 5717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5340425" y="330812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610225" y="3162419"/>
            <a:ext cx="3504059" cy="79208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시간 단위 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: Min</a:t>
            </a:r>
          </a:p>
          <a:p>
            <a:pPr marL="92075" indent="-92075" algn="l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공정 외주단가 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: KRW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  </a:t>
            </a:r>
          </a:p>
        </p:txBody>
      </p:sp>
    </p:spTree>
    <p:extLst>
      <p:ext uri="{BB962C8B-B14F-4D97-AF65-F5344CB8AC3E}">
        <p14:creationId xmlns="" xmlns:p14="http://schemas.microsoft.com/office/powerpoint/2010/main" val="10745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10075217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" name="클립 아트 개체 틀 4" descr="imb_.bmp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744" y="1187449"/>
            <a:ext cx="3966320" cy="5281612"/>
          </a:xfrm>
          <a:prstGeom prst="rect">
            <a:avLst/>
          </a:prstGeom>
        </p:spPr>
      </p:pic>
      <p:sp>
        <p:nvSpPr>
          <p:cNvPr id="12" name="타원 11"/>
          <p:cNvSpPr/>
          <p:nvPr/>
        </p:nvSpPr>
        <p:spPr bwMode="auto">
          <a:xfrm>
            <a:off x="1743490" y="2676525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1263725" y="3050951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52875" y="5743575"/>
            <a:ext cx="314325" cy="3619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374602" y="1557174"/>
            <a:ext cx="5531398" cy="289528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ko-KR" altLang="en-US" sz="1400" dirty="0">
                <a:latin typeface="+mn-ea"/>
                <a:ea typeface="+mn-ea"/>
              </a:rPr>
              <a:t>생산능력</a:t>
            </a:r>
          </a:p>
          <a:p>
            <a:pPr algn="l"/>
            <a:endParaRPr kumimoji="1" lang="ko-KR" altLang="en-US" sz="1400" dirty="0">
              <a:latin typeface="+mn-ea"/>
              <a:ea typeface="+mn-ea"/>
            </a:endParaRPr>
          </a:p>
          <a:p>
            <a:pPr algn="l"/>
            <a:r>
              <a:rPr kumimoji="1" lang="ko-KR" altLang="en-US" sz="1400" dirty="0">
                <a:latin typeface="+mn-ea"/>
                <a:ea typeface="+mn-ea"/>
              </a:rPr>
              <a:t> </a:t>
            </a:r>
            <a:r>
              <a:rPr kumimoji="1" lang="en-US" altLang="ko-KR" sz="1400" dirty="0">
                <a:latin typeface="+mn-ea"/>
                <a:ea typeface="+mn-ea"/>
              </a:rPr>
              <a:t>1. </a:t>
            </a:r>
            <a:r>
              <a:rPr kumimoji="1" lang="ko-KR" altLang="en-US" sz="1400" dirty="0">
                <a:latin typeface="+mn-ea"/>
                <a:ea typeface="+mn-ea"/>
              </a:rPr>
              <a:t>생산능력 </a:t>
            </a:r>
            <a:r>
              <a:rPr kumimoji="1" lang="ko-KR" altLang="en-US" sz="1400" dirty="0" smtClean="0">
                <a:latin typeface="+mn-ea"/>
                <a:ea typeface="+mn-ea"/>
              </a:rPr>
              <a:t>범주 </a:t>
            </a:r>
            <a:r>
              <a:rPr kumimoji="1" lang="en-US" altLang="ko-KR" sz="1400" dirty="0" smtClean="0">
                <a:latin typeface="+mn-ea"/>
                <a:ea typeface="+mn-ea"/>
              </a:rPr>
              <a:t>: “001” </a:t>
            </a:r>
            <a:r>
              <a:rPr kumimoji="1" lang="ko-KR" altLang="en-US" sz="1400" dirty="0" smtClean="0">
                <a:latin typeface="+mn-ea"/>
                <a:ea typeface="+mn-ea"/>
              </a:rPr>
              <a:t>기계만</a:t>
            </a:r>
            <a:endParaRPr kumimoji="1" lang="ko-KR" altLang="en-US" sz="1400" dirty="0">
              <a:latin typeface="+mn-ea"/>
              <a:ea typeface="+mn-ea"/>
            </a:endParaRPr>
          </a:p>
          <a:p>
            <a:pPr algn="l"/>
            <a:r>
              <a:rPr kumimoji="1" lang="ko-KR" altLang="en-US" sz="1400" dirty="0">
                <a:latin typeface="+mn-ea"/>
                <a:ea typeface="+mn-ea"/>
              </a:rPr>
              <a:t>   </a:t>
            </a:r>
            <a:r>
              <a:rPr kumimoji="1" lang="en-US" altLang="ko-KR" sz="1400" dirty="0">
                <a:latin typeface="+mn-ea"/>
                <a:ea typeface="+mn-ea"/>
              </a:rPr>
              <a:t>W.C</a:t>
            </a:r>
            <a:r>
              <a:rPr kumimoji="1" lang="ko-KR" altLang="en-US" sz="1400" dirty="0">
                <a:latin typeface="+mn-ea"/>
                <a:ea typeface="+mn-ea"/>
              </a:rPr>
              <a:t>의 생산능력 범주를 지정하는 필드로 기계와 노동으로 </a:t>
            </a:r>
            <a:r>
              <a:rPr kumimoji="1" lang="ko-KR" altLang="en-US" sz="1400" dirty="0" smtClean="0">
                <a:latin typeface="+mn-ea"/>
                <a:ea typeface="+mn-ea"/>
              </a:rPr>
              <a:t> </a:t>
            </a:r>
            <a:endParaRPr kumimoji="1" lang="en-US" altLang="ko-KR" sz="1400" dirty="0" smtClean="0">
              <a:latin typeface="+mn-ea"/>
              <a:ea typeface="+mn-ea"/>
            </a:endParaRPr>
          </a:p>
          <a:p>
            <a:pPr algn="l"/>
            <a:r>
              <a:rPr kumimoji="1" lang="en-US" altLang="ko-KR" sz="1400" dirty="0" smtClean="0">
                <a:latin typeface="+mn-ea"/>
                <a:ea typeface="+mn-ea"/>
              </a:rPr>
              <a:t>  </a:t>
            </a:r>
            <a:r>
              <a:rPr kumimoji="1" lang="ko-KR" altLang="en-US" sz="1400" dirty="0" smtClean="0">
                <a:latin typeface="+mn-ea"/>
                <a:ea typeface="+mn-ea"/>
              </a:rPr>
              <a:t>구분하여 </a:t>
            </a:r>
            <a:r>
              <a:rPr kumimoji="1" lang="ko-KR" altLang="en-US" sz="1400" dirty="0">
                <a:latin typeface="+mn-ea"/>
                <a:ea typeface="+mn-ea"/>
              </a:rPr>
              <a:t>입력</a:t>
            </a:r>
            <a:r>
              <a:rPr kumimoji="1" lang="en-US" altLang="ko-KR" sz="1400" dirty="0">
                <a:latin typeface="+mn-ea"/>
                <a:ea typeface="+mn-ea"/>
              </a:rPr>
              <a:t>.</a:t>
            </a:r>
          </a:p>
          <a:p>
            <a:pPr algn="l"/>
            <a:r>
              <a:rPr kumimoji="1" lang="en-US" altLang="ko-KR" sz="1400" dirty="0">
                <a:latin typeface="+mn-ea"/>
                <a:ea typeface="+mn-ea"/>
              </a:rPr>
              <a:t>  </a:t>
            </a:r>
            <a:r>
              <a:rPr kumimoji="1" lang="ko-KR" altLang="en-US" sz="1400" dirty="0">
                <a:latin typeface="+mn-ea"/>
                <a:ea typeface="+mn-ea"/>
              </a:rPr>
              <a:t>당사의 경우에는 대부분 </a:t>
            </a:r>
            <a:r>
              <a:rPr kumimoji="1" lang="ko-KR" altLang="en-US" sz="1400" dirty="0" err="1">
                <a:latin typeface="+mn-ea"/>
                <a:ea typeface="+mn-ea"/>
              </a:rPr>
              <a:t>주생산</a:t>
            </a:r>
            <a:r>
              <a:rPr kumimoji="1" lang="ko-KR" altLang="en-US" sz="1400" dirty="0">
                <a:latin typeface="+mn-ea"/>
                <a:ea typeface="+mn-ea"/>
              </a:rPr>
              <a:t> 능력이 기계이므로 기계를 </a:t>
            </a:r>
            <a:endParaRPr kumimoji="1" lang="en-US" altLang="ko-KR" sz="1400" dirty="0" smtClean="0">
              <a:latin typeface="+mn-ea"/>
              <a:ea typeface="+mn-ea"/>
            </a:endParaRPr>
          </a:p>
          <a:p>
            <a:pPr algn="l"/>
            <a:r>
              <a:rPr kumimoji="1" lang="en-US" altLang="ko-KR" sz="1400" dirty="0" smtClean="0">
                <a:latin typeface="+mn-ea"/>
                <a:ea typeface="+mn-ea"/>
              </a:rPr>
              <a:t>  </a:t>
            </a:r>
            <a:r>
              <a:rPr kumimoji="1" lang="ko-KR" altLang="en-US" sz="1400" dirty="0" smtClean="0">
                <a:latin typeface="+mn-ea"/>
                <a:ea typeface="+mn-ea"/>
              </a:rPr>
              <a:t>지정한다</a:t>
            </a:r>
            <a:r>
              <a:rPr kumimoji="1" lang="en-US" altLang="ko-KR" sz="1400" dirty="0">
                <a:latin typeface="+mn-ea"/>
                <a:ea typeface="+mn-ea"/>
              </a:rPr>
              <a:t>.</a:t>
            </a:r>
          </a:p>
          <a:p>
            <a:pPr algn="l"/>
            <a:endParaRPr kumimoji="1" lang="en-US" altLang="ko-KR" sz="1400" dirty="0">
              <a:latin typeface="+mn-ea"/>
              <a:ea typeface="+mn-ea"/>
            </a:endParaRPr>
          </a:p>
          <a:p>
            <a:pPr algn="l"/>
            <a:r>
              <a:rPr kumimoji="1" lang="en-US" altLang="ko-KR" sz="1400" dirty="0">
                <a:latin typeface="+mn-ea"/>
                <a:ea typeface="+mn-ea"/>
              </a:rPr>
              <a:t> 2</a:t>
            </a:r>
            <a:r>
              <a:rPr kumimoji="1" lang="en-US" altLang="ko-KR" sz="1400" dirty="0" smtClean="0">
                <a:latin typeface="+mn-ea"/>
                <a:ea typeface="+mn-ea"/>
              </a:rPr>
              <a:t>. “ZSB013”  </a:t>
            </a:r>
          </a:p>
          <a:p>
            <a:pPr algn="l"/>
            <a:r>
              <a:rPr kumimoji="1" lang="en-US" altLang="ko-KR" sz="1400" dirty="0" smtClean="0">
                <a:latin typeface="+mn-ea"/>
                <a:ea typeface="+mn-ea"/>
              </a:rPr>
              <a:t>   ( Machine / </a:t>
            </a:r>
            <a:r>
              <a:rPr kumimoji="1" lang="ko-KR" altLang="en-US" sz="1400" dirty="0" smtClean="0">
                <a:latin typeface="+mn-ea"/>
                <a:ea typeface="+mn-ea"/>
              </a:rPr>
              <a:t>사원 수 * 작업 수량 </a:t>
            </a:r>
            <a:r>
              <a:rPr kumimoji="1" lang="en-US" altLang="ko-KR" sz="1400" dirty="0" smtClean="0">
                <a:latin typeface="+mn-ea"/>
                <a:ea typeface="+mn-ea"/>
              </a:rPr>
              <a:t>/ </a:t>
            </a:r>
            <a:r>
              <a:rPr kumimoji="1" lang="ko-KR" altLang="en-US" sz="1400" dirty="0" smtClean="0">
                <a:latin typeface="+mn-ea"/>
                <a:ea typeface="+mn-ea"/>
              </a:rPr>
              <a:t>기준 수량 </a:t>
            </a:r>
            <a:r>
              <a:rPr kumimoji="1" lang="en-US" altLang="ko-KR" sz="1400" dirty="0" smtClean="0">
                <a:latin typeface="+mn-ea"/>
                <a:ea typeface="+mn-ea"/>
              </a:rPr>
              <a:t>) + Batch</a:t>
            </a:r>
            <a:r>
              <a:rPr kumimoji="1" lang="ko-KR" altLang="en-US" sz="1400" dirty="0" smtClean="0">
                <a:latin typeface="+mn-ea"/>
                <a:ea typeface="+mn-ea"/>
              </a:rPr>
              <a:t>작업시간</a:t>
            </a:r>
            <a:endParaRPr kumimoji="1" lang="ko-KR" altLang="en-US" sz="1400" dirty="0">
              <a:latin typeface="+mn-ea"/>
              <a:ea typeface="+mn-ea"/>
            </a:endParaRPr>
          </a:p>
          <a:p>
            <a:pPr algn="l"/>
            <a:endParaRPr kumimoji="1" lang="en-US" altLang="ko-KR" sz="1400" dirty="0">
              <a:latin typeface="+mn-ea"/>
              <a:ea typeface="+mn-ea"/>
            </a:endParaRPr>
          </a:p>
          <a:p>
            <a:pPr algn="l"/>
            <a:r>
              <a:rPr kumimoji="1" lang="en-US" altLang="ko-KR" sz="1400" dirty="0">
                <a:latin typeface="+mn-ea"/>
                <a:ea typeface="+mn-ea"/>
              </a:rPr>
              <a:t> </a:t>
            </a:r>
            <a:r>
              <a:rPr kumimoji="1" lang="en-US" altLang="ko-KR" sz="1400" dirty="0">
                <a:solidFill>
                  <a:srgbClr val="FF3300"/>
                </a:solidFill>
                <a:latin typeface="+mn-ea"/>
                <a:ea typeface="+mn-ea"/>
              </a:rPr>
              <a:t>3. </a:t>
            </a:r>
            <a:r>
              <a:rPr kumimoji="1" lang="ko-KR" altLang="en-US" sz="1400" dirty="0">
                <a:solidFill>
                  <a:srgbClr val="FF3300"/>
                </a:solidFill>
                <a:latin typeface="+mn-ea"/>
                <a:ea typeface="+mn-ea"/>
              </a:rPr>
              <a:t>생산능력 범주를 입력한 후</a:t>
            </a:r>
            <a:r>
              <a:rPr kumimoji="1" lang="en-US" altLang="ko-KR" sz="1400" dirty="0">
                <a:solidFill>
                  <a:srgbClr val="FF3300"/>
                </a:solidFill>
                <a:latin typeface="+mn-ea"/>
                <a:ea typeface="+mn-ea"/>
              </a:rPr>
              <a:t>"001“</a:t>
            </a:r>
            <a:r>
              <a:rPr kumimoji="1" lang="ko-KR" altLang="en-US" sz="1400" dirty="0">
                <a:solidFill>
                  <a:srgbClr val="FF3300"/>
                </a:solidFill>
                <a:latin typeface="+mn-ea"/>
                <a:ea typeface="+mn-ea"/>
              </a:rPr>
              <a:t>을 두번 클릭하면</a:t>
            </a:r>
          </a:p>
          <a:p>
            <a:pPr algn="l"/>
            <a:r>
              <a:rPr kumimoji="1" lang="en-US" altLang="ko-KR" sz="1400" dirty="0" smtClean="0">
                <a:solidFill>
                  <a:srgbClr val="FF3300"/>
                </a:solidFill>
                <a:latin typeface="+mn-ea"/>
                <a:ea typeface="+mn-ea"/>
              </a:rPr>
              <a:t>    </a:t>
            </a:r>
            <a:r>
              <a:rPr kumimoji="1" lang="ko-KR" altLang="en-US" sz="1400" dirty="0" smtClean="0">
                <a:solidFill>
                  <a:srgbClr val="FF3300"/>
                </a:solidFill>
                <a:latin typeface="+mn-ea"/>
                <a:ea typeface="+mn-ea"/>
              </a:rPr>
              <a:t>생산능력의 </a:t>
            </a:r>
            <a:r>
              <a:rPr kumimoji="1" lang="ko-KR" altLang="en-US" sz="1400" dirty="0">
                <a:solidFill>
                  <a:srgbClr val="FF3300"/>
                </a:solidFill>
                <a:latin typeface="+mn-ea"/>
                <a:ea typeface="+mn-ea"/>
              </a:rPr>
              <a:t>헤더화면이 나타난다</a:t>
            </a:r>
            <a:r>
              <a:rPr kumimoji="1" lang="en-US" altLang="ko-KR" sz="1400" dirty="0">
                <a:solidFill>
                  <a:srgbClr val="FF3300"/>
                </a:solidFill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74888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08236823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664" y="1181102"/>
            <a:ext cx="5167312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4552" y="2295525"/>
            <a:ext cx="2466974" cy="2314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타원 16"/>
          <p:cNvSpPr/>
          <p:nvPr/>
        </p:nvSpPr>
        <p:spPr bwMode="auto">
          <a:xfrm>
            <a:off x="2687779" y="1994337"/>
            <a:ext cx="165780" cy="202325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5715414" y="1219200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934074" y="1184176"/>
            <a:ext cx="3504059" cy="32077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작업장 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Description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입력</a:t>
            </a:r>
          </a:p>
        </p:txBody>
      </p:sp>
      <p:sp>
        <p:nvSpPr>
          <p:cNvPr id="20" name="타원 19"/>
          <p:cNvSpPr/>
          <p:nvPr/>
        </p:nvSpPr>
        <p:spPr bwMode="auto">
          <a:xfrm>
            <a:off x="2054300" y="2746151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타원 20"/>
          <p:cNvSpPr/>
          <p:nvPr/>
        </p:nvSpPr>
        <p:spPr bwMode="auto">
          <a:xfrm>
            <a:off x="5692850" y="1641251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953125" y="1593751"/>
            <a:ext cx="3504059" cy="32077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생산 능력계획자 그룹 </a:t>
            </a:r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입력</a:t>
            </a:r>
          </a:p>
        </p:txBody>
      </p:sp>
      <p:sp>
        <p:nvSpPr>
          <p:cNvPr id="23" name="타원 22"/>
          <p:cNvSpPr/>
          <p:nvPr/>
        </p:nvSpPr>
        <p:spPr bwMode="auto">
          <a:xfrm>
            <a:off x="5683225" y="202641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953125" y="1965226"/>
            <a:ext cx="3504059" cy="32077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공장 달력입력</a:t>
            </a:r>
          </a:p>
        </p:txBody>
      </p:sp>
      <p:sp>
        <p:nvSpPr>
          <p:cNvPr id="25" name="타원 24"/>
          <p:cNvSpPr/>
          <p:nvPr/>
        </p:nvSpPr>
        <p:spPr bwMode="auto">
          <a:xfrm>
            <a:off x="1997051" y="351231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 bwMode="auto">
          <a:xfrm>
            <a:off x="2014046" y="391380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 bwMode="auto">
          <a:xfrm>
            <a:off x="5681172" y="469485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953125" y="4651276"/>
            <a:ext cx="3504059" cy="32077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400" dirty="0" smtClean="0">
                <a:solidFill>
                  <a:prstClr val="black"/>
                </a:solidFill>
                <a:latin typeface="+mn-ea"/>
              </a:rPr>
              <a:t>근무시간 기본단위 입력</a:t>
            </a:r>
          </a:p>
        </p:txBody>
      </p:sp>
      <p:sp>
        <p:nvSpPr>
          <p:cNvPr id="29" name="타원 28"/>
          <p:cNvSpPr/>
          <p:nvPr/>
        </p:nvSpPr>
        <p:spPr bwMode="auto">
          <a:xfrm>
            <a:off x="2353817" y="4680942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5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 bwMode="auto">
          <a:xfrm>
            <a:off x="5668517" y="5090517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5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1" name="AutoShape 10"/>
          <p:cNvSpPr>
            <a:spLocks noChangeArrowheads="1"/>
          </p:cNvSpPr>
          <p:nvPr/>
        </p:nvSpPr>
        <p:spPr bwMode="auto">
          <a:xfrm>
            <a:off x="5932489" y="5035552"/>
            <a:ext cx="3668712" cy="384175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 algn="l"/>
            <a:r>
              <a:rPr kumimoji="1" lang="ko-KR" altLang="en-US" sz="1400" dirty="0">
                <a:latin typeface="+mn-ea"/>
                <a:ea typeface="+mn-ea"/>
              </a:rPr>
              <a:t>기계가 </a:t>
            </a:r>
            <a:r>
              <a:rPr kumimoji="1" lang="ko-KR" altLang="en-US" sz="1400" dirty="0" smtClean="0">
                <a:latin typeface="+mn-ea"/>
                <a:ea typeface="+mn-ea"/>
              </a:rPr>
              <a:t>가동시간 및  휴식시간입력 </a:t>
            </a:r>
            <a:endParaRPr kumimoji="1" lang="ko-KR" altLang="en-US" sz="1400" dirty="0">
              <a:latin typeface="+mn-ea"/>
              <a:ea typeface="+mn-ea"/>
            </a:endParaRPr>
          </a:p>
        </p:txBody>
      </p:sp>
      <p:sp>
        <p:nvSpPr>
          <p:cNvPr id="32" name="타원 31"/>
          <p:cNvSpPr/>
          <p:nvPr/>
        </p:nvSpPr>
        <p:spPr bwMode="auto">
          <a:xfrm>
            <a:off x="5678042" y="5481042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6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3" name="타원 32"/>
          <p:cNvSpPr/>
          <p:nvPr/>
        </p:nvSpPr>
        <p:spPr bwMode="auto">
          <a:xfrm>
            <a:off x="4430267" y="4623792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6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AutoShape 10"/>
          <p:cNvSpPr>
            <a:spLocks noChangeArrowheads="1"/>
          </p:cNvSpPr>
          <p:nvPr/>
        </p:nvSpPr>
        <p:spPr bwMode="auto">
          <a:xfrm>
            <a:off x="5932489" y="5426077"/>
            <a:ext cx="3668712" cy="384175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 algn="l"/>
            <a:r>
              <a:rPr kumimoji="1" lang="ko-KR" altLang="en-US" sz="1400" dirty="0" smtClean="0">
                <a:latin typeface="+mn-ea"/>
                <a:ea typeface="+mn-ea"/>
              </a:rPr>
              <a:t>생산 능력 효율입력 </a:t>
            </a:r>
            <a:endParaRPr kumimoji="1" lang="ko-KR" altLang="en-US" sz="1400" dirty="0">
              <a:latin typeface="+mn-ea"/>
              <a:ea typeface="+mn-ea"/>
            </a:endParaRPr>
          </a:p>
        </p:txBody>
      </p:sp>
      <p:sp>
        <p:nvSpPr>
          <p:cNvPr id="35" name="타원 34"/>
          <p:cNvSpPr/>
          <p:nvPr/>
        </p:nvSpPr>
        <p:spPr bwMode="auto">
          <a:xfrm>
            <a:off x="4449318" y="4880967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7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타원 35"/>
          <p:cNvSpPr/>
          <p:nvPr/>
        </p:nvSpPr>
        <p:spPr bwMode="auto">
          <a:xfrm>
            <a:off x="5658992" y="5871567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7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7" name="AutoShape 10"/>
          <p:cNvSpPr>
            <a:spLocks noChangeArrowheads="1"/>
          </p:cNvSpPr>
          <p:nvPr/>
        </p:nvSpPr>
        <p:spPr bwMode="auto">
          <a:xfrm>
            <a:off x="5932489" y="5788027"/>
            <a:ext cx="3668712" cy="384175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 algn="l"/>
            <a:r>
              <a:rPr kumimoji="1" lang="ko-KR" altLang="en-US" sz="1400" dirty="0" smtClean="0">
                <a:latin typeface="+mn-ea"/>
                <a:ea typeface="+mn-ea"/>
              </a:rPr>
              <a:t>설비 대수 </a:t>
            </a:r>
            <a:r>
              <a:rPr kumimoji="1" lang="en-US" altLang="ko-KR" sz="1400" dirty="0" smtClean="0">
                <a:latin typeface="+mn-ea"/>
                <a:ea typeface="+mn-ea"/>
              </a:rPr>
              <a:t>( </a:t>
            </a:r>
            <a:r>
              <a:rPr kumimoji="1" lang="ko-KR" altLang="en-US" sz="1400" dirty="0" smtClean="0">
                <a:latin typeface="+mn-ea"/>
                <a:ea typeface="+mn-ea"/>
              </a:rPr>
              <a:t>공통 경우 </a:t>
            </a:r>
            <a:r>
              <a:rPr kumimoji="1" lang="ko-KR" altLang="en-US" sz="1400" dirty="0" err="1" smtClean="0">
                <a:latin typeface="+mn-ea"/>
                <a:ea typeface="+mn-ea"/>
              </a:rPr>
              <a:t>기수를기입</a:t>
            </a:r>
            <a:r>
              <a:rPr kumimoji="1" lang="en-US" altLang="ko-KR" sz="1400" dirty="0" smtClean="0">
                <a:latin typeface="+mn-ea"/>
                <a:ea typeface="+mn-ea"/>
              </a:rPr>
              <a:t>)</a:t>
            </a:r>
            <a:r>
              <a:rPr kumimoji="1" lang="ko-KR" altLang="en-US" sz="1400" dirty="0" smtClean="0">
                <a:latin typeface="+mn-ea"/>
                <a:ea typeface="+mn-ea"/>
              </a:rPr>
              <a:t> </a:t>
            </a:r>
            <a:endParaRPr kumimoji="1" lang="ko-KR" altLang="en-US" sz="1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097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88151093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181100"/>
            <a:ext cx="4400550" cy="528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타원 40"/>
          <p:cNvSpPr/>
          <p:nvPr/>
        </p:nvSpPr>
        <p:spPr bwMode="auto">
          <a:xfrm>
            <a:off x="1439346" y="5973160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19219" y="4612092"/>
            <a:ext cx="2628901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ko-KR" altLang="en-US" sz="1400" dirty="0" smtClean="0">
                <a:latin typeface="+mn-ea"/>
                <a:ea typeface="+mn-ea"/>
              </a:rPr>
              <a:t>일정계획의 처리 계산식입력</a:t>
            </a:r>
            <a:endParaRPr kumimoji="1" lang="en-US" altLang="ko-KR" sz="1400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2753" y="4083269"/>
            <a:ext cx="4667250" cy="2297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Line 8"/>
          <p:cNvSpPr>
            <a:spLocks noChangeShapeType="1"/>
          </p:cNvSpPr>
          <p:nvPr/>
        </p:nvSpPr>
        <p:spPr bwMode="auto">
          <a:xfrm flipV="1">
            <a:off x="1742091" y="4895192"/>
            <a:ext cx="3074275" cy="133218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94837411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9" y="1209677"/>
            <a:ext cx="4814886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6153" y="2656914"/>
            <a:ext cx="3819525" cy="274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 bwMode="auto">
          <a:xfrm>
            <a:off x="5391565" y="1242188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1343440" y="2628900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5715001" y="1194564"/>
            <a:ext cx="4004440" cy="5254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ko-KR" altLang="en-US" sz="1400" dirty="0" smtClean="0">
                <a:latin typeface="+mn-ea"/>
                <a:ea typeface="+mn-ea"/>
              </a:rPr>
              <a:t>시작일자 입력</a:t>
            </a:r>
            <a:endParaRPr kumimoji="1" lang="en-US" altLang="ko-KR" sz="1400" dirty="0" smtClean="0">
              <a:latin typeface="+mn-ea"/>
              <a:ea typeface="+mn-ea"/>
            </a:endParaRPr>
          </a:p>
          <a:p>
            <a:pPr algn="l"/>
            <a:r>
              <a:rPr kumimoji="1" lang="ko-KR" altLang="en-US" sz="1400" dirty="0" err="1" smtClean="0">
                <a:solidFill>
                  <a:srgbClr val="FF3300"/>
                </a:solidFill>
                <a:latin typeface="+mn-ea"/>
                <a:ea typeface="+mn-ea"/>
              </a:rPr>
              <a:t>코스트센타의</a:t>
            </a:r>
            <a:r>
              <a:rPr kumimoji="1" lang="ko-KR" altLang="en-US" sz="1400" dirty="0" smtClean="0">
                <a:solidFill>
                  <a:srgbClr val="FF3300"/>
                </a:solidFill>
                <a:latin typeface="+mn-ea"/>
                <a:ea typeface="+mn-ea"/>
              </a:rPr>
              <a:t> 시작일은 </a:t>
            </a:r>
            <a:r>
              <a:rPr kumimoji="1" lang="en-US" altLang="ko-KR" sz="1400" dirty="0" smtClean="0">
                <a:solidFill>
                  <a:srgbClr val="FF3300"/>
                </a:solidFill>
                <a:latin typeface="+mn-ea"/>
                <a:ea typeface="+mn-ea"/>
              </a:rPr>
              <a:t>1</a:t>
            </a:r>
            <a:r>
              <a:rPr kumimoji="1" lang="ko-KR" altLang="en-US" sz="1400" dirty="0" smtClean="0">
                <a:solidFill>
                  <a:srgbClr val="FF3300"/>
                </a:solidFill>
                <a:latin typeface="+mn-ea"/>
                <a:ea typeface="+mn-ea"/>
              </a:rPr>
              <a:t>월</a:t>
            </a:r>
            <a:r>
              <a:rPr kumimoji="1" lang="en-US" altLang="ko-KR" sz="1400" dirty="0" smtClean="0">
                <a:solidFill>
                  <a:srgbClr val="FF3300"/>
                </a:solidFill>
                <a:latin typeface="+mn-ea"/>
                <a:ea typeface="+mn-ea"/>
              </a:rPr>
              <a:t>1</a:t>
            </a:r>
            <a:r>
              <a:rPr kumimoji="1" lang="ko-KR" altLang="en-US" sz="1400" dirty="0" smtClean="0">
                <a:solidFill>
                  <a:srgbClr val="FF3300"/>
                </a:solidFill>
                <a:latin typeface="+mn-ea"/>
                <a:ea typeface="+mn-ea"/>
              </a:rPr>
              <a:t>일</a:t>
            </a:r>
            <a:endParaRPr kumimoji="1" lang="en-US" altLang="ko-KR" sz="1400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5397575" y="1736501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1339926" y="328907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5724525" y="1700050"/>
            <a:ext cx="3609975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en-US" altLang="ko-KR" sz="1400" dirty="0" smtClean="0">
                <a:latin typeface="+mn-ea"/>
                <a:ea typeface="+mn-ea"/>
              </a:rPr>
              <a:t>CO(</a:t>
            </a:r>
            <a:r>
              <a:rPr kumimoji="1" lang="ko-KR" altLang="en-US" sz="1400" dirty="0" smtClean="0">
                <a:latin typeface="+mn-ea"/>
                <a:ea typeface="+mn-ea"/>
              </a:rPr>
              <a:t>원가 </a:t>
            </a:r>
            <a:r>
              <a:rPr kumimoji="1" lang="en-US" altLang="ko-KR" sz="1400" dirty="0" smtClean="0">
                <a:latin typeface="+mn-ea"/>
                <a:ea typeface="+mn-ea"/>
              </a:rPr>
              <a:t>) </a:t>
            </a:r>
            <a:r>
              <a:rPr kumimoji="1" lang="ko-KR" altLang="en-US" sz="1400" dirty="0" smtClean="0">
                <a:latin typeface="+mn-ea"/>
                <a:ea typeface="+mn-ea"/>
              </a:rPr>
              <a:t>협의 후 코드 번호 받아 입력</a:t>
            </a:r>
            <a:endParaRPr kumimoji="1" lang="en-US" altLang="ko-KR" sz="1400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sp>
        <p:nvSpPr>
          <p:cNvPr id="21" name="타원 20"/>
          <p:cNvSpPr/>
          <p:nvPr/>
        </p:nvSpPr>
        <p:spPr bwMode="auto">
          <a:xfrm>
            <a:off x="996925" y="440766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왼쪽 중괄호 21"/>
          <p:cNvSpPr/>
          <p:nvPr/>
        </p:nvSpPr>
        <p:spPr>
          <a:xfrm>
            <a:off x="1266825" y="4162427"/>
            <a:ext cx="114300" cy="73342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5407000" y="2112140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3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5724525" y="2085978"/>
            <a:ext cx="3609975" cy="5254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ko-KR" altLang="en-US" sz="1400" dirty="0" err="1" smtClean="0">
                <a:latin typeface="+mn-ea"/>
                <a:ea typeface="+mn-ea"/>
              </a:rPr>
              <a:t>엑티비티</a:t>
            </a:r>
            <a:r>
              <a:rPr kumimoji="1" lang="ko-KR" altLang="en-US" sz="1400" dirty="0" smtClean="0">
                <a:latin typeface="+mn-ea"/>
                <a:ea typeface="+mn-ea"/>
              </a:rPr>
              <a:t> 유형 설정 </a:t>
            </a:r>
            <a:endParaRPr kumimoji="1" lang="en-US" altLang="ko-KR" sz="1400" dirty="0" smtClean="0">
              <a:latin typeface="+mn-ea"/>
              <a:ea typeface="+mn-ea"/>
            </a:endParaRPr>
          </a:p>
          <a:p>
            <a:pPr algn="l"/>
            <a:r>
              <a:rPr kumimoji="1" lang="en-US" altLang="ko-KR" sz="1400" dirty="0" smtClean="0">
                <a:latin typeface="+mn-ea"/>
                <a:ea typeface="+mn-ea"/>
              </a:rPr>
              <a:t>( ZPP1</a:t>
            </a:r>
            <a:r>
              <a:rPr kumimoji="1" lang="ko-KR" altLang="en-US" sz="1400" dirty="0" smtClean="0">
                <a:latin typeface="+mn-ea"/>
                <a:ea typeface="+mn-ea"/>
              </a:rPr>
              <a:t>을 제외한 값은 표 참조</a:t>
            </a:r>
            <a:r>
              <a:rPr kumimoji="1" lang="en-US" altLang="ko-KR" sz="1400" dirty="0" smtClean="0">
                <a:latin typeface="+mn-ea"/>
                <a:ea typeface="+mn-ea"/>
              </a:rPr>
              <a:t>)</a:t>
            </a:r>
            <a:r>
              <a:rPr kumimoji="1" lang="ko-KR" altLang="en-US" sz="1400" dirty="0" smtClean="0">
                <a:latin typeface="+mn-ea"/>
                <a:ea typeface="+mn-ea"/>
              </a:rPr>
              <a:t> </a:t>
            </a:r>
            <a:endParaRPr kumimoji="1" lang="en-US" altLang="ko-KR" sz="1400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sp>
        <p:nvSpPr>
          <p:cNvPr id="25" name="오른쪽 중괄호 24"/>
          <p:cNvSpPr/>
          <p:nvPr/>
        </p:nvSpPr>
        <p:spPr>
          <a:xfrm>
            <a:off x="2505075" y="4143375"/>
            <a:ext cx="114300" cy="6858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6" name="타원 25"/>
          <p:cNvSpPr/>
          <p:nvPr/>
        </p:nvSpPr>
        <p:spPr bwMode="auto">
          <a:xfrm>
            <a:off x="2673325" y="436956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 bwMode="auto">
          <a:xfrm>
            <a:off x="5321275" y="543636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4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5610226" y="5419728"/>
            <a:ext cx="3857625" cy="74084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ko-KR" altLang="en-US" sz="1400" dirty="0" err="1" smtClean="0">
                <a:latin typeface="+mn-ea"/>
                <a:ea typeface="+mn-ea"/>
              </a:rPr>
              <a:t>엑티비티</a:t>
            </a:r>
            <a:r>
              <a:rPr kumimoji="1" lang="ko-KR" altLang="en-US" sz="1400" dirty="0" smtClean="0">
                <a:latin typeface="+mn-ea"/>
                <a:ea typeface="+mn-ea"/>
              </a:rPr>
              <a:t> 단위 입력</a:t>
            </a:r>
            <a:endParaRPr kumimoji="1" lang="en-US" altLang="ko-KR" sz="1400" dirty="0" smtClean="0">
              <a:latin typeface="+mn-ea"/>
              <a:ea typeface="+mn-ea"/>
            </a:endParaRPr>
          </a:p>
          <a:p>
            <a:pPr algn="l"/>
            <a:r>
              <a:rPr kumimoji="1" lang="en-US" altLang="ko-KR" sz="1400" dirty="0" smtClean="0">
                <a:latin typeface="+mn-ea"/>
                <a:ea typeface="+mn-ea"/>
              </a:rPr>
              <a:t>( ZPP1</a:t>
            </a:r>
            <a:r>
              <a:rPr kumimoji="1" lang="ko-KR" altLang="en-US" sz="1400" dirty="0" smtClean="0">
                <a:latin typeface="+mn-ea"/>
                <a:ea typeface="+mn-ea"/>
              </a:rPr>
              <a:t>을 제외한 값은 표 참조</a:t>
            </a:r>
            <a:r>
              <a:rPr kumimoji="1" lang="en-US" altLang="ko-KR" sz="1400" dirty="0" smtClean="0">
                <a:latin typeface="+mn-ea"/>
                <a:ea typeface="+mn-ea"/>
              </a:rPr>
              <a:t>)</a:t>
            </a:r>
            <a:r>
              <a:rPr kumimoji="1" lang="ko-KR" altLang="en-US" sz="1400" dirty="0" smtClean="0">
                <a:latin typeface="+mn-ea"/>
                <a:ea typeface="+mn-ea"/>
              </a:rPr>
              <a:t> </a:t>
            </a:r>
            <a:endParaRPr kumimoji="1" lang="en-US" altLang="ko-KR" sz="1400" dirty="0" smtClean="0">
              <a:solidFill>
                <a:srgbClr val="FF3300"/>
              </a:solidFill>
              <a:latin typeface="+mn-ea"/>
              <a:ea typeface="+mn-ea"/>
            </a:endParaRPr>
          </a:p>
          <a:p>
            <a:pPr algn="l"/>
            <a:r>
              <a:rPr kumimoji="1" lang="ko-KR" altLang="en-US" sz="1400" dirty="0" smtClean="0">
                <a:latin typeface="+mn-ea"/>
                <a:ea typeface="+mn-ea"/>
              </a:rPr>
              <a:t>  </a:t>
            </a:r>
            <a:endParaRPr kumimoji="1" lang="en-US" altLang="ko-KR" sz="1400" dirty="0">
              <a:solidFill>
                <a:srgbClr val="FF33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969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94837411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311" y="1155469"/>
            <a:ext cx="7214351" cy="5286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3969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2268997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5" y="1304926"/>
            <a:ext cx="4333440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 bwMode="auto">
          <a:xfrm>
            <a:off x="5486815" y="1247775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5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타원 5"/>
          <p:cNvSpPr/>
          <p:nvPr/>
        </p:nvSpPr>
        <p:spPr bwMode="auto">
          <a:xfrm>
            <a:off x="3787750" y="4502915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5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오른쪽 중괄호 7"/>
          <p:cNvSpPr/>
          <p:nvPr/>
        </p:nvSpPr>
        <p:spPr>
          <a:xfrm>
            <a:off x="3609975" y="4276725"/>
            <a:ext cx="114300" cy="6858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5695950" y="1219203"/>
            <a:ext cx="3305175" cy="5254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ko-KR" altLang="en-US" sz="1400" dirty="0" err="1" smtClean="0">
                <a:latin typeface="HY견고딕" pitchFamily="18" charset="-127"/>
                <a:ea typeface="HY견고딕" pitchFamily="18" charset="-127"/>
              </a:rPr>
              <a:t>엑티비티</a:t>
            </a:r>
            <a:r>
              <a:rPr kumimoji="1" lang="ko-KR" altLang="en-US" sz="1400" dirty="0" smtClean="0">
                <a:latin typeface="HY견고딕" pitchFamily="18" charset="-127"/>
                <a:ea typeface="HY견고딕" pitchFamily="18" charset="-127"/>
              </a:rPr>
              <a:t> 계산식  입력</a:t>
            </a:r>
            <a:endParaRPr kumimoji="1"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 algn="l"/>
            <a:r>
              <a:rPr kumimoji="1" lang="en-US" altLang="ko-KR" sz="1400" dirty="0" smtClean="0">
                <a:latin typeface="HY견고딕" pitchFamily="18" charset="-127"/>
                <a:ea typeface="HY견고딕" pitchFamily="18" charset="-127"/>
              </a:rPr>
              <a:t>( ZPP1</a:t>
            </a:r>
            <a:r>
              <a:rPr kumimoji="1" lang="ko-KR" altLang="en-US" sz="1400" dirty="0" smtClean="0">
                <a:latin typeface="HY견고딕" pitchFamily="18" charset="-127"/>
                <a:ea typeface="HY견고딕" pitchFamily="18" charset="-127"/>
              </a:rPr>
              <a:t>을 제외한 값은 표 참조</a:t>
            </a:r>
            <a:r>
              <a:rPr kumimoji="1"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1" lang="en-US" altLang="ko-KR" sz="1400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400" dirty="0">
              <a:solidFill>
                <a:srgbClr val="FF33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4892966" y="1849088"/>
          <a:ext cx="4757536" cy="4300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502"/>
                <a:gridCol w="2867891"/>
                <a:gridCol w="498764"/>
                <a:gridCol w="689379"/>
              </a:tblGrid>
              <a:tr h="3704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계산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계산식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제어키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ZSB001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( Machine *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) 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사원 수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ZSB002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Machine *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ZPP2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ZSB004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Machine *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ZPP2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ZSB007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공정외주단가 * 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ZPP3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ZPP4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ZSB008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( Machine *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) 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사원 수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ZPP1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ZPP4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ZSB009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Labor *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ZPP1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ZSB010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( Machine *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) 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사원 수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ZPP1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ZPP4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ZSB011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Labor  * 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ZPP1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66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ZSB012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Labor  * 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작업 수량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기준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ZPP1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4908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34937140"/>
              </p:ext>
            </p:extLst>
          </p:nvPr>
        </p:nvGraphicFramePr>
        <p:xfrm>
          <a:off x="344489" y="3413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CR01, 02, 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152527"/>
            <a:ext cx="581025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 bwMode="auto">
          <a:xfrm>
            <a:off x="2153065" y="1533525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6467889" y="1266825"/>
            <a:ext cx="180561" cy="21907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1"/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800851" y="1219201"/>
            <a:ext cx="714375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kumimoji="1" lang="ko-KR" altLang="en-US" sz="140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저장</a:t>
            </a:r>
            <a:r>
              <a:rPr kumimoji="1" lang="en-US" altLang="ko-KR" sz="1400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400" dirty="0">
              <a:solidFill>
                <a:srgbClr val="FF33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668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41347236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 작업장에 대하여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리포팅할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경우 해당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작업장 코드를 기입하고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조회할수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플랜트별로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워크센타를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조회할때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사용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3) “001”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워크센타범주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생산능력 계획자 그룹별로 조회가능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ex)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광주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G01~54,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창원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C01~52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관리회계영역별로 조회할 경우 사용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-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사용할 경우 별로 없음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코스트센타로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조회할 경우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-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하나의 코스트 센터에 여러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있을 경우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ex)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광주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공장 조립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W/C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하나의 코스트센타 사용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 행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407430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309" y="1521235"/>
            <a:ext cx="5042651" cy="363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038199" y="2386608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049029" y="221816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046849" y="323890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142537" y="3487047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168383" y="4671228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5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171154" y="4831941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6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02819" y="1850443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7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245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41347236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리포팅된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정보이외에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추가로 필요한 정보를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구할수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자주쓰는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리포트 형식을 저장하고 필요할 경우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불러서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쓸수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화면상에는 보이지 않지만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최상단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메뉴에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로컬파일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””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스프레드쉬트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를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차례대로 클릭하여 엑셀파일로 다운로드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받을수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있다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610" y="1338350"/>
            <a:ext cx="4935163" cy="4954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407430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877784" y="1713278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664171" y="1719397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3520" y="4804755"/>
            <a:ext cx="2631586" cy="1789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446755" y="4909762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245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7671174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err="1" smtClean="0">
                <a:latin typeface="맑은 고딕" pitchFamily="50" charset="-127"/>
                <a:ea typeface="맑은 고딕" pitchFamily="50" charset="-127"/>
              </a:rPr>
              <a:t>워크센타</a:t>
            </a: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 일괄업로드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(ZPPC0020)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856212" y="2048805"/>
            <a:ext cx="975764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1-2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35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369312" y="1607011"/>
          <a:ext cx="9001125" cy="406908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012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워크센타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일괄 업로드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워크센타의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유형 및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필드값을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CR01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생성해야하나 개별로 생성할 경우 장시간 소요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오류 발생의 문제가 우려 되어 엑셀파일 형태로 일괄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업로드하여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생성할수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있도록 개발된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입니다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워크센타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일괄 업로드 학습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T-CODE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대한 기본 작업순서를 학습합니다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작업장 유형별로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엑셀로 정리합니다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정리된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일괄 업로드 작업을 수행합니다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60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일괄 </a:t>
                      </a:r>
                      <a:r>
                        <a:rPr lang="ko-KR" altLang="en-US" sz="16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업로드된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자료에 대하여 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DRILL-DOWN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하여 입력된 값에 대하여 검증을 실행합니다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063" y="1329690"/>
            <a:ext cx="4968585" cy="2136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클릭하여 일괄 업로드 양식을 다운로드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다운로드된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업로드 엑셀양식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업로드양식에 작성된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워크센타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자료는 별도로 저장을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 다음 업로드 실시한다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워크센타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00784" y="1452737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1420" y="3499491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8315" y="3740733"/>
            <a:ext cx="4803765" cy="1704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2075" y="3749039"/>
            <a:ext cx="4305993" cy="1712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083" y="2177588"/>
            <a:ext cx="5025563" cy="250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워크센타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업로드자료를 지정합니다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업로드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워크센타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2146951" y="3023844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58166" y="2352334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시스템에 업로드 완료된 내용이며 적색 신호등이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나타난것은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이미 관련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가 존재하므로 적색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 Error 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상태임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신호등이 초록색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정상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상태일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data insert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진행하면 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12" y="1354031"/>
            <a:ext cx="9068684" cy="4415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워크센타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34530" y="180187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98741" y="1421309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정상적으로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DATA INSERT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실행한후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작업장 라인을 클릭하여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확인하여 검증작업을 실시한다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12" y="1354031"/>
            <a:ext cx="9068684" cy="4415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워크센타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1016422" y="188500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7338665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변경번호 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 CC01, CC02, CC03 )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2048805"/>
            <a:ext cx="831851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35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52439" y="810998"/>
          <a:ext cx="9001125" cy="557784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273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변경번호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라우팅을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변경할 경우 적용될  유효시작일을  지정하는 기능을 하며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자재코드別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그룹카운트別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오퍼레이션別로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개별 유효시작일 지정이 가능합니다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2.</a:t>
                      </a:r>
                      <a:r>
                        <a:rPr lang="ko-KR" altLang="en-US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변경번호</a:t>
                      </a:r>
                      <a:r>
                        <a:rPr lang="ko-KR" alt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</a:t>
                      </a:r>
                      <a:r>
                        <a:rPr lang="ko-KR" altLang="en-US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학습</a:t>
                      </a:r>
                      <a:endParaRPr lang="en-US" altLang="ko-KR" sz="1600" b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개별</a:t>
                      </a:r>
                      <a:r>
                        <a:rPr lang="ko-KR" altLang="en-US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또는 부분적으로 유효시작일자 관리가 가능하여 원부자재 변경이 이루어질 경우 </a:t>
                      </a:r>
                      <a:endParaRPr lang="en-US" altLang="ko-KR" sz="1600" b="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동일한 일자에  </a:t>
                      </a:r>
                      <a:r>
                        <a:rPr lang="ko-KR" altLang="en-US" sz="16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변경前</a:t>
                      </a:r>
                      <a:r>
                        <a:rPr lang="en-US" altLang="ko-KR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後 자재코드에 대한 작업지시가 가능</a:t>
                      </a:r>
                      <a:endParaRPr lang="en-US" altLang="ko-KR" sz="1600" b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변경번호를 생성하여 </a:t>
                      </a:r>
                      <a:r>
                        <a:rPr lang="ko-KR" altLang="en-US" sz="1600" b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라우팅</a:t>
                      </a:r>
                      <a:r>
                        <a:rPr lang="ko-KR" alt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생성에 </a:t>
                      </a:r>
                      <a:r>
                        <a:rPr lang="ko-KR" altLang="en-US" sz="1600" b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활용할수</a:t>
                      </a:r>
                      <a:r>
                        <a:rPr lang="ko-KR" alt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있습니다</a:t>
                      </a:r>
                      <a:r>
                        <a:rPr lang="en-US" altLang="ko-KR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600" b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3.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변경번호의 활용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- BOM, Routing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정보 변경 예상일자를 전후로 변경번호를 만들어 작업지시가 동일자재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지연됨이 진행 가능하도록 활용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-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년간 원단위 향상에 따라 일괄 업로드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하던것을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변경되는 부분에 대해서만 업로드 가능하고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매년  특정일자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(1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전후로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업로드하던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라우팅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정보를  변경번호를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일字로 주고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상시 업로드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할수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있음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변경번호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*NAMING RULE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: RTN_”G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C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)” _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년월일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ex)  RTN_G_130222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엔터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2)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변경번호에 대한 세부내역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ex)  2013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년 원단위 생산성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향상분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반영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3)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“2013-02-24”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4)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활성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5)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오브젝트 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아이콘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CC01, CC02, CC03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6571013" y="2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6691" y="1316420"/>
            <a:ext cx="2631532" cy="270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747932" y="166055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2021" y="4193630"/>
            <a:ext cx="4200690" cy="2261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AutoShape 8"/>
          <p:cNvSpPr>
            <a:spLocks noChangeArrowheads="1"/>
          </p:cNvSpPr>
          <p:nvPr/>
        </p:nvSpPr>
        <p:spPr bwMode="auto">
          <a:xfrm rot="5400000">
            <a:off x="2917992" y="3815255"/>
            <a:ext cx="471596" cy="567230"/>
          </a:xfrm>
          <a:prstGeom prst="rightArrow">
            <a:avLst>
              <a:gd name="adj1" fmla="val 50000"/>
              <a:gd name="adj2" fmla="val 34608"/>
            </a:avLst>
          </a:prstGeom>
          <a:solidFill>
            <a:srgbClr val="000066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2286711" y="448870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23726" y="492935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411017" y="5565229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987975" y="4480035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5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59" y="1347953"/>
            <a:ext cx="5015896" cy="406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태스크리스크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체크박스에          하세요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2)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저장 아이콘을 클릭해서 저장하세요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CC01, CC02, CC03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868927" y="1343483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260312" y="3071572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6920" y="1517431"/>
            <a:ext cx="3143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6967537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err="1" smtClean="0">
                <a:latin typeface="맑은 고딕" pitchFamily="50" charset="-127"/>
                <a:ea typeface="맑은 고딕" pitchFamily="50" charset="-127"/>
              </a:rPr>
              <a:t>라우팅</a:t>
            </a: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 CA01, CA02, CA03 )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856212" y="2048805"/>
            <a:ext cx="975764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3-1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35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52439" y="935693"/>
          <a:ext cx="9001125" cy="545592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273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(Routing)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자재코드별로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작업장을 가공순서대로 나열하여 원부자재의 소모단위 및 순서를 규정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 작업인원을 설정하고  가공비를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구할수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있도록 만든 기준정보임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2. </a:t>
                      </a:r>
                      <a:r>
                        <a:rPr lang="ko-KR" altLang="en-US" sz="1600" b="1" kern="1200" dirty="0" err="1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라우팅의</a:t>
                      </a: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학습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변경번호를 적용한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라우팅을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생성하고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라우팅의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구성단위인 오퍼레이션 개념을 구하고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자재코드별로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표준 작업인원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표준시간을  구한다음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그룹카운터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구성부품 할당에 대한 개념을 이해하고 진행한다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.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  <a:p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    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3. </a:t>
                      </a: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라우팅의</a:t>
                      </a: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활용</a:t>
                      </a:r>
                      <a:endParaRPr kumimoji="1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- BOM, Routing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정보를 토대로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생산버젼을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생성한다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-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표준원가 추정이 가능하도록 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-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자재코드別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라우팅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정보를 토대로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스케쥴링이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가능하다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- ALT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라우팅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sym typeface="Wingdings" pitchFamily="2" charset="2"/>
                        </a:rPr>
                        <a:t>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sym typeface="Wingdings" pitchFamily="2" charset="2"/>
                        </a:rPr>
                        <a:t>그룹카운터 동일한 의미로 인식하면 됨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sym typeface="Wingdings" pitchFamily="2" charset="2"/>
                        </a:rPr>
                        <a:t>.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</a:t>
            </a:r>
            <a:r>
              <a:rPr lang="ko-KR" altLang="en-US" dirty="0" smtClean="0"/>
              <a:t>학습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52439" y="759112"/>
          <a:ext cx="9001125" cy="559181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5918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5" name="Rectangle 28"/>
          <p:cNvSpPr>
            <a:spLocks noChangeArrowheads="1"/>
          </p:cNvSpPr>
          <p:nvPr/>
        </p:nvSpPr>
        <p:spPr bwMode="auto">
          <a:xfrm>
            <a:off x="2559050" y="3455331"/>
            <a:ext cx="6850063" cy="360210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171450" indent="-171450" algn="l">
              <a:buFont typeface="Wingdings" pitchFamily="2" charset="2"/>
              <a:buChar char="§"/>
            </a:pPr>
            <a:r>
              <a:rPr lang="ko-KR" altLang="en-US" dirty="0" err="1" smtClean="0">
                <a:latin typeface="+mn-ea"/>
                <a:ea typeface="+mn-ea"/>
              </a:rPr>
              <a:t>생산팀</a:t>
            </a:r>
            <a:endParaRPr lang="ko-KR" altLang="ko-KR" dirty="0">
              <a:latin typeface="+mn-ea"/>
              <a:ea typeface="+mn-ea"/>
            </a:endParaRPr>
          </a:p>
        </p:txBody>
      </p:sp>
      <p:sp>
        <p:nvSpPr>
          <p:cNvPr id="16" name="Rectangle 29"/>
          <p:cNvSpPr>
            <a:spLocks noChangeArrowheads="1"/>
          </p:cNvSpPr>
          <p:nvPr/>
        </p:nvSpPr>
        <p:spPr bwMode="auto">
          <a:xfrm>
            <a:off x="2559050" y="873228"/>
            <a:ext cx="6850063" cy="2529923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+mn-ea"/>
              <a:ea typeface="+mn-ea"/>
            </a:endParaRPr>
          </a:p>
        </p:txBody>
      </p:sp>
      <p:sp>
        <p:nvSpPr>
          <p:cNvPr id="17" name="Rectangle 31"/>
          <p:cNvSpPr>
            <a:spLocks noChangeArrowheads="1"/>
          </p:cNvSpPr>
          <p:nvPr/>
        </p:nvSpPr>
        <p:spPr bwMode="auto">
          <a:xfrm>
            <a:off x="550863" y="873229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ko-KR" altLang="en-US" b="1" baseline="0">
                <a:latin typeface="+mn-ea"/>
              </a:rPr>
              <a:t>정의</a:t>
            </a:r>
          </a:p>
        </p:txBody>
      </p:sp>
      <p:sp>
        <p:nvSpPr>
          <p:cNvPr id="18" name="Text Box 32"/>
          <p:cNvSpPr txBox="1">
            <a:spLocks noChangeArrowheads="1"/>
          </p:cNvSpPr>
          <p:nvPr/>
        </p:nvSpPr>
        <p:spPr bwMode="auto">
          <a:xfrm>
            <a:off x="2559050" y="873229"/>
            <a:ext cx="6769100" cy="252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공정</a:t>
            </a:r>
            <a:r>
              <a:rPr lang="en-US" altLang="ko-KR" baseline="0" dirty="0">
                <a:latin typeface="+mn-ea"/>
                <a:ea typeface="+mn-ea"/>
              </a:rPr>
              <a:t>(Routing)</a:t>
            </a:r>
            <a:r>
              <a:rPr lang="ko-KR" altLang="en-US" baseline="0" dirty="0">
                <a:latin typeface="+mn-ea"/>
                <a:ea typeface="+mn-ea"/>
              </a:rPr>
              <a:t>이란 제품을 생산하기 위해 필요한 일련의 처리 작업</a:t>
            </a:r>
            <a:r>
              <a:rPr lang="en-US" altLang="ko-KR" baseline="0" dirty="0">
                <a:latin typeface="+mn-ea"/>
                <a:ea typeface="+mn-ea"/>
              </a:rPr>
              <a:t>(operation) </a:t>
            </a:r>
            <a:r>
              <a:rPr lang="ko-KR" altLang="en-US" baseline="0" dirty="0">
                <a:latin typeface="+mn-ea"/>
                <a:ea typeface="+mn-ea"/>
              </a:rPr>
              <a:t>및 순서</a:t>
            </a:r>
            <a:r>
              <a:rPr lang="en-US" altLang="ko-KR" baseline="0" dirty="0">
                <a:latin typeface="+mn-ea"/>
                <a:ea typeface="+mn-ea"/>
              </a:rPr>
              <a:t>(sequence)</a:t>
            </a:r>
            <a:r>
              <a:rPr lang="ko-KR" altLang="en-US" baseline="0" dirty="0">
                <a:latin typeface="+mn-ea"/>
                <a:ea typeface="+mn-ea"/>
              </a:rPr>
              <a:t>를 정의한 것</a:t>
            </a:r>
            <a:r>
              <a:rPr lang="en-US" altLang="ko-KR" baseline="0" dirty="0">
                <a:latin typeface="+mn-ea"/>
                <a:ea typeface="+mn-ea"/>
              </a:rPr>
              <a:t>.</a:t>
            </a: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생산 오더 방식에 적용되는 표준공정</a:t>
            </a:r>
            <a:r>
              <a:rPr lang="en-US" altLang="ko-KR" baseline="0" dirty="0">
                <a:latin typeface="+mn-ea"/>
                <a:ea typeface="+mn-ea"/>
              </a:rPr>
              <a:t>(Standard Routing)</a:t>
            </a:r>
            <a:r>
              <a:rPr lang="ko-KR" altLang="en-US" baseline="0" dirty="0">
                <a:latin typeface="+mn-ea"/>
                <a:ea typeface="+mn-ea"/>
              </a:rPr>
              <a:t>과 반복제조 방식에 사용되는 비율공정</a:t>
            </a:r>
            <a:r>
              <a:rPr lang="en-US" altLang="ko-KR" baseline="0" dirty="0">
                <a:latin typeface="+mn-ea"/>
                <a:ea typeface="+mn-ea"/>
              </a:rPr>
              <a:t>(Rate Routing)</a:t>
            </a:r>
            <a:r>
              <a:rPr lang="ko-KR" altLang="en-US" baseline="0" dirty="0">
                <a:latin typeface="+mn-ea"/>
                <a:ea typeface="+mn-ea"/>
              </a:rPr>
              <a:t>으로 </a:t>
            </a:r>
            <a:r>
              <a:rPr lang="ko-KR" altLang="en-US" baseline="0" dirty="0" smtClean="0">
                <a:latin typeface="+mn-ea"/>
                <a:ea typeface="+mn-ea"/>
              </a:rPr>
              <a:t>구분 됨</a:t>
            </a:r>
            <a:r>
              <a:rPr lang="en-US" altLang="ko-KR" baseline="0" dirty="0">
                <a:latin typeface="+mn-ea"/>
                <a:ea typeface="+mn-ea"/>
              </a:rPr>
              <a:t/>
            </a:r>
            <a:br>
              <a:rPr lang="en-US" altLang="ko-KR" baseline="0" dirty="0">
                <a:latin typeface="+mn-ea"/>
                <a:ea typeface="+mn-ea"/>
              </a:rPr>
            </a:br>
            <a:r>
              <a:rPr lang="en-US" altLang="ko-KR" baseline="0" dirty="0" smtClean="0">
                <a:latin typeface="+mn-ea"/>
                <a:ea typeface="+mn-ea"/>
              </a:rPr>
              <a:t>-&gt; </a:t>
            </a:r>
            <a:r>
              <a:rPr lang="ko-KR" altLang="en-US" baseline="0" dirty="0" err="1" smtClean="0">
                <a:latin typeface="+mn-ea"/>
                <a:ea typeface="+mn-ea"/>
              </a:rPr>
              <a:t>세방전지의</a:t>
            </a:r>
            <a:r>
              <a:rPr lang="ko-KR" altLang="en-US" baseline="0" dirty="0" smtClean="0">
                <a:latin typeface="+mn-ea"/>
                <a:ea typeface="+mn-ea"/>
              </a:rPr>
              <a:t> 경우 표준공정을 사용 함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공정은 자재 기준으로 생성되어 하나의 공정 그룹에 할당</a:t>
            </a: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동일한 자재가 다수의 처리 작업으로 생산 가능한 공정이 존재한다면 동일한 공정 그룹내의 개별 그룹 카운터로 구분하여 생성 </a:t>
            </a: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각 공정은 하나 이상의 작업을 포함하여 구성되며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ko-KR" altLang="en-US" baseline="0" dirty="0">
                <a:latin typeface="+mn-ea"/>
                <a:ea typeface="+mn-ea"/>
              </a:rPr>
              <a:t>그 작업을 수행하는 작업장이 할당되어 작업장 관련 정보 및 표준 시간이 연결되어</a:t>
            </a: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  표준 원가 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ko-KR" altLang="en-US" baseline="0" dirty="0">
                <a:latin typeface="+mn-ea"/>
                <a:ea typeface="+mn-ea"/>
              </a:rPr>
              <a:t>생산 일정 계획 및 생산 능력 계획을 관리</a:t>
            </a:r>
          </a:p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공정을 생성하기 위해서는 자재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ko-KR" altLang="en-US" baseline="0" dirty="0">
                <a:latin typeface="+mn-ea"/>
                <a:ea typeface="+mn-ea"/>
              </a:rPr>
              <a:t>작업장이 생성되어 있어야 함</a:t>
            </a:r>
          </a:p>
        </p:txBody>
      </p:sp>
      <p:sp>
        <p:nvSpPr>
          <p:cNvPr id="19" name="Rectangle 35"/>
          <p:cNvSpPr>
            <a:spLocks noChangeArrowheads="1"/>
          </p:cNvSpPr>
          <p:nvPr/>
        </p:nvSpPr>
        <p:spPr bwMode="auto">
          <a:xfrm>
            <a:off x="550863" y="3456273"/>
            <a:ext cx="1728000" cy="29546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b="1" baseline="0" dirty="0">
                <a:latin typeface="+mn-ea"/>
              </a:rPr>
              <a:t>관리조직</a:t>
            </a:r>
            <a:endParaRPr lang="en-US" altLang="ko-KR" b="1" baseline="0" dirty="0">
              <a:latin typeface="+mn-ea"/>
            </a:endParaRPr>
          </a:p>
        </p:txBody>
      </p:sp>
      <p:sp>
        <p:nvSpPr>
          <p:cNvPr id="20" name="Rectangle 29"/>
          <p:cNvSpPr>
            <a:spLocks noChangeArrowheads="1"/>
          </p:cNvSpPr>
          <p:nvPr/>
        </p:nvSpPr>
        <p:spPr bwMode="auto">
          <a:xfrm>
            <a:off x="2567363" y="3886562"/>
            <a:ext cx="6850063" cy="2337226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noAutofit/>
          </a:bodyPr>
          <a:lstStyle/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 </a:t>
            </a:r>
            <a:r>
              <a:rPr lang="ko-KR" altLang="en-US" baseline="0" dirty="0" err="1" smtClean="0">
                <a:latin typeface="+mn-ea"/>
                <a:ea typeface="+mn-ea"/>
              </a:rPr>
              <a:t>오라클의</a:t>
            </a:r>
            <a:r>
              <a:rPr lang="ko-KR" altLang="en-US" baseline="0" dirty="0" smtClean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Inverse </a:t>
            </a:r>
            <a:r>
              <a:rPr lang="ko-KR" altLang="en-US" dirty="0" smtClean="0">
                <a:latin typeface="+mn-ea"/>
                <a:ea typeface="+mn-ea"/>
              </a:rPr>
              <a:t>값은 </a:t>
            </a:r>
            <a:r>
              <a:rPr lang="en-US" altLang="ko-KR" dirty="0" smtClean="0">
                <a:latin typeface="+mn-ea"/>
                <a:ea typeface="+mn-ea"/>
              </a:rPr>
              <a:t>1</a:t>
            </a:r>
            <a:r>
              <a:rPr lang="ko-KR" altLang="en-US" dirty="0" smtClean="0">
                <a:latin typeface="+mn-ea"/>
                <a:ea typeface="+mn-ea"/>
              </a:rPr>
              <a:t>개의 제품 또는 반제품 생산 시 소요되는 노동시간의 개념이었으나 </a:t>
            </a:r>
            <a:r>
              <a:rPr lang="en-US" altLang="ko-KR" dirty="0" smtClean="0">
                <a:latin typeface="+mn-ea"/>
                <a:ea typeface="+mn-ea"/>
              </a:rPr>
              <a:t>SAP</a:t>
            </a:r>
            <a:r>
              <a:rPr lang="ko-KR" altLang="en-US" dirty="0" smtClean="0">
                <a:latin typeface="+mn-ea"/>
                <a:ea typeface="+mn-ea"/>
              </a:rPr>
              <a:t>는 </a:t>
            </a:r>
            <a:r>
              <a:rPr lang="ko-KR" altLang="en-US" dirty="0">
                <a:latin typeface="+mn-ea"/>
                <a:ea typeface="+mn-ea"/>
              </a:rPr>
              <a:t>이를 기계시간과 노동시간으로 분류하고 다시 직접 및 간접 </a:t>
            </a:r>
            <a:r>
              <a:rPr lang="ko-KR" altLang="en-US" dirty="0" smtClean="0">
                <a:latin typeface="+mn-ea"/>
                <a:ea typeface="+mn-ea"/>
              </a:rPr>
              <a:t>시간으로 관리할 수 있는 </a:t>
            </a:r>
            <a:r>
              <a:rPr lang="en-US" altLang="ko-KR" dirty="0" smtClean="0">
                <a:latin typeface="+mn-ea"/>
                <a:ea typeface="+mn-ea"/>
              </a:rPr>
              <a:t>5</a:t>
            </a:r>
            <a:r>
              <a:rPr lang="ko-KR" altLang="en-US" dirty="0" smtClean="0">
                <a:latin typeface="+mn-ea"/>
                <a:ea typeface="+mn-ea"/>
              </a:rPr>
              <a:t>개 </a:t>
            </a:r>
            <a:r>
              <a:rPr lang="en-US" altLang="ko-KR" dirty="0" smtClean="0">
                <a:latin typeface="+mn-ea"/>
                <a:ea typeface="+mn-ea"/>
              </a:rPr>
              <a:t>Activity</a:t>
            </a:r>
            <a:r>
              <a:rPr lang="ko-KR" altLang="en-US" dirty="0" smtClean="0">
                <a:latin typeface="+mn-ea"/>
                <a:ea typeface="+mn-ea"/>
              </a:rPr>
              <a:t>로 상세화 하여 구분관리 함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baseline="0" dirty="0">
                <a:latin typeface="+mn-ea"/>
                <a:ea typeface="+mn-ea"/>
              </a:rPr>
              <a:t> </a:t>
            </a:r>
            <a:r>
              <a:rPr lang="ko-KR" altLang="en-US" baseline="0" dirty="0" smtClean="0">
                <a:latin typeface="+mn-ea"/>
                <a:ea typeface="+mn-ea"/>
              </a:rPr>
              <a:t>기존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오라클에서는</a:t>
            </a:r>
            <a:r>
              <a:rPr lang="ko-KR" altLang="en-US" dirty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Routing</a:t>
            </a:r>
            <a:r>
              <a:rPr lang="ko-KR" altLang="en-US" dirty="0" smtClean="0">
                <a:latin typeface="+mn-ea"/>
                <a:ea typeface="+mn-ea"/>
              </a:rPr>
              <a:t>의 자재할당은 </a:t>
            </a:r>
            <a:r>
              <a:rPr lang="en-US" altLang="ko-KR" dirty="0" smtClean="0">
                <a:latin typeface="+mn-ea"/>
                <a:ea typeface="+mn-ea"/>
              </a:rPr>
              <a:t>BOM</a:t>
            </a:r>
            <a:r>
              <a:rPr lang="ko-KR" altLang="en-US" dirty="0" smtClean="0">
                <a:latin typeface="+mn-ea"/>
                <a:ea typeface="+mn-ea"/>
              </a:rPr>
              <a:t>에 관리 하였으나</a:t>
            </a:r>
            <a:r>
              <a:rPr lang="en-US" altLang="ko-KR" dirty="0" smtClean="0">
                <a:latin typeface="+mn-ea"/>
                <a:ea typeface="+mn-ea"/>
              </a:rPr>
              <a:t>, SAP </a:t>
            </a:r>
            <a:r>
              <a:rPr lang="ko-KR" altLang="en-US" dirty="0" smtClean="0">
                <a:latin typeface="+mn-ea"/>
                <a:ea typeface="+mn-ea"/>
              </a:rPr>
              <a:t>시스템의 경우 </a:t>
            </a:r>
            <a:r>
              <a:rPr lang="en-US" altLang="ko-KR" dirty="0" smtClean="0">
                <a:latin typeface="+mn-ea"/>
                <a:ea typeface="+mn-ea"/>
              </a:rPr>
              <a:t>Routing</a:t>
            </a:r>
            <a:r>
              <a:rPr lang="ko-KR" altLang="en-US" dirty="0" smtClean="0">
                <a:latin typeface="+mn-ea"/>
                <a:ea typeface="+mn-ea"/>
              </a:rPr>
              <a:t>에 지정 함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대체 </a:t>
            </a:r>
            <a:r>
              <a:rPr lang="en-US" altLang="ko-KR" dirty="0" smtClean="0">
                <a:latin typeface="+mn-ea"/>
                <a:ea typeface="+mn-ea"/>
              </a:rPr>
              <a:t>BOM </a:t>
            </a:r>
            <a:r>
              <a:rPr lang="ko-KR" altLang="en-US" dirty="0" smtClean="0">
                <a:latin typeface="+mn-ea"/>
                <a:ea typeface="+mn-ea"/>
              </a:rPr>
              <a:t>및 자동</a:t>
            </a:r>
            <a:r>
              <a:rPr lang="en-US" altLang="ko-KR" dirty="0" smtClean="0">
                <a:latin typeface="+mn-ea"/>
                <a:ea typeface="+mn-ea"/>
              </a:rPr>
              <a:t>/</a:t>
            </a:r>
            <a:r>
              <a:rPr lang="ko-KR" altLang="en-US" dirty="0" smtClean="0">
                <a:latin typeface="+mn-ea"/>
                <a:ea typeface="+mn-ea"/>
              </a:rPr>
              <a:t>수동 라인에 따른 단위 시간 별 생산수량이 다를 경우 </a:t>
            </a:r>
            <a:r>
              <a:rPr lang="en-US" altLang="ko-KR" dirty="0" smtClean="0">
                <a:latin typeface="+mn-ea"/>
                <a:ea typeface="+mn-ea"/>
              </a:rPr>
              <a:t>Group Counter</a:t>
            </a:r>
            <a:r>
              <a:rPr lang="ko-KR" altLang="en-US" dirty="0" smtClean="0">
                <a:latin typeface="+mn-ea"/>
                <a:ea typeface="+mn-ea"/>
              </a:rPr>
              <a:t>로 구분하여 관리 함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공정 생성기준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ko-KR" altLang="en-US" dirty="0" smtClean="0">
                <a:latin typeface="+mn-ea"/>
                <a:ea typeface="+mn-ea"/>
              </a:rPr>
              <a:t>    </a:t>
            </a:r>
            <a:r>
              <a:rPr lang="en-US" altLang="ko-KR" dirty="0">
                <a:latin typeface="+mn-ea"/>
                <a:ea typeface="+mn-ea"/>
              </a:rPr>
              <a:t>1) </a:t>
            </a:r>
            <a:r>
              <a:rPr lang="ko-KR" altLang="en-US" dirty="0">
                <a:latin typeface="+mn-ea"/>
                <a:ea typeface="+mn-ea"/>
              </a:rPr>
              <a:t>신규 제품</a:t>
            </a:r>
            <a:r>
              <a:rPr lang="en-US" altLang="ko-KR" dirty="0">
                <a:latin typeface="+mn-ea"/>
                <a:ea typeface="+mn-ea"/>
              </a:rPr>
              <a:t>/</a:t>
            </a:r>
            <a:r>
              <a:rPr lang="ko-KR" altLang="en-US" dirty="0">
                <a:latin typeface="+mn-ea"/>
                <a:ea typeface="+mn-ea"/>
              </a:rPr>
              <a:t>반제품 코드가 생성된 경우 이를 </a:t>
            </a:r>
            <a:r>
              <a:rPr lang="ko-KR" altLang="en-US" dirty="0" smtClean="0">
                <a:latin typeface="+mn-ea"/>
                <a:ea typeface="+mn-ea"/>
              </a:rPr>
              <a:t>확인 함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    </a:t>
            </a:r>
            <a:r>
              <a:rPr lang="en-US" altLang="ko-KR" dirty="0">
                <a:latin typeface="+mn-ea"/>
                <a:ea typeface="+mn-ea"/>
              </a:rPr>
              <a:t>2) </a:t>
            </a:r>
            <a:r>
              <a:rPr lang="ko-KR" altLang="en-US" dirty="0">
                <a:latin typeface="+mn-ea"/>
                <a:ea typeface="+mn-ea"/>
              </a:rPr>
              <a:t>해당 제품</a:t>
            </a:r>
            <a:r>
              <a:rPr lang="en-US" altLang="ko-KR" dirty="0">
                <a:latin typeface="+mn-ea"/>
                <a:ea typeface="+mn-ea"/>
              </a:rPr>
              <a:t>/</a:t>
            </a:r>
            <a:r>
              <a:rPr lang="ko-KR" altLang="en-US" dirty="0">
                <a:latin typeface="+mn-ea"/>
                <a:ea typeface="+mn-ea"/>
              </a:rPr>
              <a:t>반제품 생산 시 소요되는 </a:t>
            </a:r>
            <a:r>
              <a:rPr lang="ko-KR" altLang="en-US" dirty="0" smtClean="0">
                <a:latin typeface="+mn-ea"/>
                <a:ea typeface="+mn-ea"/>
              </a:rPr>
              <a:t>작업 </a:t>
            </a:r>
            <a:r>
              <a:rPr lang="ko-KR" altLang="en-US" dirty="0">
                <a:latin typeface="+mn-ea"/>
                <a:ea typeface="+mn-ea"/>
              </a:rPr>
              <a:t>시간</a:t>
            </a:r>
            <a:r>
              <a:rPr lang="en-US" altLang="ko-KR" dirty="0">
                <a:latin typeface="+mn-ea"/>
                <a:ea typeface="+mn-ea"/>
              </a:rPr>
              <a:t>(</a:t>
            </a:r>
            <a:r>
              <a:rPr lang="ko-KR" altLang="en-US" dirty="0">
                <a:latin typeface="+mn-ea"/>
                <a:ea typeface="+mn-ea"/>
              </a:rPr>
              <a:t>기계</a:t>
            </a:r>
            <a:r>
              <a:rPr lang="en-US" altLang="ko-KR" dirty="0">
                <a:latin typeface="+mn-ea"/>
                <a:ea typeface="+mn-ea"/>
              </a:rPr>
              <a:t>, </a:t>
            </a:r>
            <a:r>
              <a:rPr lang="ko-KR" altLang="en-US" dirty="0">
                <a:latin typeface="+mn-ea"/>
                <a:ea typeface="+mn-ea"/>
              </a:rPr>
              <a:t>노동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의 사용량을 등록 함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ko-KR" altLang="en-US" dirty="0" smtClean="0">
                <a:latin typeface="+mn-ea"/>
                <a:ea typeface="+mn-ea"/>
              </a:rPr>
              <a:t>    </a:t>
            </a:r>
            <a:r>
              <a:rPr lang="en-US" altLang="ko-KR" dirty="0">
                <a:latin typeface="+mn-ea"/>
                <a:ea typeface="+mn-ea"/>
              </a:rPr>
              <a:t>3) </a:t>
            </a:r>
            <a:r>
              <a:rPr lang="ko-KR" altLang="en-US" dirty="0">
                <a:latin typeface="+mn-ea"/>
                <a:ea typeface="+mn-ea"/>
              </a:rPr>
              <a:t>설비 호기에 따라 표준시간이 다른 경우 대체공정을 </a:t>
            </a:r>
            <a:r>
              <a:rPr lang="ko-KR" altLang="en-US" dirty="0" smtClean="0">
                <a:latin typeface="+mn-ea"/>
                <a:ea typeface="+mn-ea"/>
              </a:rPr>
              <a:t>생성 함</a:t>
            </a:r>
            <a:endParaRPr lang="en-US" altLang="ko-KR" dirty="0">
              <a:latin typeface="+mn-ea"/>
              <a:ea typeface="+mn-ea"/>
            </a:endParaRPr>
          </a:p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endParaRPr lang="en-US" altLang="ko-KR" dirty="0" smtClean="0">
              <a:latin typeface="+mn-ea"/>
              <a:ea typeface="+mn-ea"/>
            </a:endParaRPr>
          </a:p>
        </p:txBody>
      </p:sp>
      <p:sp>
        <p:nvSpPr>
          <p:cNvPr id="21" name="Rectangle 31"/>
          <p:cNvSpPr>
            <a:spLocks noChangeArrowheads="1"/>
          </p:cNvSpPr>
          <p:nvPr/>
        </p:nvSpPr>
        <p:spPr bwMode="auto">
          <a:xfrm>
            <a:off x="559176" y="3886562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en-US" altLang="ko-KR" b="1" dirty="0">
                <a:solidFill>
                  <a:schemeClr val="dk1"/>
                </a:solidFill>
                <a:latin typeface="+mn-ea"/>
              </a:rPr>
              <a:t>AS-IS </a:t>
            </a:r>
            <a:r>
              <a:rPr lang="ko-KR" altLang="en-US" b="1" dirty="0">
                <a:solidFill>
                  <a:schemeClr val="dk1"/>
                </a:solidFill>
                <a:latin typeface="+mn-ea"/>
              </a:rPr>
              <a:t>와의 차이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41317479"/>
              </p:ext>
            </p:extLst>
          </p:nvPr>
        </p:nvGraphicFramePr>
        <p:xfrm>
          <a:off x="645338" y="1296716"/>
          <a:ext cx="8744766" cy="5378092"/>
        </p:xfrm>
        <a:graphic>
          <a:graphicData uri="http://schemas.openxmlformats.org/drawingml/2006/table">
            <a:tbl>
              <a:tblPr/>
              <a:tblGrid>
                <a:gridCol w="538571"/>
                <a:gridCol w="8206195"/>
              </a:tblGrid>
              <a:tr h="3156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894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본사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6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AutoShape 41"/>
          <p:cNvSpPr>
            <a:spLocks noChangeArrowheads="1"/>
          </p:cNvSpPr>
          <p:nvPr/>
        </p:nvSpPr>
        <p:spPr bwMode="auto">
          <a:xfrm>
            <a:off x="1365419" y="1683091"/>
            <a:ext cx="792087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/>
              <a:t>공정</a:t>
            </a:r>
            <a:endParaRPr lang="en-US" altLang="ko-KR" sz="1000" dirty="0" smtClean="0"/>
          </a:p>
          <a:p>
            <a:r>
              <a:rPr lang="ko-KR" altLang="en-US" sz="1000" dirty="0" smtClean="0"/>
              <a:t> 생성요청</a:t>
            </a:r>
            <a:endParaRPr lang="en-US" altLang="ko-KR" sz="1000" dirty="0"/>
          </a:p>
        </p:txBody>
      </p:sp>
      <p:sp>
        <p:nvSpPr>
          <p:cNvPr id="11" name="직사각형 10"/>
          <p:cNvSpPr/>
          <p:nvPr/>
        </p:nvSpPr>
        <p:spPr>
          <a:xfrm>
            <a:off x="2445538" y="1737389"/>
            <a:ext cx="1872208" cy="50405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</a:rPr>
              <a:t>생산 제품</a:t>
            </a:r>
            <a:r>
              <a:rPr lang="en-US" altLang="ko-KR" sz="1000" dirty="0" smtClean="0">
                <a:solidFill>
                  <a:prstClr val="black"/>
                </a:solidFill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</a:rPr>
              <a:t>반제품 신규 생성</a:t>
            </a:r>
            <a:endParaRPr lang="en-US" altLang="ko-KR" sz="1000" dirty="0" smtClean="0">
              <a:solidFill>
                <a:prstClr val="black"/>
              </a:solidFill>
            </a:endParaRPr>
          </a:p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</a:rPr>
              <a:t>신규 설비</a:t>
            </a:r>
            <a:r>
              <a:rPr lang="en-US" altLang="ko-KR" sz="1000" dirty="0" smtClean="0">
                <a:solidFill>
                  <a:prstClr val="black"/>
                </a:solidFill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</a:rPr>
              <a:t>공정 개선을 </a:t>
            </a:r>
            <a:endParaRPr lang="en-US" altLang="ko-KR" sz="1000" dirty="0" smtClean="0">
              <a:solidFill>
                <a:prstClr val="black"/>
              </a:solidFill>
            </a:endParaRPr>
          </a:p>
          <a:p>
            <a:pPr marL="92075" indent="-92075"/>
            <a:r>
              <a:rPr lang="en-US" altLang="ko-KR" sz="1000" dirty="0" smtClean="0">
                <a:solidFill>
                  <a:prstClr val="black"/>
                </a:solidFill>
              </a:rPr>
              <a:t>   </a:t>
            </a:r>
            <a:r>
              <a:rPr lang="ko-KR" altLang="en-US" sz="1000" dirty="0" smtClean="0">
                <a:solidFill>
                  <a:prstClr val="black"/>
                </a:solidFill>
              </a:rPr>
              <a:t>통한 공정 변경</a:t>
            </a:r>
            <a:endParaRPr lang="en-US" altLang="ko-KR" sz="1000" dirty="0" smtClean="0">
              <a:solidFill>
                <a:prstClr val="black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869474" y="3609597"/>
            <a:ext cx="1944216" cy="64807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prstClr val="black"/>
                </a:solidFill>
              </a:rPr>
              <a:t> Control Plan </a:t>
            </a:r>
            <a:r>
              <a:rPr lang="ko-KR" altLang="en-US" sz="1000" dirty="0" smtClean="0">
                <a:solidFill>
                  <a:prstClr val="black"/>
                </a:solidFill>
              </a:rPr>
              <a:t>및 양산</a:t>
            </a:r>
            <a:r>
              <a:rPr lang="en-US" altLang="ko-KR" sz="1000" dirty="0" smtClean="0">
                <a:solidFill>
                  <a:prstClr val="black"/>
                </a:solidFill>
              </a:rPr>
              <a:t>/</a:t>
            </a:r>
            <a:r>
              <a:rPr lang="ko-KR" altLang="en-US" sz="1000" dirty="0" smtClean="0">
                <a:solidFill>
                  <a:prstClr val="black"/>
                </a:solidFill>
              </a:rPr>
              <a:t>시운전</a:t>
            </a:r>
            <a:endParaRPr lang="en-US" altLang="ko-KR" sz="1000" dirty="0" smtClean="0">
              <a:solidFill>
                <a:prstClr val="black"/>
              </a:solidFill>
            </a:endParaRPr>
          </a:p>
          <a:p>
            <a:pPr marL="92075" indent="-92075"/>
            <a:r>
              <a:rPr lang="en-US" altLang="ko-KR" sz="1000" dirty="0" smtClean="0">
                <a:solidFill>
                  <a:prstClr val="black"/>
                </a:solidFill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</a:rPr>
              <a:t>완료 후 </a:t>
            </a:r>
            <a:r>
              <a:rPr lang="ko-KR" altLang="en-US" sz="1000" dirty="0" err="1" smtClean="0">
                <a:solidFill>
                  <a:prstClr val="black"/>
                </a:solidFill>
              </a:rPr>
              <a:t>라우팅</a:t>
            </a:r>
            <a:r>
              <a:rPr lang="ko-KR" altLang="en-US" sz="1000" dirty="0" smtClean="0">
                <a:solidFill>
                  <a:prstClr val="black"/>
                </a:solidFill>
              </a:rPr>
              <a:t> 생성 요청 </a:t>
            </a: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2604638" y="3229805"/>
            <a:ext cx="970939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1. </a:t>
            </a:r>
            <a:r>
              <a:rPr lang="ko-KR" altLang="en-US" sz="1000" dirty="0" smtClean="0"/>
              <a:t>공정 생성 </a:t>
            </a:r>
            <a:endParaRPr lang="en-US" altLang="ko-KR" sz="1000" dirty="0" smtClean="0"/>
          </a:p>
          <a:p>
            <a:r>
              <a:rPr lang="ko-KR" altLang="en-US" sz="1000" dirty="0" smtClean="0"/>
              <a:t>요청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노츠</a:t>
            </a:r>
            <a:r>
              <a:rPr lang="ko-KR" altLang="en-US" sz="1000" dirty="0" smtClean="0"/>
              <a:t> 기안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6333971" y="3358737"/>
            <a:ext cx="1351260" cy="432048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3. ERP</a:t>
            </a:r>
            <a:r>
              <a:rPr lang="ko-KR" altLang="en-US" sz="1000" dirty="0" smtClean="0"/>
              <a:t>  공정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생성</a:t>
            </a:r>
            <a:endParaRPr lang="en-US" altLang="ko-KR" sz="1000" dirty="0" smtClean="0"/>
          </a:p>
          <a:p>
            <a:r>
              <a:rPr lang="en-US" altLang="ko-KR" sz="1000" dirty="0" smtClean="0"/>
              <a:t>- </a:t>
            </a:r>
            <a:r>
              <a:rPr lang="ko-KR" altLang="en-US" sz="1000" dirty="0" smtClean="0"/>
              <a:t>마스터 생성</a:t>
            </a:r>
            <a:endParaRPr lang="ko-KR" altLang="en-US" sz="1000" dirty="0"/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3885699" y="3221096"/>
            <a:ext cx="936103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2. </a:t>
            </a:r>
            <a:r>
              <a:rPr lang="ko-KR" altLang="en-US" sz="1000" dirty="0" smtClean="0"/>
              <a:t>기초 데이터 </a:t>
            </a:r>
            <a:endParaRPr lang="en-US" altLang="ko-KR" sz="1000" dirty="0" smtClean="0"/>
          </a:p>
          <a:p>
            <a:r>
              <a:rPr lang="ko-KR" altLang="en-US" sz="1000" dirty="0" smtClean="0"/>
              <a:t>작성</a:t>
            </a:r>
            <a:endParaRPr lang="ko-KR" altLang="en-US" sz="1000" dirty="0"/>
          </a:p>
        </p:txBody>
      </p:sp>
      <p:sp>
        <p:nvSpPr>
          <p:cNvPr id="16" name="직사각형 15"/>
          <p:cNvSpPr/>
          <p:nvPr/>
        </p:nvSpPr>
        <p:spPr>
          <a:xfrm>
            <a:off x="4843893" y="2651402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000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7" name="AutoShape 6"/>
          <p:cNvSpPr>
            <a:spLocks noChangeArrowheads="1"/>
          </p:cNvSpPr>
          <p:nvPr/>
        </p:nvSpPr>
        <p:spPr bwMode="auto">
          <a:xfrm>
            <a:off x="7370657" y="4473693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err="1" smtClean="0"/>
              <a:t>신코드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OR</a:t>
            </a:r>
          </a:p>
          <a:p>
            <a:r>
              <a:rPr lang="ko-KR" altLang="en-US" sz="1000" dirty="0" err="1" smtClean="0"/>
              <a:t>신공정</a:t>
            </a:r>
            <a:endParaRPr lang="en-US" altLang="ko-KR" sz="1000" dirty="0"/>
          </a:p>
        </p:txBody>
      </p:sp>
      <p:cxnSp>
        <p:nvCxnSpPr>
          <p:cNvPr id="18" name="직선 화살표 연결선 17"/>
          <p:cNvCxnSpPr>
            <a:cxnSpLocks noChangeShapeType="1"/>
            <a:stCxn id="17" idx="2"/>
          </p:cNvCxnSpPr>
          <p:nvPr/>
        </p:nvCxnSpPr>
        <p:spPr bwMode="auto">
          <a:xfrm flipH="1">
            <a:off x="7867088" y="4977751"/>
            <a:ext cx="7626" cy="532519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9" name="AutoShape 4"/>
          <p:cNvSpPr>
            <a:spLocks noChangeArrowheads="1"/>
          </p:cNvSpPr>
          <p:nvPr/>
        </p:nvSpPr>
        <p:spPr bwMode="auto">
          <a:xfrm>
            <a:off x="7342082" y="6129877"/>
            <a:ext cx="1080120" cy="216024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5. </a:t>
            </a:r>
            <a:r>
              <a:rPr lang="ko-KR" altLang="en-US" sz="1000" dirty="0" smtClean="0"/>
              <a:t>공지</a:t>
            </a:r>
            <a:r>
              <a:rPr lang="en-US" altLang="ko-KR" sz="1000" dirty="0" smtClean="0"/>
              <a:t>( </a:t>
            </a:r>
            <a:r>
              <a:rPr lang="ko-KR" altLang="en-US" sz="1000" dirty="0" err="1" smtClean="0"/>
              <a:t>노츠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cxnSp>
        <p:nvCxnSpPr>
          <p:cNvPr id="20" name="꺾인 연결선 37"/>
          <p:cNvCxnSpPr>
            <a:stCxn id="14" idx="3"/>
            <a:endCxn id="17" idx="0"/>
          </p:cNvCxnSpPr>
          <p:nvPr/>
        </p:nvCxnSpPr>
        <p:spPr>
          <a:xfrm>
            <a:off x="7685231" y="3574761"/>
            <a:ext cx="189483" cy="89893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9"/>
          <p:cNvCxnSpPr>
            <a:cxnSpLocks noChangeShapeType="1"/>
            <a:stCxn id="15" idx="2"/>
            <a:endCxn id="22" idx="2"/>
          </p:cNvCxnSpPr>
          <p:nvPr/>
        </p:nvCxnSpPr>
        <p:spPr bwMode="auto">
          <a:xfrm flipH="1">
            <a:off x="4324867" y="3590981"/>
            <a:ext cx="28885" cy="59817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2" name="AutoShape 128"/>
          <p:cNvSpPr>
            <a:spLocks noChangeArrowheads="1"/>
          </p:cNvSpPr>
          <p:nvPr/>
        </p:nvSpPr>
        <p:spPr bwMode="auto">
          <a:xfrm>
            <a:off x="3813690" y="3825621"/>
            <a:ext cx="1022350" cy="363538"/>
          </a:xfrm>
          <a:prstGeom prst="flowChartDecision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</a:pPr>
            <a:r>
              <a:rPr lang="ko-KR" altLang="en-US" sz="1000" dirty="0" smtClean="0"/>
              <a:t>신규공정외주</a:t>
            </a:r>
            <a:endParaRPr lang="en-US" altLang="ko-KR" sz="1000" dirty="0"/>
          </a:p>
        </p:txBody>
      </p:sp>
      <p:sp>
        <p:nvSpPr>
          <p:cNvPr id="23" name="AutoShape 5"/>
          <p:cNvSpPr>
            <a:spLocks noChangeArrowheads="1"/>
          </p:cNvSpPr>
          <p:nvPr/>
        </p:nvSpPr>
        <p:spPr bwMode="auto">
          <a:xfrm>
            <a:off x="5404240" y="2663648"/>
            <a:ext cx="936103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 </a:t>
            </a:r>
            <a:r>
              <a:rPr lang="ko-KR" altLang="en-US" sz="1000" dirty="0" smtClean="0"/>
              <a:t>공급업체 생성</a:t>
            </a:r>
            <a:endParaRPr lang="en-US" altLang="ko-KR" sz="1000" dirty="0" smtClean="0"/>
          </a:p>
          <a:p>
            <a:r>
              <a:rPr lang="ko-KR" altLang="en-US" sz="1000" dirty="0" smtClean="0"/>
              <a:t>요청서작성</a:t>
            </a:r>
            <a:endParaRPr lang="ko-KR" altLang="en-US" sz="1000" dirty="0"/>
          </a:p>
        </p:txBody>
      </p:sp>
      <p:sp>
        <p:nvSpPr>
          <p:cNvPr id="24" name="AutoShape 46"/>
          <p:cNvSpPr>
            <a:spLocks noChangeArrowheads="1"/>
          </p:cNvSpPr>
          <p:nvPr/>
        </p:nvSpPr>
        <p:spPr bwMode="auto">
          <a:xfrm>
            <a:off x="6946572" y="1752247"/>
            <a:ext cx="1043583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/>
              <a:t>MM.01.01.01</a:t>
            </a:r>
          </a:p>
          <a:p>
            <a:r>
              <a:rPr lang="ko-KR" altLang="en-US" sz="1000" dirty="0" smtClean="0"/>
              <a:t> 업체관리</a:t>
            </a:r>
            <a:endParaRPr lang="en-US" altLang="ko-KR" sz="1000" dirty="0"/>
          </a:p>
        </p:txBody>
      </p:sp>
      <p:cxnSp>
        <p:nvCxnSpPr>
          <p:cNvPr id="25" name="Shape 24"/>
          <p:cNvCxnSpPr>
            <a:stCxn id="23" idx="3"/>
            <a:endCxn id="24" idx="2"/>
          </p:cNvCxnSpPr>
          <p:nvPr/>
        </p:nvCxnSpPr>
        <p:spPr>
          <a:xfrm flipV="1">
            <a:off x="6340343" y="2194923"/>
            <a:ext cx="1128021" cy="653669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46"/>
          <p:cNvSpPr>
            <a:spLocks noChangeArrowheads="1"/>
          </p:cNvSpPr>
          <p:nvPr/>
        </p:nvSpPr>
        <p:spPr bwMode="auto">
          <a:xfrm>
            <a:off x="3866649" y="4874263"/>
            <a:ext cx="917331" cy="61293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/>
              <a:t>ST.01.04.01</a:t>
            </a:r>
          </a:p>
          <a:p>
            <a:r>
              <a:rPr lang="en-US" altLang="ko-KR" sz="1000" dirty="0" smtClean="0"/>
              <a:t>BOM </a:t>
            </a:r>
            <a:r>
              <a:rPr lang="ko-KR" altLang="en-US" sz="1000" dirty="0" smtClean="0"/>
              <a:t>관리</a:t>
            </a:r>
            <a:endParaRPr lang="en-US" altLang="ko-KR" sz="1000" dirty="0"/>
          </a:p>
        </p:txBody>
      </p:sp>
      <p:cxnSp>
        <p:nvCxnSpPr>
          <p:cNvPr id="27" name="직선 화살표 연결선 29"/>
          <p:cNvCxnSpPr>
            <a:cxnSpLocks noChangeShapeType="1"/>
            <a:stCxn id="13" idx="3"/>
            <a:endCxn id="15" idx="1"/>
          </p:cNvCxnSpPr>
          <p:nvPr/>
        </p:nvCxnSpPr>
        <p:spPr bwMode="auto">
          <a:xfrm flipV="1">
            <a:off x="3575576" y="3406040"/>
            <a:ext cx="310122" cy="8709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8" name="Text Box 131"/>
          <p:cNvSpPr txBox="1">
            <a:spLocks noChangeArrowheads="1"/>
          </p:cNvSpPr>
          <p:nvPr/>
        </p:nvSpPr>
        <p:spPr bwMode="auto">
          <a:xfrm>
            <a:off x="7874714" y="5121767"/>
            <a:ext cx="6572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9pPr>
          </a:lstStyle>
          <a:p>
            <a:r>
              <a:rPr kumimoji="0" lang="ko-KR" altLang="en-US" sz="900" dirty="0" err="1" smtClean="0">
                <a:solidFill>
                  <a:srgbClr val="000000"/>
                </a:solidFill>
              </a:rPr>
              <a:t>신공정</a:t>
            </a:r>
            <a:endParaRPr kumimoji="0"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29" name="Text Box 131"/>
          <p:cNvSpPr txBox="1">
            <a:spLocks noChangeArrowheads="1"/>
          </p:cNvSpPr>
          <p:nvPr/>
        </p:nvSpPr>
        <p:spPr bwMode="auto">
          <a:xfrm>
            <a:off x="8306762" y="4473693"/>
            <a:ext cx="6572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9pPr>
          </a:lstStyle>
          <a:p>
            <a:r>
              <a:rPr kumimoji="0" lang="ko-KR" altLang="en-US" sz="900" dirty="0" err="1" smtClean="0">
                <a:solidFill>
                  <a:srgbClr val="000000"/>
                </a:solidFill>
              </a:rPr>
              <a:t>신코드</a:t>
            </a:r>
            <a:endParaRPr kumimoji="0"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30" name="AutoShape 4"/>
          <p:cNvSpPr>
            <a:spLocks noChangeArrowheads="1"/>
          </p:cNvSpPr>
          <p:nvPr/>
        </p:nvSpPr>
        <p:spPr bwMode="auto">
          <a:xfrm>
            <a:off x="7344364" y="5534763"/>
            <a:ext cx="1080120" cy="36004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4.</a:t>
            </a:r>
            <a:r>
              <a:rPr lang="ko-KR" altLang="en-US" sz="1000" dirty="0" smtClean="0"/>
              <a:t>검증 확인</a:t>
            </a:r>
            <a:endParaRPr lang="en-US" altLang="ko-KR" sz="1000" dirty="0" smtClean="0"/>
          </a:p>
          <a:p>
            <a:r>
              <a:rPr lang="en-US" altLang="ko-KR" sz="1000" dirty="0" smtClean="0"/>
              <a:t>(3</a:t>
            </a:r>
            <a:r>
              <a:rPr lang="ko-KR" altLang="en-US" sz="1000" dirty="0" smtClean="0"/>
              <a:t>개월</a:t>
            </a:r>
            <a:r>
              <a:rPr lang="en-US" altLang="ko-KR" sz="1000" dirty="0" smtClean="0"/>
              <a:t>)</a:t>
            </a:r>
            <a:endParaRPr lang="en-US" altLang="ko-KR" sz="1000" dirty="0"/>
          </a:p>
        </p:txBody>
      </p:sp>
      <p:sp>
        <p:nvSpPr>
          <p:cNvPr id="31" name="타원 30"/>
          <p:cNvSpPr/>
          <p:nvPr/>
        </p:nvSpPr>
        <p:spPr>
          <a:xfrm>
            <a:off x="8810817" y="4507601"/>
            <a:ext cx="504056" cy="432048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dirty="0" smtClean="0">
                <a:solidFill>
                  <a:prstClr val="black"/>
                </a:solidFill>
              </a:rPr>
              <a:t>종료</a:t>
            </a:r>
          </a:p>
        </p:txBody>
      </p:sp>
      <p:cxnSp>
        <p:nvCxnSpPr>
          <p:cNvPr id="32" name="직선 화살표 연결선 31"/>
          <p:cNvCxnSpPr>
            <a:stCxn id="17" idx="3"/>
            <a:endCxn id="31" idx="2"/>
          </p:cNvCxnSpPr>
          <p:nvPr/>
        </p:nvCxnSpPr>
        <p:spPr>
          <a:xfrm flipV="1">
            <a:off x="8378768" y="4723625"/>
            <a:ext cx="432049" cy="209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41"/>
          <p:cNvSpPr>
            <a:spLocks noChangeArrowheads="1"/>
          </p:cNvSpPr>
          <p:nvPr/>
        </p:nvSpPr>
        <p:spPr bwMode="auto">
          <a:xfrm>
            <a:off x="1293410" y="2116479"/>
            <a:ext cx="864095" cy="414338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/>
              <a:t>ST.01.03.01</a:t>
            </a:r>
          </a:p>
          <a:p>
            <a:r>
              <a:rPr lang="ko-KR" altLang="en-US" sz="1000" dirty="0" smtClean="0"/>
              <a:t>자재코드생성</a:t>
            </a:r>
            <a:endParaRPr lang="en-US" altLang="ko-KR" sz="1000" dirty="0"/>
          </a:p>
        </p:txBody>
      </p:sp>
      <p:cxnSp>
        <p:nvCxnSpPr>
          <p:cNvPr id="34" name="Shape 90"/>
          <p:cNvCxnSpPr>
            <a:stCxn id="33" idx="3"/>
            <a:endCxn id="13" idx="1"/>
          </p:cNvCxnSpPr>
          <p:nvPr/>
        </p:nvCxnSpPr>
        <p:spPr>
          <a:xfrm>
            <a:off x="2157505" y="2323650"/>
            <a:ext cx="447132" cy="109109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>
            <a:endCxn id="19" idx="0"/>
          </p:cNvCxnSpPr>
          <p:nvPr/>
        </p:nvCxnSpPr>
        <p:spPr>
          <a:xfrm flipH="1">
            <a:off x="7882142" y="5894803"/>
            <a:ext cx="2282" cy="23507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29"/>
          <p:cNvSpPr>
            <a:spLocks noChangeArrowheads="1"/>
          </p:cNvSpPr>
          <p:nvPr/>
        </p:nvSpPr>
        <p:spPr bwMode="auto">
          <a:xfrm>
            <a:off x="3866649" y="5967505"/>
            <a:ext cx="936104" cy="469454"/>
          </a:xfrm>
          <a:prstGeom prst="round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/>
              <a:t>작업장 관리</a:t>
            </a:r>
            <a:endParaRPr lang="en-US" altLang="ko-KR" sz="1000" dirty="0" smtClean="0"/>
          </a:p>
          <a:p>
            <a:r>
              <a:rPr lang="en-US" altLang="ko-KR" sz="1000" dirty="0" smtClean="0"/>
              <a:t>PP.01.01.05</a:t>
            </a:r>
            <a:endParaRPr lang="en-US" altLang="ko-KR" sz="1000" dirty="0"/>
          </a:p>
        </p:txBody>
      </p:sp>
      <p:sp>
        <p:nvSpPr>
          <p:cNvPr id="37" name="AutoShape 46"/>
          <p:cNvSpPr>
            <a:spLocks noChangeArrowheads="1"/>
          </p:cNvSpPr>
          <p:nvPr/>
        </p:nvSpPr>
        <p:spPr bwMode="auto">
          <a:xfrm>
            <a:off x="3866649" y="5293191"/>
            <a:ext cx="917331" cy="783193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/>
              <a:t>ST.01.02.05</a:t>
            </a:r>
          </a:p>
          <a:p>
            <a:r>
              <a:rPr lang="en-US" altLang="ko-KR" sz="1000" dirty="0" smtClean="0"/>
              <a:t>Super BOM</a:t>
            </a:r>
            <a:endParaRPr lang="en-US" altLang="ko-KR" sz="1000" dirty="0"/>
          </a:p>
        </p:txBody>
      </p:sp>
      <p:cxnSp>
        <p:nvCxnSpPr>
          <p:cNvPr id="38" name="직선 화살표 연결선 29"/>
          <p:cNvCxnSpPr>
            <a:cxnSpLocks noChangeShapeType="1"/>
            <a:stCxn id="22" idx="2"/>
            <a:endCxn id="39" idx="0"/>
          </p:cNvCxnSpPr>
          <p:nvPr/>
        </p:nvCxnSpPr>
        <p:spPr bwMode="auto">
          <a:xfrm>
            <a:off x="4324865" y="4189159"/>
            <a:ext cx="310" cy="42855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9" name="AutoShape 4"/>
          <p:cNvSpPr>
            <a:spLocks noChangeArrowheads="1"/>
          </p:cNvSpPr>
          <p:nvPr/>
        </p:nvSpPr>
        <p:spPr bwMode="auto">
          <a:xfrm>
            <a:off x="3857123" y="4617709"/>
            <a:ext cx="936104" cy="288032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smtClean="0"/>
              <a:t>기초데이터생성</a:t>
            </a:r>
            <a:endParaRPr lang="ko-KR" altLang="en-US" sz="1000" dirty="0"/>
          </a:p>
        </p:txBody>
      </p:sp>
      <p:sp>
        <p:nvSpPr>
          <p:cNvPr id="40" name="직사각형 39"/>
          <p:cNvSpPr/>
          <p:nvPr/>
        </p:nvSpPr>
        <p:spPr>
          <a:xfrm>
            <a:off x="3669674" y="4473693"/>
            <a:ext cx="1296144" cy="208823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cxnSp>
        <p:nvCxnSpPr>
          <p:cNvPr id="41" name="Shape 40"/>
          <p:cNvCxnSpPr>
            <a:stCxn id="39" idx="3"/>
            <a:endCxn id="14" idx="2"/>
          </p:cNvCxnSpPr>
          <p:nvPr/>
        </p:nvCxnSpPr>
        <p:spPr>
          <a:xfrm flipV="1">
            <a:off x="4793229" y="3790785"/>
            <a:ext cx="2216373" cy="970940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hape 41"/>
          <p:cNvCxnSpPr>
            <a:stCxn id="22" idx="3"/>
            <a:endCxn id="23" idx="2"/>
          </p:cNvCxnSpPr>
          <p:nvPr/>
        </p:nvCxnSpPr>
        <p:spPr>
          <a:xfrm flipV="1">
            <a:off x="4836042" y="3033533"/>
            <a:ext cx="1036251" cy="973857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꺾인 연결선 37"/>
          <p:cNvCxnSpPr>
            <a:stCxn id="19" idx="2"/>
            <a:endCxn id="31" idx="4"/>
          </p:cNvCxnSpPr>
          <p:nvPr/>
        </p:nvCxnSpPr>
        <p:spPr>
          <a:xfrm rot="5400000" flipH="1" flipV="1">
            <a:off x="7769367" y="5052424"/>
            <a:ext cx="1406252" cy="1180703"/>
          </a:xfrm>
          <a:prstGeom prst="bentConnector3">
            <a:avLst>
              <a:gd name="adj1" fmla="val -16256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hape 90"/>
          <p:cNvCxnSpPr>
            <a:stCxn id="10" idx="3"/>
            <a:endCxn id="13" idx="1"/>
          </p:cNvCxnSpPr>
          <p:nvPr/>
        </p:nvCxnSpPr>
        <p:spPr>
          <a:xfrm>
            <a:off x="2157505" y="1890262"/>
            <a:ext cx="447132" cy="152448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1814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40269684"/>
              </p:ext>
            </p:extLst>
          </p:nvPr>
        </p:nvGraphicFramePr>
        <p:xfrm>
          <a:off x="483080" y="1498291"/>
          <a:ext cx="8928339" cy="4324535"/>
        </p:xfrm>
        <a:graphic>
          <a:graphicData uri="http://schemas.openxmlformats.org/drawingml/2006/table">
            <a:tbl>
              <a:tblPr/>
              <a:tblGrid>
                <a:gridCol w="672701"/>
                <a:gridCol w="1635725"/>
                <a:gridCol w="2057349"/>
                <a:gridCol w="3448477"/>
                <a:gridCol w="1114087"/>
              </a:tblGrid>
              <a:tr h="301863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01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설 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6865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생성 요청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 기안 발송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생성 및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폐쇄에 요청기안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사유 작성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Control Plan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9897">
                <a:tc rowSpan="4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기초 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자료 작성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설비 시운전 후 기초 자료 작성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합의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표준값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설비 가동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작업 준비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금형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교체시간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외주 유무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사내 도급 유무 확인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없을시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9544"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유무확인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유무 확인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없을시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CS03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작업장 유무확인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작업장  유무 확인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없을시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CR03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01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등록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설비 시운전 후 기초 자료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Fill-Up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표준값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설비 가동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작업 준비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금형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교체시간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CA01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33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검증  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검증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실적데이터와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표준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Activity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값을 비교하여 검증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83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공정 공지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공지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통한 생성 공지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9040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처음부터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생성할 경우가 많지 않기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때문에 기 생성된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복사를 통한 신규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생성을 진행하도록 하겠습니다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생성하고자 하는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Material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기입합니다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2)Plant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기입합니다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3)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복사원본을 클릭하여 이미 생성되어 있는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활용하여  신규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생성합니다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CA01, CA02, CA03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563" y="1611343"/>
            <a:ext cx="5046454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464158" y="248824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51138" y="2712533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27413" y="1849897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41347236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공정을 클릭하고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클릭하여 진행한다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407430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656" y="1392806"/>
            <a:ext cx="4958481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163562" y="346302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349614" y="4653477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3135" y="3886604"/>
            <a:ext cx="354013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1245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7107887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복사 참조할 자재코드를 알고 있다면 입력하고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모를 경우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Possible entry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- GB80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카포스用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만들 경우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GB80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대리점用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 GB3000, GB700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中 하나의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복사하여 만들어도 가능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373" y="1312924"/>
            <a:ext cx="5045643" cy="48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2323793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533169" y="2583135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949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13458110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검색조건 입력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“1200”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GB80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카포스用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생성이므로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Key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값을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“*80*”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입력하여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80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이 들어간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불러온다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클릭하여 검색을 시작한다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 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98498536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833" y="1337094"/>
            <a:ext cx="4873655" cy="3700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212725" y="291490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206497" y="2750178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4415" y="3687099"/>
            <a:ext cx="354013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405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41917268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“PCC00581”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복사해서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PCC04247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생성한다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34280662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8906" y="1337094"/>
            <a:ext cx="4373592" cy="4891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181483" y="377358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320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43624670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클릭하여 진행한다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92707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453" y="1331075"/>
            <a:ext cx="4865299" cy="3939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336755" y="4938147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47789" y="3886604"/>
            <a:ext cx="354013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7162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544" y="1345723"/>
            <a:ext cx="5026594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9879734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*PCC00581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50005445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그룹번호로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ALT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라우팅이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6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개가 생성되어 있다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*내역을 참조하여 생성하고자 하는 자재코드와 동일유형의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더블클릭하여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참고로 활용한다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4420213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533169" y="3980612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942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4515" y="1311215"/>
            <a:ext cx="3888806" cy="5085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80371307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Possible entry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클릭하여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”4”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릴리즈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일반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선택하고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엔터를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90378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886848" y="317835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857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5759" y="1328468"/>
            <a:ext cx="4042916" cy="1871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83804521"/>
              </p:ext>
            </p:extLst>
          </p:nvPr>
        </p:nvGraphicFramePr>
        <p:xfrm>
          <a:off x="344490" y="1295400"/>
          <a:ext cx="9215437" cy="54965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공정에 대한 기본값을 검토한다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기본수량은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人이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또는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600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작업했을 경우 생산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가능량을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*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소수점 입력은 불가하므로 정수만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액티비티값에서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 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 600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등의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기준값을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입력하여  기준을  정한다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외주 또는 도급공정일 경우 다음과 같이 기준수량에 대한 외주 또는 도급가격을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564" y="1319842"/>
            <a:ext cx="5046452" cy="3493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2553029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3586253" y="236747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867863" y="222945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458870" y="260039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89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50642711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작업에 해당 오퍼레이션 번호를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더블클릭하여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세부내역을 확인한다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4816022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564" y="1319842"/>
            <a:ext cx="5046452" cy="3493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21950" y="235021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810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5358256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앞서 언급된 내용으로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기본수량은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人이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기준설정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60,600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기준시간 동안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생산가능량을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Machine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기계 가동시간을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Labor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 작업자의 작업시간을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00496845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4785" y="1345720"/>
            <a:ext cx="4321835" cy="490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878231" y="281604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73840" y="3376766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78253" y="3549304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917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8433570"/>
              </p:ext>
            </p:extLst>
          </p:nvPr>
        </p:nvGraphicFramePr>
        <p:xfrm>
          <a:off x="344490" y="1295400"/>
          <a:ext cx="9215437" cy="543052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사원수는 해당 작업장에 직접인원의 인원수를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원가계산 관련지시자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“X”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는 해당공정의 원가계산을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하겠다는 의미입니다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3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필수필드에 입력이 완료되면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뒤로가기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화살표를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눌러서 다음 오퍼레이션 작업을 진행한다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76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06324772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9838" y="1682147"/>
            <a:ext cx="3994029" cy="464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076628" y="556786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72237" y="5981938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3400" y="1285323"/>
            <a:ext cx="3984593" cy="383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2637367" y="124605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784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35248461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“20”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 오퍼레이션을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더블클릭하여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세부사항을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4477182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112" y="1440611"/>
            <a:ext cx="4904387" cy="2906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90961" y="287643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416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91260316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앞서 언급된 내용으로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기본수량은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人이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기준설정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60,600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기준시간 동안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생산가능량을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Machine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기계 가동시간을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Labor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 작업자의 작업시간을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3407441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032" y="1352552"/>
            <a:ext cx="4893334" cy="3650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395143" y="314385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99377" y="3833964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03790" y="399787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160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963649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사원수는 해당 작업장에 직접인원의 인원수를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원가계산 관련지시자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“X”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는 해당공정의 원가계산을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하겠다는 의미입니다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3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필수필드에 입력이 완료되면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뒤로가기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화살표를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눌러서 다음 오퍼레이션 작업을 진행한다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9074" y="1345723"/>
            <a:ext cx="4235570" cy="4987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1887223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2085252" y="4118627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072251" y="4584458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637344" y="1340937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237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09787612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“30”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 오퍼레이션을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더블클릭하여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세부사항을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0349529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5" y="1492370"/>
            <a:ext cx="5046453" cy="3079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47829" y="309209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543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61142923"/>
              </p:ext>
            </p:extLst>
          </p:nvPr>
        </p:nvGraphicFramePr>
        <p:xfrm>
          <a:off x="344490" y="1295400"/>
          <a:ext cx="9215437" cy="52832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앞서 언급된 내용으로 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기본수량은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人이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60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기준설정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60,600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기준시간 동안 </a:t>
                      </a:r>
                      <a:r>
                        <a:rPr kumimoji="0" lang="ko-KR" altLang="en-US" sz="1400" b="0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생산가능량을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Machine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</a:t>
                      </a:r>
                      <a:r>
                        <a:rPr kumimoji="0" lang="ko-KR" altLang="en-US" sz="1400" b="0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표준값은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60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기계 가동시간을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Labor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</a:t>
                      </a:r>
                      <a:r>
                        <a:rPr kumimoji="0" lang="ko-KR" altLang="en-US" sz="1400" b="0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표준값은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60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 작업자의 작업시간을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7801778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1050" y="1345722"/>
            <a:ext cx="4321834" cy="4925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904100" y="280742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99711" y="3385390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904123" y="354067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329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87260402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사원수는 해당 작업장에 직접인원의 인원수를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2"/>
                        <a:tabLst/>
                        <a:defRPr/>
                      </a:pP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원가계산 관련지시자 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“X”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는 해당공정의 원가계산을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하겠다는 의미입니다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3"/>
                        <a:tabLst/>
                        <a:defRPr/>
                      </a:pP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필수필드에 입력이 완료되면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뒤로가기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화살표를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눌러서 다음 오퍼레이션 작업을 진행한다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10999658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4568" y="1298278"/>
            <a:ext cx="4261449" cy="496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024871" y="4843254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11855" y="5343591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628741" y="125467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483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6176208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“40”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 오퍼레이션을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더블클릭하여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세부사항을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92832092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5" y="1526874"/>
            <a:ext cx="5046453" cy="3079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247829" y="328186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697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0258997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기본수량은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人이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또는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분의 기준시간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동안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생산가능량을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Machine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표준값은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 60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 기계가동시간을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이공정은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완성포장 공정으로 작업인력이 도급화되었으므로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액티비티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유형은 공정외주단가로  표시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*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공정외주단가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=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기본수량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X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대당 도급단가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외주 단가는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년 원단위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Fill-Up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할때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노무팀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생관에서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단가를 받아 일괄 업로드 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2463135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3577" y="1337095"/>
            <a:ext cx="4192438" cy="4899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024871" y="285917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20481" y="349753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024892" y="3730455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36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64214614"/>
              </p:ext>
            </p:extLst>
          </p:nvPr>
        </p:nvGraphicFramePr>
        <p:xfrm>
          <a:off x="344490" y="1295400"/>
          <a:ext cx="9215437" cy="50698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  <a:defRPr/>
                      </a:pP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사원수는 해당 작업장에 직접인원의 인원수를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2"/>
                        <a:tabLst/>
                        <a:defRPr/>
                      </a:pP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원가계산 관련지시자 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“X”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는 해당공정의 원가계산을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하겠다는 의미입니다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3"/>
                        <a:tabLst/>
                        <a:defRPr/>
                      </a:pP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필수필드에 입력이 완료되면 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뒤로가기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화살표를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눌러서 다음 오퍼레이션 작업을 진행한다</a:t>
                      </a:r>
                      <a:r>
                        <a:rPr kumimoji="0" lang="en-US" altLang="ko-K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15343110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2423" y="1345721"/>
            <a:ext cx="4373593" cy="4822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886848" y="398923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73833" y="4463696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490718" y="126330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937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74226376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“50”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 오퍼레이션을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더블클릭하여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세부사항을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광주공장만 존재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9337318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770" y="1492370"/>
            <a:ext cx="4799971" cy="3476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25468" y="345439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715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06544262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“50”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오퍼레이션은 원가계산하지 않는 작업으로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가치가 없으나 필수입력항목의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이상의 정수가  입력되어야 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원가계산은 하지 않아도 물류나 공정 운영상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Buffer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로서 필요할 경우  운영한다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- PP05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값은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 X”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표시하지 않는다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(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업로드 시 반드시 확인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원가 계산은 하지 않음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 startAt="3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필수필드에 입력이 완료되면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뒤로가기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화살표를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눌러서 다음 오퍼레이션 작업을 진행한다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26066932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6969" y="1345721"/>
            <a:ext cx="4433168" cy="4735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843716" y="562825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51802" y="1297801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706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1209792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작성된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전체내용에 대하여 오류사항을 재점검하고 확인한다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작성된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라우팅이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몇번째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라우팅인지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확인한다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구성부품할당  아이콘을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더블클릭한다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97844548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1" y="1535521"/>
            <a:ext cx="5025965" cy="362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774041" y="316972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313779" y="2643523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231926" y="217770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193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5593416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Back flush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생산실적을 처리하는 단계에서 소요 원부자재의 사용량이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창고에서 자동으로 소모되는 방식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구성부품 할당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Back flush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로  소모되는 자재를 확정하고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오퍼레이션 단계별로 부품을 할당하는 작업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*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구성부품 할당작업을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하지않을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경우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Back flush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가 이루어짐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기본적으로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Back flush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가 발생될 오퍼레이션을 품목번호에서  알려주고 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소요량이 다시 한번 점검한다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“L”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은 재고품목임을 나타내고 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38755638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44" y="1388854"/>
            <a:ext cx="4987686" cy="38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912062" y="2238075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63283" y="2246706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447588" y="2246712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316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869063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Back flush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할 자재를 회색라인을 클릭하여 지정한다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신규지정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클릭하여 구성부품할당을 진행한다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54710758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948" y="1414733"/>
            <a:ext cx="4986069" cy="3890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25467" y="256588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97788" y="142719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740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86549257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오퍼레이션 할당자재 이므로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 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신규 코드 생성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RTN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생성시 기술팀에서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구성부품 오퍼레이션을 받아 작성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34490385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7" y="1362974"/>
            <a:ext cx="5063705" cy="3631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032832" y="249686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97456" y="2824678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0916" y="3612284"/>
            <a:ext cx="354013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5408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9968478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  지정 자재들이 색상이 파란색으로 변한다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백플러시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체크박스가  생성된다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액티비티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“10”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숫자가 생성된다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388637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607" y="1371601"/>
            <a:ext cx="4990651" cy="3480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82335" y="238472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753725" y="2134561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103193" y="2143195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09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78696018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“20”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Back flush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할 자재를 회색라인을 클릭하여 지정한다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신규지정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클릭하여 구성부품할당을 진행한다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4416052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753" y="1449238"/>
            <a:ext cx="4865118" cy="3416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25468" y="325599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46030" y="138406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527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8531436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“30”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오퍼레이션 할당자재 이므로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“30”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0205565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919" y="1388853"/>
            <a:ext cx="5023090" cy="3873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058714" y="258313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97456" y="2945447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2604" y="4135987"/>
            <a:ext cx="354013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7418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826887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“30”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  지정 자재들이 색상이 파란색으로 변한다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백플러시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체크박스가  생성된다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액티비티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“30”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숫자가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190" y="1362974"/>
            <a:ext cx="5046453" cy="374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996985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788233" y="222945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094568" y="222946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73710" y="333363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537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4647736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“40”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Back flush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할 자재를 회색라인을 클릭하여 지정한다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신규지정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클릭하여 구성부품할당을 진행한다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1172990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452" y="1397479"/>
            <a:ext cx="4987685" cy="352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63481" y="4192428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53052" y="1406102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279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448842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“40”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오퍼레이션 할당자재 이므로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“40”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17412986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486" y="1414732"/>
            <a:ext cx="4982024" cy="3614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048485" y="2518903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87225" y="2846713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7543" y="4152612"/>
            <a:ext cx="354013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7176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1034832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“40”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  지정 자재들이 색상이 파란색으로 변한다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백플러시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체크박스가  생성된다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액티비티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“40”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숫자가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9665396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587" y="1423358"/>
            <a:ext cx="4939790" cy="372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80733" y="4597869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734870" y="2251490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015328" y="2251497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54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24785107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백플러시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체크박스에 클릭하여 체크 표시한다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저장하여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생성을 완료한다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51248500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할당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7" y="1345720"/>
            <a:ext cx="5063706" cy="4011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808272" y="2536155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54646" y="1328465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919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7795865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 구성부품 할당 일괄업로드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(ZPPE0010)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814648" y="2048805"/>
            <a:ext cx="1017328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3-2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338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369312" y="1607011"/>
          <a:ext cx="9001125" cy="406908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012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일괄 업로드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라우팅의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필드값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또는 구성부품할당을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CA01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생성해야하나 개별로 생성할 경우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장시간 소요 및 오류 발생의 문제가 우려 되어 엑셀파일 형태로 일괄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업로드하여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생성할수있도록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개발된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입니다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라우팅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일괄 업로드 학습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T-CODE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대한 기본 작업순서를 학습합니다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라우팅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엑셀로 정리합니다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정리된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일괄 업로드 작업을 수행합니다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60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일괄 </a:t>
                      </a:r>
                      <a:r>
                        <a:rPr lang="ko-KR" altLang="en-US" sz="16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업로드된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자료에 대하여 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DRILL-DOWN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하여 입력된 값에 대하여 검증을 실행합니다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602" y="1429789"/>
            <a:ext cx="4974733" cy="3918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84514200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변경하고자 하는 자재코드를 입력한다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비연속적인 자재코드들은 복사하여 클립보드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붙여넣기를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한다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해당플랜트를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(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광주생산본부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: 1200,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창원생산본부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: 1300 )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4) Component Allocation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구성부품 할당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5)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실행한다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엔터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03097592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구성부품할당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119884" y="2277520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716437" y="2284115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134179" y="2899891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63392" y="3827870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55741" y="1819962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5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239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195" y="1428712"/>
            <a:ext cx="4922827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78149081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라인을 클릭하여 다운로드 범위를 설정한다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리스트다운로드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37986924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구성부품할당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21265" y="2068603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7807" y="1430255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849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47423287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6322317"/>
                <a:gridCol w="289312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조회된 내용을 엑셀파일로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 파일로 여기에서 내용수정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기본적으로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품목번호가 부품이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할당될 오퍼레이션 번호와 동일하게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부여되있으므로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품목번호를 기준으로 구성부품 할당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진행하면 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상부카바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하부카바는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광주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공장에 따라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30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할당이 달라지므로 주의하세요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수정된 엑셀파일은 저장하시고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별도로 업로드용 텍스트파일을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만들어주세요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allocation_test3.txt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04491796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구성부품할당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377" y="1323109"/>
            <a:ext cx="6263487" cy="3822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2568771" y="1230118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558494" y="1236713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69561" y="3041207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507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390" y="1421475"/>
            <a:ext cx="4829694" cy="3715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78149081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리스트업로드를 클릭한다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CBO Table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에 파일명을 넣고 저장한다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37986924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구성부품할당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111222" y="1461773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13692" y="1895768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849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78149081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6837706"/>
                <a:gridCol w="237773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라인을 클릭하여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업로드할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범위 설정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List upload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진행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백그라운드 점검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4) “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새로고침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하여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초록색 신호등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적색신호등은 업로드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안됩니다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5)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백그라운드 인서트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763" y="1305099"/>
            <a:ext cx="6550429" cy="4098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37986924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구성부품할당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21018" y="1945178"/>
            <a:ext cx="2853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54266" y="1330502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824446" y="133003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533508" y="1383928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083057" y="1388227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5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849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7671174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err="1" smtClean="0">
                <a:latin typeface="맑은 고딕" pitchFamily="50" charset="-127"/>
                <a:ea typeface="맑은 고딕" pitchFamily="50" charset="-127"/>
              </a:rPr>
              <a:t>라우팅</a:t>
            </a: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 일괄유지보수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(ZPPE0010)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856212" y="2048805"/>
            <a:ext cx="975764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3-3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35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369312" y="1607011"/>
          <a:ext cx="9001125" cy="406908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012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일괄 유지보수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라우팅의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필드값을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해야하나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개별로변경할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경우 장시간 소요 및 오류 발생의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문제가 우려 되어 엑셀파일 형태로 일괄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업로드하여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변경할수있도록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개발된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T-CODE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입니다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라우팅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일괄 유지보수 학습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T-CODE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대한 기본 작업순서를 학습합니다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라우팅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엑셀로 정리합니다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정리된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일괄 업로드 작업을 수행합니다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60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일괄 </a:t>
                      </a:r>
                      <a:r>
                        <a:rPr lang="ko-KR" altLang="en-US" sz="16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업로드된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자료에 대하여 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DRILL-DOWN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하여 입력된 값에 대하여 검증을 실행합니다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827" y="1471354"/>
            <a:ext cx="4771504" cy="330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유지보수를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2)”1200”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플랜트를 입력합니다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ex) 1200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 1300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3)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수정하고자 하는 자재코드를 입력하며 연속성이 있을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경우 사용하며 비연속성일 경우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4)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비연속성일 경우        클릭하여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코드복사후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클립보드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실  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일괄유지보수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040375" y="2676530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72146" y="213627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86258" y="2248452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31297" y="1778399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5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072398" y="3547547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9319" y="3723236"/>
            <a:ext cx="23293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조회된 내용에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다운로드할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범위를 클릭하여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설정하고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리스트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다운로드한다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일괄유지보수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104" y="1481666"/>
            <a:ext cx="4915430" cy="3826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20726" y="224743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77582" y="1562793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수정할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수정한후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  RTN_G_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수정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0130225_001.txt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탭으로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분리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파일로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엑셀파일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저장후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텍스트파일로 변환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일괄유지보수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092" y="1388224"/>
            <a:ext cx="5013806" cy="3890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68288" y="1386239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7671174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err="1" smtClean="0">
                <a:latin typeface="맑은 고딕" pitchFamily="50" charset="-127"/>
                <a:ea typeface="맑은 고딕" pitchFamily="50" charset="-127"/>
              </a:rPr>
              <a:t>라우팅</a:t>
            </a: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 일괄업로드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(ZPPC0030)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856212" y="2048805"/>
            <a:ext cx="975764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3-4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35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340" y="1612670"/>
            <a:ext cx="4978370" cy="2693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590260" y="187668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일괄업로드 양식의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작성하고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RTN_G_0130225_00001.xlsx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로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2) RTN_G_0130225_00001.xlsx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 다른이름으로 저장하기를 선택하여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TEXT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탭으로 분리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 *.txt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-RTN_G_0130225_00001.TXT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527" y="1368983"/>
            <a:ext cx="6873546" cy="1540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4116" y="1372555"/>
            <a:ext cx="2139401" cy="15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RTN_”G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는광주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 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는 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”_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년월일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_00001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관리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Seq.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*NAMING RULE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: RTN_”G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C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)” _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년월일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2) RTN_G_0130225_00001.TXT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지정하여 업로드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964" y="1438102"/>
            <a:ext cx="4972308" cy="2385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155525" y="2400390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140128" y="2693156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01536" y="1654144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회색라인부분을 클릭해서 범위지정을 하고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백그라운드 점검을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검증을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신호등이 황색이면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94315" y="1338348"/>
            <a:ext cx="2837844" cy="139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385" y="1346663"/>
            <a:ext cx="6267797" cy="139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648447" y="3374975"/>
            <a:ext cx="3299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69" y="3250285"/>
            <a:ext cx="9057176" cy="154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35038" y="205956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7706" y="1388057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59229" y="3915214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52828" y="3354043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업로드가 완료되면 초록색 신호등이 나타나며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오류사항이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나타날경우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적색신호등이 나타납니다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적색신호등 라인은 업로드 실패 입니다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정상적으로 업로드 된 내용은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DRILL-DOWN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검증을 실시합니다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일괄업로드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645" y="1363296"/>
            <a:ext cx="9057176" cy="154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634294" y="2044938"/>
            <a:ext cx="3299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520040" y="2044764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List Upload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백그라운드 점검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라인을 지정하여 범위 설정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새로고침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실시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신호등 초록색 확인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적색은 업로드 안됨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백그라운드 인서트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일괄유지보수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104" y="1481666"/>
            <a:ext cx="4915430" cy="3826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994057" y="154085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816133" y="152123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58731" y="153785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63392" y="2240139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76475" y="1604357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5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6967537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err="1" smtClean="0">
                <a:latin typeface="맑은 고딕" pitchFamily="50" charset="-127"/>
                <a:ea typeface="맑은 고딕" pitchFamily="50" charset="-127"/>
              </a:rPr>
              <a:t>리포팅</a:t>
            </a: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 CA85N 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2048805"/>
            <a:ext cx="831851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500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3450279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CA85N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주요기능은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현재 작성된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생산버젼에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대하여 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*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특정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조건으로 한 선택적 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*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특정 오퍼레이션만을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조건으로한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일부분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수정 기능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사용자  지정 형식으로 리포트 제공 기능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제공된 리포트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값은  엑셀파일로 활용 가능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3780546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CA85N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40" y="1337095"/>
            <a:ext cx="4998018" cy="407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2541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07706980"/>
              </p:ext>
            </p:extLst>
          </p:nvPr>
        </p:nvGraphicFramePr>
        <p:xfrm>
          <a:off x="344490" y="1295400"/>
          <a:ext cx="9215437" cy="54660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조건 설정에 대상이 연속성이 있어서 범위를 설정하여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조회가 가능할  경우 박스를 이용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조회대상이 연속성이 이 없어서 개별적으로 대량 조회할 경우 이용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엑셀 복사하여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붙여넣기를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할 경우 반드시 클립보드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아이콘을 이용하여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해야만 누락이 없습니다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074792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CA85N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40" y="1337095"/>
            <a:ext cx="4998018" cy="407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522936" y="2260110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28801" y="2277374"/>
            <a:ext cx="1716657" cy="21566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579964" y="2277375"/>
            <a:ext cx="232913" cy="26655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11249" y="2009951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4988" y="3098206"/>
            <a:ext cx="3840552" cy="163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Line 8"/>
          <p:cNvSpPr>
            <a:spLocks noChangeShapeType="1"/>
          </p:cNvSpPr>
          <p:nvPr/>
        </p:nvSpPr>
        <p:spPr bwMode="auto">
          <a:xfrm>
            <a:off x="3769743" y="2398142"/>
            <a:ext cx="1775245" cy="700064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3" name="타원 12"/>
          <p:cNvSpPr/>
          <p:nvPr/>
        </p:nvSpPr>
        <p:spPr>
          <a:xfrm>
            <a:off x="9074989" y="4500559"/>
            <a:ext cx="207034" cy="27604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548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35892411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기본 선택기준 설정을 통하여 구하고자 하는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값을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찾아낼수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있으며 모든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채울 필요는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없으므로 선택적으로 조건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기본선택기준으로도 값을 찾기에 부족할  경우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보다 세부적인 필드값 선택이 가능하도록 직무리스트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선택기준으로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활용할수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있음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3811122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CA85N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40" y="1337095"/>
            <a:ext cx="4998018" cy="407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901835" y="2070327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743498" y="4848040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57200" y="2303253"/>
            <a:ext cx="1328468" cy="262243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0688" y="3517751"/>
            <a:ext cx="3700463" cy="239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3856008" y="5141344"/>
            <a:ext cx="1759789" cy="1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8576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43718861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선택기준에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조건값을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입력한다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* “1200”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광주공장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에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“PCC00581”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자재코드에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하기 위해 작성된 라우팅 내역을 조회 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실행 아이콘을  클릭합니다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70016229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CA85N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5777394" y="926872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547" y="1328468"/>
            <a:ext cx="5034591" cy="412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526875" y="2277362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02222" y="1397475"/>
            <a:ext cx="3818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674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07314525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6177082"/>
                <a:gridCol w="303835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“PCC00581”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제품은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7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개의 그룹카운터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가지고 있으며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10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~50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 오퍼레이션으로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구성되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있습니다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엑셀파일로 변환합니다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리포트 레이아웃을 변경하여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볼수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있는 기능을 제공합니다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55968907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191" y="1319842"/>
            <a:ext cx="6021237" cy="410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91283" y="1759777"/>
            <a:ext cx="338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144" y="3055188"/>
            <a:ext cx="3143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>
          <a:xfrm>
            <a:off x="250166" y="1457866"/>
            <a:ext cx="2984740" cy="345057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12" name="Line 6"/>
          <p:cNvSpPr>
            <a:spLocks noChangeShapeType="1"/>
          </p:cNvSpPr>
          <p:nvPr/>
        </p:nvSpPr>
        <p:spPr bwMode="auto">
          <a:xfrm>
            <a:off x="3174520" y="1682152"/>
            <a:ext cx="3398809" cy="145786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59144" y="3729822"/>
            <a:ext cx="266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1951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6967537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생산버전 생성 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 C223 )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2048805"/>
            <a:ext cx="831851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5-1</a:t>
            </a:r>
            <a:endParaRPr lang="en-US" altLang="ko-KR" sz="4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52439" y="1027136"/>
          <a:ext cx="9001125" cy="5273457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273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(Product version)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하나의 자재코드는 복수의 </a:t>
                      </a:r>
                      <a:r>
                        <a:rPr kumimoji="1" lang="en-US" altLang="ko-KR" sz="1600" b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Routing</a:t>
                      </a:r>
                      <a:r>
                        <a:rPr kumimoji="1" lang="ko-KR" altLang="en-US" sz="1600" b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과 복수의 </a:t>
                      </a:r>
                      <a:r>
                        <a:rPr kumimoji="1" lang="en-US" altLang="ko-KR" sz="1600" b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BOM</a:t>
                      </a:r>
                      <a:r>
                        <a:rPr kumimoji="1" lang="ko-KR" altLang="en-US" sz="1600" b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을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가지고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있을수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있으며  이러한 경우 각각의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라우팅과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의 조합을 만들어 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놓은것을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생산버전이라 한다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2.</a:t>
                      </a: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생산 버전의 기능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생산버전을 이용하여 작업 환경의 변화를 적용한 생산진행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생산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라인별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생산 버전을 구성함으로써 생산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라인별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제조 원가 집계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       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3. </a:t>
                      </a:r>
                      <a:r>
                        <a:rPr kumimoji="1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생산버젼</a:t>
                      </a: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학습</a:t>
                      </a:r>
                      <a:endParaRPr kumimoji="1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- BOM, Routing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정보를 토대로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생산버젼을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생성한다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-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생산버전에  사용되는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BOM, Routing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의 각 개별버전은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생산팀에서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관리하며  최종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생산버전으로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생성될수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있도록 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</a:t>
            </a:r>
            <a:r>
              <a:rPr lang="ko-KR" altLang="en-US" dirty="0" smtClean="0"/>
              <a:t>학습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452439" y="1014152"/>
          <a:ext cx="9001125" cy="5095703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957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2" name="Rectangle 28"/>
          <p:cNvSpPr>
            <a:spLocks noChangeArrowheads="1"/>
          </p:cNvSpPr>
          <p:nvPr/>
        </p:nvSpPr>
        <p:spPr bwMode="auto">
          <a:xfrm>
            <a:off x="2542424" y="3096706"/>
            <a:ext cx="6850063" cy="402952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+mn-ea"/>
              <a:ea typeface="+mn-ea"/>
            </a:endParaRPr>
          </a:p>
        </p:txBody>
      </p:sp>
      <p:sp>
        <p:nvSpPr>
          <p:cNvPr id="13" name="Rectangle 29"/>
          <p:cNvSpPr>
            <a:spLocks noChangeArrowheads="1"/>
          </p:cNvSpPr>
          <p:nvPr/>
        </p:nvSpPr>
        <p:spPr bwMode="auto">
          <a:xfrm>
            <a:off x="2542424" y="1380329"/>
            <a:ext cx="6850063" cy="1653817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ko-KR">
              <a:latin typeface="+mn-ea"/>
              <a:ea typeface="+mn-ea"/>
            </a:endParaRPr>
          </a:p>
        </p:txBody>
      </p:sp>
      <p:sp>
        <p:nvSpPr>
          <p:cNvPr id="14" name="Rectangle 31"/>
          <p:cNvSpPr>
            <a:spLocks noChangeArrowheads="1"/>
          </p:cNvSpPr>
          <p:nvPr/>
        </p:nvSpPr>
        <p:spPr bwMode="auto">
          <a:xfrm>
            <a:off x="534237" y="1380330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ko-KR" altLang="en-US" b="1" baseline="0">
                <a:latin typeface="+mn-ea"/>
              </a:rPr>
              <a:t>정의</a:t>
            </a:r>
          </a:p>
        </p:txBody>
      </p:sp>
      <p:sp>
        <p:nvSpPr>
          <p:cNvPr id="22" name="Text Box 32"/>
          <p:cNvSpPr txBox="1">
            <a:spLocks noChangeArrowheads="1"/>
          </p:cNvSpPr>
          <p:nvPr/>
        </p:nvSpPr>
        <p:spPr bwMode="auto">
          <a:xfrm>
            <a:off x="2542424" y="1380330"/>
            <a:ext cx="6769100" cy="1700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 생산버전에 따라 생산에 관여하는 생산라인 및 </a:t>
            </a:r>
            <a:r>
              <a:rPr lang="en-US" altLang="ko-KR" baseline="0" dirty="0">
                <a:latin typeface="+mn-ea"/>
                <a:ea typeface="+mn-ea"/>
              </a:rPr>
              <a:t>BOM</a:t>
            </a:r>
            <a:r>
              <a:rPr lang="ko-KR" altLang="en-US" baseline="0" dirty="0">
                <a:latin typeface="+mn-ea"/>
                <a:ea typeface="+mn-ea"/>
              </a:rPr>
              <a:t>등을 결정 짓는 것으로 일반적으로 반복생산 </a:t>
            </a:r>
            <a:r>
              <a:rPr lang="en-US" altLang="ko-KR" baseline="0" dirty="0">
                <a:latin typeface="+mn-ea"/>
                <a:ea typeface="+mn-ea"/>
              </a:rPr>
              <a:t>(REM)  </a:t>
            </a:r>
            <a:r>
              <a:rPr lang="ko-KR" altLang="en-US" baseline="0" dirty="0">
                <a:latin typeface="+mn-ea"/>
                <a:ea typeface="+mn-ea"/>
              </a:rPr>
              <a:t>방식과 프로세스 생산</a:t>
            </a:r>
            <a:r>
              <a:rPr lang="en-US" altLang="ko-KR" baseline="0" dirty="0">
                <a:latin typeface="+mn-ea"/>
                <a:ea typeface="+mn-ea"/>
              </a:rPr>
              <a:t>(</a:t>
            </a:r>
            <a:r>
              <a:rPr lang="en-US" altLang="ko-KR" baseline="0" dirty="0" smtClean="0">
                <a:latin typeface="+mn-ea"/>
                <a:ea typeface="+mn-ea"/>
              </a:rPr>
              <a:t>PP-PI</a:t>
            </a:r>
            <a:r>
              <a:rPr lang="en-US" altLang="ko-KR" baseline="0" dirty="0">
                <a:latin typeface="+mn-ea"/>
                <a:ea typeface="+mn-ea"/>
              </a:rPr>
              <a:t>)</a:t>
            </a:r>
            <a:r>
              <a:rPr lang="ko-KR" altLang="en-US" baseline="0" dirty="0" smtClean="0">
                <a:latin typeface="+mn-ea"/>
                <a:ea typeface="+mn-ea"/>
              </a:rPr>
              <a:t>방식에서는 </a:t>
            </a:r>
            <a:r>
              <a:rPr lang="ko-KR" altLang="en-US" baseline="0" dirty="0">
                <a:latin typeface="+mn-ea"/>
                <a:ea typeface="+mn-ea"/>
              </a:rPr>
              <a:t>반드시 필요한 마스터 데이터의 종류이며 생산 오더</a:t>
            </a:r>
            <a:r>
              <a:rPr lang="en-US" altLang="ko-KR" baseline="0" dirty="0">
                <a:latin typeface="+mn-ea"/>
                <a:ea typeface="+mn-ea"/>
              </a:rPr>
              <a:t>(PP) </a:t>
            </a:r>
            <a:r>
              <a:rPr lang="ko-KR" altLang="en-US" baseline="0" dirty="0">
                <a:latin typeface="+mn-ea"/>
                <a:ea typeface="+mn-ea"/>
              </a:rPr>
              <a:t>방식에서도 사용할 수 있으며</a:t>
            </a:r>
            <a:r>
              <a:rPr lang="en-US" altLang="ko-KR" baseline="0" dirty="0">
                <a:latin typeface="+mn-ea"/>
                <a:ea typeface="+mn-ea"/>
              </a:rPr>
              <a:t>,</a:t>
            </a:r>
            <a:r>
              <a:rPr lang="ko-KR" altLang="en-US" baseline="0" dirty="0">
                <a:latin typeface="+mn-ea"/>
                <a:ea typeface="+mn-ea"/>
              </a:rPr>
              <a:t>아래와 같은 기능을 함</a:t>
            </a:r>
            <a:r>
              <a:rPr lang="en-US" altLang="ko-KR" baseline="0" dirty="0">
                <a:latin typeface="+mn-ea"/>
                <a:ea typeface="+mn-ea"/>
              </a:rPr>
              <a:t>. </a:t>
            </a:r>
            <a:r>
              <a:rPr lang="en-US" altLang="ko-KR" baseline="0" dirty="0" smtClean="0">
                <a:latin typeface="+mn-ea"/>
                <a:ea typeface="+mn-ea"/>
              </a:rPr>
              <a:t>BOM </a:t>
            </a:r>
            <a:r>
              <a:rPr lang="en-US" altLang="ko-KR" baseline="0" dirty="0">
                <a:latin typeface="+mn-ea"/>
                <a:ea typeface="+mn-ea"/>
              </a:rPr>
              <a:t>Explosion </a:t>
            </a:r>
            <a:r>
              <a:rPr lang="ko-KR" altLang="en-US" baseline="0" dirty="0" smtClean="0">
                <a:latin typeface="+mn-ea"/>
                <a:ea typeface="+mn-ea"/>
              </a:rPr>
              <a:t>을 위한 </a:t>
            </a:r>
            <a:r>
              <a:rPr lang="en-US" altLang="ko-KR" baseline="0" dirty="0">
                <a:latin typeface="+mn-ea"/>
                <a:ea typeface="+mn-ea"/>
              </a:rPr>
              <a:t>Alternative BOM </a:t>
            </a:r>
            <a:r>
              <a:rPr lang="ko-KR" altLang="en-US" baseline="0" dirty="0">
                <a:latin typeface="+mn-ea"/>
                <a:ea typeface="+mn-ea"/>
              </a:rPr>
              <a:t>의 선택</a:t>
            </a:r>
            <a:r>
              <a:rPr lang="en-US" altLang="ko-KR" baseline="0" dirty="0">
                <a:latin typeface="+mn-ea"/>
                <a:ea typeface="+mn-ea"/>
              </a:rPr>
              <a:t>( Version </a:t>
            </a:r>
            <a:r>
              <a:rPr lang="ko-KR" altLang="en-US" baseline="0" dirty="0">
                <a:latin typeface="+mn-ea"/>
                <a:ea typeface="+mn-ea"/>
              </a:rPr>
              <a:t>별로 다른 </a:t>
            </a:r>
            <a:r>
              <a:rPr lang="en-US" altLang="ko-KR" baseline="0" dirty="0">
                <a:latin typeface="+mn-ea"/>
                <a:ea typeface="+mn-ea"/>
              </a:rPr>
              <a:t>BOM</a:t>
            </a:r>
            <a:r>
              <a:rPr lang="ko-KR" altLang="en-US" baseline="0" dirty="0">
                <a:latin typeface="+mn-ea"/>
                <a:ea typeface="+mn-ea"/>
              </a:rPr>
              <a:t>이 다르게 구성될 경우</a:t>
            </a:r>
            <a:r>
              <a:rPr lang="en-US" altLang="ko-KR" baseline="0" dirty="0" smtClean="0">
                <a:latin typeface="+mn-ea"/>
                <a:ea typeface="+mn-ea"/>
              </a:rPr>
              <a:t>)</a:t>
            </a:r>
            <a:br>
              <a:rPr lang="en-US" altLang="ko-KR" baseline="0" dirty="0" smtClean="0">
                <a:latin typeface="+mn-ea"/>
                <a:ea typeface="+mn-ea"/>
              </a:rPr>
            </a:br>
            <a:r>
              <a:rPr lang="en-US" altLang="ko-KR" baseline="0" dirty="0" smtClean="0">
                <a:latin typeface="+mn-ea"/>
                <a:ea typeface="+mn-ea"/>
              </a:rPr>
              <a:t/>
            </a:r>
            <a:br>
              <a:rPr lang="en-US" altLang="ko-KR" baseline="0" dirty="0" smtClean="0">
                <a:latin typeface="+mn-ea"/>
                <a:ea typeface="+mn-ea"/>
              </a:rPr>
            </a:br>
            <a:r>
              <a:rPr lang="en-US" altLang="ko-KR" baseline="0" dirty="0" smtClean="0">
                <a:latin typeface="+mn-ea"/>
                <a:ea typeface="+mn-ea"/>
              </a:rPr>
              <a:t>- </a:t>
            </a:r>
            <a:r>
              <a:rPr lang="ko-KR" altLang="en-US" baseline="0" dirty="0">
                <a:latin typeface="+mn-ea"/>
                <a:ea typeface="+mn-ea"/>
              </a:rPr>
              <a:t>동일 제품이 여러 생산</a:t>
            </a:r>
            <a:r>
              <a:rPr lang="en-US" altLang="ko-KR" baseline="0" dirty="0">
                <a:latin typeface="+mn-ea"/>
                <a:ea typeface="+mn-ea"/>
              </a:rPr>
              <a:t>LINE</a:t>
            </a:r>
            <a:r>
              <a:rPr lang="ko-KR" altLang="en-US" baseline="0" dirty="0">
                <a:latin typeface="+mn-ea"/>
                <a:ea typeface="+mn-ea"/>
              </a:rPr>
              <a:t>에서 생산되는 경우</a:t>
            </a:r>
            <a:r>
              <a:rPr lang="en-US" altLang="ko-KR" baseline="0" dirty="0">
                <a:latin typeface="+mn-ea"/>
                <a:ea typeface="+mn-ea"/>
              </a:rPr>
              <a:t>, </a:t>
            </a:r>
            <a:r>
              <a:rPr lang="ko-KR" altLang="en-US" baseline="0" dirty="0">
                <a:latin typeface="+mn-ea"/>
                <a:ea typeface="+mn-ea"/>
              </a:rPr>
              <a:t>생산라인의 </a:t>
            </a:r>
            <a:r>
              <a:rPr lang="ko-KR" altLang="en-US" baseline="0" dirty="0" smtClean="0">
                <a:latin typeface="+mn-ea"/>
                <a:ea typeface="+mn-ea"/>
              </a:rPr>
              <a:t>선택</a:t>
            </a:r>
            <a:r>
              <a:rPr lang="en-US" altLang="ko-KR" baseline="0" dirty="0" smtClean="0">
                <a:latin typeface="+mn-ea"/>
                <a:ea typeface="+mn-ea"/>
              </a:rPr>
              <a:t/>
            </a:r>
            <a:br>
              <a:rPr lang="en-US" altLang="ko-KR" baseline="0" dirty="0" smtClean="0">
                <a:latin typeface="+mn-ea"/>
                <a:ea typeface="+mn-ea"/>
              </a:rPr>
            </a:br>
            <a:r>
              <a:rPr lang="en-US" altLang="ko-KR" baseline="0" dirty="0" smtClean="0">
                <a:latin typeface="+mn-ea"/>
                <a:ea typeface="+mn-ea"/>
              </a:rPr>
              <a:t>- </a:t>
            </a:r>
            <a:r>
              <a:rPr lang="ko-KR" altLang="en-US" baseline="0" dirty="0">
                <a:latin typeface="+mn-ea"/>
                <a:ea typeface="+mn-ea"/>
              </a:rPr>
              <a:t>유효기간별 </a:t>
            </a:r>
            <a:r>
              <a:rPr lang="en-US" altLang="ko-KR" baseline="0" dirty="0">
                <a:latin typeface="+mn-ea"/>
                <a:ea typeface="+mn-ea"/>
              </a:rPr>
              <a:t>Production Version / </a:t>
            </a:r>
            <a:r>
              <a:rPr lang="ko-KR" altLang="en-US" baseline="0" dirty="0">
                <a:latin typeface="+mn-ea"/>
                <a:ea typeface="+mn-ea"/>
              </a:rPr>
              <a:t>생산 </a:t>
            </a:r>
            <a:r>
              <a:rPr lang="ko-KR" altLang="en-US" baseline="0" dirty="0" err="1">
                <a:latin typeface="+mn-ea"/>
                <a:ea typeface="+mn-ea"/>
              </a:rPr>
              <a:t>로트</a:t>
            </a:r>
            <a:r>
              <a:rPr lang="ko-KR" altLang="en-US" baseline="0" dirty="0">
                <a:latin typeface="+mn-ea"/>
                <a:ea typeface="+mn-ea"/>
              </a:rPr>
              <a:t> 크기 별 </a:t>
            </a:r>
            <a:r>
              <a:rPr lang="en-US" altLang="ko-KR" baseline="0" dirty="0">
                <a:latin typeface="+mn-ea"/>
                <a:ea typeface="+mn-ea"/>
              </a:rPr>
              <a:t>Version</a:t>
            </a:r>
            <a:r>
              <a:rPr lang="ko-KR" altLang="en-US" baseline="0" dirty="0">
                <a:latin typeface="+mn-ea"/>
                <a:ea typeface="+mn-ea"/>
              </a:rPr>
              <a:t>의 선택 등을 위해 사용되며 제조원가 집계의 최소 단위를 제품으로 할 </a:t>
            </a:r>
            <a:r>
              <a:rPr lang="ko-KR" altLang="en-US" baseline="0" dirty="0" smtClean="0">
                <a:latin typeface="+mn-ea"/>
                <a:ea typeface="+mn-ea"/>
              </a:rPr>
              <a:t>경우</a:t>
            </a:r>
            <a:r>
              <a:rPr lang="ko-KR" altLang="en-US" baseline="0" dirty="0">
                <a:latin typeface="+mn-ea"/>
                <a:ea typeface="+mn-ea"/>
              </a:rPr>
              <a:t>에</a:t>
            </a:r>
            <a:r>
              <a:rPr lang="ko-KR" altLang="en-US" baseline="0" dirty="0" smtClean="0">
                <a:latin typeface="+mn-ea"/>
                <a:ea typeface="+mn-ea"/>
              </a:rPr>
              <a:t> 사용 함</a:t>
            </a:r>
            <a:endParaRPr lang="ko-KR" altLang="en-US" baseline="0" dirty="0">
              <a:latin typeface="+mn-ea"/>
              <a:ea typeface="+mn-ea"/>
            </a:endParaRPr>
          </a:p>
        </p:txBody>
      </p:sp>
      <p:sp>
        <p:nvSpPr>
          <p:cNvPr id="23" name="Rectangle 35"/>
          <p:cNvSpPr>
            <a:spLocks noChangeArrowheads="1"/>
          </p:cNvSpPr>
          <p:nvPr/>
        </p:nvSpPr>
        <p:spPr bwMode="auto">
          <a:xfrm>
            <a:off x="534237" y="3146972"/>
            <a:ext cx="1728000" cy="29546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b="1" baseline="0" dirty="0">
                <a:latin typeface="+mn-ea"/>
              </a:rPr>
              <a:t>관리조직</a:t>
            </a:r>
            <a:endParaRPr lang="en-US" altLang="ko-KR" b="1" baseline="0" dirty="0">
              <a:latin typeface="+mn-ea"/>
            </a:endParaRPr>
          </a:p>
        </p:txBody>
      </p:sp>
      <p:sp>
        <p:nvSpPr>
          <p:cNvPr id="24" name="Text Box 36"/>
          <p:cNvSpPr txBox="1">
            <a:spLocks noChangeArrowheads="1"/>
          </p:cNvSpPr>
          <p:nvPr/>
        </p:nvSpPr>
        <p:spPr bwMode="auto">
          <a:xfrm>
            <a:off x="2542424" y="3144330"/>
            <a:ext cx="6742113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baseline="0" dirty="0" err="1" smtClean="0">
                <a:latin typeface="+mn-ea"/>
                <a:ea typeface="+mn-ea"/>
              </a:rPr>
              <a:t>생산팀</a:t>
            </a:r>
            <a:r>
              <a:rPr lang="en-US" altLang="ko-KR" baseline="0" dirty="0" smtClean="0">
                <a:latin typeface="+mn-ea"/>
                <a:ea typeface="+mn-ea"/>
              </a:rPr>
              <a:t>	</a:t>
            </a:r>
            <a:endParaRPr lang="en-US" altLang="ko-KR" baseline="0" dirty="0">
              <a:latin typeface="+mn-ea"/>
              <a:ea typeface="+mn-ea"/>
            </a:endParaRPr>
          </a:p>
        </p:txBody>
      </p:sp>
      <p:sp>
        <p:nvSpPr>
          <p:cNvPr id="25" name="Rectangle 29"/>
          <p:cNvSpPr>
            <a:spLocks noChangeArrowheads="1"/>
          </p:cNvSpPr>
          <p:nvPr/>
        </p:nvSpPr>
        <p:spPr bwMode="auto">
          <a:xfrm>
            <a:off x="2534113" y="3732836"/>
            <a:ext cx="6850063" cy="1997075"/>
          </a:xfrm>
          <a:prstGeom prst="rect">
            <a:avLst/>
          </a:prstGeom>
          <a:solidFill>
            <a:srgbClr val="DDDD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normAutofit/>
          </a:bodyPr>
          <a:lstStyle/>
          <a:p>
            <a:pPr algn="l"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</a:pPr>
            <a:r>
              <a:rPr lang="ko-KR" altLang="en-US" baseline="0" dirty="0">
                <a:latin typeface="+mn-ea"/>
                <a:ea typeface="+mn-ea"/>
              </a:rPr>
              <a:t> </a:t>
            </a:r>
            <a:r>
              <a:rPr lang="ko-KR" altLang="en-US" baseline="0" dirty="0" smtClean="0">
                <a:latin typeface="+mn-ea"/>
                <a:ea typeface="+mn-ea"/>
              </a:rPr>
              <a:t>기존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오라클에서는</a:t>
            </a:r>
            <a:r>
              <a:rPr lang="ko-KR" altLang="en-US" dirty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대체 </a:t>
            </a:r>
            <a:r>
              <a:rPr lang="en-US" altLang="ko-KR" dirty="0" smtClean="0">
                <a:latin typeface="+mn-ea"/>
                <a:ea typeface="+mn-ea"/>
              </a:rPr>
              <a:t>BOM, </a:t>
            </a:r>
            <a:r>
              <a:rPr lang="ko-KR" altLang="en-US" dirty="0" smtClean="0">
                <a:latin typeface="+mn-ea"/>
                <a:ea typeface="+mn-ea"/>
              </a:rPr>
              <a:t>대체 </a:t>
            </a:r>
            <a:r>
              <a:rPr lang="en-US" altLang="ko-KR" dirty="0" smtClean="0">
                <a:latin typeface="+mn-ea"/>
                <a:ea typeface="+mn-ea"/>
              </a:rPr>
              <a:t>Routing</a:t>
            </a:r>
            <a:r>
              <a:rPr lang="ko-KR" altLang="en-US" dirty="0" smtClean="0">
                <a:latin typeface="+mn-ea"/>
                <a:ea typeface="+mn-ea"/>
              </a:rPr>
              <a:t>에 따른 </a:t>
            </a:r>
            <a:r>
              <a:rPr lang="en-US" altLang="ko-KR" dirty="0" smtClean="0">
                <a:latin typeface="+mn-ea"/>
                <a:ea typeface="+mn-ea"/>
              </a:rPr>
              <a:t>Production Version</a:t>
            </a:r>
            <a:r>
              <a:rPr lang="ko-KR" altLang="en-US" dirty="0" smtClean="0">
                <a:latin typeface="+mn-ea"/>
                <a:ea typeface="+mn-ea"/>
              </a:rPr>
              <a:t>을 관리 하지 않고 생산지시 시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생산 상황에 따라</a:t>
            </a:r>
            <a:r>
              <a:rPr lang="en-US" altLang="ko-KR" dirty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대체 </a:t>
            </a:r>
            <a:r>
              <a:rPr lang="en-US" altLang="ko-KR" dirty="0" smtClean="0">
                <a:latin typeface="+mn-ea"/>
                <a:ea typeface="+mn-ea"/>
              </a:rPr>
              <a:t>BOM </a:t>
            </a:r>
            <a:r>
              <a:rPr lang="ko-KR" altLang="en-US" dirty="0" smtClean="0">
                <a:latin typeface="+mn-ea"/>
                <a:ea typeface="+mn-ea"/>
              </a:rPr>
              <a:t>지정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대체 </a:t>
            </a:r>
            <a:r>
              <a:rPr lang="en-US" altLang="ko-KR" dirty="0" smtClean="0">
                <a:latin typeface="+mn-ea"/>
                <a:ea typeface="+mn-ea"/>
              </a:rPr>
              <a:t>Routing</a:t>
            </a:r>
            <a:r>
              <a:rPr lang="ko-KR" altLang="en-US" dirty="0" smtClean="0">
                <a:latin typeface="+mn-ea"/>
                <a:ea typeface="+mn-ea"/>
              </a:rPr>
              <a:t>을 지정하여 생산 지시 함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-&gt; SAP</a:t>
            </a:r>
            <a:r>
              <a:rPr lang="ko-KR" altLang="en-US" dirty="0" smtClean="0">
                <a:latin typeface="+mn-ea"/>
                <a:ea typeface="+mn-ea"/>
              </a:rPr>
              <a:t>의 경우 </a:t>
            </a:r>
            <a:r>
              <a:rPr lang="en-US" altLang="ko-KR" dirty="0" smtClean="0">
                <a:latin typeface="+mn-ea"/>
                <a:ea typeface="+mn-ea"/>
              </a:rPr>
              <a:t>Production Version</a:t>
            </a:r>
            <a:r>
              <a:rPr lang="ko-KR" altLang="en-US" dirty="0" smtClean="0">
                <a:latin typeface="+mn-ea"/>
                <a:ea typeface="+mn-ea"/>
              </a:rPr>
              <a:t>을 통하여 생산지시 함</a:t>
            </a:r>
            <a:r>
              <a:rPr lang="en-US" altLang="ko-KR" dirty="0" smtClean="0">
                <a:latin typeface="+mn-ea"/>
                <a:ea typeface="+mn-ea"/>
              </a:rPr>
              <a:t/>
            </a:r>
            <a:br>
              <a:rPr lang="en-US" altLang="ko-KR" dirty="0" smtClean="0">
                <a:latin typeface="+mn-ea"/>
                <a:ea typeface="+mn-ea"/>
              </a:rPr>
            </a:br>
            <a:endParaRPr lang="en-US" altLang="ko-KR" dirty="0" smtClean="0">
              <a:latin typeface="+mn-ea"/>
              <a:ea typeface="+mn-ea"/>
            </a:endParaRPr>
          </a:p>
          <a:p>
            <a:pPr marL="628650" lvl="1" indent="-171450" algn="l"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ko-KR" altLang="en-US" dirty="0">
                <a:latin typeface="+mn-ea"/>
                <a:ea typeface="+mn-ea"/>
              </a:rPr>
              <a:t>예</a:t>
            </a:r>
            <a:r>
              <a:rPr lang="en-US" altLang="ko-KR" dirty="0">
                <a:latin typeface="+mn-ea"/>
                <a:ea typeface="+mn-ea"/>
              </a:rPr>
              <a:t>) </a:t>
            </a:r>
            <a:r>
              <a:rPr lang="ko-KR" altLang="en-US" dirty="0">
                <a:latin typeface="+mn-ea"/>
                <a:ea typeface="+mn-ea"/>
              </a:rPr>
              <a:t>반제품</a:t>
            </a:r>
            <a:r>
              <a:rPr lang="en-US" altLang="ko-KR" dirty="0">
                <a:latin typeface="+mn-ea"/>
                <a:ea typeface="+mn-ea"/>
              </a:rPr>
              <a:t>: </a:t>
            </a:r>
            <a:r>
              <a:rPr lang="en-US" altLang="ko-KR" dirty="0" smtClean="0">
                <a:latin typeface="+mn-ea"/>
                <a:ea typeface="+mn-ea"/>
              </a:rPr>
              <a:t>SIV00173</a:t>
            </a:r>
            <a:r>
              <a:rPr lang="ko-KR" altLang="en-US" dirty="0" smtClean="0">
                <a:latin typeface="+mn-ea"/>
                <a:ea typeface="+mn-ea"/>
              </a:rPr>
              <a:t>을 생산 할 경우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ko-KR" altLang="en-US" dirty="0">
                <a:latin typeface="+mn-ea"/>
                <a:ea typeface="+mn-ea"/>
              </a:rPr>
              <a:t>자동라인 </a:t>
            </a:r>
            <a:r>
              <a:rPr lang="en-US" altLang="ko-KR" dirty="0">
                <a:latin typeface="+mn-ea"/>
                <a:ea typeface="+mn-ea"/>
              </a:rPr>
              <a:t>Production Version: </a:t>
            </a:r>
            <a:r>
              <a:rPr lang="en-US" altLang="ko-KR" dirty="0" smtClean="0">
                <a:latin typeface="+mn-ea"/>
                <a:ea typeface="+mn-ea"/>
              </a:rPr>
              <a:t>‘0001’</a:t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 smtClean="0">
                <a:latin typeface="+mn-ea"/>
                <a:ea typeface="+mn-ea"/>
              </a:rPr>
              <a:t>	-&gt; Routing Group Counter: 1, Alt. BOM:1, BOM Usage: 1</a:t>
            </a:r>
            <a:r>
              <a:rPr lang="en-US" altLang="ko-KR" dirty="0">
                <a:latin typeface="+mn-ea"/>
                <a:ea typeface="+mn-ea"/>
              </a:rPr>
              <a:t/>
            </a:r>
            <a:br>
              <a:rPr lang="en-US" altLang="ko-KR" dirty="0">
                <a:latin typeface="+mn-ea"/>
                <a:ea typeface="+mn-ea"/>
              </a:rPr>
            </a:br>
            <a:r>
              <a:rPr lang="ko-KR" altLang="en-US" dirty="0">
                <a:latin typeface="+mn-ea"/>
                <a:ea typeface="+mn-ea"/>
              </a:rPr>
              <a:t>수동라인 </a:t>
            </a:r>
            <a:r>
              <a:rPr lang="en-US" altLang="ko-KR" dirty="0">
                <a:latin typeface="+mn-ea"/>
                <a:ea typeface="+mn-ea"/>
              </a:rPr>
              <a:t>Production Version: </a:t>
            </a:r>
            <a:r>
              <a:rPr lang="en-US" altLang="ko-KR" dirty="0" smtClean="0">
                <a:latin typeface="+mn-ea"/>
                <a:ea typeface="+mn-ea"/>
              </a:rPr>
              <a:t>‘0002’</a:t>
            </a:r>
            <a:br>
              <a:rPr lang="en-US" altLang="ko-KR" dirty="0" smtClean="0">
                <a:latin typeface="+mn-ea"/>
                <a:ea typeface="+mn-ea"/>
              </a:rPr>
            </a:br>
            <a:r>
              <a:rPr lang="en-US" altLang="ko-KR" dirty="0">
                <a:latin typeface="+mn-ea"/>
              </a:rPr>
              <a:t>	-&gt; Routing Group Counter: </a:t>
            </a:r>
            <a:r>
              <a:rPr lang="en-US" altLang="ko-KR" dirty="0" smtClean="0">
                <a:latin typeface="+mn-ea"/>
              </a:rPr>
              <a:t>2, </a:t>
            </a:r>
            <a:r>
              <a:rPr lang="en-US" altLang="ko-KR" dirty="0">
                <a:latin typeface="+mn-ea"/>
              </a:rPr>
              <a:t>Alt. </a:t>
            </a:r>
            <a:r>
              <a:rPr lang="en-US" altLang="ko-KR" dirty="0" smtClean="0">
                <a:latin typeface="+mn-ea"/>
              </a:rPr>
              <a:t>BOM:1, </a:t>
            </a:r>
            <a:r>
              <a:rPr lang="en-US" altLang="ko-KR" dirty="0">
                <a:latin typeface="+mn-ea"/>
              </a:rPr>
              <a:t>BOM Usage: 1</a:t>
            </a:r>
            <a:endParaRPr lang="en-US" altLang="ko-KR" dirty="0">
              <a:latin typeface="+mn-ea"/>
              <a:ea typeface="+mn-ea"/>
            </a:endParaRPr>
          </a:p>
        </p:txBody>
      </p:sp>
      <p:sp>
        <p:nvSpPr>
          <p:cNvPr id="26" name="Rectangle 31"/>
          <p:cNvSpPr>
            <a:spLocks noChangeArrowheads="1"/>
          </p:cNvSpPr>
          <p:nvPr/>
        </p:nvSpPr>
        <p:spPr bwMode="auto">
          <a:xfrm>
            <a:off x="525926" y="3732836"/>
            <a:ext cx="1728000" cy="39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</a:pPr>
            <a:r>
              <a:rPr lang="en-US" altLang="ko-KR" b="1" dirty="0">
                <a:solidFill>
                  <a:schemeClr val="dk1"/>
                </a:solidFill>
                <a:latin typeface="+mn-ea"/>
              </a:rPr>
              <a:t>AS-IS </a:t>
            </a:r>
            <a:r>
              <a:rPr lang="ko-KR" altLang="en-US" b="1" dirty="0">
                <a:solidFill>
                  <a:schemeClr val="dk1"/>
                </a:solidFill>
                <a:latin typeface="+mn-ea"/>
              </a:rPr>
              <a:t>와의 차이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45" name="Text Box 131"/>
          <p:cNvSpPr txBox="1">
            <a:spLocks noChangeArrowheads="1"/>
          </p:cNvSpPr>
          <p:nvPr/>
        </p:nvSpPr>
        <p:spPr bwMode="auto">
          <a:xfrm>
            <a:off x="1430340" y="3288807"/>
            <a:ext cx="65722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9pPr>
          </a:lstStyle>
          <a:p>
            <a:r>
              <a:rPr kumimoji="0" lang="en-US" altLang="ko-KR" sz="1100" dirty="0" smtClean="0">
                <a:solidFill>
                  <a:srgbClr val="000000"/>
                </a:solidFill>
                <a:latin typeface="맑은 고딕"/>
                <a:ea typeface="맑은 고딕"/>
              </a:rPr>
              <a:t>No</a:t>
            </a:r>
            <a:endParaRPr kumimoji="0" lang="en-US" altLang="ko-KR" sz="1100" dirty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46" name="Text Box 131"/>
          <p:cNvSpPr txBox="1">
            <a:spLocks noChangeArrowheads="1"/>
          </p:cNvSpPr>
          <p:nvPr/>
        </p:nvSpPr>
        <p:spPr bwMode="auto">
          <a:xfrm>
            <a:off x="1839914" y="2879232"/>
            <a:ext cx="65722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defRPr>
            </a:lvl9pPr>
          </a:lstStyle>
          <a:p>
            <a:r>
              <a:rPr kumimoji="0" lang="en-US" altLang="ko-KR" sz="1100" dirty="0" smtClean="0">
                <a:solidFill>
                  <a:srgbClr val="000000"/>
                </a:solidFill>
                <a:latin typeface="맑은 고딕"/>
                <a:ea typeface="맑은 고딕"/>
              </a:rPr>
              <a:t>YES</a:t>
            </a:r>
            <a:endParaRPr kumimoji="0" lang="en-US" altLang="ko-KR" sz="1100" dirty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47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789178"/>
              </p:ext>
            </p:extLst>
          </p:nvPr>
        </p:nvGraphicFramePr>
        <p:xfrm>
          <a:off x="360363" y="1357647"/>
          <a:ext cx="9161462" cy="4620809"/>
        </p:xfrm>
        <a:graphic>
          <a:graphicData uri="http://schemas.openxmlformats.org/drawingml/2006/table">
            <a:tbl>
              <a:tblPr/>
              <a:tblGrid>
                <a:gridCol w="564235"/>
                <a:gridCol w="8597227"/>
              </a:tblGrid>
              <a:tr h="415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생산버전 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09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본사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81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06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" name="AutoShape 4"/>
          <p:cNvSpPr>
            <a:spLocks noChangeArrowheads="1"/>
          </p:cNvSpPr>
          <p:nvPr/>
        </p:nvSpPr>
        <p:spPr bwMode="auto">
          <a:xfrm>
            <a:off x="2338390" y="2818948"/>
            <a:ext cx="1042987" cy="510174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ST.01.03.01</a:t>
            </a:r>
          </a:p>
          <a:p>
            <a:pPr marL="228600" indent="-228600">
              <a:lnSpc>
                <a:spcPct val="90000"/>
              </a:lnSpc>
            </a:pPr>
            <a:r>
              <a:rPr lang="ko-KR" altLang="en-US" sz="1100" dirty="0" smtClean="0">
                <a:latin typeface="맑은 고딕"/>
                <a:ea typeface="맑은 고딕"/>
              </a:rPr>
              <a:t>제품</a:t>
            </a:r>
            <a:r>
              <a:rPr lang="en-US" altLang="ko-KR" sz="1100" dirty="0" smtClean="0">
                <a:latin typeface="맑은 고딕"/>
                <a:ea typeface="맑은 고딕"/>
              </a:rPr>
              <a:t>,</a:t>
            </a:r>
            <a:r>
              <a:rPr lang="ko-KR" altLang="en-US" sz="1100" dirty="0" smtClean="0">
                <a:latin typeface="맑은 고딕"/>
                <a:ea typeface="맑은 고딕"/>
              </a:rPr>
              <a:t>반제품생성</a:t>
            </a:r>
            <a:endParaRPr lang="en-US" altLang="ko-KR" sz="1100" dirty="0">
              <a:latin typeface="맑은 고딕"/>
              <a:ea typeface="맑은 고딕"/>
            </a:endParaRPr>
          </a:p>
        </p:txBody>
      </p:sp>
      <p:sp>
        <p:nvSpPr>
          <p:cNvPr id="49" name="AutoShape 36"/>
          <p:cNvSpPr>
            <a:spLocks noChangeArrowheads="1"/>
          </p:cNvSpPr>
          <p:nvPr/>
        </p:nvSpPr>
        <p:spPr bwMode="auto">
          <a:xfrm>
            <a:off x="4116180" y="2819377"/>
            <a:ext cx="1022350" cy="521643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>
            <a:noAutofit/>
          </a:bodyPr>
          <a:lstStyle/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ST.01.02.05</a:t>
            </a:r>
          </a:p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BOM</a:t>
            </a:r>
            <a:r>
              <a:rPr lang="ko-KR" altLang="en-US" sz="1100" dirty="0" smtClean="0">
                <a:latin typeface="맑은 고딕"/>
                <a:ea typeface="맑은 고딕"/>
              </a:rPr>
              <a:t> 생성</a:t>
            </a:r>
            <a:endParaRPr lang="en-US" altLang="ko-KR" sz="1100" dirty="0">
              <a:latin typeface="맑은 고딕"/>
              <a:ea typeface="맑은 고딕"/>
            </a:endParaRPr>
          </a:p>
        </p:txBody>
      </p:sp>
      <p:sp>
        <p:nvSpPr>
          <p:cNvPr id="50" name="AutoShape 36"/>
          <p:cNvSpPr>
            <a:spLocks noChangeArrowheads="1"/>
          </p:cNvSpPr>
          <p:nvPr/>
        </p:nvSpPr>
        <p:spPr bwMode="auto">
          <a:xfrm>
            <a:off x="4119413" y="4268664"/>
            <a:ext cx="1022350" cy="521643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>
            <a:noAutofit/>
          </a:bodyPr>
          <a:lstStyle/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PP.01.01.04</a:t>
            </a:r>
          </a:p>
          <a:p>
            <a:pPr marL="228600" indent="-228600">
              <a:lnSpc>
                <a:spcPct val="90000"/>
              </a:lnSpc>
            </a:pPr>
            <a:r>
              <a:rPr lang="ko-KR" altLang="en-US" sz="1100" dirty="0" smtClean="0">
                <a:latin typeface="맑은 고딕"/>
                <a:ea typeface="맑은 고딕"/>
              </a:rPr>
              <a:t>공정관리</a:t>
            </a:r>
            <a:endParaRPr lang="en-US" altLang="ko-KR" sz="1100" dirty="0">
              <a:latin typeface="맑은 고딕"/>
              <a:ea typeface="맑은 고딕"/>
            </a:endParaRPr>
          </a:p>
        </p:txBody>
      </p:sp>
      <p:cxnSp>
        <p:nvCxnSpPr>
          <p:cNvPr id="51" name="직선 화살표 연결선 55"/>
          <p:cNvCxnSpPr>
            <a:cxnSpLocks noChangeShapeType="1"/>
            <a:stCxn id="48" idx="3"/>
            <a:endCxn id="49" idx="1"/>
          </p:cNvCxnSpPr>
          <p:nvPr/>
        </p:nvCxnSpPr>
        <p:spPr bwMode="auto">
          <a:xfrm>
            <a:off x="3381375" y="3074035"/>
            <a:ext cx="734806" cy="61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3" name="AutoShape 124"/>
          <p:cNvSpPr>
            <a:spLocks noChangeArrowheads="1"/>
          </p:cNvSpPr>
          <p:nvPr/>
        </p:nvSpPr>
        <p:spPr bwMode="auto">
          <a:xfrm>
            <a:off x="991289" y="1903421"/>
            <a:ext cx="1492023" cy="560534"/>
          </a:xfrm>
          <a:prstGeom prst="homePlate">
            <a:avLst>
              <a:gd name="adj" fmla="val 7494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 anchor="ctr"/>
          <a:lstStyle/>
          <a:p>
            <a:pPr marL="228600" indent="-228600">
              <a:lnSpc>
                <a:spcPct val="90000"/>
              </a:lnSpc>
            </a:pPr>
            <a:r>
              <a:rPr lang="ko-KR" altLang="en-US" sz="1100" dirty="0" smtClean="0">
                <a:latin typeface="맑은 고딕"/>
                <a:ea typeface="맑은 고딕"/>
              </a:rPr>
              <a:t>제품</a:t>
            </a:r>
            <a:r>
              <a:rPr lang="en-US" altLang="ko-KR" sz="1100" dirty="0" smtClean="0">
                <a:latin typeface="맑은 고딕"/>
                <a:ea typeface="맑은 고딕"/>
              </a:rPr>
              <a:t>,</a:t>
            </a:r>
            <a:r>
              <a:rPr lang="ko-KR" altLang="en-US" sz="1100" dirty="0" smtClean="0">
                <a:latin typeface="맑은 고딕"/>
                <a:ea typeface="맑은 고딕"/>
              </a:rPr>
              <a:t>반제품 코드</a:t>
            </a:r>
            <a:endParaRPr lang="en-US" altLang="ko-KR" sz="1100" dirty="0" smtClean="0">
              <a:latin typeface="맑은 고딕"/>
              <a:ea typeface="맑은 고딕"/>
            </a:endParaRPr>
          </a:p>
          <a:p>
            <a:pPr marL="228600" indent="-228600">
              <a:lnSpc>
                <a:spcPct val="90000"/>
              </a:lnSpc>
            </a:pPr>
            <a:r>
              <a:rPr lang="ko-KR" altLang="en-US" sz="1100" dirty="0" smtClean="0">
                <a:latin typeface="맑은 고딕"/>
                <a:ea typeface="맑은 고딕"/>
              </a:rPr>
              <a:t>생성 요청</a:t>
            </a:r>
            <a:endParaRPr lang="en-US" altLang="ko-KR" sz="1100" dirty="0">
              <a:latin typeface="맑은 고딕"/>
              <a:ea typeface="맑은 고딕"/>
            </a:endParaRPr>
          </a:p>
        </p:txBody>
      </p:sp>
      <p:cxnSp>
        <p:nvCxnSpPr>
          <p:cNvPr id="54" name="직선 화살표 연결선 53"/>
          <p:cNvCxnSpPr>
            <a:cxnSpLocks noChangeShapeType="1"/>
            <a:stCxn id="53" idx="2"/>
            <a:endCxn id="55" idx="0"/>
          </p:cNvCxnSpPr>
          <p:nvPr/>
        </p:nvCxnSpPr>
        <p:spPr bwMode="auto">
          <a:xfrm flipH="1">
            <a:off x="1516064" y="2463955"/>
            <a:ext cx="11203" cy="30511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5" name="AutoShape 128"/>
          <p:cNvSpPr>
            <a:spLocks noChangeArrowheads="1"/>
          </p:cNvSpPr>
          <p:nvPr/>
        </p:nvSpPr>
        <p:spPr bwMode="auto">
          <a:xfrm>
            <a:off x="1004888" y="2769073"/>
            <a:ext cx="1022350" cy="612476"/>
          </a:xfrm>
          <a:prstGeom prst="flowChartDecision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</a:pPr>
            <a:r>
              <a:rPr lang="ko-KR" altLang="en-US" sz="1100" dirty="0" smtClean="0">
                <a:latin typeface="맑은 고딕"/>
                <a:ea typeface="맑은 고딕"/>
              </a:rPr>
              <a:t>검토</a:t>
            </a:r>
            <a:endParaRPr lang="en-US" altLang="ko-KR" sz="1100" dirty="0">
              <a:latin typeface="맑은 고딕"/>
              <a:ea typeface="맑은 고딕"/>
            </a:endParaRPr>
          </a:p>
        </p:txBody>
      </p:sp>
      <p:cxnSp>
        <p:nvCxnSpPr>
          <p:cNvPr id="56" name="직선 화살표 연결선 55"/>
          <p:cNvCxnSpPr>
            <a:cxnSpLocks noChangeShapeType="1"/>
            <a:stCxn id="55" idx="3"/>
            <a:endCxn id="48" idx="1"/>
          </p:cNvCxnSpPr>
          <p:nvPr/>
        </p:nvCxnSpPr>
        <p:spPr bwMode="auto">
          <a:xfrm flipV="1">
            <a:off x="2027239" y="3074035"/>
            <a:ext cx="311150" cy="1276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7" name="직선 화살표 연결선 56"/>
          <p:cNvCxnSpPr>
            <a:cxnSpLocks noChangeShapeType="1"/>
            <a:stCxn id="55" idx="2"/>
            <a:endCxn id="58" idx="0"/>
          </p:cNvCxnSpPr>
          <p:nvPr/>
        </p:nvCxnSpPr>
        <p:spPr bwMode="auto">
          <a:xfrm>
            <a:off x="1516064" y="3381551"/>
            <a:ext cx="794" cy="196051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8" name="AutoShape 4"/>
          <p:cNvSpPr>
            <a:spLocks noChangeArrowheads="1"/>
          </p:cNvSpPr>
          <p:nvPr/>
        </p:nvSpPr>
        <p:spPr bwMode="auto">
          <a:xfrm>
            <a:off x="995364" y="3577600"/>
            <a:ext cx="1042987" cy="347572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>
              <a:lnSpc>
                <a:spcPct val="90000"/>
              </a:lnSpc>
            </a:pPr>
            <a:r>
              <a:rPr lang="ko-KR" altLang="en-US" sz="1100" dirty="0" smtClean="0">
                <a:latin typeface="맑은 고딕"/>
                <a:ea typeface="맑은 고딕"/>
              </a:rPr>
              <a:t>반 </a:t>
            </a:r>
            <a:r>
              <a:rPr lang="ko-KR" altLang="en-US" sz="1100" dirty="0" err="1" smtClean="0">
                <a:latin typeface="맑은 고딕"/>
                <a:ea typeface="맑은 고딕"/>
              </a:rPr>
              <a:t>려</a:t>
            </a:r>
            <a:endParaRPr lang="en-US" altLang="ko-KR" sz="1100" dirty="0">
              <a:latin typeface="맑은 고딕"/>
              <a:ea typeface="맑은 고딕"/>
            </a:endParaRPr>
          </a:p>
        </p:txBody>
      </p:sp>
      <p:sp>
        <p:nvSpPr>
          <p:cNvPr id="59" name="AutoShape 4"/>
          <p:cNvSpPr>
            <a:spLocks noChangeArrowheads="1"/>
          </p:cNvSpPr>
          <p:nvPr/>
        </p:nvSpPr>
        <p:spPr bwMode="auto">
          <a:xfrm>
            <a:off x="5771067" y="4262474"/>
            <a:ext cx="1276711" cy="5424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1.</a:t>
            </a:r>
            <a:r>
              <a:rPr lang="ko-KR" altLang="en-US" sz="1100" dirty="0" err="1" smtClean="0">
                <a:latin typeface="맑은 고딕"/>
                <a:ea typeface="맑은 고딕"/>
              </a:rPr>
              <a:t>생산버젼</a:t>
            </a:r>
            <a:r>
              <a:rPr lang="ko-KR" altLang="en-US" sz="1100" dirty="0" smtClean="0">
                <a:latin typeface="맑은 고딕"/>
                <a:ea typeface="맑은 고딕"/>
              </a:rPr>
              <a:t> 생성</a:t>
            </a:r>
            <a:endParaRPr lang="en-US" altLang="ko-KR" sz="1100" dirty="0" smtClean="0">
              <a:latin typeface="맑은 고딕"/>
              <a:ea typeface="맑은 고딕"/>
            </a:endParaRPr>
          </a:p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(BOM&amp;ROUTING)</a:t>
            </a:r>
          </a:p>
        </p:txBody>
      </p:sp>
      <p:cxnSp>
        <p:nvCxnSpPr>
          <p:cNvPr id="60" name="직선 화살표 연결선 55"/>
          <p:cNvCxnSpPr>
            <a:cxnSpLocks noChangeShapeType="1"/>
            <a:stCxn id="59" idx="2"/>
            <a:endCxn id="63" idx="0"/>
          </p:cNvCxnSpPr>
          <p:nvPr/>
        </p:nvCxnSpPr>
        <p:spPr bwMode="auto">
          <a:xfrm>
            <a:off x="6409424" y="4804958"/>
            <a:ext cx="5186" cy="375186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63" name="AutoShape 36"/>
          <p:cNvSpPr>
            <a:spLocks noChangeArrowheads="1"/>
          </p:cNvSpPr>
          <p:nvPr/>
        </p:nvSpPr>
        <p:spPr bwMode="auto">
          <a:xfrm>
            <a:off x="5824570" y="5180146"/>
            <a:ext cx="1180080" cy="521643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>
            <a:noAutofit/>
          </a:bodyPr>
          <a:lstStyle/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PP.01.02.03</a:t>
            </a:r>
          </a:p>
          <a:p>
            <a:pPr marL="228600" indent="-228600">
              <a:lnSpc>
                <a:spcPct val="90000"/>
              </a:lnSpc>
            </a:pPr>
            <a:r>
              <a:rPr lang="en-US" altLang="ko-KR" sz="1100" dirty="0" smtClean="0">
                <a:latin typeface="맑은 고딕"/>
                <a:ea typeface="맑은 고딕"/>
              </a:rPr>
              <a:t> </a:t>
            </a:r>
            <a:r>
              <a:rPr lang="ko-KR" altLang="en-US" sz="1100" dirty="0" smtClean="0">
                <a:latin typeface="맑은 고딕"/>
                <a:ea typeface="맑은 고딕"/>
              </a:rPr>
              <a:t>세부공정계획</a:t>
            </a:r>
            <a:endParaRPr lang="en-US" altLang="ko-KR" sz="1100" dirty="0">
              <a:latin typeface="맑은 고딕"/>
              <a:ea typeface="맑은 고딕"/>
            </a:endParaRPr>
          </a:p>
        </p:txBody>
      </p:sp>
      <p:cxnSp>
        <p:nvCxnSpPr>
          <p:cNvPr id="73" name="직선 화살표 연결선 55"/>
          <p:cNvCxnSpPr>
            <a:cxnSpLocks noChangeShapeType="1"/>
            <a:stCxn id="50" idx="3"/>
            <a:endCxn id="59" idx="1"/>
          </p:cNvCxnSpPr>
          <p:nvPr/>
        </p:nvCxnSpPr>
        <p:spPr bwMode="auto">
          <a:xfrm>
            <a:off x="5141764" y="4529484"/>
            <a:ext cx="629305" cy="423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76" name="직선 화살표 연결선 55"/>
          <p:cNvCxnSpPr>
            <a:cxnSpLocks noChangeShapeType="1"/>
            <a:stCxn id="49" idx="2"/>
            <a:endCxn id="50" idx="0"/>
          </p:cNvCxnSpPr>
          <p:nvPr/>
        </p:nvCxnSpPr>
        <p:spPr bwMode="auto">
          <a:xfrm>
            <a:off x="4627355" y="3341018"/>
            <a:ext cx="3233" cy="927644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="" xmlns:p14="http://schemas.microsoft.com/office/powerpoint/2010/main" val="243716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9537370"/>
              </p:ext>
            </p:extLst>
          </p:nvPr>
        </p:nvGraphicFramePr>
        <p:xfrm>
          <a:off x="483080" y="1498291"/>
          <a:ext cx="8928339" cy="1782357"/>
        </p:xfrm>
        <a:graphic>
          <a:graphicData uri="http://schemas.openxmlformats.org/drawingml/2006/table">
            <a:tbl>
              <a:tblPr/>
              <a:tblGrid>
                <a:gridCol w="672701"/>
                <a:gridCol w="1635725"/>
                <a:gridCol w="2057349"/>
                <a:gridCol w="3448477"/>
                <a:gridCol w="1114087"/>
              </a:tblGrid>
              <a:tr h="301863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01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설 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66463" marR="66463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6865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90000"/>
                        </a:lnSpc>
                      </a:pP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생산버젼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등록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생산버전 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BOM, Routing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정보를 토대로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생산버젼을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C223</a:t>
                      </a: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01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90000"/>
                        </a:lnSpc>
                      </a:pP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생산버젼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marL="228600" indent="-228600">
                        <a:lnSpc>
                          <a:spcPct val="90000"/>
                        </a:lnSpc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자재지정</a:t>
                      </a:r>
                      <a:endParaRPr lang="en-US" altLang="ko-KR" sz="1100" dirty="0">
                        <a:latin typeface="+mn-ea"/>
                        <a:ea typeface="+mn-ea"/>
                      </a:endParaRP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생산버전 자재지정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해당 완제품 반제품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MRP4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뷰에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추가된 생산버전을 지정함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MM02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1" marR="72001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4928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imb_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852" y="1354347"/>
            <a:ext cx="6443149" cy="4235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9089565"/>
              </p:ext>
            </p:extLst>
          </p:nvPr>
        </p:nvGraphicFramePr>
        <p:xfrm>
          <a:off x="344490" y="1295402"/>
          <a:ext cx="9215437" cy="5235755"/>
        </p:xfrm>
        <a:graphic>
          <a:graphicData uri="http://schemas.openxmlformats.org/drawingml/2006/table">
            <a:tbl>
              <a:tblPr/>
              <a:tblGrid>
                <a:gridCol w="6539391"/>
                <a:gridCol w="2676046"/>
              </a:tblGrid>
              <a:tr h="4372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필수필드 값을 기입 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Plant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기입합니다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생성하고자 하는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Material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기입합니다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실 행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엔터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769649" y="2108684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74044" y="196203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026350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신규생성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561" y="1311215"/>
            <a:ext cx="5826965" cy="4865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912068" y="5766284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42408531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자재코드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PCC00007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2) Possible entry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563" y="1328469"/>
            <a:ext cx="6090249" cy="4071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94535" y="1910282"/>
            <a:ext cx="3317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69891" y="2048783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14842015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PCC00007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자재에 대한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“0001”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생산버젼이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존재하고 있음을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알수있음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6" y="1349675"/>
            <a:ext cx="6159260" cy="399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276368" y="196203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91082767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0001”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이  존재하므로 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0002”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입력하고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해당라우팅의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“10”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오퍼레이션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공정명을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입력하고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직무내역 네임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유형은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공정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지정한 다음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3) Possible entry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69" y="1345721"/>
            <a:ext cx="6090250" cy="4071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284328" y="2143195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288558" y="3212866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448915" y="321287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0320081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자재로 검색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에서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자재코드를 입력하고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2)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 클릭한다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67" y="1337096"/>
            <a:ext cx="6038492" cy="4080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819168" y="3005835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721211" y="5067544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78073" y="2323812"/>
            <a:ext cx="354013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68" y="1362975"/>
            <a:ext cx="6072996" cy="4028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048525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그룹카운터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번을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233899" y="393748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17" y="1337096"/>
            <a:ext cx="6098876" cy="4071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8221715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Possible entry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2) “PCC00007“  BOM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은 하나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존재함을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알려줌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더블클릭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4996590" y="3057590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33831" y="379083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5057" y="1371601"/>
            <a:ext cx="6150635" cy="4011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50432281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효력시작일을  입력한 다음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생산라인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(W/C)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지금까지 작성한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생산버젼이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올바르게 작성되었는지 유효성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점검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클릭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4108066" y="4265285"/>
            <a:ext cx="3786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②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146308" y="283330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829140" y="210006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368" y="1328467"/>
            <a:ext cx="4764297" cy="405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40550723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좌측과 같이 메시지가 나오면 정상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작업이 진행된 것임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3010619" y="2967490"/>
            <a:ext cx="2122098" cy="29329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007744" y="3844509"/>
            <a:ext cx="2122098" cy="29329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233901" y="4929525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565" y="1337096"/>
            <a:ext cx="6116128" cy="403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14803754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  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 클릭해서 마무리 합니다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062037" y="496403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6087" y="1669124"/>
            <a:ext cx="295276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40971905"/>
              </p:ext>
            </p:extLst>
          </p:nvPr>
        </p:nvGraphicFramePr>
        <p:xfrm>
          <a:off x="344490" y="1295402"/>
          <a:ext cx="9215438" cy="5013325"/>
        </p:xfrm>
        <a:graphic>
          <a:graphicData uri="http://schemas.openxmlformats.org/drawingml/2006/table">
            <a:tbl>
              <a:tblPr/>
              <a:tblGrid>
                <a:gridCol w="6194335"/>
                <a:gridCol w="30211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생산버젼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“0002”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생성이 완료됨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C223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16" y="1337096"/>
            <a:ext cx="9083615" cy="2631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121435" y="3424689"/>
            <a:ext cx="655608" cy="52621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9" y="2048805"/>
            <a:ext cx="7671174" cy="1073940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dirty="0" smtClean="0">
                <a:latin typeface="맑은 고딕" pitchFamily="50" charset="-127"/>
                <a:ea typeface="맑은 고딕" pitchFamily="50" charset="-127"/>
              </a:rPr>
              <a:t>생산버전 일괄업로드</a:t>
            </a:r>
            <a:r>
              <a:rPr lang="en-US" altLang="ko-KR" sz="4000" b="1" dirty="0" smtClean="0">
                <a:latin typeface="맑은 고딕" pitchFamily="50" charset="-127"/>
                <a:ea typeface="맑은 고딕" pitchFamily="50" charset="-127"/>
              </a:rPr>
              <a:t>(ZPPC0040)</a:t>
            </a:r>
            <a:endParaRPr lang="ko-KR" altLang="en-US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856212" y="2048805"/>
            <a:ext cx="975764" cy="107394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4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5-2</a:t>
            </a:r>
            <a:endParaRPr lang="en-US" altLang="ko-KR" sz="4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2363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35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1774708"/>
              </p:ext>
            </p:extLst>
          </p:nvPr>
        </p:nvGraphicFramePr>
        <p:xfrm>
          <a:off x="369312" y="1607011"/>
          <a:ext cx="9001125" cy="406908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012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생산버전 일괄업로드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생산버전을 자재코드 개별로   생성할 경우 장시간 소요 및 오류 발생의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문제가 우려 되어 엑셀파일 형태로 일괄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업로드하여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생성할수있도록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개발된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T-CODE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입니다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생산버전 일괄업로드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학습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T-CODE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대한 기본 작업순서를 학습합니다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de-DE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엑셀로 정리합니다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60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정리된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필드값을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일괄 업로드 작업을 수행합니다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60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일괄 </a:t>
                      </a:r>
                      <a:r>
                        <a:rPr lang="ko-KR" altLang="en-US" sz="16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업로드된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자료에 대하여 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DRILL-DOWN</a:t>
                      </a: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하여 입력된 값에 대하여 검증을 실행합니다</a:t>
                      </a:r>
                      <a:r>
                        <a:rPr lang="en-US" altLang="ko-KR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223" y="1627736"/>
            <a:ext cx="4961486" cy="237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“Upload Template”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을 클릭해서 업로드 엑셀양식을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 PC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에 저장합니다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일괄 업로드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01045" y="176862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8928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생산버전 업로드 양식에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채움니다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자재코드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생산버전을 모를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ZPPE0010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에서 표준값 유지보수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상태로 조회하여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3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 내역을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직무내역 네임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4)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효력시작일은 가급적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일로 설정한다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5)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태스크리스크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유형은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“N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공정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6)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그룹을 모를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ZPPE0010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에서 표준값 유지보수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상태로 조회하여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7)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그룹카운터 모를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ZPPE0010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에서 표준값 유지보수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상태로 조회하여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8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광주는 대체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BOM “1”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창원은 모를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ZPPE0010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표준값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유지보수상태로 조회하여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9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생산라인은 각 그룹카운터의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번 오퍼레이션 작업장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코드를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일괄 업로드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637" y="1345190"/>
            <a:ext cx="91821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6548556" y="1849441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6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362607" y="1852212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5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018716" y="1863295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4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417131" y="1857754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3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821385" y="1852212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2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35189" y="1705353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1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208032" y="1860525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7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875821" y="1854983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8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8485421" y="1874379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9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74" y="1338348"/>
            <a:ext cx="8983750" cy="142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0890714"/>
              </p:ext>
            </p:extLst>
          </p:nvPr>
        </p:nvGraphicFramePr>
        <p:xfrm>
          <a:off x="344490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업로드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가 나타나면 라인을 클릭하여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업로드범위를 확정한다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2)   “Data Insert”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를 눌러 실행한다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769521"/>
              </p:ext>
            </p:extLst>
          </p:nvPr>
        </p:nvGraphicFramePr>
        <p:xfrm>
          <a:off x="344489" y="49371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일괄 업로드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타원 9"/>
          <p:cNvSpPr/>
          <p:nvPr/>
        </p:nvSpPr>
        <p:spPr>
          <a:xfrm>
            <a:off x="657603" y="1577892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2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85807" y="2611440"/>
            <a:ext cx="149771" cy="134007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rgbClr val="FF0000"/>
                </a:solidFill>
              </a:rPr>
              <a:t>1</a:t>
            </a:r>
            <a:endParaRPr lang="ko-KR" altLang="en-US" sz="11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9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16763</TotalTime>
  <Words>7217</Words>
  <Application>Microsoft Office PowerPoint</Application>
  <PresentationFormat>A4 용지(210x297mm)</PresentationFormat>
  <Paragraphs>2635</Paragraphs>
  <Slides>126</Slides>
  <Notes>4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126</vt:i4>
      </vt:variant>
    </vt:vector>
  </HeadingPairs>
  <TitlesOfParts>
    <vt:vector size="129" baseType="lpstr">
      <vt:lpstr>Office Theme</vt:lpstr>
      <vt:lpstr>1_Office Theme</vt:lpstr>
      <vt:lpstr>비트맵 이미지</vt:lpstr>
      <vt:lpstr>슬라이드 0</vt:lpstr>
      <vt:lpstr>문서 개정 이력</vt:lpstr>
      <vt:lpstr> 교육 개요</vt:lpstr>
      <vt:lpstr>교육 개요</vt:lpstr>
      <vt:lpstr>교육 개요</vt:lpstr>
      <vt:lpstr>참고자료 – SAP에서  BOM이 달라진점을 기억하세요. </vt:lpstr>
      <vt:lpstr>참고자료 – SAP에서  BOM이 달라진점을 기억하세요. </vt:lpstr>
      <vt:lpstr>교육 개요</vt:lpstr>
      <vt:lpstr>교육 개요</vt:lpstr>
      <vt:lpstr> 학 습</vt:lpstr>
      <vt:lpstr> 개요</vt:lpstr>
      <vt:lpstr>교육 개요</vt:lpstr>
      <vt:lpstr>교육 개요</vt:lpstr>
      <vt:lpstr>슬라이드 13</vt:lpstr>
      <vt:lpstr>슬라이드 14</vt:lpstr>
      <vt:lpstr>작업장 ( W/C ) 코드체계구성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교육 개요</vt:lpstr>
      <vt:lpstr> 개요</vt:lpstr>
      <vt:lpstr>슬라이드 31</vt:lpstr>
      <vt:lpstr>슬라이드 32</vt:lpstr>
      <vt:lpstr>슬라이드 33</vt:lpstr>
      <vt:lpstr>슬라이드 34</vt:lpstr>
      <vt:lpstr>교육 개요</vt:lpstr>
      <vt:lpstr> 개요</vt:lpstr>
      <vt:lpstr>슬라이드 37</vt:lpstr>
      <vt:lpstr>슬라이드 38</vt:lpstr>
      <vt:lpstr>교육 개요</vt:lpstr>
      <vt:lpstr> 학습</vt:lpstr>
      <vt:lpstr> 개요</vt:lpstr>
      <vt:lpstr>교육 개요</vt:lpstr>
      <vt:lpstr>교육 개요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  <vt:lpstr>슬라이드 78</vt:lpstr>
      <vt:lpstr>교육 개요</vt:lpstr>
      <vt:lpstr> 개요</vt:lpstr>
      <vt:lpstr>슬라이드 81</vt:lpstr>
      <vt:lpstr>슬라이드 82</vt:lpstr>
      <vt:lpstr>슬라이드 83</vt:lpstr>
      <vt:lpstr>슬라이드 84</vt:lpstr>
      <vt:lpstr>슬라이드 85</vt:lpstr>
      <vt:lpstr>교육 개요</vt:lpstr>
      <vt:lpstr> 개요</vt:lpstr>
      <vt:lpstr>슬라이드 88</vt:lpstr>
      <vt:lpstr>슬라이드 89</vt:lpstr>
      <vt:lpstr>슬라이드 90</vt:lpstr>
      <vt:lpstr>교육 개요</vt:lpstr>
      <vt:lpstr>슬라이드 92</vt:lpstr>
      <vt:lpstr>슬라이드 93</vt:lpstr>
      <vt:lpstr>슬라이드 94</vt:lpstr>
      <vt:lpstr>슬라이드 95</vt:lpstr>
      <vt:lpstr>슬라이드 96</vt:lpstr>
      <vt:lpstr>슬라이드 97</vt:lpstr>
      <vt:lpstr>교육 개요</vt:lpstr>
      <vt:lpstr>슬라이드 99</vt:lpstr>
      <vt:lpstr>슬라이드 100</vt:lpstr>
      <vt:lpstr>슬라이드 101</vt:lpstr>
      <vt:lpstr>슬라이드 102</vt:lpstr>
      <vt:lpstr>슬라이드 103</vt:lpstr>
      <vt:lpstr>교육 개요</vt:lpstr>
      <vt:lpstr> 학습</vt:lpstr>
      <vt:lpstr> 개요</vt:lpstr>
      <vt:lpstr>교육 개요</vt:lpstr>
      <vt:lpstr>교육 개요</vt:lpstr>
      <vt:lpstr>슬라이드 109</vt:lpstr>
      <vt:lpstr>슬라이드 110</vt:lpstr>
      <vt:lpstr>슬라이드 111</vt:lpstr>
      <vt:lpstr>슬라이드 112</vt:lpstr>
      <vt:lpstr>슬라이드 113</vt:lpstr>
      <vt:lpstr>슬라이드 114</vt:lpstr>
      <vt:lpstr>슬라이드 115</vt:lpstr>
      <vt:lpstr>슬라이드 116</vt:lpstr>
      <vt:lpstr>슬라이드 117</vt:lpstr>
      <vt:lpstr>슬라이드 118</vt:lpstr>
      <vt:lpstr>슬라이드 119</vt:lpstr>
      <vt:lpstr>슬라이드 120</vt:lpstr>
      <vt:lpstr>교육 개요</vt:lpstr>
      <vt:lpstr> 개요</vt:lpstr>
      <vt:lpstr>슬라이드 123</vt:lpstr>
      <vt:lpstr>슬라이드 124</vt:lpstr>
      <vt:lpstr>슬라이드 125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백종화</cp:lastModifiedBy>
  <cp:revision>716</cp:revision>
  <cp:lastPrinted>2006-08-30T13:33:06Z</cp:lastPrinted>
  <dcterms:created xsi:type="dcterms:W3CDTF">2008-05-17T00:48:54Z</dcterms:created>
  <dcterms:modified xsi:type="dcterms:W3CDTF">2013-03-05T01:46:58Z</dcterms:modified>
</cp:coreProperties>
</file>