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69" r:id="rId3"/>
    <p:sldId id="286" r:id="rId4"/>
    <p:sldId id="287" r:id="rId5"/>
    <p:sldId id="285" r:id="rId6"/>
    <p:sldId id="272" r:id="rId7"/>
    <p:sldId id="273" r:id="rId8"/>
    <p:sldId id="274" r:id="rId9"/>
    <p:sldId id="275" r:id="rId10"/>
    <p:sldId id="276" r:id="rId11"/>
    <p:sldId id="277" r:id="rId12"/>
    <p:sldId id="279" r:id="rId13"/>
    <p:sldId id="280" r:id="rId14"/>
    <p:sldId id="281" r:id="rId15"/>
    <p:sldId id="282" r:id="rId16"/>
    <p:sldId id="283" r:id="rId17"/>
    <p:sldId id="284" r:id="rId18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412" autoAdjust="0"/>
    <p:restoredTop sz="94660"/>
  </p:normalViewPr>
  <p:slideViewPr>
    <p:cSldViewPr>
      <p:cViewPr varScale="1">
        <p:scale>
          <a:sx n="74" d="100"/>
          <a:sy n="74" d="100"/>
        </p:scale>
        <p:origin x="-1548" y="-9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69FFCB-A8A1-4FB5-A6DF-99CDBF1DEE81}" type="datetimeFigureOut">
              <a:rPr lang="en-US" smtClean="0"/>
              <a:pPr/>
              <a:t>10/31/2013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B59153-C5D8-4C0D-8F2B-1B3336A9D5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8405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0" y="685800"/>
            <a:ext cx="4953000" cy="3429000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5.bin"/><Relationship Id="rId4" Type="http://schemas.openxmlformats.org/officeDocument/2006/relationships/image" Target="../media/image9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200">
              <a:solidFill>
                <a:srgbClr val="000000"/>
              </a:solidFill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2659364752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2056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1188128737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2057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E21D87B-3FC2-4C96-A295-E56B0187B7D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>
            <a:noAutofit/>
          </a:bodyPr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6"/>
            <a:ext cx="2519242" cy="610911"/>
          </a:xfrm>
          <a:prstGeom prst="rect">
            <a:avLst/>
          </a:prstGeom>
        </p:spPr>
        <p:txBody>
          <a:bodyPr wrap="none"/>
          <a:lstStyle>
            <a:lvl1pPr marL="0" indent="0" algn="r">
              <a:buNone/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679261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6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6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>
              <a:solidFill>
                <a:srgbClr val="000000"/>
              </a:solidFill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>
              <a:solidFill>
                <a:srgbClr val="000000"/>
              </a:solidFill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1" y="1185863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373813"/>
            <a:ext cx="150971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9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44246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200">
              <a:solidFill>
                <a:srgbClr val="000000"/>
              </a:solidFill>
            </a:endParaRPr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587863743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4104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625532244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4105" name="비트맵 이미지" r:id="rId5" imgW="4029637" imgH="1228571" progId="PBrush">
              <p:embed/>
            </p:oleObj>
          </a:graphicData>
        </a:graphic>
      </p:graphicFrame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8B835D46-8045-40E5-A77C-6DB8EE70D0FB}" type="slidenum">
              <a:rPr lang="en-US" smtClean="0">
                <a:solidFill>
                  <a:prstClr val="black"/>
                </a:solidFill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339667"/>
            <a:ext cx="3465957" cy="369302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12"/>
          </p:nvPr>
        </p:nvSpPr>
        <p:spPr>
          <a:xfrm>
            <a:off x="273050" y="1484314"/>
            <a:ext cx="9359900" cy="57626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텍스트 개체 틀 2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>
              <a:buFontTx/>
              <a:buNone/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endParaRPr lang="ko-KR" alt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936568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1619251"/>
            <a:ext cx="437515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5035550" y="1619251"/>
            <a:ext cx="4375150" cy="452596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vmlDrawing" Target="../drawings/vmlDrawing1.vml"/><Relationship Id="rId11" Type="http://schemas.openxmlformats.org/officeDocument/2006/relationships/image" Target="../media/image2.png"/><Relationship Id="rId5" Type="http://schemas.openxmlformats.org/officeDocument/2006/relationships/theme" Target="../theme/theme1.xml"/><Relationship Id="rId10" Type="http://schemas.openxmlformats.org/officeDocument/2006/relationships/oleObject" Target="../embeddings/oleObject1.bin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200">
              <a:solidFill>
                <a:srgbClr val="000000"/>
              </a:solidFill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4061068230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1029" name="비트맵 이미지" r:id="rId10" imgW="4029637" imgH="1228571" progId="PBrush">
              <p:embed/>
            </p:oleObj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B1FCA9C-FBC2-4A48-BA9F-BB725DF38109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AcnRoadmap_ID_2" hidden="1"/>
          <p:cNvSpPr txBox="1"/>
          <p:nvPr userDrawn="1">
            <p:custDataLst>
              <p:tags r:id="rId7"/>
            </p:custDataLst>
          </p:nvPr>
        </p:nvSpPr>
        <p:spPr bwMode="gray">
          <a:xfrm>
            <a:off x="4772819" y="88900"/>
            <a:ext cx="4187031" cy="184666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i="1">
                <a:solidFill>
                  <a:srgbClr val="000000"/>
                </a:solidFill>
                <a:latin typeface="Arial" charset="0"/>
              </a:rPr>
              <a:t>Roadmap</a:t>
            </a:r>
          </a:p>
        </p:txBody>
      </p:sp>
      <p:sp>
        <p:nvSpPr>
          <p:cNvPr id="3" name="AcnActionTitle_ID_3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 bwMode="gray">
          <a:xfrm>
            <a:off x="179390" y="909638"/>
            <a:ext cx="8780463" cy="27463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AcnSubjectTitle_ID_4" hidden="1"/>
          <p:cNvSpPr txBox="1"/>
          <p:nvPr userDrawn="1">
            <p:custDataLst>
              <p:tags r:id="rId9"/>
            </p:custDataLst>
          </p:nvPr>
        </p:nvSpPr>
        <p:spPr bwMode="gray">
          <a:xfrm>
            <a:off x="179389" y="1420815"/>
            <a:ext cx="6985000" cy="246221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>
                <a:solidFill>
                  <a:prstClr val="black"/>
                </a:solidFill>
                <a:latin typeface="Arial" charset="0"/>
              </a:rPr>
              <a:t>Subject Title</a:t>
            </a:r>
          </a:p>
        </p:txBody>
      </p:sp>
    </p:spTree>
    <p:extLst>
      <p:ext uri="{BB962C8B-B14F-4D97-AF65-F5344CB8AC3E}">
        <p14:creationId xmlns="" xmlns:p14="http://schemas.microsoft.com/office/powerpoint/2010/main" val="1913403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5" r:id="rId4"/>
  </p:sldLayoutIdLst>
  <p:hf sldNum="0" hdr="0" ftr="0" dt="0"/>
  <p:txStyles>
    <p:titleStyle>
      <a:lvl1pPr marL="0" indent="0" algn="l" rtl="0" eaLnBrk="0" fontAlgn="base" hangingPunct="0">
        <a:lnSpc>
          <a:spcPct val="100000"/>
        </a:lnSpc>
        <a:spcBef>
          <a:spcPct val="0"/>
        </a:spcBef>
        <a:spcAft>
          <a:spcPct val="0"/>
        </a:spcAft>
        <a:buNone/>
        <a:defRPr lang="en-US" altLang="zh-SG" sz="1800" b="1" i="0" dirty="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3"/>
          <p:cNvSpPr>
            <a:spLocks noChangeArrowheads="1"/>
          </p:cNvSpPr>
          <p:nvPr/>
        </p:nvSpPr>
        <p:spPr bwMode="gray">
          <a:xfrm>
            <a:off x="3152800" y="3073400"/>
            <a:ext cx="6408712" cy="1507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FTA </a:t>
            </a:r>
            <a:r>
              <a:rPr lang="ko-KR" altLang="en-US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교육 자료</a:t>
            </a:r>
            <a:endParaRPr lang="en-US" altLang="ko-KR" sz="2400" b="1" dirty="0" smtClean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대금청구 문서</a:t>
            </a:r>
            <a:r>
              <a:rPr lang="en-US" altLang="ko-KR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(Billing) </a:t>
            </a:r>
            <a:r>
              <a:rPr lang="ko-KR" altLang="en-US" sz="2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전송</a:t>
            </a:r>
            <a:endParaRPr lang="en-US" altLang="ko-KR" sz="16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12291" name="직사각형 6"/>
          <p:cNvSpPr>
            <a:spLocks noChangeArrowheads="1"/>
          </p:cNvSpPr>
          <p:nvPr/>
        </p:nvSpPr>
        <p:spPr bwMode="auto">
          <a:xfrm>
            <a:off x="6330950" y="5424492"/>
            <a:ext cx="2271713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2013.10.10</a:t>
            </a:r>
            <a:endParaRPr lang="en-US" altLang="ko-KR" sz="12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470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 Box 403"/>
          <p:cNvSpPr txBox="1">
            <a:spLocks noChangeArrowheads="1"/>
          </p:cNvSpPr>
          <p:nvPr/>
        </p:nvSpPr>
        <p:spPr bwMode="auto">
          <a:xfrm>
            <a:off x="5817096" y="2612870"/>
            <a:ext cx="492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7" name="AutoShape 3"/>
          <p:cNvSpPr>
            <a:spLocks noChangeArrowheads="1"/>
          </p:cNvSpPr>
          <p:nvPr/>
        </p:nvSpPr>
        <p:spPr bwMode="auto">
          <a:xfrm>
            <a:off x="4808984" y="1940756"/>
            <a:ext cx="1368152" cy="672114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latin typeface="+mn-ea"/>
              </a:rPr>
              <a:t>출고</a:t>
            </a:r>
            <a:endParaRPr lang="en-US" altLang="ko-KR" sz="1200" b="1" dirty="0" smtClean="0"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latin typeface="+mn-ea"/>
              </a:rPr>
              <a:t>(VL02N)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9" name="AutoShape 3"/>
          <p:cNvSpPr>
            <a:spLocks noChangeArrowheads="1"/>
          </p:cNvSpPr>
          <p:nvPr/>
        </p:nvSpPr>
        <p:spPr bwMode="auto">
          <a:xfrm>
            <a:off x="4808984" y="3308908"/>
            <a:ext cx="1368152" cy="64770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Billing</a:t>
            </a:r>
            <a:endParaRPr lang="ko-KR" altLang="en-US" sz="12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(VF01)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10" name="AutoShape 368"/>
          <p:cNvCxnSpPr>
            <a:cxnSpLocks noChangeShapeType="1"/>
            <a:stCxn id="107" idx="2"/>
            <a:endCxn id="109" idx="6"/>
          </p:cNvCxnSpPr>
          <p:nvPr/>
        </p:nvCxnSpPr>
        <p:spPr bwMode="auto">
          <a:xfrm>
            <a:off x="5493060" y="2612870"/>
            <a:ext cx="0" cy="696038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0" name="AutoShape 3"/>
          <p:cNvSpPr>
            <a:spLocks noChangeArrowheads="1"/>
          </p:cNvSpPr>
          <p:nvPr/>
        </p:nvSpPr>
        <p:spPr bwMode="auto">
          <a:xfrm>
            <a:off x="2876699" y="1940756"/>
            <a:ext cx="1296144" cy="647700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err="1" smtClean="0">
                <a:latin typeface="+mn-ea"/>
              </a:rPr>
              <a:t>피킹</a:t>
            </a:r>
            <a:endParaRPr lang="en-US" altLang="ko-KR" sz="1200" b="1" dirty="0" smtClean="0"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latin typeface="+mn-ea"/>
              </a:rPr>
              <a:t>(VL01N)</a:t>
            </a:r>
          </a:p>
        </p:txBody>
      </p:sp>
      <p:cxnSp>
        <p:nvCxnSpPr>
          <p:cNvPr id="91" name="AutoShape 368"/>
          <p:cNvCxnSpPr>
            <a:cxnSpLocks noChangeShapeType="1"/>
            <a:stCxn id="90" idx="0"/>
            <a:endCxn id="107" idx="4"/>
          </p:cNvCxnSpPr>
          <p:nvPr/>
        </p:nvCxnSpPr>
        <p:spPr bwMode="auto">
          <a:xfrm>
            <a:off x="4172843" y="2264606"/>
            <a:ext cx="636141" cy="12207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4" name="AutoShape 3"/>
          <p:cNvSpPr>
            <a:spLocks noChangeArrowheads="1"/>
          </p:cNvSpPr>
          <p:nvPr/>
        </p:nvSpPr>
        <p:spPr bwMode="auto">
          <a:xfrm>
            <a:off x="1064568" y="1940756"/>
            <a:ext cx="1224136" cy="647700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latin typeface="+mn-ea"/>
              </a:rPr>
              <a:t>S/O </a:t>
            </a:r>
            <a:r>
              <a:rPr lang="ko-KR" altLang="en-US" sz="1200" b="1" dirty="0" smtClean="0">
                <a:latin typeface="+mn-ea"/>
              </a:rPr>
              <a:t>생성</a:t>
            </a:r>
            <a:endParaRPr lang="en-US" altLang="ko-KR" sz="1200" b="1" dirty="0" smtClean="0"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latin typeface="+mn-ea"/>
              </a:rPr>
              <a:t>(VA01)</a:t>
            </a:r>
            <a:endParaRPr lang="en-US" altLang="ko-KR" sz="1200" dirty="0" smtClean="0">
              <a:latin typeface="+mn-ea"/>
            </a:endParaRPr>
          </a:p>
        </p:txBody>
      </p:sp>
      <p:cxnSp>
        <p:nvCxnSpPr>
          <p:cNvPr id="97" name="AutoShape 368"/>
          <p:cNvCxnSpPr>
            <a:cxnSpLocks noChangeShapeType="1"/>
            <a:stCxn id="94" idx="0"/>
            <a:endCxn id="90" idx="4"/>
          </p:cNvCxnSpPr>
          <p:nvPr/>
        </p:nvCxnSpPr>
        <p:spPr bwMode="auto">
          <a:xfrm>
            <a:off x="2288704" y="2264606"/>
            <a:ext cx="587995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8" name="Oval 6"/>
          <p:cNvSpPr>
            <a:spLocks noChangeArrowheads="1"/>
          </p:cNvSpPr>
          <p:nvPr/>
        </p:nvSpPr>
        <p:spPr bwMode="auto">
          <a:xfrm>
            <a:off x="920552" y="1796740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20" name="Oval 6"/>
          <p:cNvSpPr>
            <a:spLocks noChangeArrowheads="1"/>
          </p:cNvSpPr>
          <p:nvPr/>
        </p:nvSpPr>
        <p:spPr bwMode="auto">
          <a:xfrm>
            <a:off x="2732683" y="1796740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1" name="Oval 6"/>
          <p:cNvSpPr>
            <a:spLocks noChangeArrowheads="1"/>
          </p:cNvSpPr>
          <p:nvPr/>
        </p:nvSpPr>
        <p:spPr bwMode="auto">
          <a:xfrm>
            <a:off x="4664968" y="1801180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6" name="Text Box 403"/>
          <p:cNvSpPr txBox="1">
            <a:spLocks noChangeArrowheads="1"/>
          </p:cNvSpPr>
          <p:nvPr/>
        </p:nvSpPr>
        <p:spPr bwMode="auto">
          <a:xfrm>
            <a:off x="1784648" y="2612870"/>
            <a:ext cx="492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7" name="Text Box 403"/>
          <p:cNvSpPr txBox="1">
            <a:spLocks noChangeArrowheads="1"/>
          </p:cNvSpPr>
          <p:nvPr/>
        </p:nvSpPr>
        <p:spPr bwMode="auto">
          <a:xfrm>
            <a:off x="3740795" y="2612870"/>
            <a:ext cx="492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8" name="AutoShape 3"/>
          <p:cNvSpPr>
            <a:spLocks noChangeArrowheads="1"/>
          </p:cNvSpPr>
          <p:nvPr/>
        </p:nvSpPr>
        <p:spPr bwMode="auto">
          <a:xfrm>
            <a:off x="6825208" y="3284984"/>
            <a:ext cx="1728192" cy="696038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Billing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문서 로그 조회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(FTA42)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9" name="Oval 6"/>
          <p:cNvSpPr>
            <a:spLocks noChangeArrowheads="1"/>
          </p:cNvSpPr>
          <p:nvPr/>
        </p:nvSpPr>
        <p:spPr bwMode="auto">
          <a:xfrm>
            <a:off x="4664968" y="3140968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5" name="Text Box 403"/>
          <p:cNvSpPr txBox="1">
            <a:spLocks noChangeArrowheads="1"/>
          </p:cNvSpPr>
          <p:nvPr/>
        </p:nvSpPr>
        <p:spPr bwMode="auto">
          <a:xfrm>
            <a:off x="7905328" y="4053030"/>
            <a:ext cx="492125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7" name="AutoShape 368"/>
          <p:cNvCxnSpPr>
            <a:cxnSpLocks noChangeShapeType="1"/>
            <a:stCxn id="109" idx="0"/>
            <a:endCxn id="148" idx="4"/>
          </p:cNvCxnSpPr>
          <p:nvPr/>
        </p:nvCxnSpPr>
        <p:spPr bwMode="auto">
          <a:xfrm>
            <a:off x="6177136" y="3632758"/>
            <a:ext cx="648072" cy="245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6" name="Text Box 403"/>
          <p:cNvSpPr txBox="1">
            <a:spLocks noChangeArrowheads="1"/>
          </p:cNvSpPr>
          <p:nvPr/>
        </p:nvSpPr>
        <p:spPr bwMode="auto">
          <a:xfrm>
            <a:off x="1136576" y="5046275"/>
            <a:ext cx="7488832" cy="830997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228600" indent="-228600" fontAlgn="base">
              <a:spcBef>
                <a:spcPct val="50000"/>
              </a:spcBef>
              <a:spcAft>
                <a:spcPct val="0"/>
              </a:spcAft>
            </a:pPr>
            <a:endParaRPr lang="en-US" altLang="ko-KR" sz="12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1) Billing 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문서 전송 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ERP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에서 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로 자동 전송</a:t>
            </a:r>
            <a:endParaRPr lang="en-US" altLang="ko-KR" sz="12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fontAlgn="base">
              <a:spcBef>
                <a:spcPct val="50000"/>
              </a:spcBef>
              <a:spcAft>
                <a:spcPct val="0"/>
              </a:spcAft>
              <a:buAutoNum type="arabicParenR"/>
            </a:pP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9" name="Title 1"/>
          <p:cNvSpPr>
            <a:spLocks noGrp="1"/>
          </p:cNvSpPr>
          <p:nvPr>
            <p:ph type="title"/>
          </p:nvPr>
        </p:nvSpPr>
        <p:spPr>
          <a:xfrm>
            <a:off x="273050" y="188640"/>
            <a:ext cx="6984206" cy="52032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대금청구문서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(Billing)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46" name="Text Box 403"/>
          <p:cNvSpPr txBox="1">
            <a:spLocks noChangeArrowheads="1"/>
          </p:cNvSpPr>
          <p:nvPr/>
        </p:nvSpPr>
        <p:spPr bwMode="auto">
          <a:xfrm>
            <a:off x="5817096" y="3981022"/>
            <a:ext cx="492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Oval 6"/>
          <p:cNvSpPr>
            <a:spLocks noChangeArrowheads="1"/>
          </p:cNvSpPr>
          <p:nvPr/>
        </p:nvSpPr>
        <p:spPr bwMode="auto">
          <a:xfrm>
            <a:off x="6681192" y="3116926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ext Box 403"/>
          <p:cNvSpPr txBox="1">
            <a:spLocks noChangeArrowheads="1"/>
          </p:cNvSpPr>
          <p:nvPr/>
        </p:nvSpPr>
        <p:spPr bwMode="auto">
          <a:xfrm>
            <a:off x="6249144" y="3334891"/>
            <a:ext cx="492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I/F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대금청구문서 전송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itle 1"/>
          <p:cNvSpPr>
            <a:spLocks noGrp="1"/>
          </p:cNvSpPr>
          <p:nvPr>
            <p:ph type="title"/>
          </p:nvPr>
        </p:nvSpPr>
        <p:spPr>
          <a:xfrm>
            <a:off x="273050" y="188640"/>
            <a:ext cx="6984206" cy="52032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대금청구문서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(Billing)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480" y="1052736"/>
            <a:ext cx="4606739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모서리가 둥근 사각형 설명선 24"/>
          <p:cNvSpPr/>
          <p:nvPr/>
        </p:nvSpPr>
        <p:spPr>
          <a:xfrm>
            <a:off x="5745088" y="2708920"/>
            <a:ext cx="2232248" cy="432048"/>
          </a:xfrm>
          <a:prstGeom prst="wedgeRoundRectCallout">
            <a:avLst>
              <a:gd name="adj1" fmla="val -110176"/>
              <a:gd name="adj2" fmla="val 5872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b="1" dirty="0" smtClean="0">
                <a:solidFill>
                  <a:schemeClr val="tx1"/>
                </a:solidFill>
              </a:rPr>
              <a:t>Billing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번호 전송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en-US" altLang="ko-KR" sz="1200" dirty="0" smtClean="0">
                <a:solidFill>
                  <a:srgbClr val="000000"/>
                </a:solidFill>
              </a:rPr>
              <a:t>9XXXXXXX)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416496" y="2780928"/>
            <a:ext cx="4032448" cy="2880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8" name="AutoShape 3"/>
          <p:cNvSpPr>
            <a:spLocks noChangeArrowheads="1"/>
          </p:cNvSpPr>
          <p:nvPr/>
        </p:nvSpPr>
        <p:spPr bwMode="auto">
          <a:xfrm>
            <a:off x="8121352" y="2708920"/>
            <a:ext cx="1152128" cy="432048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실행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9" name="AutoShape 3"/>
          <p:cNvSpPr>
            <a:spLocks noChangeArrowheads="1"/>
          </p:cNvSpPr>
          <p:nvPr/>
        </p:nvSpPr>
        <p:spPr bwMode="auto">
          <a:xfrm>
            <a:off x="272480" y="1052736"/>
            <a:ext cx="1000311" cy="36004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400" b="1" dirty="0" smtClean="0">
                <a:solidFill>
                  <a:schemeClr val="bg1"/>
                </a:solidFill>
                <a:latin typeface="+mn-ea"/>
              </a:rPr>
              <a:t>ERP</a:t>
            </a:r>
          </a:p>
        </p:txBody>
      </p:sp>
      <p:sp>
        <p:nvSpPr>
          <p:cNvPr id="30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대금청구문서 전송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itle 1"/>
          <p:cNvSpPr>
            <a:spLocks noGrp="1"/>
          </p:cNvSpPr>
          <p:nvPr>
            <p:ph type="title"/>
          </p:nvPr>
        </p:nvSpPr>
        <p:spPr>
          <a:xfrm>
            <a:off x="273050" y="188640"/>
            <a:ext cx="6984206" cy="52032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대금청구문서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(Billing)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6496" y="1052736"/>
            <a:ext cx="4536504" cy="5019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사각형 설명선 4"/>
          <p:cNvSpPr/>
          <p:nvPr/>
        </p:nvSpPr>
        <p:spPr>
          <a:xfrm>
            <a:off x="5169024" y="3140968"/>
            <a:ext cx="2232248" cy="432048"/>
          </a:xfrm>
          <a:prstGeom prst="wedgeRoundRectCallout">
            <a:avLst>
              <a:gd name="adj1" fmla="val -150570"/>
              <a:gd name="adj2" fmla="val 32327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전송 로그 조회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280592" y="3429000"/>
            <a:ext cx="1656184" cy="2160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416496" y="1052736"/>
            <a:ext cx="1000311" cy="36004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400" b="1" dirty="0" smtClean="0">
                <a:solidFill>
                  <a:schemeClr val="bg1"/>
                </a:solidFill>
                <a:latin typeface="+mn-ea"/>
              </a:rPr>
              <a:t>GTS</a:t>
            </a: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617296" y="3140968"/>
            <a:ext cx="1000311" cy="432048"/>
          </a:xfrm>
          <a:prstGeom prst="bevel">
            <a:avLst>
              <a:gd name="adj" fmla="val 0"/>
            </a:avLst>
          </a:prstGeom>
          <a:solidFill>
            <a:srgbClr val="7030A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조회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대금청구문서 전송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41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r>
              <a:rPr lang="ko-KR" altLang="en-US" sz="1600" b="1" dirty="0">
                <a:solidFill>
                  <a:srgbClr val="000000"/>
                </a:solidFill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4" y="823913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white"/>
                </a:solidFill>
              </a:rPr>
              <a:t>1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62880009"/>
              </p:ext>
            </p:extLst>
          </p:nvPr>
        </p:nvGraphicFramePr>
        <p:xfrm>
          <a:off x="992560" y="1603435"/>
          <a:ext cx="7848872" cy="1609541"/>
        </p:xfrm>
        <a:graphic>
          <a:graphicData uri="http://schemas.openxmlformats.org/drawingml/2006/table">
            <a:tbl>
              <a:tblPr/>
              <a:tblGrid>
                <a:gridCol w="1296144"/>
                <a:gridCol w="2808312"/>
                <a:gridCol w="1152128"/>
                <a:gridCol w="2592288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세부내역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07491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Billing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 전송 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대금청구문서 전송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 문서 전송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4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Billing 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 전송 로그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FTA42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3" y="260648"/>
            <a:ext cx="6983413" cy="448967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" name="Text Box 403"/>
          <p:cNvSpPr txBox="1">
            <a:spLocks noChangeArrowheads="1"/>
          </p:cNvSpPr>
          <p:nvPr/>
        </p:nvSpPr>
        <p:spPr bwMode="auto">
          <a:xfrm>
            <a:off x="992560" y="4797152"/>
            <a:ext cx="7848873" cy="115212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1.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자동으로 전송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2.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대금청구 문서 전송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애러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발생시 수기 전송 실행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대금청구문서 전송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606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SAP Global Trade Services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 </a:t>
            </a:r>
            <a:r>
              <a:rPr lang="ko-KR" altLang="en-US" dirty="0" smtClean="0">
                <a:solidFill>
                  <a:srgbClr val="000000"/>
                </a:solidFill>
              </a:rPr>
              <a:t>대금청구문서 전송 실행을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선택됩니다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1.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대금청구문서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(Billing)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Billing 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전송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GTS: </a:t>
            </a:r>
            <a:r>
              <a:rPr lang="ko-KR" altLang="en-US" dirty="0" smtClean="0">
                <a:solidFill>
                  <a:srgbClr val="000000"/>
                </a:solidFill>
              </a:rPr>
              <a:t>복수의 대금청구 문서를 작업 리스트로 초기 전송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</a:t>
            </a:r>
            <a:r>
              <a:rPr lang="en-US" altLang="ko-KR" dirty="0" smtClean="0">
                <a:solidFill>
                  <a:srgbClr val="000000"/>
                </a:solidFill>
              </a:rPr>
              <a:t>)</a:t>
            </a:r>
            <a:r>
              <a:rPr lang="ko-KR" altLang="en-US" dirty="0" smtClean="0"/>
              <a:t>도움말</a:t>
            </a:r>
            <a:r>
              <a:rPr lang="ko-KR" altLang="en-US" dirty="0" smtClean="0"/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1.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대금청구문서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(Billing)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Billing 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전송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대금청구문서 복수 선택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클립보드에서 업로드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1.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대금청구문서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(Billing)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Billing 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전송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대금청구문서 복수 선택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b="1" dirty="0" smtClean="0">
                <a:solidFill>
                  <a:srgbClr val="000000"/>
                </a:solidFill>
              </a:rPr>
              <a:t>복사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1.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대금청구문서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(Billing)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Billing 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전송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" name="모서리가 둥근 사각형 설명선 6"/>
          <p:cNvSpPr/>
          <p:nvPr/>
        </p:nvSpPr>
        <p:spPr>
          <a:xfrm>
            <a:off x="3440832" y="4869160"/>
            <a:ext cx="3888432" cy="576064"/>
          </a:xfrm>
          <a:prstGeom prst="wedgeRoundRectCallout">
            <a:avLst>
              <a:gd name="adj1" fmla="val -37172"/>
              <a:gd name="adj2" fmla="val -397775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300" b="1" dirty="0" smtClean="0">
                <a:solidFill>
                  <a:schemeClr val="tx1"/>
                </a:solidFill>
              </a:rPr>
              <a:t>대금 청구 문서 전송된 번호만 복사 전송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3584848" y="1916832"/>
            <a:ext cx="504056" cy="93610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GTS: </a:t>
            </a:r>
            <a:r>
              <a:rPr lang="ko-KR" altLang="en-US" dirty="0" smtClean="0">
                <a:solidFill>
                  <a:srgbClr val="000000"/>
                </a:solidFill>
              </a:rPr>
              <a:t>복수의 대금청구 문서를 작업 리스트로 초기 전송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1.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대금청구문서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(Billing)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Billing 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전송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로그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/>
              <a:t>로그 조회를 할 수 있습니다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pPr>
              <a:buNone/>
            </a:pP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8" name="직사각형 7"/>
          <p:cNvSpPr/>
          <p:nvPr/>
        </p:nvSpPr>
        <p:spPr>
          <a:xfrm>
            <a:off x="3296816" y="1988840"/>
            <a:ext cx="1944216" cy="936104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296816" y="2924944"/>
            <a:ext cx="1944216" cy="360040"/>
          </a:xfrm>
          <a:prstGeom prst="rect">
            <a:avLst/>
          </a:prstGeom>
          <a:noFill/>
          <a:ln w="9525"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2902" y="2996952"/>
            <a:ext cx="2476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4528" y="2492896"/>
            <a:ext cx="23812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992560" y="2492896"/>
            <a:ext cx="1872208" cy="360040"/>
          </a:xfrm>
          <a:prstGeom prst="rect">
            <a:avLst/>
          </a:prstGeom>
          <a:noFill/>
          <a:ln w="9525"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로그</a:t>
            </a:r>
            <a:r>
              <a:rPr lang="en-US" altLang="ko-KR" sz="1200" dirty="0" smtClean="0">
                <a:solidFill>
                  <a:schemeClr val="tx1"/>
                </a:solidFill>
              </a:rPr>
              <a:t>(Billing </a:t>
            </a:r>
            <a:r>
              <a:rPr lang="ko-KR" altLang="en-US" sz="1200" dirty="0" smtClean="0">
                <a:solidFill>
                  <a:schemeClr val="tx1"/>
                </a:solidFill>
              </a:rPr>
              <a:t>문서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미전송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992560" y="2996952"/>
            <a:ext cx="1872208" cy="360040"/>
          </a:xfrm>
          <a:prstGeom prst="rect">
            <a:avLst/>
          </a:prstGeom>
          <a:noFill/>
          <a:ln w="9525"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정상</a:t>
            </a:r>
            <a:r>
              <a:rPr lang="en-US" altLang="ko-KR" sz="1200" dirty="0" smtClean="0">
                <a:solidFill>
                  <a:schemeClr val="tx1"/>
                </a:solidFill>
              </a:rPr>
              <a:t>(Billing </a:t>
            </a:r>
            <a:r>
              <a:rPr lang="ko-KR" altLang="en-US" sz="1200" dirty="0" smtClean="0">
                <a:solidFill>
                  <a:schemeClr val="tx1"/>
                </a:solidFill>
              </a:rPr>
              <a:t>문서 전송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모서리가 둥근 사각형 설명선 13"/>
          <p:cNvSpPr/>
          <p:nvPr/>
        </p:nvSpPr>
        <p:spPr>
          <a:xfrm>
            <a:off x="3440832" y="4869160"/>
            <a:ext cx="4104456" cy="576064"/>
          </a:xfrm>
          <a:prstGeom prst="wedgeRoundRectCallout">
            <a:avLst>
              <a:gd name="adj1" fmla="val -12758"/>
              <a:gd name="adj2" fmla="val -320449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300" b="1" dirty="0" smtClean="0">
                <a:solidFill>
                  <a:srgbClr val="333333"/>
                </a:solidFill>
                <a:cs typeface="Arial" charset="0"/>
              </a:rPr>
              <a:t>Billing </a:t>
            </a:r>
            <a:r>
              <a:rPr lang="ko-KR" altLang="en-US" sz="1300" b="1" dirty="0" smtClean="0">
                <a:solidFill>
                  <a:srgbClr val="333333"/>
                </a:solidFill>
                <a:cs typeface="Arial" charset="0"/>
              </a:rPr>
              <a:t>문서 로그 조회</a:t>
            </a:r>
            <a:r>
              <a:rPr lang="en-US" altLang="ko-KR" sz="1300" b="1" dirty="0" smtClean="0">
                <a:solidFill>
                  <a:srgbClr val="333333"/>
                </a:solidFill>
                <a:cs typeface="Arial" charset="0"/>
              </a:rPr>
              <a:t>(FTA42)</a:t>
            </a:r>
            <a:r>
              <a:rPr lang="ko-KR" altLang="en-US" sz="1300" b="1" dirty="0" smtClean="0">
                <a:solidFill>
                  <a:schemeClr val="tx1"/>
                </a:solidFill>
              </a:rPr>
              <a:t>에서 세부 내역 확인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273050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1.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대금청구문서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(Billing)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전송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15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Billing 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전송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SAP Easy Access  [FTA]</a:t>
            </a:r>
            <a:r>
              <a:rPr lang="ko-KR" altLang="en-US" dirty="0" smtClean="0">
                <a:solidFill>
                  <a:srgbClr val="000000"/>
                </a:solidFill>
              </a:rPr>
              <a:t>원산지관리 </a:t>
            </a:r>
            <a:r>
              <a:rPr lang="en-US" altLang="ko-KR" dirty="0" smtClean="0">
                <a:solidFill>
                  <a:srgbClr val="000000"/>
                </a:solidFill>
              </a:rPr>
              <a:t>Area menu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en-US" altLang="ko-KR" dirty="0" smtClean="0"/>
              <a:t> 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Billing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문서 로그 조회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00472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2. 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Billing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문서 로그 조회  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(GTS_T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코드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: FTA42)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Billing 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전송 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Billing </a:t>
            </a:r>
            <a:r>
              <a:rPr lang="ko-KR" altLang="en-US" dirty="0" smtClean="0">
                <a:solidFill>
                  <a:srgbClr val="000000"/>
                </a:solidFill>
              </a:rPr>
              <a:t>문서 전송 로그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</a:t>
            </a:r>
            <a:r>
              <a:rPr lang="en-US" altLang="ko-KR" dirty="0" smtClean="0">
                <a:solidFill>
                  <a:srgbClr val="000000"/>
                </a:solidFill>
              </a:rPr>
              <a:t>)</a:t>
            </a:r>
            <a:r>
              <a:rPr lang="ko-KR" altLang="en-US" dirty="0" smtClean="0"/>
              <a:t> 도움말을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/>
          </a:p>
          <a:p>
            <a:pPr>
              <a:buNone/>
            </a:pPr>
            <a:endParaRPr lang="en-US" altLang="ko-KR" dirty="0" smtClean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Title 1"/>
          <p:cNvSpPr txBox="1">
            <a:spLocks/>
          </p:cNvSpPr>
          <p:nvPr/>
        </p:nvSpPr>
        <p:spPr bwMode="gray">
          <a:xfrm>
            <a:off x="200472" y="293470"/>
            <a:ext cx="6984206" cy="41549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2.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Billing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문서 로그 조회 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(GTS_T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코드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: FTA42)</a:t>
            </a:r>
            <a:endParaRPr kumimoji="0" lang="en-US" altLang="ko-KR" sz="1200" b="1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368824" y="1844824"/>
            <a:ext cx="2736304" cy="2880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Billing 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전송 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" name="모서리가 둥근 사각형 설명선 8"/>
          <p:cNvSpPr/>
          <p:nvPr/>
        </p:nvSpPr>
        <p:spPr>
          <a:xfrm>
            <a:off x="3296816" y="4365104"/>
            <a:ext cx="6048672" cy="576064"/>
          </a:xfrm>
          <a:prstGeom prst="wedgeRoundRectCallout">
            <a:avLst>
              <a:gd name="adj1" fmla="val -24261"/>
              <a:gd name="adj2" fmla="val -448128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Billing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문서 번호 또는 기간 설정으로 검색 가능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Billing </a:t>
            </a:r>
            <a:r>
              <a:rPr lang="ko-KR" altLang="en-US" dirty="0" smtClean="0">
                <a:solidFill>
                  <a:srgbClr val="000000"/>
                </a:solidFill>
              </a:rPr>
              <a:t>문서 복수 선택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클립보드에서 업로드를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Title 1"/>
          <p:cNvSpPr txBox="1">
            <a:spLocks/>
          </p:cNvSpPr>
          <p:nvPr/>
        </p:nvSpPr>
        <p:spPr bwMode="gray">
          <a:xfrm>
            <a:off x="200472" y="293470"/>
            <a:ext cx="6984206" cy="41549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2.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Billing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문서 로그 조회 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(GTS_T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코드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: FTA42)</a:t>
            </a:r>
            <a:endParaRPr kumimoji="0" lang="en-US" altLang="ko-KR" sz="1200" b="1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Billing 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전송 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Billing </a:t>
            </a:r>
            <a:r>
              <a:rPr lang="ko-KR" altLang="en-US" dirty="0" smtClean="0">
                <a:solidFill>
                  <a:srgbClr val="000000"/>
                </a:solidFill>
              </a:rPr>
              <a:t>문서 복수 선택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복사</a:t>
            </a:r>
            <a:r>
              <a:rPr lang="ko-KR" altLang="en-US" dirty="0" smtClean="0"/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Title 1"/>
          <p:cNvSpPr txBox="1">
            <a:spLocks/>
          </p:cNvSpPr>
          <p:nvPr/>
        </p:nvSpPr>
        <p:spPr bwMode="gray">
          <a:xfrm>
            <a:off x="273050" y="293470"/>
            <a:ext cx="6984206" cy="41549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2.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Billing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문서 로그 조회 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(GTS_T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코드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: FTA42)</a:t>
            </a:r>
            <a:endParaRPr kumimoji="0" lang="en-US" altLang="ko-KR" sz="1200" b="1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Billing 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전송 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Billing </a:t>
            </a:r>
            <a:r>
              <a:rPr lang="ko-KR" altLang="en-US" dirty="0" smtClean="0">
                <a:solidFill>
                  <a:srgbClr val="000000"/>
                </a:solidFill>
              </a:rPr>
              <a:t>문서 전송 로그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00472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2. 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Billing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문서 로그 조회  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(GTS_T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코드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: FTA42)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Billing 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전송 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Billing </a:t>
            </a:r>
            <a:r>
              <a:rPr lang="ko-KR" altLang="en-US" dirty="0" smtClean="0">
                <a:solidFill>
                  <a:srgbClr val="000000"/>
                </a:solidFill>
              </a:rPr>
              <a:t>문서 전송 로그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(1)90061202 Billing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2709415"/>
          </a:xfrm>
        </p:spPr>
      </p:pic>
      <p:sp>
        <p:nvSpPr>
          <p:cNvPr id="6" name="직사각형 5"/>
          <p:cNvSpPr/>
          <p:nvPr/>
        </p:nvSpPr>
        <p:spPr>
          <a:xfrm>
            <a:off x="4376936" y="1484784"/>
            <a:ext cx="2016224" cy="1872208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모서리가 둥근 사각형 설명선 6"/>
          <p:cNvSpPr/>
          <p:nvPr/>
        </p:nvSpPr>
        <p:spPr>
          <a:xfrm>
            <a:off x="7113240" y="1700808"/>
            <a:ext cx="2160240" cy="720080"/>
          </a:xfrm>
          <a:prstGeom prst="wedgeRoundRectCallout">
            <a:avLst>
              <a:gd name="adj1" fmla="val -89537"/>
              <a:gd name="adj2" fmla="val 37091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고객이  </a:t>
            </a:r>
            <a:r>
              <a:rPr lang="en-US" altLang="ko-KR" sz="1200" dirty="0" smtClean="0">
                <a:solidFill>
                  <a:schemeClr val="tx1"/>
                </a:solidFill>
              </a:rPr>
              <a:t>GTS</a:t>
            </a:r>
            <a:r>
              <a:rPr lang="ko-KR" altLang="en-US" sz="1200" dirty="0" smtClean="0">
                <a:solidFill>
                  <a:schemeClr val="tx1"/>
                </a:solidFill>
              </a:rPr>
              <a:t>로 전송 안됨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대책</a:t>
            </a:r>
            <a:r>
              <a:rPr lang="en-US" altLang="ko-KR" sz="1200" dirty="0" smtClean="0">
                <a:solidFill>
                  <a:schemeClr val="tx1"/>
                </a:solidFill>
              </a:rPr>
              <a:t>:</a:t>
            </a:r>
            <a:r>
              <a:rPr lang="ko-KR" altLang="en-US" sz="1200" dirty="0" smtClean="0">
                <a:solidFill>
                  <a:schemeClr val="tx1"/>
                </a:solidFill>
              </a:rPr>
              <a:t>고객 재전송  </a:t>
            </a:r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6816" y="3645024"/>
            <a:ext cx="612068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모서리가 둥근 사각형 설명선 7"/>
          <p:cNvSpPr/>
          <p:nvPr/>
        </p:nvSpPr>
        <p:spPr>
          <a:xfrm>
            <a:off x="3008784" y="5445224"/>
            <a:ext cx="1872208" cy="720080"/>
          </a:xfrm>
          <a:prstGeom prst="wedgeRoundRectCallout">
            <a:avLst>
              <a:gd name="adj1" fmla="val 58376"/>
              <a:gd name="adj2" fmla="val -171781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FTA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협정국이</a:t>
            </a:r>
            <a:r>
              <a:rPr lang="ko-KR" altLang="en-US" sz="1200" dirty="0" smtClean="0">
                <a:solidFill>
                  <a:schemeClr val="tx1"/>
                </a:solidFill>
              </a:rPr>
              <a:t> 아님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(JP : </a:t>
            </a:r>
            <a:r>
              <a:rPr lang="ko-KR" altLang="en-US" sz="1200" dirty="0" smtClean="0">
                <a:solidFill>
                  <a:schemeClr val="tx1"/>
                </a:solidFill>
              </a:rPr>
              <a:t>도착지가 일본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025008" y="4509120"/>
            <a:ext cx="2736304" cy="2160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200472" y="293470"/>
            <a:ext cx="6984206" cy="41549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 2. 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Billing 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문서 로그 조회  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(GTS_T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코드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: FTA42)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10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Billing 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전송 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cs typeface="Arial" charset="0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cs typeface="Arial" charset="0"/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Roadmap"/>
  <p:tag name="DATE" val="2012-08-24 1:28:02 PM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28:18 PM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SubjectTitle"/>
  <p:tag name="DATE" val="2012-08-24 1:48:21 PM"/>
</p:tagLst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2732</TotalTime>
  <Words>498</Words>
  <Application>Microsoft Office PowerPoint</Application>
  <PresentationFormat>A4 용지(210x297mm)</PresentationFormat>
  <Paragraphs>126</Paragraphs>
  <Slides>17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19" baseType="lpstr">
      <vt:lpstr>1_Office Theme</vt:lpstr>
      <vt:lpstr>비트맵 이미지</vt:lpstr>
      <vt:lpstr>슬라이드 1</vt:lpstr>
      <vt:lpstr> 대금청구문서(Billing) 전송</vt:lpstr>
      <vt:lpstr> 대금청구문서(Billing) 전송</vt:lpstr>
      <vt:lpstr> 대금청구문서(Billing) 전송</vt:lpstr>
      <vt:lpstr>교육 개요</vt:lpstr>
      <vt:lpstr> 1. 대금청구문서(Billing) 전송</vt:lpstr>
      <vt:lpstr> 1. 대금청구문서(Billing) 전송</vt:lpstr>
      <vt:lpstr> 1. 대금청구문서(Billing) 전송</vt:lpstr>
      <vt:lpstr> 1. 대금청구문서(Billing) 전송</vt:lpstr>
      <vt:lpstr> 1. 대금청구문서(Billing) 전송</vt:lpstr>
      <vt:lpstr> 1. 대금청구문서(Billing) 전송</vt:lpstr>
      <vt:lpstr> 2. Billing 문서 로그 조회  (GTS_T코드: FTA42)</vt:lpstr>
      <vt:lpstr>슬라이드 13</vt:lpstr>
      <vt:lpstr>슬라이드 14</vt:lpstr>
      <vt:lpstr>슬라이드 15</vt:lpstr>
      <vt:lpstr> 2. Billing 문서 로그 조회  (GTS_T코드: FTA42)</vt:lpstr>
      <vt:lpstr> 2. Billing 문서 로그 조회  (GTS_T코드: FTA42)</vt:lpstr>
    </vt:vector>
  </TitlesOfParts>
  <Company>Accenture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테스트 스크립트</dc:title>
  <dc:creator>Jung, Jin-sung</dc:creator>
  <cp:lastModifiedBy>admin</cp:lastModifiedBy>
  <cp:revision>240</cp:revision>
  <dcterms:created xsi:type="dcterms:W3CDTF">2013-06-03T05:47:41Z</dcterms:created>
  <dcterms:modified xsi:type="dcterms:W3CDTF">2013-10-31T10:57:17Z</dcterms:modified>
</cp:coreProperties>
</file>